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76" r:id="rId7"/>
    <p:sldId id="282" r:id="rId8"/>
    <p:sldId id="269" r:id="rId9"/>
    <p:sldId id="265" r:id="rId10"/>
    <p:sldId id="266" r:id="rId11"/>
    <p:sldId id="270" r:id="rId12"/>
    <p:sldId id="267" r:id="rId13"/>
    <p:sldId id="264" r:id="rId14"/>
    <p:sldId id="268" r:id="rId15"/>
    <p:sldId id="273" r:id="rId16"/>
    <p:sldId id="274" r:id="rId17"/>
    <p:sldId id="275" r:id="rId18"/>
    <p:sldId id="284" r:id="rId19"/>
    <p:sldId id="278" r:id="rId20"/>
    <p:sldId id="279" r:id="rId21"/>
    <p:sldId id="280" r:id="rId22"/>
    <p:sldId id="283" r:id="rId23"/>
    <p:sldId id="281" r:id="rId24"/>
    <p:sldId id="271" r:id="rId25"/>
    <p:sldId id="261" r:id="rId26"/>
    <p:sldId id="263" r:id="rId27"/>
    <p:sldId id="262" r:id="rId28"/>
    <p:sldId id="272" r:id="rId29"/>
    <p:sldId id="285" r:id="rId30"/>
    <p:sldId id="286" r:id="rId31"/>
    <p:sldId id="287" r:id="rId32"/>
    <p:sldId id="288" r:id="rId33"/>
    <p:sldId id="291" r:id="rId34"/>
    <p:sldId id="289" r:id="rId35"/>
    <p:sldId id="277" r:id="rId36"/>
    <p:sldId id="290" r:id="rId37"/>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94" d="100"/>
          <a:sy n="194" d="100"/>
        </p:scale>
        <p:origin x="-2896"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printerSettings" Target="printerSettings/printerSettings1.bin"/><Relationship Id="rId39" Type="http://schemas.openxmlformats.org/officeDocument/2006/relationships/presProps" Target="presProps.xml"/><Relationship Id="rId40" Type="http://schemas.openxmlformats.org/officeDocument/2006/relationships/viewProps" Target="viewProps.xml"/><Relationship Id="rId41" Type="http://schemas.openxmlformats.org/officeDocument/2006/relationships/theme" Target="theme/theme1.xml"/><Relationship Id="rId4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Ref idx="1001">
        <a:schemeClr val="bg2"/>
      </p:bgRef>
    </p:bg>
    <p:spTree>
      <p:nvGrpSpPr>
        <p:cNvPr id="1" name=""/>
        <p:cNvGrpSpPr/>
        <p:nvPr/>
      </p:nvGrpSpPr>
      <p:grpSpPr>
        <a:xfrm>
          <a:off x="0" y="0"/>
          <a:ext cx="0" cy="0"/>
          <a:chOff x="0" y="0"/>
          <a:chExt cx="0" cy="0"/>
        </a:xfrm>
      </p:grpSpPr>
      <p:sp>
        <p:nvSpPr>
          <p:cNvPr id="15" name="Rechthoe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hthoek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Ondertitel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nl-NL" smtClean="0"/>
              <a:t>Klik om het opmaakprofiel van de modelondertitel te bewerken</a:t>
            </a:r>
            <a:endParaRPr kumimoji="0" lang="en-US"/>
          </a:p>
        </p:txBody>
      </p:sp>
      <p:sp>
        <p:nvSpPr>
          <p:cNvPr id="28" name="Tijdelijke aanduiding voor datum 27"/>
          <p:cNvSpPr>
            <a:spLocks noGrp="1"/>
          </p:cNvSpPr>
          <p:nvPr>
            <p:ph type="dt" sz="half" idx="10"/>
          </p:nvPr>
        </p:nvSpPr>
        <p:spPr/>
        <p:txBody>
          <a:bodyPr/>
          <a:lstStyle/>
          <a:p>
            <a:fld id="{8638F0FA-503B-447F-A02E-6BF1D880434F}" type="datetimeFigureOut">
              <a:rPr lang="nl-NL" smtClean="0"/>
              <a:pPr/>
              <a:t>17/11/17</a:t>
            </a:fld>
            <a:endParaRPr lang="nl-NL"/>
          </a:p>
        </p:txBody>
      </p:sp>
      <p:sp>
        <p:nvSpPr>
          <p:cNvPr id="17" name="Tijdelijke aanduiding voor voettekst 16"/>
          <p:cNvSpPr>
            <a:spLocks noGrp="1"/>
          </p:cNvSpPr>
          <p:nvPr>
            <p:ph type="ftr" sz="quarter" idx="11"/>
          </p:nvPr>
        </p:nvSpPr>
        <p:spPr/>
        <p:txBody>
          <a:bodyPr/>
          <a:lstStyle/>
          <a:p>
            <a:endParaRPr lang="nl-NL"/>
          </a:p>
        </p:txBody>
      </p:sp>
      <p:sp>
        <p:nvSpPr>
          <p:cNvPr id="7" name="Rechte verbindingslijn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hthoek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Tijdelijke aanduiding voor dianumm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3EE7185-A582-4542-8FF0-969B3F80C0A5}" type="slidenum">
              <a:rPr lang="nl-NL" smtClean="0"/>
              <a:pPr/>
              <a:t>‹#›</a:t>
            </a:fld>
            <a:endParaRPr lang="nl-NL"/>
          </a:p>
        </p:txBody>
      </p:sp>
      <p:sp>
        <p:nvSpPr>
          <p:cNvPr id="8" name="Titel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17/11/17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3EE7185-A582-4542-8FF0-969B3F80C0A5}" type="slidenum">
              <a:rPr lang="nl-NL" smtClean="0"/>
              <a:pPr/>
              <a:t>‹#›</a:t>
            </a:fld>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bg>
      <p:bgRef idx="1001">
        <a:schemeClr val="bg2"/>
      </p:bgRef>
    </p:bg>
    <p:spTree>
      <p:nvGrpSpPr>
        <p:cNvPr id="1" name=""/>
        <p:cNvGrpSpPr/>
        <p:nvPr/>
      </p:nvGrpSpPr>
      <p:grpSpPr>
        <a:xfrm>
          <a:off x="0" y="0"/>
          <a:ext cx="0" cy="0"/>
          <a:chOff x="0" y="0"/>
          <a:chExt cx="0" cy="0"/>
        </a:xfrm>
      </p:grpSpPr>
      <p:sp>
        <p:nvSpPr>
          <p:cNvPr id="7" name="Rechthoek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hthoek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hthoek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hthoek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hthoek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hthoek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Rechte verbindingslijn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Tijdelijke aanduiding voor dianummer 5"/>
          <p:cNvSpPr>
            <a:spLocks noGrp="1"/>
          </p:cNvSpPr>
          <p:nvPr>
            <p:ph type="sldNum" sz="quarter" idx="12"/>
          </p:nvPr>
        </p:nvSpPr>
        <p:spPr>
          <a:xfrm>
            <a:off x="6915912" y="3009901"/>
            <a:ext cx="457200" cy="441325"/>
          </a:xfrm>
        </p:spPr>
        <p:txBody>
          <a:bodyPr/>
          <a:lstStyle/>
          <a:p>
            <a:fld id="{C3EE7185-A582-4542-8FF0-969B3F80C0A5}" type="slidenum">
              <a:rPr lang="nl-NL" smtClean="0"/>
              <a:pPr/>
              <a:t>‹#›</a:t>
            </a:fld>
            <a:endParaRPr lang="nl-NL"/>
          </a:p>
        </p:txBody>
      </p:sp>
      <p:sp>
        <p:nvSpPr>
          <p:cNvPr id="3" name="Tijdelijke aanduiding voor verticale tekst 2"/>
          <p:cNvSpPr>
            <a:spLocks noGrp="1"/>
          </p:cNvSpPr>
          <p:nvPr>
            <p:ph type="body" orient="vert" idx="1"/>
          </p:nvPr>
        </p:nvSpPr>
        <p:spPr>
          <a:xfrm>
            <a:off x="304800" y="304800"/>
            <a:ext cx="6553200" cy="5821366"/>
          </a:xfrm>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17/11/17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2" name="Verticale titel 1"/>
          <p:cNvSpPr>
            <a:spLocks noGrp="1"/>
          </p:cNvSpPr>
          <p:nvPr>
            <p:ph type="title" orient="vert"/>
          </p:nvPr>
        </p:nvSpPr>
        <p:spPr>
          <a:xfrm>
            <a:off x="7391400" y="304801"/>
            <a:ext cx="1447800" cy="5851525"/>
          </a:xfrm>
        </p:spPr>
        <p:txBody>
          <a:bodyPr vert="eaVert"/>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chemeClr val="accent3">
                    <a:shade val="75000"/>
                  </a:schemeClr>
                </a:solidFill>
              </a:defRPr>
            </a:lvl1pPr>
          </a:lstStyle>
          <a:p>
            <a:r>
              <a:rPr kumimoji="0" lang="nl-NL" smtClean="0"/>
              <a:t>Klik om de stijl te bewerken</a:t>
            </a:r>
            <a:endParaRPr kumimoji="0" lang="en-US"/>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17/11/17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a:xfrm>
            <a:off x="4361688" y="1026372"/>
            <a:ext cx="457200" cy="441325"/>
          </a:xfrm>
        </p:spPr>
        <p:txBody>
          <a:bodyPr/>
          <a:lstStyle/>
          <a:p>
            <a:fld id="{C3EE7185-A582-4542-8FF0-969B3F80C0A5}" type="slidenum">
              <a:rPr lang="nl-NL" smtClean="0"/>
              <a:pPr/>
              <a:t>‹#›</a:t>
            </a:fld>
            <a:endParaRPr lang="nl-NL"/>
          </a:p>
        </p:txBody>
      </p:sp>
      <p:sp>
        <p:nvSpPr>
          <p:cNvPr id="8" name="Tijdelijke aanduiding voor inhoud 7"/>
          <p:cNvSpPr>
            <a:spLocks noGrp="1"/>
          </p:cNvSpPr>
          <p:nvPr>
            <p:ph sz="quarter" idx="1"/>
          </p:nvPr>
        </p:nvSpPr>
        <p:spPr>
          <a:xfrm>
            <a:off x="301752" y="1527048"/>
            <a:ext cx="8503920" cy="45720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1"/>
      </p:bgRef>
    </p:bg>
    <p:spTree>
      <p:nvGrpSpPr>
        <p:cNvPr id="1" name=""/>
        <p:cNvGrpSpPr/>
        <p:nvPr/>
      </p:nvGrpSpPr>
      <p:grpSpPr>
        <a:xfrm>
          <a:off x="0" y="0"/>
          <a:ext cx="0" cy="0"/>
          <a:chOff x="0" y="0"/>
          <a:chExt cx="0" cy="0"/>
        </a:xfrm>
      </p:grpSpPr>
      <p:sp>
        <p:nvSpPr>
          <p:cNvPr id="17" name="Rechthoek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hthoe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hthoek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ijdelijke aanduiding voor tekst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nl-NL" smtClean="0"/>
              <a:t>Klik om de modelstijlen te bewerken</a:t>
            </a:r>
          </a:p>
        </p:txBody>
      </p:sp>
      <p:sp>
        <p:nvSpPr>
          <p:cNvPr id="13" name="Rechthoek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hthoek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Tijdelijke aanduiding voor voettekst 4"/>
          <p:cNvSpPr>
            <a:spLocks noGrp="1"/>
          </p:cNvSpPr>
          <p:nvPr>
            <p:ph type="ftr" sz="quarter" idx="11"/>
          </p:nvPr>
        </p:nvSpPr>
        <p:spPr/>
        <p:txBody>
          <a:bodyPr/>
          <a:lstStyle/>
          <a:p>
            <a:endParaRPr lang="nl-NL"/>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17/11/17</a:t>
            </a:fld>
            <a:endParaRPr lang="nl-NL"/>
          </a:p>
        </p:txBody>
      </p:sp>
      <p:sp>
        <p:nvSpPr>
          <p:cNvPr id="8" name="Rechte verbindingslijn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Tijdelijke aanduiding voor dianumm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3EE7185-A582-4542-8FF0-969B3F80C0A5}" type="slidenum">
              <a:rPr lang="nl-NL" smtClean="0"/>
              <a:pPr/>
              <a:t>‹#›</a:t>
            </a:fld>
            <a:endParaRPr lang="nl-NL"/>
          </a:p>
        </p:txBody>
      </p:sp>
      <p:sp>
        <p:nvSpPr>
          <p:cNvPr id="2" name="Titel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a:xfrm>
            <a:off x="301752" y="228600"/>
            <a:ext cx="8534400" cy="758952"/>
          </a:xfrm>
        </p:spPr>
        <p:txBody>
          <a:bodyPr/>
          <a:lstStyle/>
          <a:p>
            <a:r>
              <a:rPr kumimoji="0" lang="nl-NL" smtClean="0"/>
              <a:t>Klik om de stijl te bewerken</a:t>
            </a:r>
            <a:endParaRPr kumimoji="0" lang="en-US"/>
          </a:p>
        </p:txBody>
      </p:sp>
      <p:sp>
        <p:nvSpPr>
          <p:cNvPr id="5" name="Tijdelijke aanduiding voor datum 4"/>
          <p:cNvSpPr>
            <a:spLocks noGrp="1"/>
          </p:cNvSpPr>
          <p:nvPr>
            <p:ph type="dt" sz="half" idx="10"/>
          </p:nvPr>
        </p:nvSpPr>
        <p:spPr>
          <a:xfrm>
            <a:off x="5791200" y="6409944"/>
            <a:ext cx="3044952" cy="365760"/>
          </a:xfrm>
        </p:spPr>
        <p:txBody>
          <a:bodyPr/>
          <a:lstStyle/>
          <a:p>
            <a:fld id="{8638F0FA-503B-447F-A02E-6BF1D880434F}" type="datetimeFigureOut">
              <a:rPr lang="nl-NL" smtClean="0"/>
              <a:pPr/>
              <a:t>17/11/17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3EE7185-A582-4542-8FF0-969B3F80C0A5}" type="slidenum">
              <a:rPr lang="nl-NL" smtClean="0"/>
              <a:pPr/>
              <a:t>‹#›</a:t>
            </a:fld>
            <a:endParaRPr lang="nl-NL"/>
          </a:p>
        </p:txBody>
      </p:sp>
      <p:sp>
        <p:nvSpPr>
          <p:cNvPr id="8" name="Rechte verbindingslijn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Tijdelijke aanduiding voor inhoud 9"/>
          <p:cNvSpPr>
            <a:spLocks noGrp="1"/>
          </p:cNvSpPr>
          <p:nvPr>
            <p:ph sz="half" idx="1"/>
          </p:nvPr>
        </p:nvSpPr>
        <p:spPr>
          <a:xfrm>
            <a:off x="301752" y="1371600"/>
            <a:ext cx="4038600" cy="4681728"/>
          </a:xfrm>
        </p:spPr>
        <p:txBody>
          <a:bodyPr/>
          <a:lstStyle>
            <a:lvl1pPr>
              <a:defRPr sz="2500"/>
            </a:lvl1p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2" name="Tijdelijke aanduiding voor inhoud 11"/>
          <p:cNvSpPr>
            <a:spLocks noGrp="1"/>
          </p:cNvSpPr>
          <p:nvPr>
            <p:ph sz="half" idx="2"/>
          </p:nvPr>
        </p:nvSpPr>
        <p:spPr>
          <a:xfrm>
            <a:off x="4800600" y="1371600"/>
            <a:ext cx="4038600" cy="4681728"/>
          </a:xfrm>
        </p:spPr>
        <p:txBody>
          <a:bodyPr/>
          <a:lstStyle>
            <a:lvl1pPr>
              <a:defRPr sz="2500"/>
            </a:lvl1p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Vergelijking">
    <p:bg>
      <p:bgRef idx="1001">
        <a:schemeClr val="bg2"/>
      </p:bgRef>
    </p:bg>
    <p:spTree>
      <p:nvGrpSpPr>
        <p:cNvPr id="1" name=""/>
        <p:cNvGrpSpPr/>
        <p:nvPr/>
      </p:nvGrpSpPr>
      <p:grpSpPr>
        <a:xfrm>
          <a:off x="0" y="0"/>
          <a:ext cx="0" cy="0"/>
          <a:chOff x="0" y="0"/>
          <a:chExt cx="0" cy="0"/>
        </a:xfrm>
      </p:grpSpPr>
      <p:sp>
        <p:nvSpPr>
          <p:cNvPr id="10" name="Rechte verbindingslijn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hthoek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hthoek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hthoek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hthoek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hthoek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ijdelijke aanduiding voor tekst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4" name="Tijdelijke aanduiding voor tekst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7" name="Tijdelijke aanduiding voor datum 6"/>
          <p:cNvSpPr>
            <a:spLocks noGrp="1"/>
          </p:cNvSpPr>
          <p:nvPr>
            <p:ph type="dt" sz="half" idx="10"/>
          </p:nvPr>
        </p:nvSpPr>
        <p:spPr/>
        <p:txBody>
          <a:bodyPr/>
          <a:lstStyle/>
          <a:p>
            <a:fld id="{8638F0FA-503B-447F-A02E-6BF1D880434F}" type="datetimeFigureOut">
              <a:rPr lang="nl-NL" smtClean="0"/>
              <a:pPr/>
              <a:t>17/11/17</a:t>
            </a:fld>
            <a:endParaRPr lang="nl-NL"/>
          </a:p>
        </p:txBody>
      </p:sp>
      <p:sp>
        <p:nvSpPr>
          <p:cNvPr id="8" name="Tijdelijke aanduiding voor voettekst 7"/>
          <p:cNvSpPr>
            <a:spLocks noGrp="1"/>
          </p:cNvSpPr>
          <p:nvPr>
            <p:ph type="ftr" sz="quarter" idx="11"/>
          </p:nvPr>
        </p:nvSpPr>
        <p:spPr>
          <a:xfrm>
            <a:off x="304800" y="6409944"/>
            <a:ext cx="3581400" cy="365760"/>
          </a:xfrm>
        </p:spPr>
        <p:txBody>
          <a:bodyPr/>
          <a:lstStyle/>
          <a:p>
            <a:endParaRPr lang="nl-NL"/>
          </a:p>
        </p:txBody>
      </p:sp>
      <p:sp>
        <p:nvSpPr>
          <p:cNvPr id="15" name="Rechte verbindingslijn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Tijdelijke aanduiding voor inhoud 23"/>
          <p:cNvSpPr>
            <a:spLocks noGrp="1"/>
          </p:cNvSpPr>
          <p:nvPr>
            <p:ph sz="quarter" idx="2"/>
          </p:nvPr>
        </p:nvSpPr>
        <p:spPr>
          <a:xfrm>
            <a:off x="301752" y="2471383"/>
            <a:ext cx="4041648" cy="3818404"/>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26" name="Tijdelijke aanduiding voor inhoud 25"/>
          <p:cNvSpPr>
            <a:spLocks noGrp="1"/>
          </p:cNvSpPr>
          <p:nvPr>
            <p:ph sz="quarter" idx="4"/>
          </p:nvPr>
        </p:nvSpPr>
        <p:spPr>
          <a:xfrm>
            <a:off x="4800600" y="2471383"/>
            <a:ext cx="4038600" cy="3822192"/>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25" name="Ova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jdelijke aanduiding voor dianummer 8"/>
          <p:cNvSpPr>
            <a:spLocks noGrp="1"/>
          </p:cNvSpPr>
          <p:nvPr>
            <p:ph type="sldNum" sz="quarter" idx="12"/>
          </p:nvPr>
        </p:nvSpPr>
        <p:spPr>
          <a:xfrm>
            <a:off x="4343400" y="1042416"/>
            <a:ext cx="457200" cy="441325"/>
          </a:xfrm>
        </p:spPr>
        <p:txBody>
          <a:bodyPr/>
          <a:lstStyle>
            <a:lvl1pPr algn="ctr">
              <a:defRPr/>
            </a:lvl1pPr>
          </a:lstStyle>
          <a:p>
            <a:fld id="{C3EE7185-A582-4542-8FF0-969B3F80C0A5}" type="slidenum">
              <a:rPr lang="nl-NL" smtClean="0"/>
              <a:pPr/>
              <a:t>‹#›</a:t>
            </a:fld>
            <a:endParaRPr lang="nl-NL"/>
          </a:p>
        </p:txBody>
      </p:sp>
      <p:sp>
        <p:nvSpPr>
          <p:cNvPr id="23" name="Titel 22"/>
          <p:cNvSpPr>
            <a:spLocks noGrp="1"/>
          </p:cNvSpPr>
          <p:nvPr>
            <p:ph type="title"/>
          </p:nvPr>
        </p:nvSpPr>
        <p:spPr/>
        <p:txBody>
          <a:bodyPr rtlCol="0" anchor="b" anchorCtr="0"/>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3" name="Tijdelijke aanduiding voor datum 2"/>
          <p:cNvSpPr>
            <a:spLocks noGrp="1"/>
          </p:cNvSpPr>
          <p:nvPr>
            <p:ph type="dt" sz="half" idx="10"/>
          </p:nvPr>
        </p:nvSpPr>
        <p:spPr/>
        <p:txBody>
          <a:bodyPr/>
          <a:lstStyle/>
          <a:p>
            <a:fld id="{8638F0FA-503B-447F-A02E-6BF1D880434F}" type="datetimeFigureOut">
              <a:rPr lang="nl-NL" smtClean="0"/>
              <a:pPr/>
              <a:t>17/11/17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a:xfrm>
            <a:off x="4343400" y="1036020"/>
            <a:ext cx="457200" cy="441325"/>
          </a:xfrm>
        </p:spPr>
        <p:txBody>
          <a:bodyPr/>
          <a:lstStyle/>
          <a:p>
            <a:fld id="{C3EE7185-A582-4542-8FF0-969B3F80C0A5}" type="slidenum">
              <a:rPr lang="nl-NL" smtClean="0"/>
              <a:pPr/>
              <a:t>‹#›</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7" name="Rechthoek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hthoek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hthoek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hthoek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hthoek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hthoek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Tijdelijke aanduiding voor datum 1"/>
          <p:cNvSpPr>
            <a:spLocks noGrp="1"/>
          </p:cNvSpPr>
          <p:nvPr>
            <p:ph type="dt" sz="half" idx="10"/>
          </p:nvPr>
        </p:nvSpPr>
        <p:spPr/>
        <p:txBody>
          <a:bodyPr/>
          <a:lstStyle/>
          <a:p>
            <a:fld id="{8638F0FA-503B-447F-A02E-6BF1D880434F}" type="datetimeFigureOut">
              <a:rPr lang="nl-NL" smtClean="0"/>
              <a:pPr/>
              <a:t>17/11/17</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C3EE7185-A582-4542-8FF0-969B3F80C0A5}" type="slidenum">
              <a:rPr lang="nl-NL" smtClean="0"/>
              <a:pPr/>
              <a:t>‹#›</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bg>
      <p:bgRef idx="1001">
        <a:schemeClr val="bg1"/>
      </p:bgRef>
    </p:bg>
    <p:spTree>
      <p:nvGrpSpPr>
        <p:cNvPr id="1" name=""/>
        <p:cNvGrpSpPr/>
        <p:nvPr/>
      </p:nvGrpSpPr>
      <p:grpSpPr>
        <a:xfrm>
          <a:off x="0" y="0"/>
          <a:ext cx="0" cy="0"/>
          <a:chOff x="0" y="0"/>
          <a:chExt cx="0" cy="0"/>
        </a:xfrm>
      </p:grpSpPr>
      <p:sp>
        <p:nvSpPr>
          <p:cNvPr id="19" name="Rechthoek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hthoe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hthoek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hthoek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el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nl-NL" smtClean="0"/>
              <a:t>Klik om de stijl te bewerken</a:t>
            </a:r>
            <a:endParaRPr kumimoji="0" lang="en-US"/>
          </a:p>
        </p:txBody>
      </p:sp>
      <p:sp>
        <p:nvSpPr>
          <p:cNvPr id="3" name="Tijdelijke aanduiding voor tekst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nl-NL" smtClean="0"/>
              <a:t>Klik om de modelstijlen te bewerken</a:t>
            </a:r>
          </a:p>
        </p:txBody>
      </p:sp>
      <p:sp>
        <p:nvSpPr>
          <p:cNvPr id="8" name="Rechthoek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hte verbindingslijn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Tijdelijke aanduiding voor inhoud 19"/>
          <p:cNvSpPr>
            <a:spLocks noGrp="1"/>
          </p:cNvSpPr>
          <p:nvPr>
            <p:ph sz="quarter" idx="1"/>
          </p:nvPr>
        </p:nvSpPr>
        <p:spPr>
          <a:xfrm>
            <a:off x="3124200" y="685800"/>
            <a:ext cx="5638800" cy="54102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0" name="Ova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Tijdelijke aanduiding voor dianumm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C3EE7185-A582-4542-8FF0-969B3F80C0A5}" type="slidenum">
              <a:rPr lang="nl-NL" smtClean="0"/>
              <a:pPr/>
              <a:t>‹#›</a:t>
            </a:fld>
            <a:endParaRPr lang="nl-NL"/>
          </a:p>
        </p:txBody>
      </p:sp>
      <p:sp>
        <p:nvSpPr>
          <p:cNvPr id="21" name="Rechthoek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Tijdelijke aanduiding voor datum 4"/>
          <p:cNvSpPr>
            <a:spLocks noGrp="1"/>
          </p:cNvSpPr>
          <p:nvPr>
            <p:ph type="dt" sz="half" idx="10"/>
          </p:nvPr>
        </p:nvSpPr>
        <p:spPr/>
        <p:txBody>
          <a:bodyPr/>
          <a:lstStyle/>
          <a:p>
            <a:fld id="{8638F0FA-503B-447F-A02E-6BF1D880434F}" type="datetimeFigureOut">
              <a:rPr lang="nl-NL" smtClean="0"/>
              <a:pPr/>
              <a:t>17/11/17</a:t>
            </a:fld>
            <a:endParaRPr lang="nl-NL"/>
          </a:p>
        </p:txBody>
      </p:sp>
      <p:sp>
        <p:nvSpPr>
          <p:cNvPr id="6" name="Tijdelijke aanduiding voor voettekst 5"/>
          <p:cNvSpPr>
            <a:spLocks noGrp="1"/>
          </p:cNvSpPr>
          <p:nvPr>
            <p:ph type="ftr" sz="quarter" idx="11"/>
          </p:nvPr>
        </p:nvSpPr>
        <p:spPr>
          <a:xfrm>
            <a:off x="301752" y="6410848"/>
            <a:ext cx="3383280" cy="365760"/>
          </a:xfrm>
        </p:spPr>
        <p:txBody>
          <a:bodyPr/>
          <a:lstStyle/>
          <a:p>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1" name="Rechte verbindingslijn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hthoek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hthoek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hthoek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hthoek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Tijdelijke aanduiding voor dianummer 6"/>
          <p:cNvSpPr>
            <a:spLocks noGrp="1"/>
          </p:cNvSpPr>
          <p:nvPr>
            <p:ph type="sldNum" sz="quarter" idx="12"/>
          </p:nvPr>
        </p:nvSpPr>
        <p:spPr>
          <a:xfrm>
            <a:off x="1371600" y="312738"/>
            <a:ext cx="457200" cy="441325"/>
          </a:xfrm>
        </p:spPr>
        <p:txBody>
          <a:bodyPr/>
          <a:lstStyle/>
          <a:p>
            <a:fld id="{C3EE7185-A582-4542-8FF0-969B3F80C0A5}" type="slidenum">
              <a:rPr lang="nl-NL" smtClean="0"/>
              <a:pPr/>
              <a:t>‹#›</a:t>
            </a:fld>
            <a:endParaRPr lang="nl-NL"/>
          </a:p>
        </p:txBody>
      </p:sp>
      <p:sp>
        <p:nvSpPr>
          <p:cNvPr id="2" name="Titel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nl-NL" smtClean="0"/>
              <a:t>Klik om de stijl te bewerken</a:t>
            </a:r>
            <a:endParaRPr kumimoji="0" lang="en-US"/>
          </a:p>
        </p:txBody>
      </p:sp>
      <p:sp>
        <p:nvSpPr>
          <p:cNvPr id="3" name="Tijdelijke aanduiding voor afbeelding 2"/>
          <p:cNvSpPr>
            <a:spLocks noGrp="1"/>
          </p:cNvSpPr>
          <p:nvPr>
            <p:ph type="pic" idx="1"/>
          </p:nvPr>
        </p:nvSpPr>
        <p:spPr>
          <a:xfrm>
            <a:off x="3000375" y="609600"/>
            <a:ext cx="5867400" cy="4267200"/>
          </a:xfrm>
        </p:spPr>
        <p:txBody>
          <a:bodyPr/>
          <a:lstStyle>
            <a:lvl1pPr marL="0" indent="0">
              <a:buNone/>
              <a:defRPr sz="3200"/>
            </a:lvl1pPr>
          </a:lstStyle>
          <a:p>
            <a:r>
              <a:rPr kumimoji="0" lang="nl-NL" smtClean="0"/>
              <a:t>Klik op het pictogram als u een afbeelding wilt toevoegen</a:t>
            </a:r>
            <a:endParaRPr kumimoji="0" lang="en-US" dirty="0"/>
          </a:p>
        </p:txBody>
      </p:sp>
      <p:sp>
        <p:nvSpPr>
          <p:cNvPr id="4" name="Tijdelijke aanduiding voor tekst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nl-NL" smtClean="0"/>
              <a:t>Klik om de modelstijlen te bewerken</a:t>
            </a:r>
          </a:p>
        </p:txBody>
      </p:sp>
      <p:sp>
        <p:nvSpPr>
          <p:cNvPr id="22" name="Rechthoek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Tijdelijke aanduiding voor datum 4"/>
          <p:cNvSpPr>
            <a:spLocks noGrp="1"/>
          </p:cNvSpPr>
          <p:nvPr>
            <p:ph type="dt" sz="half" idx="10"/>
          </p:nvPr>
        </p:nvSpPr>
        <p:spPr>
          <a:xfrm>
            <a:off x="5788152" y="6404984"/>
            <a:ext cx="3044952" cy="365760"/>
          </a:xfrm>
        </p:spPr>
        <p:txBody>
          <a:bodyPr/>
          <a:lstStyle/>
          <a:p>
            <a:fld id="{8638F0FA-503B-447F-A02E-6BF1D880434F}" type="datetimeFigureOut">
              <a:rPr lang="nl-NL" smtClean="0"/>
              <a:pPr/>
              <a:t>17/11/17</a:t>
            </a:fld>
            <a:endParaRPr lang="nl-NL"/>
          </a:p>
        </p:txBody>
      </p:sp>
      <p:sp>
        <p:nvSpPr>
          <p:cNvPr id="6" name="Tijdelijke aanduiding voor voettekst 5"/>
          <p:cNvSpPr>
            <a:spLocks noGrp="1"/>
          </p:cNvSpPr>
          <p:nvPr>
            <p:ph type="ftr" sz="quarter" idx="11"/>
          </p:nvPr>
        </p:nvSpPr>
        <p:spPr>
          <a:xfrm>
            <a:off x="301752" y="6410848"/>
            <a:ext cx="3584448" cy="365760"/>
          </a:xfrm>
        </p:spPr>
        <p:txBody>
          <a:bodyPr/>
          <a:lstStyle/>
          <a:p>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hthoek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hthoek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Tijdelijke aanduiding voor datum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8638F0FA-503B-447F-A02E-6BF1D880434F}" type="datetimeFigureOut">
              <a:rPr lang="nl-NL" smtClean="0"/>
              <a:pPr/>
              <a:t>17/11/17</a:t>
            </a:fld>
            <a:endParaRPr lang="nl-NL"/>
          </a:p>
        </p:txBody>
      </p:sp>
      <p:sp>
        <p:nvSpPr>
          <p:cNvPr id="3" name="Tijdelijke aanduiding voor voettekst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nl-NL"/>
          </a:p>
        </p:txBody>
      </p:sp>
      <p:sp>
        <p:nvSpPr>
          <p:cNvPr id="8" name="Rechthoek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hte verbindingslijn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Tijdelijke aanduiding voor dianumm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C3EE7185-A582-4542-8FF0-969B3F80C0A5}" type="slidenum">
              <a:rPr lang="nl-NL" smtClean="0"/>
              <a:pPr/>
              <a:t>‹#›</a:t>
            </a:fld>
            <a:endParaRPr lang="nl-NL"/>
          </a:p>
        </p:txBody>
      </p:sp>
      <p:sp>
        <p:nvSpPr>
          <p:cNvPr id="22" name="Tijdelijke aanduiding voor titel 21"/>
          <p:cNvSpPr>
            <a:spLocks noGrp="1"/>
          </p:cNvSpPr>
          <p:nvPr>
            <p:ph type="title"/>
          </p:nvPr>
        </p:nvSpPr>
        <p:spPr>
          <a:xfrm>
            <a:off x="301752" y="228600"/>
            <a:ext cx="8534400" cy="758952"/>
          </a:xfrm>
          <a:prstGeom prst="rect">
            <a:avLst/>
          </a:prstGeom>
        </p:spPr>
        <p:txBody>
          <a:bodyPr vert="horz" anchor="b">
            <a:normAutofit/>
          </a:bodyPr>
          <a:lstStyle/>
          <a:p>
            <a:r>
              <a:rPr kumimoji="0" lang="nl-NL" smtClean="0"/>
              <a:t>Klik om de stijl te bewerken</a:t>
            </a:r>
            <a:endParaRPr kumimoji="0" lang="en-US"/>
          </a:p>
        </p:txBody>
      </p:sp>
      <p:sp>
        <p:nvSpPr>
          <p:cNvPr id="13" name="Tijdelijke aanduiding voor tekst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nl-NL" smtClean="0"/>
              <a:t>Klik om de modelstijlen te bewerken</a:t>
            </a:r>
          </a:p>
          <a:p>
            <a:pPr lvl="1" eaLnBrk="1" latinLnBrk="0" hangingPunct="1"/>
            <a:r>
              <a:rPr kumimoji="0" lang="nl-NL" smtClean="0"/>
              <a:t>Tweede niveau</a:t>
            </a:r>
          </a:p>
          <a:p>
            <a:pPr lvl="2" eaLnBrk="1" latinLnBrk="0" hangingPunct="1"/>
            <a:r>
              <a:rPr kumimoji="0" lang="nl-NL" smtClean="0"/>
              <a:t>Derde niveau</a:t>
            </a:r>
          </a:p>
          <a:p>
            <a:pPr lvl="3" eaLnBrk="1" latinLnBrk="0" hangingPunct="1"/>
            <a:r>
              <a:rPr kumimoji="0" lang="nl-NL" smtClean="0"/>
              <a:t>Vierde niveau</a:t>
            </a:r>
          </a:p>
          <a:p>
            <a:pPr lvl="4" eaLnBrk="1" latinLnBrk="0" hangingPunct="1"/>
            <a:r>
              <a:rPr kumimoji="0" lang="nl-NL" smtClean="0"/>
              <a:t>Vijfde niveau</a:t>
            </a:r>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jpeg"/><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jpeg"/><Relationship Id="rId3" Type="http://schemas.openxmlformats.org/officeDocument/2006/relationships/image" Target="../media/image12.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683568" y="2819400"/>
            <a:ext cx="7776864" cy="1752600"/>
          </a:xfrm>
        </p:spPr>
        <p:txBody>
          <a:bodyPr/>
          <a:lstStyle/>
          <a:p>
            <a:r>
              <a:rPr lang="nl-NL" dirty="0" err="1" smtClean="0"/>
              <a:t>Lecture</a:t>
            </a:r>
            <a:r>
              <a:rPr lang="nl-NL" dirty="0" smtClean="0"/>
              <a:t> 6: the culture of </a:t>
            </a:r>
            <a:r>
              <a:rPr lang="nl-NL" dirty="0" err="1" smtClean="0"/>
              <a:t>democracy</a:t>
            </a:r>
            <a:endParaRPr lang="nl-NL" dirty="0"/>
          </a:p>
        </p:txBody>
      </p:sp>
      <p:sp>
        <p:nvSpPr>
          <p:cNvPr id="2" name="Titel 1"/>
          <p:cNvSpPr>
            <a:spLocks noGrp="1"/>
          </p:cNvSpPr>
          <p:nvPr>
            <p:ph type="ctrTitle"/>
          </p:nvPr>
        </p:nvSpPr>
        <p:spPr/>
        <p:txBody>
          <a:bodyPr/>
          <a:lstStyle/>
          <a:p>
            <a:r>
              <a:rPr lang="nl-NL" dirty="0" err="1" smtClean="0"/>
              <a:t>Democracy</a:t>
            </a:r>
            <a:r>
              <a:rPr lang="nl-NL" dirty="0" smtClean="0"/>
              <a:t> and </a:t>
            </a:r>
            <a:r>
              <a:rPr lang="nl-NL" dirty="0" err="1" smtClean="0"/>
              <a:t>Imperialism</a:t>
            </a:r>
            <a:endParaRPr lang="nl-NL"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Athenian</a:t>
            </a:r>
            <a:r>
              <a:rPr lang="nl-NL" dirty="0" smtClean="0"/>
              <a:t> </a:t>
            </a:r>
            <a:r>
              <a:rPr lang="nl-NL" dirty="0" err="1" smtClean="0"/>
              <a:t>citizen</a:t>
            </a:r>
            <a:r>
              <a:rPr lang="nl-NL" dirty="0" smtClean="0"/>
              <a:t>…</a:t>
            </a:r>
            <a:endParaRPr lang="nl-NL" dirty="0"/>
          </a:p>
        </p:txBody>
      </p:sp>
      <p:sp>
        <p:nvSpPr>
          <p:cNvPr id="3" name="Tijdelijke aanduiding voor inhoud 2"/>
          <p:cNvSpPr>
            <a:spLocks noGrp="1"/>
          </p:cNvSpPr>
          <p:nvPr>
            <p:ph sz="quarter" idx="1"/>
          </p:nvPr>
        </p:nvSpPr>
        <p:spPr/>
        <p:txBody>
          <a:bodyPr/>
          <a:lstStyle/>
          <a:p>
            <a:r>
              <a:rPr lang="nl-NL" dirty="0" smtClean="0"/>
              <a:t>…</a:t>
            </a:r>
            <a:r>
              <a:rPr lang="nl-NL" dirty="0" err="1" smtClean="0"/>
              <a:t>makes</a:t>
            </a:r>
            <a:r>
              <a:rPr lang="nl-NL" dirty="0" smtClean="0"/>
              <a:t> </a:t>
            </a:r>
            <a:r>
              <a:rPr lang="nl-NL" dirty="0" err="1" smtClean="0"/>
              <a:t>his</a:t>
            </a:r>
            <a:r>
              <a:rPr lang="nl-NL" dirty="0" smtClean="0"/>
              <a:t> living </a:t>
            </a:r>
            <a:r>
              <a:rPr lang="nl-NL" dirty="0" err="1" smtClean="0"/>
              <a:t>from</a:t>
            </a:r>
            <a:r>
              <a:rPr lang="nl-NL" dirty="0" smtClean="0"/>
              <a:t> </a:t>
            </a:r>
            <a:r>
              <a:rPr lang="nl-NL" dirty="0" err="1" smtClean="0"/>
              <a:t>agriculture</a:t>
            </a:r>
            <a:endParaRPr lang="nl-NL" dirty="0" smtClean="0"/>
          </a:p>
          <a:p>
            <a:endParaRPr lang="nl-NL" dirty="0" smtClean="0"/>
          </a:p>
          <a:p>
            <a:r>
              <a:rPr lang="nl-NL" dirty="0" smtClean="0"/>
              <a:t>…is free/</a:t>
            </a:r>
            <a:r>
              <a:rPr lang="nl-NL" dirty="0" err="1" smtClean="0"/>
              <a:t>nobody’s</a:t>
            </a:r>
            <a:r>
              <a:rPr lang="nl-NL" dirty="0" smtClean="0"/>
              <a:t> </a:t>
            </a:r>
            <a:r>
              <a:rPr lang="nl-NL" dirty="0" err="1" smtClean="0"/>
              <a:t>dependent</a:t>
            </a:r>
            <a:endParaRPr lang="nl-NL" dirty="0" smtClean="0"/>
          </a:p>
          <a:p>
            <a:endParaRPr lang="nl-NL" dirty="0" smtClean="0"/>
          </a:p>
          <a:p>
            <a:r>
              <a:rPr lang="nl-NL" dirty="0" smtClean="0"/>
              <a:t>…</a:t>
            </a:r>
            <a:r>
              <a:rPr lang="nl-NL" dirty="0" err="1" smtClean="0"/>
              <a:t>owns</a:t>
            </a:r>
            <a:r>
              <a:rPr lang="nl-NL" dirty="0" smtClean="0"/>
              <a:t> </a:t>
            </a:r>
            <a:r>
              <a:rPr lang="nl-NL" dirty="0" err="1" smtClean="0"/>
              <a:t>slaves</a:t>
            </a:r>
            <a:endParaRPr lang="nl-NL" dirty="0" smtClean="0"/>
          </a:p>
          <a:p>
            <a:endParaRPr lang="nl-NL" dirty="0" smtClean="0"/>
          </a:p>
          <a:p>
            <a:r>
              <a:rPr lang="nl-NL" dirty="0" smtClean="0"/>
              <a:t>…serves as a </a:t>
            </a:r>
            <a:r>
              <a:rPr lang="nl-NL" dirty="0" err="1" smtClean="0"/>
              <a:t>hoplite</a:t>
            </a:r>
            <a:endParaRPr lang="nl-NL" dirty="0" smtClean="0"/>
          </a:p>
          <a:p>
            <a:endParaRPr lang="nl-NL" dirty="0" smtClean="0"/>
          </a:p>
          <a:p>
            <a:r>
              <a:rPr lang="nl-NL" dirty="0" smtClean="0"/>
              <a:t>…supports the </a:t>
            </a:r>
            <a:r>
              <a:rPr lang="nl-NL" dirty="0" err="1" smtClean="0"/>
              <a:t>democracy</a:t>
            </a:r>
            <a:endParaRPr lang="nl-NL" dirty="0"/>
          </a:p>
        </p:txBody>
      </p:sp>
      <p:pic>
        <p:nvPicPr>
          <p:cNvPr id="4" name="Afbeelding 3" descr="Owl hoplite.jpg"/>
          <p:cNvPicPr>
            <a:picLocks noChangeAspect="1"/>
          </p:cNvPicPr>
          <p:nvPr/>
        </p:nvPicPr>
        <p:blipFill>
          <a:blip r:embed="rId2" cstate="print"/>
          <a:stretch>
            <a:fillRect/>
          </a:stretch>
        </p:blipFill>
        <p:spPr>
          <a:xfrm>
            <a:off x="5220072" y="2132856"/>
            <a:ext cx="3791189" cy="4293096"/>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ideal</a:t>
            </a:r>
            <a:r>
              <a:rPr lang="nl-NL" dirty="0" smtClean="0"/>
              <a:t> </a:t>
            </a:r>
            <a:r>
              <a:rPr lang="nl-NL" dirty="0" err="1" smtClean="0"/>
              <a:t>citizen</a:t>
            </a:r>
            <a:endParaRPr lang="nl-NL" dirty="0"/>
          </a:p>
        </p:txBody>
      </p:sp>
      <p:pic>
        <p:nvPicPr>
          <p:cNvPr id="4" name="Tijdelijke aanduiding voor inhoud 3" descr="Tiranicidas_04.JPG"/>
          <p:cNvPicPr>
            <a:picLocks noGrp="1" noChangeAspect="1"/>
          </p:cNvPicPr>
          <p:nvPr>
            <p:ph sz="quarter" idx="1"/>
          </p:nvPr>
        </p:nvPicPr>
        <p:blipFill>
          <a:blip r:embed="rId2" cstate="print"/>
          <a:stretch>
            <a:fillRect/>
          </a:stretch>
        </p:blipFill>
        <p:spPr>
          <a:xfrm>
            <a:off x="179512" y="1628800"/>
            <a:ext cx="3216357" cy="4824536"/>
          </a:xfrm>
        </p:spPr>
      </p:pic>
      <p:pic>
        <p:nvPicPr>
          <p:cNvPr id="6" name="Afbeelding 5" descr="Discoboulos.jpg"/>
          <p:cNvPicPr>
            <a:picLocks noChangeAspect="1"/>
          </p:cNvPicPr>
          <p:nvPr/>
        </p:nvPicPr>
        <p:blipFill>
          <a:blip r:embed="rId3" cstate="print"/>
          <a:stretch>
            <a:fillRect/>
          </a:stretch>
        </p:blipFill>
        <p:spPr>
          <a:xfrm>
            <a:off x="5364088" y="1628800"/>
            <a:ext cx="3631332" cy="4841776"/>
          </a:xfrm>
          <a:prstGeom prst="rect">
            <a:avLst/>
          </a:prstGeom>
        </p:spPr>
      </p:pic>
      <p:pic>
        <p:nvPicPr>
          <p:cNvPr id="5" name="Afbeelding 4" descr="Perikles.jpg"/>
          <p:cNvPicPr>
            <a:picLocks noChangeAspect="1"/>
          </p:cNvPicPr>
          <p:nvPr/>
        </p:nvPicPr>
        <p:blipFill>
          <a:blip r:embed="rId4" cstate="print"/>
          <a:stretch>
            <a:fillRect/>
          </a:stretch>
        </p:blipFill>
        <p:spPr>
          <a:xfrm>
            <a:off x="3347864" y="1628800"/>
            <a:ext cx="2402844" cy="4824535"/>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other</a:t>
            </a:r>
            <a:r>
              <a:rPr lang="nl-NL" dirty="0" smtClean="0"/>
              <a:t> </a:t>
            </a:r>
            <a:r>
              <a:rPr lang="nl-NL" dirty="0" err="1" smtClean="0"/>
              <a:t>citizens</a:t>
            </a:r>
            <a:endParaRPr lang="nl-NL" dirty="0"/>
          </a:p>
        </p:txBody>
      </p:sp>
      <p:sp>
        <p:nvSpPr>
          <p:cNvPr id="3" name="Tekstvak 2"/>
          <p:cNvSpPr txBox="1"/>
          <p:nvPr/>
        </p:nvSpPr>
        <p:spPr>
          <a:xfrm>
            <a:off x="323528" y="1916832"/>
            <a:ext cx="8424936" cy="3139321"/>
          </a:xfrm>
          <a:prstGeom prst="rect">
            <a:avLst/>
          </a:prstGeom>
          <a:noFill/>
        </p:spPr>
        <p:txBody>
          <a:bodyPr wrap="square" rtlCol="0">
            <a:spAutoFit/>
          </a:bodyPr>
          <a:lstStyle/>
          <a:p>
            <a:pPr algn="just"/>
            <a:r>
              <a:rPr lang="en-GB" dirty="0" smtClean="0"/>
              <a:t>Everywhere on earth, the rich [literally “the best people”] are opposed to democracy.</a:t>
            </a:r>
          </a:p>
          <a:p>
            <a:pPr algn="r"/>
            <a:r>
              <a:rPr lang="en-GB" dirty="0" smtClean="0"/>
              <a:t>Old Oligarch, </a:t>
            </a:r>
            <a:r>
              <a:rPr lang="en-GB" i="1" dirty="0" smtClean="0"/>
              <a:t>Constitution of the Athenians</a:t>
            </a:r>
            <a:r>
              <a:rPr lang="en-GB" dirty="0" smtClean="0"/>
              <a:t> 1.5</a:t>
            </a:r>
          </a:p>
          <a:p>
            <a:pPr algn="just"/>
            <a:endParaRPr lang="en-GB" dirty="0" smtClean="0"/>
          </a:p>
          <a:p>
            <a:pPr algn="just"/>
            <a:r>
              <a:rPr lang="en-GB" dirty="0" smtClean="0"/>
              <a:t>I had been enrolled by </a:t>
            </a:r>
            <a:r>
              <a:rPr lang="en-GB" dirty="0" err="1" smtClean="0"/>
              <a:t>Orthobulus</a:t>
            </a:r>
            <a:r>
              <a:rPr lang="en-GB" dirty="0" smtClean="0"/>
              <a:t> for service in the cavalry: I saw that it was everyone’s opinion that, whereas the cavalry were assured of safety, the infantry would have to face danger; so, while others mounted on horseback illegally, without having passed the scrutiny, I went up to </a:t>
            </a:r>
            <a:r>
              <a:rPr lang="en-GB" dirty="0" err="1" smtClean="0"/>
              <a:t>Orthobulus</a:t>
            </a:r>
            <a:r>
              <a:rPr lang="en-GB" dirty="0" smtClean="0"/>
              <a:t> and told him to strike me off the roll, as I thought it shameful, while the majority were to face danger, to take the field with precaution for my own security.</a:t>
            </a:r>
          </a:p>
          <a:p>
            <a:pPr algn="r"/>
            <a:r>
              <a:rPr lang="en-GB" dirty="0" err="1" smtClean="0"/>
              <a:t>Lysias</a:t>
            </a:r>
            <a:r>
              <a:rPr lang="en-GB" dirty="0" smtClean="0"/>
              <a:t>, </a:t>
            </a:r>
            <a:r>
              <a:rPr lang="en-GB" i="1" dirty="0" smtClean="0"/>
              <a:t>For </a:t>
            </a:r>
            <a:r>
              <a:rPr lang="en-GB" i="1" dirty="0" err="1" smtClean="0"/>
              <a:t>Mantitheus</a:t>
            </a:r>
            <a:r>
              <a:rPr lang="en-GB" i="1" dirty="0" smtClean="0"/>
              <a:t> </a:t>
            </a:r>
            <a:r>
              <a:rPr lang="en-GB" dirty="0" smtClean="0"/>
              <a:t>(16.13)</a:t>
            </a:r>
            <a:endParaRPr lang="nl-NL"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other</a:t>
            </a:r>
            <a:r>
              <a:rPr lang="nl-NL" dirty="0" smtClean="0"/>
              <a:t> </a:t>
            </a:r>
            <a:r>
              <a:rPr lang="nl-NL" dirty="0" err="1" smtClean="0"/>
              <a:t>citizens</a:t>
            </a:r>
            <a:r>
              <a:rPr lang="nl-NL" dirty="0" smtClean="0"/>
              <a:t> (2)</a:t>
            </a:r>
            <a:endParaRPr lang="nl-NL" dirty="0"/>
          </a:p>
        </p:txBody>
      </p:sp>
      <p:sp>
        <p:nvSpPr>
          <p:cNvPr id="3" name="Tekstvak 2"/>
          <p:cNvSpPr txBox="1"/>
          <p:nvPr/>
        </p:nvSpPr>
        <p:spPr>
          <a:xfrm>
            <a:off x="395536" y="1772816"/>
            <a:ext cx="8424936" cy="3693319"/>
          </a:xfrm>
          <a:prstGeom prst="rect">
            <a:avLst/>
          </a:prstGeom>
          <a:noFill/>
        </p:spPr>
        <p:txBody>
          <a:bodyPr wrap="square" rtlCol="0">
            <a:spAutoFit/>
          </a:bodyPr>
          <a:lstStyle/>
          <a:p>
            <a:pPr algn="just"/>
            <a:r>
              <a:rPr lang="en-GB" dirty="0" smtClean="0"/>
              <a:t>The trades known as the trades of artisans are decried with good reason, and held in utter disdain in our states. They disfigure the bodies of those who practice them, forcing them to sit still and in the shade, and in some cases to spend the whole day by the fire. The softening of the body involves a serious weakening of the mind, and especially these artisan’s trades leave one without spare time for one's friends and city, so that those who follow them are known to be bad at dealing with friends and bad defenders of their country. In fact, in some of the states, and especially in those reputed warlike, it is not even lawful for any of the citizens to pursue an artisan’s trade.</a:t>
            </a:r>
          </a:p>
          <a:p>
            <a:pPr algn="r"/>
            <a:r>
              <a:rPr lang="en-GB" dirty="0" smtClean="0"/>
              <a:t>Xenophon, </a:t>
            </a:r>
            <a:r>
              <a:rPr lang="en-GB" i="1" dirty="0" err="1" smtClean="0"/>
              <a:t>Oeconomicus</a:t>
            </a:r>
            <a:r>
              <a:rPr lang="en-GB" dirty="0" smtClean="0"/>
              <a:t> 4.2-4</a:t>
            </a:r>
            <a:endParaRPr lang="nl-NL" dirty="0" smtClean="0"/>
          </a:p>
          <a:p>
            <a:endParaRPr lang="nl-NL" dirty="0" smtClean="0"/>
          </a:p>
          <a:p>
            <a:r>
              <a:rPr lang="nl-NL" dirty="0" smtClean="0"/>
              <a:t>The best city </a:t>
            </a:r>
            <a:r>
              <a:rPr lang="nl-NL" dirty="0" err="1" smtClean="0"/>
              <a:t>will</a:t>
            </a:r>
            <a:r>
              <a:rPr lang="nl-NL" dirty="0" smtClean="0"/>
              <a:t> </a:t>
            </a:r>
            <a:r>
              <a:rPr lang="nl-NL" dirty="0" err="1" smtClean="0"/>
              <a:t>not</a:t>
            </a:r>
            <a:r>
              <a:rPr lang="nl-NL" dirty="0" smtClean="0"/>
              <a:t> </a:t>
            </a:r>
            <a:r>
              <a:rPr lang="nl-NL" dirty="0" err="1" smtClean="0"/>
              <a:t>make</a:t>
            </a:r>
            <a:r>
              <a:rPr lang="nl-NL" dirty="0" smtClean="0"/>
              <a:t> </a:t>
            </a:r>
            <a:r>
              <a:rPr lang="nl-NL" dirty="0" err="1" smtClean="0"/>
              <a:t>labourers</a:t>
            </a:r>
            <a:r>
              <a:rPr lang="nl-NL" dirty="0" smtClean="0"/>
              <a:t> </a:t>
            </a:r>
            <a:r>
              <a:rPr lang="nl-NL" dirty="0" err="1" smtClean="0"/>
              <a:t>citizens</a:t>
            </a:r>
            <a:r>
              <a:rPr lang="nl-NL" dirty="0" smtClean="0"/>
              <a:t>.</a:t>
            </a:r>
          </a:p>
          <a:p>
            <a:pPr algn="r"/>
            <a:r>
              <a:rPr lang="nl-NL" dirty="0" err="1" smtClean="0"/>
              <a:t>Aristotle</a:t>
            </a:r>
            <a:r>
              <a:rPr lang="nl-NL" dirty="0" smtClean="0"/>
              <a:t>, </a:t>
            </a:r>
            <a:r>
              <a:rPr lang="nl-NL" i="1" dirty="0" smtClean="0"/>
              <a:t>Politics</a:t>
            </a:r>
            <a:r>
              <a:rPr lang="nl-NL" dirty="0" smtClean="0"/>
              <a:t> 1278a.8</a:t>
            </a:r>
            <a:endParaRPr lang="nl-NL"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other</a:t>
            </a:r>
            <a:r>
              <a:rPr lang="nl-NL" dirty="0" smtClean="0"/>
              <a:t> </a:t>
            </a:r>
            <a:r>
              <a:rPr lang="nl-NL" dirty="0" err="1" smtClean="0"/>
              <a:t>citizens</a:t>
            </a:r>
            <a:r>
              <a:rPr lang="nl-NL" dirty="0" smtClean="0"/>
              <a:t> (3)</a:t>
            </a:r>
            <a:endParaRPr lang="nl-NL" dirty="0"/>
          </a:p>
        </p:txBody>
      </p:sp>
      <p:sp>
        <p:nvSpPr>
          <p:cNvPr id="3" name="Tekstvak 2"/>
          <p:cNvSpPr txBox="1"/>
          <p:nvPr/>
        </p:nvSpPr>
        <p:spPr>
          <a:xfrm>
            <a:off x="323528" y="1988840"/>
            <a:ext cx="8496944" cy="2862322"/>
          </a:xfrm>
          <a:prstGeom prst="rect">
            <a:avLst/>
          </a:prstGeom>
          <a:noFill/>
        </p:spPr>
        <p:txBody>
          <a:bodyPr wrap="square" rtlCol="0">
            <a:spAutoFit/>
          </a:bodyPr>
          <a:lstStyle/>
          <a:p>
            <a:pPr algn="just"/>
            <a:r>
              <a:rPr lang="nl-NL" dirty="0" err="1" smtClean="0"/>
              <a:t>This</a:t>
            </a:r>
            <a:r>
              <a:rPr lang="nl-NL" dirty="0" smtClean="0"/>
              <a:t> is </a:t>
            </a:r>
            <a:r>
              <a:rPr lang="nl-NL" dirty="0" err="1" smtClean="0"/>
              <a:t>why</a:t>
            </a:r>
            <a:r>
              <a:rPr lang="nl-NL" dirty="0" smtClean="0"/>
              <a:t> the </a:t>
            </a:r>
            <a:r>
              <a:rPr lang="nl-NL" dirty="0" err="1" smtClean="0"/>
              <a:t>poor</a:t>
            </a:r>
            <a:r>
              <a:rPr lang="nl-NL" dirty="0" smtClean="0"/>
              <a:t> and the </a:t>
            </a:r>
            <a:r>
              <a:rPr lang="nl-NL" dirty="0" err="1" smtClean="0"/>
              <a:t>common</a:t>
            </a:r>
            <a:r>
              <a:rPr lang="nl-NL" dirty="0" smtClean="0"/>
              <a:t> </a:t>
            </a:r>
            <a:r>
              <a:rPr lang="nl-NL" dirty="0" err="1" smtClean="0"/>
              <a:t>people</a:t>
            </a:r>
            <a:r>
              <a:rPr lang="nl-NL" dirty="0" smtClean="0"/>
              <a:t> </a:t>
            </a:r>
            <a:r>
              <a:rPr lang="nl-NL" dirty="0" err="1" smtClean="0"/>
              <a:t>there</a:t>
            </a:r>
            <a:r>
              <a:rPr lang="nl-NL" dirty="0" smtClean="0"/>
              <a:t> </a:t>
            </a:r>
            <a:r>
              <a:rPr lang="nl-NL" dirty="0" err="1" smtClean="0"/>
              <a:t>rightly</a:t>
            </a:r>
            <a:r>
              <a:rPr lang="nl-NL" dirty="0" smtClean="0"/>
              <a:t> have more </a:t>
            </a:r>
            <a:r>
              <a:rPr lang="nl-NL" dirty="0" err="1" smtClean="0"/>
              <a:t>than</a:t>
            </a:r>
            <a:r>
              <a:rPr lang="nl-NL" dirty="0" smtClean="0"/>
              <a:t> the </a:t>
            </a:r>
            <a:r>
              <a:rPr lang="nl-NL" dirty="0" err="1" smtClean="0"/>
              <a:t>noble</a:t>
            </a:r>
            <a:r>
              <a:rPr lang="nl-NL" dirty="0" smtClean="0"/>
              <a:t> and </a:t>
            </a:r>
            <a:r>
              <a:rPr lang="nl-NL" dirty="0" err="1" smtClean="0"/>
              <a:t>rich</a:t>
            </a:r>
            <a:r>
              <a:rPr lang="nl-NL" dirty="0" smtClean="0"/>
              <a:t>; </a:t>
            </a:r>
            <a:r>
              <a:rPr lang="nl-NL" dirty="0" err="1" smtClean="0"/>
              <a:t>because</a:t>
            </a:r>
            <a:r>
              <a:rPr lang="nl-NL" dirty="0" smtClean="0"/>
              <a:t> </a:t>
            </a:r>
            <a:r>
              <a:rPr lang="nl-NL" dirty="0" err="1" smtClean="0"/>
              <a:t>it</a:t>
            </a:r>
            <a:r>
              <a:rPr lang="nl-NL" dirty="0" smtClean="0"/>
              <a:t> is the </a:t>
            </a:r>
            <a:r>
              <a:rPr lang="nl-NL" dirty="0" err="1" smtClean="0"/>
              <a:t>common</a:t>
            </a:r>
            <a:r>
              <a:rPr lang="nl-NL" dirty="0" smtClean="0"/>
              <a:t> </a:t>
            </a:r>
            <a:r>
              <a:rPr lang="nl-NL" dirty="0" err="1" smtClean="0"/>
              <a:t>people</a:t>
            </a:r>
            <a:r>
              <a:rPr lang="nl-NL" dirty="0" smtClean="0"/>
              <a:t> </a:t>
            </a:r>
            <a:r>
              <a:rPr lang="nl-NL" dirty="0" err="1" smtClean="0"/>
              <a:t>who</a:t>
            </a:r>
            <a:r>
              <a:rPr lang="nl-NL" dirty="0" smtClean="0"/>
              <a:t> </a:t>
            </a:r>
            <a:r>
              <a:rPr lang="nl-NL" dirty="0" err="1" smtClean="0"/>
              <a:t>row</a:t>
            </a:r>
            <a:r>
              <a:rPr lang="nl-NL" dirty="0" smtClean="0"/>
              <a:t> the </a:t>
            </a:r>
            <a:r>
              <a:rPr lang="nl-NL" dirty="0" err="1" smtClean="0"/>
              <a:t>ships</a:t>
            </a:r>
            <a:r>
              <a:rPr lang="nl-NL" dirty="0" smtClean="0"/>
              <a:t> and </a:t>
            </a:r>
            <a:r>
              <a:rPr lang="nl-NL" dirty="0" err="1" smtClean="0"/>
              <a:t>who</a:t>
            </a:r>
            <a:r>
              <a:rPr lang="nl-NL" dirty="0" smtClean="0"/>
              <a:t> </a:t>
            </a:r>
            <a:r>
              <a:rPr lang="nl-NL" dirty="0" err="1" smtClean="0"/>
              <a:t>add</a:t>
            </a:r>
            <a:r>
              <a:rPr lang="nl-NL" dirty="0" smtClean="0"/>
              <a:t> to the power of the city (…) </a:t>
            </a:r>
            <a:r>
              <a:rPr lang="nl-NL" dirty="0" err="1" smtClean="0"/>
              <a:t>much</a:t>
            </a:r>
            <a:r>
              <a:rPr lang="nl-NL" dirty="0" smtClean="0"/>
              <a:t> more </a:t>
            </a:r>
            <a:r>
              <a:rPr lang="nl-NL" dirty="0" err="1" smtClean="0"/>
              <a:t>than</a:t>
            </a:r>
            <a:r>
              <a:rPr lang="nl-NL" dirty="0" smtClean="0"/>
              <a:t> the </a:t>
            </a:r>
            <a:r>
              <a:rPr lang="nl-NL" dirty="0" err="1" smtClean="0"/>
              <a:t>hoplites</a:t>
            </a:r>
            <a:r>
              <a:rPr lang="nl-NL" dirty="0" smtClean="0"/>
              <a:t> and the </a:t>
            </a:r>
            <a:r>
              <a:rPr lang="nl-NL" dirty="0" err="1" smtClean="0"/>
              <a:t>noble</a:t>
            </a:r>
            <a:r>
              <a:rPr lang="nl-NL" dirty="0" smtClean="0"/>
              <a:t> men and </a:t>
            </a:r>
            <a:r>
              <a:rPr lang="nl-NL" dirty="0" err="1" smtClean="0"/>
              <a:t>good</a:t>
            </a:r>
            <a:r>
              <a:rPr lang="nl-NL" dirty="0" smtClean="0"/>
              <a:t> men.</a:t>
            </a:r>
          </a:p>
          <a:p>
            <a:pPr algn="r"/>
            <a:r>
              <a:rPr lang="nl-NL" dirty="0" smtClean="0"/>
              <a:t>Old Oligarch, </a:t>
            </a:r>
            <a:r>
              <a:rPr lang="nl-NL" i="1" dirty="0" err="1" smtClean="0"/>
              <a:t>Constitution</a:t>
            </a:r>
            <a:r>
              <a:rPr lang="nl-NL" i="1" dirty="0" smtClean="0"/>
              <a:t> of the </a:t>
            </a:r>
            <a:r>
              <a:rPr lang="nl-NL" i="1" dirty="0" err="1" smtClean="0"/>
              <a:t>Athenians</a:t>
            </a:r>
            <a:r>
              <a:rPr lang="nl-NL" dirty="0" smtClean="0"/>
              <a:t> 1.2</a:t>
            </a:r>
          </a:p>
          <a:p>
            <a:pPr algn="r"/>
            <a:endParaRPr lang="nl-NL" dirty="0" smtClean="0"/>
          </a:p>
          <a:p>
            <a:pPr algn="just"/>
            <a:r>
              <a:rPr lang="en-GB" dirty="0" smtClean="0"/>
              <a:t>It is not necessary for political communities to include the teeming population that grows up around the naval mob </a:t>
            </a:r>
            <a:r>
              <a:rPr lang="en-GB" i="1" dirty="0" smtClean="0"/>
              <a:t>(</a:t>
            </a:r>
            <a:r>
              <a:rPr lang="en-GB" i="1" dirty="0" err="1" smtClean="0"/>
              <a:t>nautikos</a:t>
            </a:r>
            <a:r>
              <a:rPr lang="en-GB" i="1" dirty="0" smtClean="0"/>
              <a:t> </a:t>
            </a:r>
            <a:r>
              <a:rPr lang="en-GB" i="1" dirty="0" err="1" smtClean="0"/>
              <a:t>ochlos</a:t>
            </a:r>
            <a:r>
              <a:rPr lang="en-GB" dirty="0" smtClean="0"/>
              <a:t>)</a:t>
            </a:r>
            <a:r>
              <a:rPr lang="en-GB" i="1" dirty="0" smtClean="0"/>
              <a:t>. </a:t>
            </a:r>
            <a:r>
              <a:rPr lang="en-GB" dirty="0" smtClean="0"/>
              <a:t>There is no need for these people to be part of the polis.</a:t>
            </a:r>
          </a:p>
          <a:p>
            <a:pPr algn="r"/>
            <a:r>
              <a:rPr lang="nl-NL" dirty="0" err="1" smtClean="0"/>
              <a:t>Aristotle</a:t>
            </a:r>
            <a:r>
              <a:rPr lang="nl-NL" dirty="0" smtClean="0"/>
              <a:t>, </a:t>
            </a:r>
            <a:r>
              <a:rPr lang="nl-NL" i="1" dirty="0" smtClean="0"/>
              <a:t>Politics</a:t>
            </a:r>
            <a:r>
              <a:rPr lang="nl-NL" dirty="0" smtClean="0"/>
              <a:t> 1327b.7-8</a:t>
            </a:r>
            <a:endParaRPr lang="nl-NL"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Citizen</a:t>
            </a:r>
            <a:r>
              <a:rPr lang="nl-NL" dirty="0" smtClean="0"/>
              <a:t> </a:t>
            </a:r>
            <a:r>
              <a:rPr lang="nl-NL" dirty="0" err="1" smtClean="0"/>
              <a:t>women</a:t>
            </a:r>
            <a:endParaRPr lang="nl-NL" dirty="0"/>
          </a:p>
        </p:txBody>
      </p:sp>
      <p:sp>
        <p:nvSpPr>
          <p:cNvPr id="3" name="Tijdelijke aanduiding voor inhoud 2"/>
          <p:cNvSpPr>
            <a:spLocks noGrp="1"/>
          </p:cNvSpPr>
          <p:nvPr>
            <p:ph sz="quarter" idx="1"/>
          </p:nvPr>
        </p:nvSpPr>
        <p:spPr>
          <a:xfrm>
            <a:off x="301752" y="1527048"/>
            <a:ext cx="8503920" cy="4782272"/>
          </a:xfrm>
        </p:spPr>
        <p:txBody>
          <a:bodyPr>
            <a:normAutofit fontScale="92500" lnSpcReduction="20000"/>
          </a:bodyPr>
          <a:lstStyle/>
          <a:p>
            <a:r>
              <a:rPr lang="nl-NL" dirty="0" err="1" smtClean="0"/>
              <a:t>Citizen</a:t>
            </a:r>
            <a:r>
              <a:rPr lang="nl-NL" dirty="0" smtClean="0"/>
              <a:t> status </a:t>
            </a:r>
            <a:r>
              <a:rPr lang="nl-NL" dirty="0" err="1" smtClean="0"/>
              <a:t>carefully</a:t>
            </a:r>
            <a:r>
              <a:rPr lang="nl-NL" dirty="0" smtClean="0"/>
              <a:t> </a:t>
            </a:r>
            <a:r>
              <a:rPr lang="nl-NL" dirty="0" err="1" smtClean="0"/>
              <a:t>guarded</a:t>
            </a:r>
            <a:r>
              <a:rPr lang="nl-NL" dirty="0" smtClean="0"/>
              <a:t>; </a:t>
            </a:r>
            <a:r>
              <a:rPr lang="nl-NL" dirty="0" err="1" smtClean="0"/>
              <a:t>essential</a:t>
            </a:r>
            <a:r>
              <a:rPr lang="nl-NL" dirty="0" smtClean="0"/>
              <a:t> </a:t>
            </a:r>
            <a:r>
              <a:rPr lang="nl-NL" dirty="0" err="1" smtClean="0"/>
              <a:t>after</a:t>
            </a:r>
            <a:r>
              <a:rPr lang="nl-NL" dirty="0" smtClean="0"/>
              <a:t> </a:t>
            </a:r>
            <a:r>
              <a:rPr lang="nl-NL" dirty="0" err="1" smtClean="0"/>
              <a:t>Citizenship</a:t>
            </a:r>
            <a:r>
              <a:rPr lang="nl-NL" dirty="0" smtClean="0"/>
              <a:t> </a:t>
            </a:r>
            <a:r>
              <a:rPr lang="nl-NL" dirty="0" err="1" smtClean="0"/>
              <a:t>Decree</a:t>
            </a:r>
            <a:r>
              <a:rPr lang="nl-NL" dirty="0" smtClean="0"/>
              <a:t> of 451</a:t>
            </a:r>
          </a:p>
          <a:p>
            <a:endParaRPr lang="nl-NL" dirty="0" smtClean="0"/>
          </a:p>
          <a:p>
            <a:r>
              <a:rPr lang="nl-NL" dirty="0" smtClean="0"/>
              <a:t>No </a:t>
            </a:r>
            <a:r>
              <a:rPr lang="nl-NL" dirty="0" err="1" smtClean="0"/>
              <a:t>political</a:t>
            </a:r>
            <a:r>
              <a:rPr lang="nl-NL" dirty="0" smtClean="0"/>
              <a:t> </a:t>
            </a:r>
            <a:r>
              <a:rPr lang="nl-NL" dirty="0" err="1" smtClean="0"/>
              <a:t>rights</a:t>
            </a:r>
            <a:r>
              <a:rPr lang="nl-NL" dirty="0" smtClean="0"/>
              <a:t> </a:t>
            </a:r>
            <a:r>
              <a:rPr lang="nl-NL" dirty="0" err="1" smtClean="0"/>
              <a:t>or</a:t>
            </a:r>
            <a:r>
              <a:rPr lang="nl-NL" dirty="0" smtClean="0"/>
              <a:t> </a:t>
            </a:r>
            <a:r>
              <a:rPr lang="nl-NL" dirty="0" err="1" smtClean="0"/>
              <a:t>representation</a:t>
            </a:r>
            <a:r>
              <a:rPr lang="nl-NL" dirty="0" smtClean="0"/>
              <a:t>; </a:t>
            </a:r>
            <a:r>
              <a:rPr lang="nl-NL" dirty="0" err="1" smtClean="0"/>
              <a:t>no</a:t>
            </a:r>
            <a:r>
              <a:rPr lang="nl-NL" dirty="0" smtClean="0"/>
              <a:t> right to </a:t>
            </a:r>
            <a:r>
              <a:rPr lang="nl-NL" dirty="0" err="1" smtClean="0"/>
              <a:t>speak</a:t>
            </a:r>
            <a:r>
              <a:rPr lang="nl-NL" dirty="0" smtClean="0"/>
              <a:t> in </a:t>
            </a:r>
            <a:r>
              <a:rPr lang="nl-NL" dirty="0" err="1" smtClean="0"/>
              <a:t>court</a:t>
            </a:r>
            <a:r>
              <a:rPr lang="nl-NL" dirty="0" smtClean="0"/>
              <a:t> </a:t>
            </a:r>
            <a:r>
              <a:rPr lang="nl-NL" dirty="0" err="1" smtClean="0"/>
              <a:t>or</a:t>
            </a:r>
            <a:r>
              <a:rPr lang="nl-NL" dirty="0" smtClean="0"/>
              <a:t> </a:t>
            </a:r>
            <a:r>
              <a:rPr lang="nl-NL" dirty="0" err="1" smtClean="0"/>
              <a:t>Assembly</a:t>
            </a:r>
            <a:endParaRPr lang="nl-NL" dirty="0" smtClean="0"/>
          </a:p>
          <a:p>
            <a:endParaRPr lang="nl-NL" dirty="0" smtClean="0"/>
          </a:p>
          <a:p>
            <a:r>
              <a:rPr lang="nl-NL" dirty="0" smtClean="0"/>
              <a:t>No right to </a:t>
            </a:r>
            <a:r>
              <a:rPr lang="nl-NL" dirty="0" err="1" smtClean="0"/>
              <a:t>inherit</a:t>
            </a:r>
            <a:r>
              <a:rPr lang="nl-NL" dirty="0" smtClean="0"/>
              <a:t> </a:t>
            </a:r>
            <a:r>
              <a:rPr lang="nl-NL" dirty="0" err="1" smtClean="0"/>
              <a:t>or</a:t>
            </a:r>
            <a:r>
              <a:rPr lang="nl-NL" dirty="0" smtClean="0"/>
              <a:t> </a:t>
            </a:r>
            <a:r>
              <a:rPr lang="nl-NL" dirty="0" err="1" smtClean="0"/>
              <a:t>own</a:t>
            </a:r>
            <a:r>
              <a:rPr lang="nl-NL" dirty="0" smtClean="0"/>
              <a:t> </a:t>
            </a:r>
            <a:r>
              <a:rPr lang="nl-NL" dirty="0" err="1" smtClean="0"/>
              <a:t>property</a:t>
            </a:r>
            <a:endParaRPr lang="nl-NL" dirty="0" smtClean="0"/>
          </a:p>
          <a:p>
            <a:endParaRPr lang="nl-NL" dirty="0" smtClean="0"/>
          </a:p>
          <a:p>
            <a:r>
              <a:rPr lang="nl-NL" dirty="0" err="1" smtClean="0"/>
              <a:t>Heiresses</a:t>
            </a:r>
            <a:r>
              <a:rPr lang="nl-NL" dirty="0" smtClean="0"/>
              <a:t> without male </a:t>
            </a:r>
            <a:r>
              <a:rPr lang="nl-NL" dirty="0" err="1" smtClean="0"/>
              <a:t>offspring</a:t>
            </a:r>
            <a:r>
              <a:rPr lang="nl-NL" dirty="0" smtClean="0"/>
              <a:t> </a:t>
            </a:r>
            <a:r>
              <a:rPr lang="nl-NL" dirty="0" err="1" smtClean="0"/>
              <a:t>forced</a:t>
            </a:r>
            <a:r>
              <a:rPr lang="nl-NL" dirty="0" smtClean="0"/>
              <a:t> to </a:t>
            </a:r>
            <a:r>
              <a:rPr lang="nl-NL" dirty="0" err="1" smtClean="0"/>
              <a:t>marry</a:t>
            </a:r>
            <a:r>
              <a:rPr lang="nl-NL" dirty="0" smtClean="0"/>
              <a:t> male </a:t>
            </a:r>
            <a:r>
              <a:rPr lang="nl-NL" dirty="0" err="1" smtClean="0"/>
              <a:t>relatives</a:t>
            </a:r>
            <a:endParaRPr lang="nl-NL" dirty="0" smtClean="0"/>
          </a:p>
          <a:p>
            <a:endParaRPr lang="nl-NL" dirty="0" smtClean="0"/>
          </a:p>
          <a:p>
            <a:r>
              <a:rPr lang="nl-NL" dirty="0" err="1" smtClean="0"/>
              <a:t>Women</a:t>
            </a:r>
            <a:r>
              <a:rPr lang="nl-NL" dirty="0" smtClean="0"/>
              <a:t> </a:t>
            </a:r>
            <a:r>
              <a:rPr lang="nl-NL" dirty="0" err="1" smtClean="0"/>
              <a:t>play</a:t>
            </a:r>
            <a:r>
              <a:rPr lang="nl-NL" dirty="0" smtClean="0"/>
              <a:t> prominent </a:t>
            </a:r>
            <a:r>
              <a:rPr lang="nl-NL" dirty="0" err="1" smtClean="0"/>
              <a:t>role</a:t>
            </a:r>
            <a:r>
              <a:rPr lang="nl-NL" dirty="0" smtClean="0"/>
              <a:t> as </a:t>
            </a:r>
            <a:r>
              <a:rPr lang="nl-NL" dirty="0" err="1" smtClean="0"/>
              <a:t>priestesses</a:t>
            </a:r>
            <a:r>
              <a:rPr lang="nl-NL" dirty="0" smtClean="0"/>
              <a:t> and in </a:t>
            </a:r>
            <a:r>
              <a:rPr lang="nl-NL" dirty="0" err="1" smtClean="0"/>
              <a:t>religious</a:t>
            </a:r>
            <a:r>
              <a:rPr lang="nl-NL" dirty="0" smtClean="0"/>
              <a:t> festivals</a:t>
            </a:r>
            <a:endParaRPr lang="nl-NL"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idealised</a:t>
            </a:r>
            <a:r>
              <a:rPr lang="nl-NL" dirty="0" smtClean="0"/>
              <a:t>) </a:t>
            </a:r>
            <a:r>
              <a:rPr lang="nl-NL" dirty="0" err="1" smtClean="0"/>
              <a:t>role</a:t>
            </a:r>
            <a:r>
              <a:rPr lang="nl-NL" dirty="0" smtClean="0"/>
              <a:t> and status of </a:t>
            </a:r>
            <a:r>
              <a:rPr lang="nl-NL" dirty="0" err="1" smtClean="0"/>
              <a:t>women</a:t>
            </a:r>
            <a:endParaRPr lang="nl-NL" dirty="0"/>
          </a:p>
        </p:txBody>
      </p:sp>
      <p:sp>
        <p:nvSpPr>
          <p:cNvPr id="3" name="Tekstvak 2"/>
          <p:cNvSpPr txBox="1"/>
          <p:nvPr/>
        </p:nvSpPr>
        <p:spPr>
          <a:xfrm>
            <a:off x="323528" y="1556792"/>
            <a:ext cx="8496944" cy="4801314"/>
          </a:xfrm>
          <a:prstGeom prst="rect">
            <a:avLst/>
          </a:prstGeom>
          <a:noFill/>
        </p:spPr>
        <p:txBody>
          <a:bodyPr wrap="square" rtlCol="0">
            <a:spAutoFit/>
          </a:bodyPr>
          <a:lstStyle/>
          <a:p>
            <a:pPr algn="just"/>
            <a:r>
              <a:rPr lang="nl-NL" dirty="0" smtClean="0"/>
              <a:t>“</a:t>
            </a:r>
            <a:r>
              <a:rPr lang="nl-NL" dirty="0" err="1" smtClean="0"/>
              <a:t>Great</a:t>
            </a:r>
            <a:r>
              <a:rPr lang="nl-NL" dirty="0" smtClean="0"/>
              <a:t> </a:t>
            </a:r>
            <a:r>
              <a:rPr lang="nl-NL" dirty="0" err="1" smtClean="0"/>
              <a:t>will</a:t>
            </a:r>
            <a:r>
              <a:rPr lang="nl-NL" dirty="0" smtClean="0"/>
              <a:t> </a:t>
            </a:r>
            <a:r>
              <a:rPr lang="nl-NL" dirty="0" err="1" smtClean="0"/>
              <a:t>be</a:t>
            </a:r>
            <a:r>
              <a:rPr lang="nl-NL" dirty="0" smtClean="0"/>
              <a:t> </a:t>
            </a:r>
            <a:r>
              <a:rPr lang="nl-NL" dirty="0" err="1" smtClean="0"/>
              <a:t>your</a:t>
            </a:r>
            <a:r>
              <a:rPr lang="nl-NL" dirty="0" smtClean="0"/>
              <a:t> </a:t>
            </a:r>
            <a:r>
              <a:rPr lang="nl-NL" dirty="0" err="1" smtClean="0"/>
              <a:t>glory</a:t>
            </a:r>
            <a:r>
              <a:rPr lang="nl-NL" dirty="0" smtClean="0"/>
              <a:t> in </a:t>
            </a:r>
            <a:r>
              <a:rPr lang="nl-NL" dirty="0" err="1" smtClean="0"/>
              <a:t>not</a:t>
            </a:r>
            <a:r>
              <a:rPr lang="nl-NL" dirty="0" smtClean="0"/>
              <a:t> </a:t>
            </a:r>
            <a:r>
              <a:rPr lang="nl-NL" dirty="0" err="1" smtClean="0"/>
              <a:t>falling</a:t>
            </a:r>
            <a:r>
              <a:rPr lang="nl-NL" dirty="0" smtClean="0"/>
              <a:t> short of </a:t>
            </a:r>
            <a:r>
              <a:rPr lang="nl-NL" dirty="0" err="1" smtClean="0"/>
              <a:t>your</a:t>
            </a:r>
            <a:r>
              <a:rPr lang="nl-NL" dirty="0" smtClean="0"/>
              <a:t> </a:t>
            </a:r>
            <a:r>
              <a:rPr lang="nl-NL" dirty="0" err="1" smtClean="0"/>
              <a:t>natural</a:t>
            </a:r>
            <a:r>
              <a:rPr lang="nl-NL" dirty="0" smtClean="0"/>
              <a:t> </a:t>
            </a:r>
            <a:r>
              <a:rPr lang="nl-NL" dirty="0" err="1" smtClean="0"/>
              <a:t>character</a:t>
            </a:r>
            <a:r>
              <a:rPr lang="nl-NL" dirty="0" smtClean="0"/>
              <a:t>; and </a:t>
            </a:r>
            <a:r>
              <a:rPr lang="nl-NL" dirty="0" err="1" smtClean="0"/>
              <a:t>greatest</a:t>
            </a:r>
            <a:r>
              <a:rPr lang="nl-NL" dirty="0" smtClean="0"/>
              <a:t> </a:t>
            </a:r>
            <a:r>
              <a:rPr lang="nl-NL" dirty="0" err="1" smtClean="0"/>
              <a:t>will</a:t>
            </a:r>
            <a:r>
              <a:rPr lang="nl-NL" dirty="0" smtClean="0"/>
              <a:t> </a:t>
            </a:r>
            <a:r>
              <a:rPr lang="nl-NL" dirty="0" err="1" smtClean="0"/>
              <a:t>be</a:t>
            </a:r>
            <a:r>
              <a:rPr lang="nl-NL" dirty="0" smtClean="0"/>
              <a:t> </a:t>
            </a:r>
            <a:r>
              <a:rPr lang="nl-NL" dirty="0" err="1" smtClean="0"/>
              <a:t>hers</a:t>
            </a:r>
            <a:r>
              <a:rPr lang="nl-NL" dirty="0" smtClean="0"/>
              <a:t> </a:t>
            </a:r>
            <a:r>
              <a:rPr lang="nl-NL" dirty="0" err="1" smtClean="0"/>
              <a:t>who</a:t>
            </a:r>
            <a:r>
              <a:rPr lang="nl-NL" dirty="0" smtClean="0"/>
              <a:t> is </a:t>
            </a:r>
            <a:r>
              <a:rPr lang="nl-NL" dirty="0" err="1" smtClean="0"/>
              <a:t>least</a:t>
            </a:r>
            <a:r>
              <a:rPr lang="nl-NL" dirty="0" smtClean="0"/>
              <a:t> </a:t>
            </a:r>
            <a:r>
              <a:rPr lang="nl-NL" dirty="0" err="1" smtClean="0"/>
              <a:t>talked</a:t>
            </a:r>
            <a:r>
              <a:rPr lang="nl-NL" dirty="0" smtClean="0"/>
              <a:t> of </a:t>
            </a:r>
            <a:r>
              <a:rPr lang="nl-NL" dirty="0" err="1" smtClean="0"/>
              <a:t>among</a:t>
            </a:r>
            <a:r>
              <a:rPr lang="nl-NL" dirty="0" smtClean="0"/>
              <a:t> the men, </a:t>
            </a:r>
            <a:r>
              <a:rPr lang="nl-NL" dirty="0" err="1" smtClean="0"/>
              <a:t>for</a:t>
            </a:r>
            <a:r>
              <a:rPr lang="nl-NL" dirty="0" smtClean="0"/>
              <a:t> </a:t>
            </a:r>
            <a:r>
              <a:rPr lang="nl-NL" dirty="0" err="1" smtClean="0"/>
              <a:t>good</a:t>
            </a:r>
            <a:r>
              <a:rPr lang="nl-NL" dirty="0" smtClean="0"/>
              <a:t> </a:t>
            </a:r>
            <a:r>
              <a:rPr lang="nl-NL" dirty="0" err="1" smtClean="0"/>
              <a:t>or</a:t>
            </a:r>
            <a:r>
              <a:rPr lang="nl-NL" dirty="0" smtClean="0"/>
              <a:t> </a:t>
            </a:r>
            <a:r>
              <a:rPr lang="nl-NL" dirty="0" err="1" smtClean="0"/>
              <a:t>for</a:t>
            </a:r>
            <a:r>
              <a:rPr lang="nl-NL" dirty="0" smtClean="0"/>
              <a:t> bad.”</a:t>
            </a:r>
          </a:p>
          <a:p>
            <a:pPr algn="r"/>
            <a:r>
              <a:rPr lang="nl-NL" dirty="0" smtClean="0"/>
              <a:t>Thucydides 2.45.2</a:t>
            </a:r>
          </a:p>
          <a:p>
            <a:pPr algn="r"/>
            <a:endParaRPr lang="nl-NL" dirty="0" smtClean="0"/>
          </a:p>
          <a:p>
            <a:pPr algn="just"/>
            <a:r>
              <a:rPr lang="en-GB" dirty="0" smtClean="0"/>
              <a:t>“Do you know, then, of anything practised by mankind in which the masculine sex does not surpass the female on all these points? Must we make a long story of it by alleging weaving and the watching of pancakes and the boiling pot, whereon the sex plumes itself and wherein its defeat will expose it to most laughter?”</a:t>
            </a:r>
          </a:p>
          <a:p>
            <a:pPr algn="r"/>
            <a:r>
              <a:rPr lang="en-GB" dirty="0" smtClean="0"/>
              <a:t>Plato, </a:t>
            </a:r>
            <a:r>
              <a:rPr lang="en-GB" i="1" dirty="0" smtClean="0"/>
              <a:t>Republic</a:t>
            </a:r>
            <a:r>
              <a:rPr lang="en-GB" dirty="0" smtClean="0"/>
              <a:t> 455c-d</a:t>
            </a:r>
          </a:p>
          <a:p>
            <a:pPr algn="r"/>
            <a:endParaRPr lang="en-GB" dirty="0" smtClean="0"/>
          </a:p>
          <a:p>
            <a:pPr algn="just"/>
            <a:r>
              <a:rPr lang="en-GB" dirty="0" smtClean="0"/>
              <a:t>“What knowledge could she have had, Socrates, when I took her for my wife? She was not yet fifteen years old when she came to me, and up to that time she had lived on a leash, seeing, hearing and saying as little as possible. If when she came she knew no more than how, when given wool, to turn out a cloak, and had seen only how the spinning is given out to the maids, is not that as much as could be expected?”</a:t>
            </a:r>
          </a:p>
          <a:p>
            <a:pPr algn="r"/>
            <a:r>
              <a:rPr lang="en-GB" dirty="0" smtClean="0"/>
              <a:t>Xenophon, </a:t>
            </a:r>
            <a:r>
              <a:rPr lang="en-GB" i="1" dirty="0" err="1" smtClean="0"/>
              <a:t>Oeconomicus</a:t>
            </a:r>
            <a:r>
              <a:rPr lang="en-GB" dirty="0" smtClean="0"/>
              <a:t> 7.5-6</a:t>
            </a:r>
            <a:endParaRPr lang="nl-NL"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role</a:t>
            </a:r>
            <a:r>
              <a:rPr lang="nl-NL" dirty="0" smtClean="0"/>
              <a:t> and status of </a:t>
            </a:r>
            <a:r>
              <a:rPr lang="nl-NL" dirty="0" err="1" smtClean="0"/>
              <a:t>women</a:t>
            </a:r>
            <a:endParaRPr lang="nl-NL" dirty="0"/>
          </a:p>
        </p:txBody>
      </p:sp>
      <p:sp>
        <p:nvSpPr>
          <p:cNvPr id="3" name="Tekstvak 2"/>
          <p:cNvSpPr txBox="1"/>
          <p:nvPr/>
        </p:nvSpPr>
        <p:spPr>
          <a:xfrm>
            <a:off x="395536" y="1628800"/>
            <a:ext cx="8424936" cy="4668331"/>
          </a:xfrm>
          <a:prstGeom prst="rect">
            <a:avLst/>
          </a:prstGeom>
          <a:noFill/>
        </p:spPr>
        <p:txBody>
          <a:bodyPr wrap="square" rtlCol="0">
            <a:spAutoFit/>
          </a:bodyPr>
          <a:lstStyle/>
          <a:p>
            <a:pPr algn="just"/>
            <a:r>
              <a:rPr lang="en-GB" dirty="0" smtClean="0"/>
              <a:t>“Your duty will be to remain indoors and send out those servants whose work is outside, and supervise those who are to work indoors, and to receive what comes in, and distribute so much of it as must be spent, and watch over so much as is to be kept in store, and take care that what is set aside for a year is not spent in a month. And when wool is brought to you, you must see that cloaks are made for those that want them. You must see too that the dry corn is in good condition for making food. One of the duties that fall to you, however, will perhaps seem rather thankless: you will have to see that any servant who is ill is cared for.”</a:t>
            </a:r>
          </a:p>
          <a:p>
            <a:pPr algn="r"/>
            <a:r>
              <a:rPr lang="en-GB" dirty="0" smtClean="0"/>
              <a:t>Xenophon, </a:t>
            </a:r>
            <a:r>
              <a:rPr lang="en-GB" i="1" dirty="0" err="1" smtClean="0"/>
              <a:t>Oeconomicus</a:t>
            </a:r>
            <a:r>
              <a:rPr lang="en-GB" dirty="0" smtClean="0"/>
              <a:t> 7.35-37</a:t>
            </a:r>
            <a:endParaRPr lang="nl-NL" dirty="0" smtClean="0"/>
          </a:p>
          <a:p>
            <a:endParaRPr lang="nl-NL" dirty="0" smtClean="0"/>
          </a:p>
          <a:p>
            <a:r>
              <a:rPr lang="nl-NL" dirty="0" err="1" smtClean="0"/>
              <a:t>When</a:t>
            </a:r>
            <a:r>
              <a:rPr lang="nl-NL" dirty="0" smtClean="0"/>
              <a:t> the </a:t>
            </a:r>
            <a:r>
              <a:rPr lang="nl-NL" dirty="0" err="1" smtClean="0"/>
              <a:t>poor</a:t>
            </a:r>
            <a:r>
              <a:rPr lang="nl-NL" dirty="0" smtClean="0"/>
              <a:t> </a:t>
            </a:r>
            <a:r>
              <a:rPr lang="nl-NL" dirty="0" err="1" smtClean="0"/>
              <a:t>wretch</a:t>
            </a:r>
            <a:r>
              <a:rPr lang="nl-NL" dirty="0" smtClean="0"/>
              <a:t> opens the door of </a:t>
            </a:r>
            <a:r>
              <a:rPr lang="nl-NL" dirty="0" err="1" smtClean="0"/>
              <a:t>his</a:t>
            </a:r>
            <a:r>
              <a:rPr lang="nl-NL" dirty="0" smtClean="0"/>
              <a:t> house, </a:t>
            </a:r>
            <a:r>
              <a:rPr lang="nl-NL" dirty="0" err="1" smtClean="0"/>
              <a:t>Woman</a:t>
            </a:r>
            <a:r>
              <a:rPr lang="nl-NL" dirty="0" smtClean="0"/>
              <a:t> </a:t>
            </a:r>
            <a:r>
              <a:rPr lang="nl-NL" dirty="0" err="1" smtClean="0"/>
              <a:t>controls</a:t>
            </a:r>
            <a:r>
              <a:rPr lang="nl-NL" dirty="0" smtClean="0"/>
              <a:t> </a:t>
            </a:r>
            <a:r>
              <a:rPr lang="nl-NL" dirty="0" err="1" smtClean="0"/>
              <a:t>everything</a:t>
            </a:r>
            <a:r>
              <a:rPr lang="nl-NL" dirty="0" smtClean="0"/>
              <a:t>, orders </a:t>
            </a:r>
            <a:r>
              <a:rPr lang="nl-NL" dirty="0" err="1" smtClean="0"/>
              <a:t>him</a:t>
            </a:r>
            <a:r>
              <a:rPr lang="nl-NL" dirty="0" smtClean="0"/>
              <a:t> </a:t>
            </a:r>
            <a:r>
              <a:rPr lang="nl-NL" dirty="0" err="1" smtClean="0"/>
              <a:t>about</a:t>
            </a:r>
            <a:r>
              <a:rPr lang="nl-NL" dirty="0" smtClean="0"/>
              <a:t>, and </a:t>
            </a:r>
            <a:r>
              <a:rPr lang="nl-NL" dirty="0" err="1" smtClean="0"/>
              <a:t>fights</a:t>
            </a:r>
            <a:r>
              <a:rPr lang="nl-NL" dirty="0" smtClean="0"/>
              <a:t> </a:t>
            </a:r>
            <a:r>
              <a:rPr lang="nl-NL" dirty="0" err="1" smtClean="0"/>
              <a:t>him</a:t>
            </a:r>
            <a:r>
              <a:rPr lang="nl-NL" dirty="0" smtClean="0"/>
              <a:t> at </a:t>
            </a:r>
            <a:r>
              <a:rPr lang="nl-NL" dirty="0" err="1" smtClean="0"/>
              <a:t>every</a:t>
            </a:r>
            <a:r>
              <a:rPr lang="nl-NL" dirty="0" smtClean="0"/>
              <a:t> turn.</a:t>
            </a:r>
          </a:p>
          <a:p>
            <a:pPr algn="r"/>
            <a:r>
              <a:rPr lang="nl-NL" dirty="0" err="1" smtClean="0"/>
              <a:t>Menander</a:t>
            </a:r>
            <a:r>
              <a:rPr lang="nl-NL" dirty="0" smtClean="0"/>
              <a:t> fr. 251, 5-7</a:t>
            </a:r>
          </a:p>
          <a:p>
            <a:pPr algn="r"/>
            <a:endParaRPr lang="nl-NL" dirty="0" smtClean="0"/>
          </a:p>
          <a:p>
            <a:r>
              <a:rPr lang="nl-NL" dirty="0" err="1" smtClean="0"/>
              <a:t>How</a:t>
            </a:r>
            <a:r>
              <a:rPr lang="nl-NL" dirty="0" smtClean="0"/>
              <a:t> is </a:t>
            </a:r>
            <a:r>
              <a:rPr lang="nl-NL" dirty="0" err="1" smtClean="0"/>
              <a:t>it</a:t>
            </a:r>
            <a:r>
              <a:rPr lang="nl-NL" dirty="0" smtClean="0"/>
              <a:t> </a:t>
            </a:r>
            <a:r>
              <a:rPr lang="nl-NL" dirty="0" err="1" smtClean="0"/>
              <a:t>possible</a:t>
            </a:r>
            <a:r>
              <a:rPr lang="nl-NL" dirty="0" smtClean="0"/>
              <a:t> to prevent the </a:t>
            </a:r>
            <a:r>
              <a:rPr lang="nl-NL" dirty="0" err="1" smtClean="0"/>
              <a:t>wives</a:t>
            </a:r>
            <a:r>
              <a:rPr lang="nl-NL" dirty="0" smtClean="0"/>
              <a:t> of the </a:t>
            </a:r>
            <a:r>
              <a:rPr lang="nl-NL" dirty="0" err="1" smtClean="0"/>
              <a:t>poor</a:t>
            </a:r>
            <a:r>
              <a:rPr lang="nl-NL" dirty="0" smtClean="0"/>
              <a:t> </a:t>
            </a:r>
            <a:r>
              <a:rPr lang="nl-NL" dirty="0" err="1" smtClean="0"/>
              <a:t>from</a:t>
            </a:r>
            <a:r>
              <a:rPr lang="nl-NL" dirty="0" smtClean="0"/>
              <a:t> </a:t>
            </a:r>
            <a:r>
              <a:rPr lang="nl-NL" dirty="0" err="1" smtClean="0"/>
              <a:t>going</a:t>
            </a:r>
            <a:r>
              <a:rPr lang="nl-NL" dirty="0" smtClean="0"/>
              <a:t> out of </a:t>
            </a:r>
            <a:r>
              <a:rPr lang="nl-NL" dirty="0" err="1" smtClean="0"/>
              <a:t>doors</a:t>
            </a:r>
            <a:r>
              <a:rPr lang="nl-NL" dirty="0" smtClean="0"/>
              <a:t>?</a:t>
            </a:r>
          </a:p>
          <a:p>
            <a:pPr algn="r"/>
            <a:r>
              <a:rPr lang="nl-NL" dirty="0" err="1" smtClean="0"/>
              <a:t>Aristotle</a:t>
            </a:r>
            <a:r>
              <a:rPr lang="nl-NL" dirty="0" smtClean="0"/>
              <a:t>, </a:t>
            </a:r>
            <a:r>
              <a:rPr lang="nl-NL" i="1" dirty="0" smtClean="0"/>
              <a:t>Politics</a:t>
            </a:r>
            <a:r>
              <a:rPr lang="nl-NL" dirty="0" smtClean="0"/>
              <a:t> 1300a.6</a:t>
            </a:r>
            <a:endParaRPr lang="nl-NL"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systematic</a:t>
            </a:r>
            <a:r>
              <a:rPr lang="nl-NL" dirty="0" smtClean="0"/>
              <a:t> </a:t>
            </a:r>
            <a:r>
              <a:rPr lang="nl-NL" dirty="0" err="1" smtClean="0"/>
              <a:t>exclusion</a:t>
            </a:r>
            <a:r>
              <a:rPr lang="nl-NL" dirty="0" smtClean="0"/>
              <a:t> of </a:t>
            </a:r>
            <a:r>
              <a:rPr lang="nl-NL" dirty="0" err="1" smtClean="0"/>
              <a:t>women</a:t>
            </a:r>
            <a:endParaRPr lang="nl-NL" dirty="0"/>
          </a:p>
        </p:txBody>
      </p:sp>
      <p:sp>
        <p:nvSpPr>
          <p:cNvPr id="3" name="Tijdelijke aanduiding voor inhoud 2"/>
          <p:cNvSpPr>
            <a:spLocks noGrp="1"/>
          </p:cNvSpPr>
          <p:nvPr>
            <p:ph sz="quarter" idx="1"/>
          </p:nvPr>
        </p:nvSpPr>
        <p:spPr>
          <a:xfrm>
            <a:off x="251520" y="1556792"/>
            <a:ext cx="8640960" cy="4824536"/>
          </a:xfrm>
        </p:spPr>
        <p:txBody>
          <a:bodyPr>
            <a:normAutofit lnSpcReduction="10000"/>
          </a:bodyPr>
          <a:lstStyle/>
          <a:p>
            <a:r>
              <a:rPr lang="nl-NL" dirty="0" err="1" smtClean="0"/>
              <a:t>Citizenship</a:t>
            </a:r>
            <a:r>
              <a:rPr lang="nl-NL" dirty="0" smtClean="0"/>
              <a:t> </a:t>
            </a:r>
            <a:r>
              <a:rPr lang="nl-NL" dirty="0" err="1" smtClean="0"/>
              <a:t>Decree</a:t>
            </a:r>
            <a:r>
              <a:rPr lang="nl-NL" dirty="0" smtClean="0"/>
              <a:t> </a:t>
            </a:r>
            <a:r>
              <a:rPr lang="nl-NL" dirty="0" err="1" smtClean="0"/>
              <a:t>blocks</a:t>
            </a:r>
            <a:r>
              <a:rPr lang="nl-NL" dirty="0" smtClean="0"/>
              <a:t> </a:t>
            </a:r>
            <a:r>
              <a:rPr lang="nl-NL" dirty="0" err="1" smtClean="0"/>
              <a:t>non-citizen</a:t>
            </a:r>
            <a:r>
              <a:rPr lang="nl-NL" dirty="0" smtClean="0"/>
              <a:t> </a:t>
            </a:r>
            <a:r>
              <a:rPr lang="nl-NL" dirty="0" err="1" smtClean="0"/>
              <a:t>women’s</a:t>
            </a:r>
            <a:r>
              <a:rPr lang="nl-NL" dirty="0" smtClean="0"/>
              <a:t> </a:t>
            </a:r>
            <a:r>
              <a:rPr lang="nl-NL" dirty="0" err="1" smtClean="0"/>
              <a:t>social</a:t>
            </a:r>
            <a:r>
              <a:rPr lang="nl-NL" dirty="0" smtClean="0"/>
              <a:t> </a:t>
            </a:r>
            <a:r>
              <a:rPr lang="nl-NL" dirty="0" err="1" smtClean="0"/>
              <a:t>mobility</a:t>
            </a:r>
            <a:r>
              <a:rPr lang="nl-NL" dirty="0" smtClean="0"/>
              <a:t>; </a:t>
            </a:r>
            <a:r>
              <a:rPr lang="nl-NL" dirty="0" err="1" smtClean="0"/>
              <a:t>citizen</a:t>
            </a:r>
            <a:r>
              <a:rPr lang="nl-NL" dirty="0" smtClean="0"/>
              <a:t> </a:t>
            </a:r>
            <a:r>
              <a:rPr lang="nl-NL" dirty="0" err="1" smtClean="0"/>
              <a:t>women</a:t>
            </a:r>
            <a:r>
              <a:rPr lang="nl-NL" dirty="0" smtClean="0"/>
              <a:t> have none to begin </a:t>
            </a:r>
            <a:r>
              <a:rPr lang="nl-NL" dirty="0" err="1" smtClean="0"/>
              <a:t>with</a:t>
            </a:r>
            <a:endParaRPr lang="nl-NL" dirty="0" smtClean="0"/>
          </a:p>
          <a:p>
            <a:endParaRPr lang="nl-NL" dirty="0" smtClean="0"/>
          </a:p>
          <a:p>
            <a:r>
              <a:rPr lang="nl-NL" dirty="0" err="1" smtClean="0"/>
              <a:t>Aristophanes</a:t>
            </a:r>
            <a:r>
              <a:rPr lang="nl-NL" dirty="0" smtClean="0"/>
              <a:t>’ </a:t>
            </a:r>
            <a:r>
              <a:rPr lang="nl-NL" dirty="0" err="1" smtClean="0"/>
              <a:t>comedies</a:t>
            </a:r>
            <a:r>
              <a:rPr lang="nl-NL" dirty="0" smtClean="0"/>
              <a:t> (</a:t>
            </a:r>
            <a:r>
              <a:rPr lang="nl-NL" i="1" dirty="0" err="1" smtClean="0"/>
              <a:t>Lysistrata</a:t>
            </a:r>
            <a:r>
              <a:rPr lang="nl-NL" i="1" dirty="0" smtClean="0"/>
              <a:t> </a:t>
            </a:r>
            <a:r>
              <a:rPr lang="nl-NL" dirty="0" smtClean="0"/>
              <a:t>(411), </a:t>
            </a:r>
            <a:r>
              <a:rPr lang="nl-NL" i="1" dirty="0" err="1" smtClean="0"/>
              <a:t>Assemblywomen</a:t>
            </a:r>
            <a:r>
              <a:rPr lang="nl-NL" i="1" dirty="0" smtClean="0"/>
              <a:t> </a:t>
            </a:r>
            <a:r>
              <a:rPr lang="nl-NL" dirty="0" smtClean="0"/>
              <a:t>(392)) show </a:t>
            </a:r>
            <a:r>
              <a:rPr lang="nl-NL" dirty="0" err="1" smtClean="0"/>
              <a:t>women</a:t>
            </a:r>
            <a:r>
              <a:rPr lang="nl-NL" dirty="0" smtClean="0"/>
              <a:t> seizing power as a comic </a:t>
            </a:r>
            <a:r>
              <a:rPr lang="nl-NL" dirty="0" err="1" smtClean="0"/>
              <a:t>absurdity</a:t>
            </a:r>
            <a:endParaRPr lang="nl-NL" dirty="0" smtClean="0"/>
          </a:p>
          <a:p>
            <a:endParaRPr lang="nl-NL" dirty="0" smtClean="0"/>
          </a:p>
          <a:p>
            <a:r>
              <a:rPr lang="nl-NL" dirty="0" err="1" smtClean="0"/>
              <a:t>Fourth-century</a:t>
            </a:r>
            <a:r>
              <a:rPr lang="nl-NL" dirty="0" smtClean="0"/>
              <a:t> </a:t>
            </a:r>
            <a:r>
              <a:rPr lang="nl-NL" dirty="0" err="1" smtClean="0"/>
              <a:t>philosophers</a:t>
            </a:r>
            <a:r>
              <a:rPr lang="nl-NL" dirty="0" smtClean="0"/>
              <a:t> </a:t>
            </a:r>
            <a:r>
              <a:rPr lang="nl-NL" dirty="0" err="1" smtClean="0"/>
              <a:t>note</a:t>
            </a:r>
            <a:r>
              <a:rPr lang="nl-NL" dirty="0" smtClean="0"/>
              <a:t> </a:t>
            </a:r>
            <a:r>
              <a:rPr lang="nl-NL" dirty="0" err="1" smtClean="0"/>
              <a:t>greater</a:t>
            </a:r>
            <a:r>
              <a:rPr lang="nl-NL" dirty="0" smtClean="0"/>
              <a:t> </a:t>
            </a:r>
            <a:r>
              <a:rPr lang="nl-NL" dirty="0" err="1" smtClean="0"/>
              <a:t>freedom</a:t>
            </a:r>
            <a:r>
              <a:rPr lang="nl-NL" dirty="0" smtClean="0"/>
              <a:t> of </a:t>
            </a:r>
            <a:r>
              <a:rPr lang="nl-NL" dirty="0" err="1" smtClean="0"/>
              <a:t>Spartan</a:t>
            </a:r>
            <a:r>
              <a:rPr lang="nl-NL" dirty="0" smtClean="0"/>
              <a:t> </a:t>
            </a:r>
            <a:r>
              <a:rPr lang="nl-NL" dirty="0" err="1" smtClean="0"/>
              <a:t>women</a:t>
            </a:r>
            <a:r>
              <a:rPr lang="nl-NL" dirty="0" smtClean="0"/>
              <a:t> as a bad </a:t>
            </a:r>
            <a:r>
              <a:rPr lang="nl-NL" dirty="0" err="1" smtClean="0"/>
              <a:t>thing</a:t>
            </a:r>
            <a:endParaRPr lang="nl-NL" dirty="0" smtClean="0"/>
          </a:p>
          <a:p>
            <a:endParaRPr lang="nl-NL" dirty="0" smtClean="0"/>
          </a:p>
          <a:p>
            <a:r>
              <a:rPr lang="nl-NL" dirty="0" err="1" smtClean="0"/>
              <a:t>Exclusion</a:t>
            </a:r>
            <a:r>
              <a:rPr lang="nl-NL" dirty="0" smtClean="0"/>
              <a:t> of </a:t>
            </a:r>
            <a:r>
              <a:rPr lang="nl-NL" dirty="0" err="1" smtClean="0"/>
              <a:t>women</a:t>
            </a:r>
            <a:r>
              <a:rPr lang="nl-NL" dirty="0" smtClean="0"/>
              <a:t>: a </a:t>
            </a:r>
            <a:r>
              <a:rPr lang="nl-NL" dirty="0" err="1" smtClean="0"/>
              <a:t>result</a:t>
            </a:r>
            <a:r>
              <a:rPr lang="nl-NL" dirty="0" smtClean="0"/>
              <a:t> of </a:t>
            </a:r>
            <a:r>
              <a:rPr lang="nl-NL" dirty="0" err="1" smtClean="0"/>
              <a:t>democracy</a:t>
            </a:r>
            <a:r>
              <a:rPr lang="nl-NL" dirty="0" smtClean="0"/>
              <a:t>?</a:t>
            </a:r>
            <a:endParaRPr lang="nl-NL"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Metics</a:t>
            </a:r>
            <a:endParaRPr lang="nl-NL" dirty="0"/>
          </a:p>
        </p:txBody>
      </p:sp>
      <p:sp>
        <p:nvSpPr>
          <p:cNvPr id="3" name="Tijdelijke aanduiding voor inhoud 2"/>
          <p:cNvSpPr>
            <a:spLocks noGrp="1"/>
          </p:cNvSpPr>
          <p:nvPr>
            <p:ph sz="quarter" idx="1"/>
          </p:nvPr>
        </p:nvSpPr>
        <p:spPr/>
        <p:txBody>
          <a:bodyPr>
            <a:normAutofit lnSpcReduction="10000"/>
          </a:bodyPr>
          <a:lstStyle/>
          <a:p>
            <a:pPr>
              <a:buNone/>
            </a:pPr>
            <a:r>
              <a:rPr lang="nl-NL" dirty="0" smtClean="0"/>
              <a:t>Late </a:t>
            </a:r>
            <a:r>
              <a:rPr lang="nl-NL" dirty="0" err="1" smtClean="0"/>
              <a:t>fifth</a:t>
            </a:r>
            <a:r>
              <a:rPr lang="nl-NL" dirty="0" smtClean="0"/>
              <a:t> </a:t>
            </a:r>
            <a:r>
              <a:rPr lang="nl-NL" dirty="0" err="1" smtClean="0"/>
              <a:t>century</a:t>
            </a:r>
            <a:r>
              <a:rPr lang="nl-NL" dirty="0" smtClean="0"/>
              <a:t>: free </a:t>
            </a:r>
            <a:r>
              <a:rPr lang="nl-NL" dirty="0" err="1" smtClean="0"/>
              <a:t>population</a:t>
            </a:r>
            <a:r>
              <a:rPr lang="nl-NL" dirty="0" smtClean="0"/>
              <a:t> </a:t>
            </a:r>
            <a:r>
              <a:rPr lang="nl-NL" dirty="0" err="1" smtClean="0"/>
              <a:t>included</a:t>
            </a:r>
            <a:r>
              <a:rPr lang="nl-NL" dirty="0" smtClean="0"/>
              <a:t> </a:t>
            </a:r>
            <a:r>
              <a:rPr lang="nl-NL" dirty="0" err="1" smtClean="0"/>
              <a:t>some</a:t>
            </a:r>
            <a:r>
              <a:rPr lang="nl-NL" dirty="0" smtClean="0"/>
              <a:t> 40% </a:t>
            </a:r>
            <a:r>
              <a:rPr lang="nl-NL" dirty="0" err="1" smtClean="0"/>
              <a:t>metics</a:t>
            </a:r>
            <a:r>
              <a:rPr lang="nl-NL" dirty="0" smtClean="0"/>
              <a:t> (</a:t>
            </a:r>
            <a:r>
              <a:rPr lang="nl-NL" i="1" dirty="0" err="1" smtClean="0"/>
              <a:t>metoikoi</a:t>
            </a:r>
            <a:r>
              <a:rPr lang="nl-NL" dirty="0" smtClean="0"/>
              <a:t>, resident </a:t>
            </a:r>
            <a:r>
              <a:rPr lang="nl-NL" dirty="0" err="1" smtClean="0"/>
              <a:t>foreigners</a:t>
            </a:r>
            <a:r>
              <a:rPr lang="nl-NL" dirty="0" smtClean="0"/>
              <a:t>). </a:t>
            </a:r>
            <a:r>
              <a:rPr lang="nl-NL" dirty="0" err="1" smtClean="0"/>
              <a:t>Their</a:t>
            </a:r>
            <a:r>
              <a:rPr lang="nl-NL" dirty="0" smtClean="0"/>
              <a:t> status was </a:t>
            </a:r>
            <a:r>
              <a:rPr lang="nl-NL" dirty="0" err="1" smtClean="0"/>
              <a:t>severely</a:t>
            </a:r>
            <a:r>
              <a:rPr lang="nl-NL" dirty="0" smtClean="0"/>
              <a:t> </a:t>
            </a:r>
            <a:r>
              <a:rPr lang="nl-NL" dirty="0" err="1" smtClean="0"/>
              <a:t>restricted</a:t>
            </a:r>
            <a:r>
              <a:rPr lang="nl-NL" dirty="0" smtClean="0"/>
              <a:t>:</a:t>
            </a:r>
          </a:p>
          <a:p>
            <a:endParaRPr lang="nl-NL" dirty="0" smtClean="0"/>
          </a:p>
          <a:p>
            <a:r>
              <a:rPr lang="nl-NL" dirty="0" err="1" smtClean="0"/>
              <a:t>Liable</a:t>
            </a:r>
            <a:r>
              <a:rPr lang="nl-NL" dirty="0" smtClean="0"/>
              <a:t> </a:t>
            </a:r>
            <a:r>
              <a:rPr lang="nl-NL" dirty="0" err="1" smtClean="0"/>
              <a:t>for</a:t>
            </a:r>
            <a:r>
              <a:rPr lang="nl-NL" dirty="0" smtClean="0"/>
              <a:t> military service and special </a:t>
            </a:r>
            <a:r>
              <a:rPr lang="nl-NL" dirty="0" err="1" smtClean="0"/>
              <a:t>tax</a:t>
            </a:r>
            <a:endParaRPr lang="nl-NL" dirty="0" smtClean="0"/>
          </a:p>
          <a:p>
            <a:endParaRPr lang="nl-NL" dirty="0" smtClean="0"/>
          </a:p>
          <a:p>
            <a:r>
              <a:rPr lang="nl-NL" dirty="0" smtClean="0"/>
              <a:t>No </a:t>
            </a:r>
            <a:r>
              <a:rPr lang="nl-NL" dirty="0" err="1" smtClean="0"/>
              <a:t>political</a:t>
            </a:r>
            <a:r>
              <a:rPr lang="nl-NL" dirty="0" smtClean="0"/>
              <a:t> </a:t>
            </a:r>
            <a:r>
              <a:rPr lang="nl-NL" dirty="0" err="1" smtClean="0"/>
              <a:t>representation</a:t>
            </a:r>
            <a:r>
              <a:rPr lang="nl-NL" dirty="0" smtClean="0"/>
              <a:t>; </a:t>
            </a:r>
            <a:r>
              <a:rPr lang="nl-NL" dirty="0" err="1" smtClean="0"/>
              <a:t>not</a:t>
            </a:r>
            <a:r>
              <a:rPr lang="nl-NL" dirty="0" smtClean="0"/>
              <a:t> </a:t>
            </a:r>
            <a:r>
              <a:rPr lang="nl-NL" dirty="0" err="1" smtClean="0"/>
              <a:t>allowed</a:t>
            </a:r>
            <a:r>
              <a:rPr lang="nl-NL" dirty="0" smtClean="0"/>
              <a:t> to </a:t>
            </a:r>
            <a:r>
              <a:rPr lang="nl-NL" dirty="0" err="1" smtClean="0"/>
              <a:t>represent</a:t>
            </a:r>
            <a:r>
              <a:rPr lang="nl-NL" dirty="0" smtClean="0"/>
              <a:t> </a:t>
            </a:r>
            <a:r>
              <a:rPr lang="nl-NL" dirty="0" err="1" smtClean="0"/>
              <a:t>themselves</a:t>
            </a:r>
            <a:r>
              <a:rPr lang="nl-NL" dirty="0" smtClean="0"/>
              <a:t> in </a:t>
            </a:r>
            <a:r>
              <a:rPr lang="nl-NL" dirty="0" err="1" smtClean="0"/>
              <a:t>court</a:t>
            </a:r>
            <a:endParaRPr lang="nl-NL" dirty="0" smtClean="0"/>
          </a:p>
          <a:p>
            <a:endParaRPr lang="nl-NL" dirty="0" smtClean="0"/>
          </a:p>
          <a:p>
            <a:r>
              <a:rPr lang="nl-NL" dirty="0" smtClean="0"/>
              <a:t>No right to </a:t>
            </a:r>
            <a:r>
              <a:rPr lang="nl-NL" dirty="0" err="1" smtClean="0"/>
              <a:t>buy</a:t>
            </a:r>
            <a:r>
              <a:rPr lang="nl-NL" dirty="0" smtClean="0"/>
              <a:t> </a:t>
            </a:r>
            <a:r>
              <a:rPr lang="nl-NL" dirty="0" err="1" smtClean="0"/>
              <a:t>property</a:t>
            </a:r>
            <a:r>
              <a:rPr lang="nl-NL" dirty="0" smtClean="0"/>
              <a:t> </a:t>
            </a:r>
            <a:r>
              <a:rPr lang="nl-NL" dirty="0" err="1" smtClean="0"/>
              <a:t>or</a:t>
            </a:r>
            <a:r>
              <a:rPr lang="nl-NL" dirty="0" smtClean="0"/>
              <a:t> </a:t>
            </a:r>
            <a:r>
              <a:rPr lang="nl-NL" dirty="0" err="1" smtClean="0"/>
              <a:t>own</a:t>
            </a:r>
            <a:r>
              <a:rPr lang="nl-NL" dirty="0" smtClean="0"/>
              <a:t> land</a:t>
            </a:r>
          </a:p>
          <a:p>
            <a:endParaRPr lang="nl-NL"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rise</a:t>
            </a:r>
            <a:r>
              <a:rPr lang="nl-NL" dirty="0" smtClean="0"/>
              <a:t> and </a:t>
            </a:r>
            <a:r>
              <a:rPr lang="nl-NL" dirty="0" err="1" smtClean="0"/>
              <a:t>rise</a:t>
            </a:r>
            <a:r>
              <a:rPr lang="nl-NL" dirty="0" smtClean="0"/>
              <a:t> of </a:t>
            </a:r>
            <a:r>
              <a:rPr lang="nl-NL" dirty="0" err="1" smtClean="0"/>
              <a:t>Classical</a:t>
            </a:r>
            <a:r>
              <a:rPr lang="nl-NL" dirty="0" smtClean="0"/>
              <a:t> </a:t>
            </a:r>
            <a:r>
              <a:rPr lang="nl-NL" dirty="0" err="1" smtClean="0"/>
              <a:t>Athens</a:t>
            </a:r>
            <a:endParaRPr lang="nl-NL" dirty="0"/>
          </a:p>
        </p:txBody>
      </p:sp>
      <p:sp>
        <p:nvSpPr>
          <p:cNvPr id="3" name="Tijdelijke aanduiding voor inhoud 2"/>
          <p:cNvSpPr>
            <a:spLocks noGrp="1"/>
          </p:cNvSpPr>
          <p:nvPr>
            <p:ph sz="quarter" idx="1"/>
          </p:nvPr>
        </p:nvSpPr>
        <p:spPr/>
        <p:txBody>
          <a:bodyPr>
            <a:normAutofit fontScale="85000" lnSpcReduction="10000"/>
          </a:bodyPr>
          <a:lstStyle/>
          <a:p>
            <a:r>
              <a:rPr lang="nl-NL" dirty="0" smtClean="0"/>
              <a:t>478: </a:t>
            </a:r>
            <a:r>
              <a:rPr lang="nl-NL" dirty="0" err="1" smtClean="0"/>
              <a:t>formation</a:t>
            </a:r>
            <a:r>
              <a:rPr lang="nl-NL" dirty="0" smtClean="0"/>
              <a:t> of </a:t>
            </a:r>
            <a:r>
              <a:rPr lang="nl-NL" dirty="0" err="1" smtClean="0"/>
              <a:t>Delian</a:t>
            </a:r>
            <a:r>
              <a:rPr lang="nl-NL" dirty="0" smtClean="0"/>
              <a:t> League</a:t>
            </a:r>
          </a:p>
          <a:p>
            <a:endParaRPr lang="nl-NL" dirty="0" smtClean="0"/>
          </a:p>
          <a:p>
            <a:r>
              <a:rPr lang="nl-NL" dirty="0" smtClean="0"/>
              <a:t>480s-450s: </a:t>
            </a:r>
            <a:r>
              <a:rPr lang="nl-NL" dirty="0" err="1" smtClean="0"/>
              <a:t>Athens</a:t>
            </a:r>
            <a:r>
              <a:rPr lang="nl-NL" dirty="0" smtClean="0"/>
              <a:t> in conflict over </a:t>
            </a:r>
            <a:r>
              <a:rPr lang="nl-NL" dirty="0" err="1" smtClean="0"/>
              <a:t>whether</a:t>
            </a:r>
            <a:r>
              <a:rPr lang="nl-NL" dirty="0" smtClean="0"/>
              <a:t> </a:t>
            </a:r>
            <a:r>
              <a:rPr lang="nl-NL" dirty="0" err="1" smtClean="0"/>
              <a:t>or</a:t>
            </a:r>
            <a:r>
              <a:rPr lang="nl-NL" dirty="0" smtClean="0"/>
              <a:t> </a:t>
            </a:r>
            <a:r>
              <a:rPr lang="nl-NL" dirty="0" err="1" smtClean="0"/>
              <a:t>not</a:t>
            </a:r>
            <a:r>
              <a:rPr lang="nl-NL" dirty="0" smtClean="0"/>
              <a:t> to </a:t>
            </a:r>
            <a:r>
              <a:rPr lang="nl-NL" dirty="0" err="1" smtClean="0"/>
              <a:t>become</a:t>
            </a:r>
            <a:r>
              <a:rPr lang="nl-NL" dirty="0" smtClean="0"/>
              <a:t> more </a:t>
            </a:r>
            <a:r>
              <a:rPr lang="nl-NL" dirty="0" err="1" smtClean="0"/>
              <a:t>democratic</a:t>
            </a:r>
            <a:endParaRPr lang="nl-NL" dirty="0" smtClean="0"/>
          </a:p>
          <a:p>
            <a:endParaRPr lang="nl-NL" dirty="0" smtClean="0"/>
          </a:p>
          <a:p>
            <a:r>
              <a:rPr lang="nl-NL" dirty="0" err="1" smtClean="0"/>
              <a:t>Victory</a:t>
            </a:r>
            <a:r>
              <a:rPr lang="nl-NL" dirty="0" smtClean="0"/>
              <a:t> of </a:t>
            </a:r>
            <a:r>
              <a:rPr lang="nl-NL" dirty="0" err="1" smtClean="0"/>
              <a:t>pro-democratic</a:t>
            </a:r>
            <a:r>
              <a:rPr lang="nl-NL" dirty="0" smtClean="0"/>
              <a:t> </a:t>
            </a:r>
            <a:r>
              <a:rPr lang="nl-NL" dirty="0" err="1" smtClean="0"/>
              <a:t>interests</a:t>
            </a:r>
            <a:r>
              <a:rPr lang="nl-NL" dirty="0" smtClean="0"/>
              <a:t> drives </a:t>
            </a:r>
            <a:r>
              <a:rPr lang="nl-NL" dirty="0" err="1" smtClean="0"/>
              <a:t>intensification</a:t>
            </a:r>
            <a:r>
              <a:rPr lang="nl-NL" dirty="0" smtClean="0"/>
              <a:t> of </a:t>
            </a:r>
            <a:r>
              <a:rPr lang="nl-NL" dirty="0" err="1" smtClean="0"/>
              <a:t>imperialism</a:t>
            </a:r>
            <a:endParaRPr lang="nl-NL" dirty="0" smtClean="0"/>
          </a:p>
          <a:p>
            <a:endParaRPr lang="nl-NL" dirty="0" smtClean="0"/>
          </a:p>
          <a:p>
            <a:r>
              <a:rPr lang="nl-NL" dirty="0" smtClean="0"/>
              <a:t>449/8: </a:t>
            </a:r>
            <a:r>
              <a:rPr lang="nl-NL" dirty="0" err="1" smtClean="0"/>
              <a:t>Peace</a:t>
            </a:r>
            <a:r>
              <a:rPr lang="nl-NL" dirty="0" smtClean="0"/>
              <a:t> of </a:t>
            </a:r>
            <a:r>
              <a:rPr lang="nl-NL" dirty="0" err="1" smtClean="0"/>
              <a:t>Callias</a:t>
            </a:r>
            <a:r>
              <a:rPr lang="nl-NL" dirty="0" smtClean="0"/>
              <a:t>. </a:t>
            </a:r>
            <a:r>
              <a:rPr lang="nl-NL" dirty="0" err="1" smtClean="0"/>
              <a:t>Delian</a:t>
            </a:r>
            <a:r>
              <a:rPr lang="nl-NL" dirty="0" smtClean="0"/>
              <a:t> League = </a:t>
            </a:r>
            <a:r>
              <a:rPr lang="nl-NL" dirty="0" err="1" smtClean="0"/>
              <a:t>Athenian</a:t>
            </a:r>
            <a:r>
              <a:rPr lang="nl-NL" dirty="0" smtClean="0"/>
              <a:t> Empire</a:t>
            </a:r>
          </a:p>
          <a:p>
            <a:endParaRPr lang="nl-NL" dirty="0" smtClean="0"/>
          </a:p>
          <a:p>
            <a:r>
              <a:rPr lang="nl-NL" dirty="0" smtClean="0"/>
              <a:t>Prominent </a:t>
            </a:r>
            <a:r>
              <a:rPr lang="nl-NL" dirty="0" err="1" smtClean="0"/>
              <a:t>leisure-class</a:t>
            </a:r>
            <a:r>
              <a:rPr lang="nl-NL" dirty="0" smtClean="0"/>
              <a:t> families </a:t>
            </a:r>
            <a:r>
              <a:rPr lang="nl-NL" dirty="0" err="1" smtClean="0"/>
              <a:t>play</a:t>
            </a:r>
            <a:r>
              <a:rPr lang="nl-NL" dirty="0" smtClean="0"/>
              <a:t> </a:t>
            </a:r>
            <a:r>
              <a:rPr lang="nl-NL" dirty="0" err="1" smtClean="0"/>
              <a:t>leading</a:t>
            </a:r>
            <a:r>
              <a:rPr lang="nl-NL" dirty="0" smtClean="0"/>
              <a:t> </a:t>
            </a:r>
            <a:r>
              <a:rPr lang="nl-NL" dirty="0" err="1" smtClean="0"/>
              <a:t>role</a:t>
            </a:r>
            <a:r>
              <a:rPr lang="nl-NL" dirty="0" smtClean="0"/>
              <a:t> in establishment of </a:t>
            </a:r>
            <a:r>
              <a:rPr lang="nl-NL" dirty="0" err="1" smtClean="0"/>
              <a:t>democracy</a:t>
            </a:r>
            <a:r>
              <a:rPr lang="nl-NL" dirty="0" smtClean="0"/>
              <a:t> and </a:t>
            </a:r>
            <a:r>
              <a:rPr lang="nl-NL" dirty="0" err="1" smtClean="0"/>
              <a:t>expansion</a:t>
            </a:r>
            <a:r>
              <a:rPr lang="nl-NL" dirty="0" smtClean="0"/>
              <a:t> of empire</a:t>
            </a:r>
            <a:endParaRPr lang="nl-NL"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benefits</a:t>
            </a:r>
            <a:r>
              <a:rPr lang="nl-NL" dirty="0" smtClean="0"/>
              <a:t> of </a:t>
            </a:r>
            <a:r>
              <a:rPr lang="nl-NL" dirty="0" err="1" smtClean="0"/>
              <a:t>immigration</a:t>
            </a:r>
            <a:endParaRPr lang="nl-NL" dirty="0"/>
          </a:p>
        </p:txBody>
      </p:sp>
      <p:sp>
        <p:nvSpPr>
          <p:cNvPr id="4" name="Tekstvak 3"/>
          <p:cNvSpPr txBox="1"/>
          <p:nvPr/>
        </p:nvSpPr>
        <p:spPr>
          <a:xfrm>
            <a:off x="323528" y="1772816"/>
            <a:ext cx="8496944" cy="3970318"/>
          </a:xfrm>
          <a:prstGeom prst="rect">
            <a:avLst/>
          </a:prstGeom>
          <a:noFill/>
        </p:spPr>
        <p:txBody>
          <a:bodyPr wrap="square" rtlCol="0">
            <a:spAutoFit/>
          </a:bodyPr>
          <a:lstStyle/>
          <a:p>
            <a:pPr algn="just">
              <a:buNone/>
            </a:pPr>
            <a:r>
              <a:rPr lang="en-GB" dirty="0" smtClean="0"/>
              <a:t>Themistocles persuaded the people (…) to remove the tax on </a:t>
            </a:r>
            <a:r>
              <a:rPr lang="en-GB" dirty="0" err="1" smtClean="0"/>
              <a:t>metics</a:t>
            </a:r>
            <a:r>
              <a:rPr lang="en-GB" dirty="0" smtClean="0"/>
              <a:t> and artisans, in order that great crowds of people might stream into the city from every quarter and that the Athenians might easily procure labour for a greater number of crafts. Both these policies he considered to be most useful in building up the city's naval forces.</a:t>
            </a:r>
          </a:p>
          <a:p>
            <a:pPr algn="r">
              <a:buNone/>
            </a:pPr>
            <a:r>
              <a:rPr lang="en-GB" dirty="0" err="1" smtClean="0"/>
              <a:t>Diodorus</a:t>
            </a:r>
            <a:r>
              <a:rPr lang="en-GB" dirty="0" smtClean="0"/>
              <a:t> of Sicily 11.43.3</a:t>
            </a:r>
          </a:p>
          <a:p>
            <a:pPr>
              <a:buNone/>
            </a:pPr>
            <a:endParaRPr lang="en-GB" dirty="0" smtClean="0"/>
          </a:p>
          <a:p>
            <a:pPr algn="just">
              <a:buNone/>
            </a:pPr>
            <a:r>
              <a:rPr lang="en-GB" dirty="0" smtClean="0"/>
              <a:t>But instead of limiting ourselves to the blessings that may be called indigenous, suppose that, in the first place, we studied the interests of the </a:t>
            </a:r>
            <a:r>
              <a:rPr lang="en-GB" dirty="0" err="1" smtClean="0"/>
              <a:t>metics</a:t>
            </a:r>
            <a:r>
              <a:rPr lang="en-GB" dirty="0" smtClean="0"/>
              <a:t>. For in them we have one of the very best sources of revenue, in my opinion, inasmuch as they are self-supporting and, so far from receiving payment for the many services they render to states, they contribute by paying a special tax. </a:t>
            </a:r>
          </a:p>
          <a:p>
            <a:pPr algn="r">
              <a:buNone/>
            </a:pPr>
            <a:r>
              <a:rPr lang="en-GB" dirty="0" smtClean="0"/>
              <a:t>Xenophon, </a:t>
            </a:r>
            <a:r>
              <a:rPr lang="en-GB" i="1" dirty="0" smtClean="0"/>
              <a:t>Ways and Means</a:t>
            </a:r>
            <a:r>
              <a:rPr lang="en-GB" dirty="0" smtClean="0"/>
              <a:t> 2.7</a:t>
            </a:r>
          </a:p>
          <a:p>
            <a:endParaRPr lang="nl-NL"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If</a:t>
            </a:r>
            <a:r>
              <a:rPr lang="nl-NL" dirty="0" smtClean="0"/>
              <a:t> </a:t>
            </a:r>
            <a:r>
              <a:rPr lang="nl-NL" dirty="0" err="1" smtClean="0"/>
              <a:t>you</a:t>
            </a:r>
            <a:r>
              <a:rPr lang="nl-NL" dirty="0" smtClean="0"/>
              <a:t> </a:t>
            </a:r>
            <a:r>
              <a:rPr lang="nl-NL" dirty="0" err="1" smtClean="0"/>
              <a:t>build</a:t>
            </a:r>
            <a:r>
              <a:rPr lang="nl-NL" dirty="0" smtClean="0"/>
              <a:t> </a:t>
            </a:r>
            <a:r>
              <a:rPr lang="nl-NL" dirty="0" err="1" smtClean="0"/>
              <a:t>it</a:t>
            </a:r>
            <a:r>
              <a:rPr lang="nl-NL" dirty="0" smtClean="0"/>
              <a:t>, </a:t>
            </a:r>
            <a:r>
              <a:rPr lang="nl-NL" dirty="0" err="1" smtClean="0"/>
              <a:t>they</a:t>
            </a:r>
            <a:r>
              <a:rPr lang="nl-NL" dirty="0" smtClean="0"/>
              <a:t> </a:t>
            </a:r>
            <a:r>
              <a:rPr lang="nl-NL" dirty="0" err="1" smtClean="0"/>
              <a:t>will</a:t>
            </a:r>
            <a:r>
              <a:rPr lang="nl-NL" dirty="0" smtClean="0"/>
              <a:t> </a:t>
            </a:r>
            <a:r>
              <a:rPr lang="nl-NL" dirty="0" err="1" smtClean="0"/>
              <a:t>come</a:t>
            </a:r>
            <a:endParaRPr lang="nl-NL" dirty="0"/>
          </a:p>
        </p:txBody>
      </p:sp>
      <p:sp>
        <p:nvSpPr>
          <p:cNvPr id="3" name="Tekstvak 2"/>
          <p:cNvSpPr txBox="1"/>
          <p:nvPr/>
        </p:nvSpPr>
        <p:spPr>
          <a:xfrm>
            <a:off x="251520" y="1556792"/>
            <a:ext cx="4320480" cy="4708981"/>
          </a:xfrm>
          <a:prstGeom prst="rect">
            <a:avLst/>
          </a:prstGeom>
          <a:noFill/>
        </p:spPr>
        <p:txBody>
          <a:bodyPr wrap="square" numCol="2" rtlCol="0">
            <a:spAutoFit/>
          </a:bodyPr>
          <a:lstStyle/>
          <a:p>
            <a:pPr>
              <a:buNone/>
            </a:pPr>
            <a:r>
              <a:rPr lang="nl-NL" sz="1200" dirty="0" err="1" smtClean="0"/>
              <a:t>Agatharchus</a:t>
            </a:r>
            <a:r>
              <a:rPr lang="nl-NL" sz="1200" dirty="0" smtClean="0"/>
              <a:t> of </a:t>
            </a:r>
            <a:r>
              <a:rPr lang="nl-NL" sz="1200" dirty="0" err="1" smtClean="0"/>
              <a:t>Samos</a:t>
            </a:r>
            <a:endParaRPr lang="nl-NL" sz="1200" dirty="0" smtClean="0"/>
          </a:p>
          <a:p>
            <a:pPr>
              <a:buNone/>
            </a:pPr>
            <a:r>
              <a:rPr lang="nl-NL" sz="1200" dirty="0" err="1" smtClean="0"/>
              <a:t>Aglaophon</a:t>
            </a:r>
            <a:r>
              <a:rPr lang="nl-NL" sz="1200" dirty="0" smtClean="0"/>
              <a:t> of </a:t>
            </a:r>
            <a:r>
              <a:rPr lang="nl-NL" sz="1200" dirty="0" err="1" smtClean="0"/>
              <a:t>Thasos</a:t>
            </a:r>
            <a:endParaRPr lang="nl-NL" sz="1200" dirty="0" smtClean="0"/>
          </a:p>
          <a:p>
            <a:pPr>
              <a:buNone/>
            </a:pPr>
            <a:r>
              <a:rPr lang="nl-NL" sz="1200" dirty="0" err="1" smtClean="0"/>
              <a:t>Agoracritus</a:t>
            </a:r>
            <a:r>
              <a:rPr lang="nl-NL" sz="1200" dirty="0" smtClean="0"/>
              <a:t> of Paros</a:t>
            </a:r>
          </a:p>
          <a:p>
            <a:pPr>
              <a:buNone/>
            </a:pPr>
            <a:r>
              <a:rPr lang="nl-NL" sz="1200" dirty="0" err="1" smtClean="0"/>
              <a:t>Anaxagoras</a:t>
            </a:r>
            <a:r>
              <a:rPr lang="nl-NL" sz="1200" dirty="0" smtClean="0"/>
              <a:t> of </a:t>
            </a:r>
            <a:r>
              <a:rPr lang="nl-NL" sz="1200" dirty="0" err="1" smtClean="0"/>
              <a:t>Clazomenae</a:t>
            </a:r>
            <a:endParaRPr lang="nl-NL" sz="1200" dirty="0" smtClean="0"/>
          </a:p>
          <a:p>
            <a:pPr>
              <a:buNone/>
            </a:pPr>
            <a:r>
              <a:rPr lang="nl-NL" sz="1200" dirty="0" err="1" smtClean="0"/>
              <a:t>Archaeus</a:t>
            </a:r>
            <a:r>
              <a:rPr lang="nl-NL" sz="1200" dirty="0" smtClean="0"/>
              <a:t> of </a:t>
            </a:r>
            <a:r>
              <a:rPr lang="nl-NL" sz="1200" dirty="0" err="1" smtClean="0"/>
              <a:t>Eretria</a:t>
            </a:r>
            <a:endParaRPr lang="nl-NL" sz="1200" dirty="0" smtClean="0"/>
          </a:p>
          <a:p>
            <a:pPr>
              <a:buNone/>
            </a:pPr>
            <a:r>
              <a:rPr lang="nl-NL" sz="1200" dirty="0" err="1" smtClean="0"/>
              <a:t>Aristarchus</a:t>
            </a:r>
            <a:r>
              <a:rPr lang="nl-NL" sz="1200" dirty="0" smtClean="0"/>
              <a:t> of </a:t>
            </a:r>
            <a:r>
              <a:rPr lang="nl-NL" sz="1200" dirty="0" err="1" smtClean="0"/>
              <a:t>Tegea</a:t>
            </a:r>
            <a:endParaRPr lang="nl-NL" sz="1200" dirty="0" smtClean="0"/>
          </a:p>
          <a:p>
            <a:pPr>
              <a:buNone/>
            </a:pPr>
            <a:r>
              <a:rPr lang="nl-NL" sz="1200" dirty="0" err="1" smtClean="0"/>
              <a:t>Aristippus</a:t>
            </a:r>
            <a:r>
              <a:rPr lang="nl-NL" sz="1200" dirty="0" smtClean="0"/>
              <a:t> of </a:t>
            </a:r>
            <a:r>
              <a:rPr lang="nl-NL" sz="1200" dirty="0" err="1" smtClean="0"/>
              <a:t>Cyrene</a:t>
            </a:r>
            <a:endParaRPr lang="nl-NL" sz="1200" dirty="0" smtClean="0"/>
          </a:p>
          <a:p>
            <a:pPr>
              <a:buNone/>
            </a:pPr>
            <a:r>
              <a:rPr lang="nl-NL" sz="1200" dirty="0" err="1" smtClean="0"/>
              <a:t>Aspasia</a:t>
            </a:r>
            <a:r>
              <a:rPr lang="nl-NL" sz="1200" dirty="0" smtClean="0"/>
              <a:t> of </a:t>
            </a:r>
            <a:r>
              <a:rPr lang="nl-NL" sz="1200" dirty="0" err="1" smtClean="0"/>
              <a:t>Miletus</a:t>
            </a:r>
            <a:endParaRPr lang="nl-NL" sz="1200" dirty="0" smtClean="0"/>
          </a:p>
          <a:p>
            <a:pPr>
              <a:buNone/>
            </a:pPr>
            <a:r>
              <a:rPr lang="nl-NL" sz="1200" dirty="0" err="1" smtClean="0"/>
              <a:t>Cebes</a:t>
            </a:r>
            <a:r>
              <a:rPr lang="nl-NL" sz="1200" dirty="0" smtClean="0"/>
              <a:t> of </a:t>
            </a:r>
            <a:r>
              <a:rPr lang="nl-NL" sz="1200" dirty="0" err="1" smtClean="0"/>
              <a:t>Thebes</a:t>
            </a:r>
            <a:endParaRPr lang="nl-NL" sz="1200" dirty="0" smtClean="0"/>
          </a:p>
          <a:p>
            <a:pPr>
              <a:buNone/>
            </a:pPr>
            <a:r>
              <a:rPr lang="nl-NL" sz="1200" dirty="0" err="1" smtClean="0"/>
              <a:t>Cephalus</a:t>
            </a:r>
            <a:r>
              <a:rPr lang="nl-NL" sz="1200" dirty="0" smtClean="0"/>
              <a:t> of </a:t>
            </a:r>
            <a:r>
              <a:rPr lang="nl-NL" sz="1200" dirty="0" err="1" smtClean="0"/>
              <a:t>Syracuse</a:t>
            </a:r>
            <a:endParaRPr lang="nl-NL" sz="1200" dirty="0" smtClean="0"/>
          </a:p>
          <a:p>
            <a:pPr>
              <a:buNone/>
            </a:pPr>
            <a:r>
              <a:rPr lang="nl-NL" sz="1200" dirty="0" err="1" smtClean="0"/>
              <a:t>Choerilus</a:t>
            </a:r>
            <a:r>
              <a:rPr lang="nl-NL" sz="1200" dirty="0" smtClean="0"/>
              <a:t> of </a:t>
            </a:r>
            <a:r>
              <a:rPr lang="nl-NL" sz="1200" dirty="0" err="1" smtClean="0"/>
              <a:t>Samos</a:t>
            </a:r>
            <a:endParaRPr lang="nl-NL" sz="1200" dirty="0" smtClean="0"/>
          </a:p>
          <a:p>
            <a:pPr>
              <a:buNone/>
            </a:pPr>
            <a:r>
              <a:rPr lang="nl-NL" sz="1200" dirty="0" err="1" smtClean="0"/>
              <a:t>Cleombrotus</a:t>
            </a:r>
            <a:r>
              <a:rPr lang="nl-NL" sz="1200" dirty="0" smtClean="0"/>
              <a:t> of </a:t>
            </a:r>
            <a:r>
              <a:rPr lang="nl-NL" sz="1200" dirty="0" err="1" smtClean="0"/>
              <a:t>Ambracia</a:t>
            </a:r>
            <a:endParaRPr lang="nl-NL" sz="1200" dirty="0" smtClean="0"/>
          </a:p>
          <a:p>
            <a:pPr>
              <a:buNone/>
            </a:pPr>
            <a:r>
              <a:rPr lang="nl-NL" sz="1200" dirty="0" err="1" smtClean="0"/>
              <a:t>Cresilas</a:t>
            </a:r>
            <a:r>
              <a:rPr lang="nl-NL" sz="1200" dirty="0" smtClean="0"/>
              <a:t> of </a:t>
            </a:r>
            <a:r>
              <a:rPr lang="nl-NL" sz="1200" dirty="0" err="1" smtClean="0"/>
              <a:t>Cydonia</a:t>
            </a:r>
            <a:endParaRPr lang="nl-NL" sz="1200" dirty="0" smtClean="0"/>
          </a:p>
          <a:p>
            <a:pPr>
              <a:buNone/>
            </a:pPr>
            <a:r>
              <a:rPr lang="nl-NL" sz="1200" dirty="0" err="1" smtClean="0"/>
              <a:t>Democritus</a:t>
            </a:r>
            <a:r>
              <a:rPr lang="nl-NL" sz="1200" dirty="0" smtClean="0"/>
              <a:t> of </a:t>
            </a:r>
            <a:r>
              <a:rPr lang="nl-NL" sz="1200" dirty="0" err="1" smtClean="0"/>
              <a:t>Abdera</a:t>
            </a:r>
            <a:endParaRPr lang="nl-NL" sz="1200" dirty="0" smtClean="0"/>
          </a:p>
          <a:p>
            <a:pPr>
              <a:buNone/>
            </a:pPr>
            <a:r>
              <a:rPr lang="nl-NL" sz="1200" dirty="0" err="1" smtClean="0"/>
              <a:t>Diagoras</a:t>
            </a:r>
            <a:r>
              <a:rPr lang="nl-NL" sz="1200" dirty="0" smtClean="0"/>
              <a:t> of </a:t>
            </a:r>
            <a:r>
              <a:rPr lang="nl-NL" sz="1200" dirty="0" err="1" smtClean="0"/>
              <a:t>Melos</a:t>
            </a:r>
            <a:endParaRPr lang="nl-NL" sz="1200" dirty="0" smtClean="0"/>
          </a:p>
          <a:p>
            <a:pPr>
              <a:buNone/>
            </a:pPr>
            <a:r>
              <a:rPr lang="nl-NL" sz="1200" dirty="0" err="1" smtClean="0"/>
              <a:t>Diogenes</a:t>
            </a:r>
            <a:r>
              <a:rPr lang="nl-NL" sz="1200" dirty="0" smtClean="0"/>
              <a:t> of </a:t>
            </a:r>
            <a:r>
              <a:rPr lang="nl-NL" sz="1200" dirty="0" err="1" smtClean="0"/>
              <a:t>Apollonia</a:t>
            </a:r>
            <a:endParaRPr lang="nl-NL" sz="1200" dirty="0" smtClean="0"/>
          </a:p>
          <a:p>
            <a:pPr>
              <a:buNone/>
            </a:pPr>
            <a:r>
              <a:rPr lang="nl-NL" sz="1200" dirty="0" err="1" smtClean="0"/>
              <a:t>Dionysodorus</a:t>
            </a:r>
            <a:r>
              <a:rPr lang="nl-NL" sz="1200" dirty="0" smtClean="0"/>
              <a:t> of </a:t>
            </a:r>
            <a:r>
              <a:rPr lang="nl-NL" sz="1200" dirty="0" err="1" smtClean="0"/>
              <a:t>Chios</a:t>
            </a:r>
            <a:endParaRPr lang="nl-NL" sz="1200" dirty="0" smtClean="0"/>
          </a:p>
          <a:p>
            <a:pPr>
              <a:buNone/>
            </a:pPr>
            <a:r>
              <a:rPr lang="nl-NL" sz="1200" dirty="0" err="1" smtClean="0"/>
              <a:t>Euclid</a:t>
            </a:r>
            <a:r>
              <a:rPr lang="nl-NL" sz="1200" dirty="0" smtClean="0"/>
              <a:t> of Megara</a:t>
            </a:r>
          </a:p>
          <a:p>
            <a:pPr>
              <a:buNone/>
            </a:pPr>
            <a:r>
              <a:rPr lang="nl-NL" sz="1200" dirty="0" err="1" smtClean="0"/>
              <a:t>Euenus</a:t>
            </a:r>
            <a:r>
              <a:rPr lang="nl-NL" sz="1200" dirty="0" smtClean="0"/>
              <a:t> of Paros</a:t>
            </a:r>
          </a:p>
          <a:p>
            <a:pPr>
              <a:buNone/>
            </a:pPr>
            <a:r>
              <a:rPr lang="nl-NL" sz="1200" dirty="0" err="1" smtClean="0"/>
              <a:t>Euthydemus</a:t>
            </a:r>
            <a:r>
              <a:rPr lang="nl-NL" sz="1200" dirty="0" smtClean="0"/>
              <a:t> of </a:t>
            </a:r>
            <a:r>
              <a:rPr lang="nl-NL" sz="1200" dirty="0" err="1" smtClean="0"/>
              <a:t>Chios</a:t>
            </a:r>
            <a:endParaRPr lang="nl-NL" sz="1200" dirty="0" smtClean="0"/>
          </a:p>
          <a:p>
            <a:pPr>
              <a:buNone/>
            </a:pPr>
            <a:r>
              <a:rPr lang="nl-NL" sz="1200" dirty="0" err="1" smtClean="0"/>
              <a:t>Gorgias</a:t>
            </a:r>
            <a:r>
              <a:rPr lang="nl-NL" sz="1200" dirty="0" smtClean="0"/>
              <a:t> of </a:t>
            </a:r>
            <a:r>
              <a:rPr lang="nl-NL" sz="1200" dirty="0" err="1" smtClean="0"/>
              <a:t>Leontini</a:t>
            </a:r>
            <a:endParaRPr lang="nl-NL" sz="1200" dirty="0" smtClean="0"/>
          </a:p>
          <a:p>
            <a:pPr>
              <a:buNone/>
            </a:pPr>
            <a:r>
              <a:rPr lang="nl-NL" sz="1200" dirty="0" err="1" smtClean="0"/>
              <a:t>Hegemon</a:t>
            </a:r>
            <a:r>
              <a:rPr lang="nl-NL" sz="1200" dirty="0" smtClean="0"/>
              <a:t> of </a:t>
            </a:r>
            <a:r>
              <a:rPr lang="nl-NL" sz="1200" dirty="0" err="1" smtClean="0"/>
              <a:t>Thasos</a:t>
            </a:r>
            <a:endParaRPr lang="nl-NL" sz="1200" dirty="0" smtClean="0"/>
          </a:p>
          <a:p>
            <a:pPr>
              <a:buNone/>
            </a:pPr>
            <a:r>
              <a:rPr lang="nl-NL" sz="1200" dirty="0" err="1" smtClean="0"/>
              <a:t>Hellanicus</a:t>
            </a:r>
            <a:r>
              <a:rPr lang="nl-NL" sz="1200" dirty="0" smtClean="0"/>
              <a:t> of Lesbos</a:t>
            </a:r>
          </a:p>
          <a:p>
            <a:pPr>
              <a:buNone/>
            </a:pPr>
            <a:r>
              <a:rPr lang="nl-NL" sz="1200" dirty="0" smtClean="0"/>
              <a:t>Herodotus of </a:t>
            </a:r>
            <a:r>
              <a:rPr lang="nl-NL" sz="1200" dirty="0" err="1" smtClean="0"/>
              <a:t>Halicarnassus</a:t>
            </a:r>
            <a:endParaRPr lang="nl-NL" sz="1200" dirty="0" smtClean="0"/>
          </a:p>
          <a:p>
            <a:pPr>
              <a:buNone/>
            </a:pPr>
            <a:r>
              <a:rPr lang="nl-NL" sz="1200" dirty="0" smtClean="0"/>
              <a:t>Hippias of </a:t>
            </a:r>
            <a:r>
              <a:rPr lang="nl-NL" sz="1200" dirty="0" err="1" smtClean="0"/>
              <a:t>Elis</a:t>
            </a:r>
            <a:endParaRPr lang="nl-NL" sz="1200" dirty="0" smtClean="0"/>
          </a:p>
          <a:p>
            <a:pPr>
              <a:buNone/>
            </a:pPr>
            <a:r>
              <a:rPr lang="nl-NL" sz="1200" dirty="0" err="1" smtClean="0"/>
              <a:t>Hippocrates</a:t>
            </a:r>
            <a:r>
              <a:rPr lang="nl-NL" sz="1200" dirty="0" smtClean="0"/>
              <a:t> of </a:t>
            </a:r>
            <a:r>
              <a:rPr lang="nl-NL" sz="1200" dirty="0" err="1" smtClean="0"/>
              <a:t>Chios</a:t>
            </a:r>
            <a:endParaRPr lang="nl-NL" sz="1200" dirty="0" smtClean="0"/>
          </a:p>
          <a:p>
            <a:pPr>
              <a:buNone/>
            </a:pPr>
            <a:r>
              <a:rPr lang="nl-NL" sz="1200" dirty="0" err="1" smtClean="0"/>
              <a:t>Hippodamus</a:t>
            </a:r>
            <a:r>
              <a:rPr lang="nl-NL" sz="1200" dirty="0" smtClean="0"/>
              <a:t> of </a:t>
            </a:r>
            <a:r>
              <a:rPr lang="nl-NL" sz="1200" dirty="0" err="1" smtClean="0"/>
              <a:t>Miletus</a:t>
            </a:r>
            <a:endParaRPr lang="nl-NL" sz="1200" dirty="0" smtClean="0"/>
          </a:p>
          <a:p>
            <a:pPr>
              <a:buNone/>
            </a:pPr>
            <a:r>
              <a:rPr lang="nl-NL" sz="1200" dirty="0" smtClean="0"/>
              <a:t>Ion of </a:t>
            </a:r>
            <a:r>
              <a:rPr lang="nl-NL" sz="1200" dirty="0" err="1" smtClean="0"/>
              <a:t>Chios</a:t>
            </a:r>
            <a:endParaRPr lang="nl-NL" sz="1200" dirty="0" smtClean="0"/>
          </a:p>
          <a:p>
            <a:pPr>
              <a:buNone/>
            </a:pPr>
            <a:r>
              <a:rPr lang="nl-NL" sz="1200" dirty="0" err="1" smtClean="0"/>
              <a:t>Lysias</a:t>
            </a:r>
            <a:r>
              <a:rPr lang="nl-NL" sz="1200" dirty="0" smtClean="0"/>
              <a:t> of </a:t>
            </a:r>
            <a:r>
              <a:rPr lang="nl-NL" sz="1200" dirty="0" err="1" smtClean="0"/>
              <a:t>Syracuse</a:t>
            </a:r>
            <a:endParaRPr lang="nl-NL" sz="1200" dirty="0" smtClean="0"/>
          </a:p>
          <a:p>
            <a:pPr>
              <a:buNone/>
            </a:pPr>
            <a:r>
              <a:rPr lang="nl-NL" sz="1200" dirty="0" err="1" smtClean="0"/>
              <a:t>Melanippides</a:t>
            </a:r>
            <a:r>
              <a:rPr lang="nl-NL" sz="1200" dirty="0" smtClean="0"/>
              <a:t> of </a:t>
            </a:r>
            <a:r>
              <a:rPr lang="nl-NL" sz="1200" dirty="0" err="1" smtClean="0"/>
              <a:t>Melos</a:t>
            </a:r>
            <a:endParaRPr lang="nl-NL" sz="1200" dirty="0" smtClean="0"/>
          </a:p>
          <a:p>
            <a:pPr>
              <a:buNone/>
            </a:pPr>
            <a:r>
              <a:rPr lang="nl-NL" sz="1200" dirty="0" err="1" smtClean="0"/>
              <a:t>Myron</a:t>
            </a:r>
            <a:r>
              <a:rPr lang="nl-NL" sz="1200" dirty="0" smtClean="0"/>
              <a:t> of </a:t>
            </a:r>
            <a:r>
              <a:rPr lang="nl-NL" sz="1200" dirty="0" err="1" smtClean="0"/>
              <a:t>Eleutherae</a:t>
            </a:r>
            <a:endParaRPr lang="nl-NL" sz="1200" dirty="0" smtClean="0"/>
          </a:p>
          <a:p>
            <a:pPr>
              <a:buNone/>
            </a:pPr>
            <a:r>
              <a:rPr lang="nl-NL" sz="1200" dirty="0" err="1" smtClean="0"/>
              <a:t>Oenopides</a:t>
            </a:r>
            <a:r>
              <a:rPr lang="nl-NL" sz="1200" dirty="0" smtClean="0"/>
              <a:t> of </a:t>
            </a:r>
            <a:r>
              <a:rPr lang="nl-NL" sz="1200" dirty="0" err="1" smtClean="0"/>
              <a:t>Chios</a:t>
            </a:r>
            <a:endParaRPr lang="nl-NL" sz="1200" dirty="0" smtClean="0"/>
          </a:p>
          <a:p>
            <a:pPr>
              <a:buNone/>
            </a:pPr>
            <a:r>
              <a:rPr lang="nl-NL" sz="1200" dirty="0" err="1" smtClean="0"/>
              <a:t>Parmenides</a:t>
            </a:r>
            <a:r>
              <a:rPr lang="nl-NL" sz="1200" dirty="0" smtClean="0"/>
              <a:t> of </a:t>
            </a:r>
            <a:r>
              <a:rPr lang="nl-NL" sz="1200" dirty="0" err="1" smtClean="0"/>
              <a:t>Elea</a:t>
            </a:r>
            <a:endParaRPr lang="nl-NL" sz="1200" dirty="0" smtClean="0"/>
          </a:p>
          <a:p>
            <a:pPr>
              <a:buNone/>
            </a:pPr>
            <a:r>
              <a:rPr lang="nl-NL" sz="1200" dirty="0" err="1" smtClean="0"/>
              <a:t>Phaidondes</a:t>
            </a:r>
            <a:r>
              <a:rPr lang="nl-NL" sz="1200" dirty="0" smtClean="0"/>
              <a:t> of </a:t>
            </a:r>
            <a:r>
              <a:rPr lang="nl-NL" sz="1200" dirty="0" err="1" smtClean="0"/>
              <a:t>Thebes</a:t>
            </a:r>
            <a:endParaRPr lang="nl-NL" sz="1200" dirty="0" smtClean="0"/>
          </a:p>
          <a:p>
            <a:pPr>
              <a:buNone/>
            </a:pPr>
            <a:r>
              <a:rPr lang="nl-NL" sz="1200" dirty="0" err="1" smtClean="0"/>
              <a:t>Philoxenus</a:t>
            </a:r>
            <a:r>
              <a:rPr lang="nl-NL" sz="1200" dirty="0" smtClean="0"/>
              <a:t> of </a:t>
            </a:r>
            <a:r>
              <a:rPr lang="nl-NL" sz="1200" dirty="0" err="1" smtClean="0"/>
              <a:t>Cythera</a:t>
            </a:r>
            <a:endParaRPr lang="nl-NL" sz="1200" dirty="0" smtClean="0"/>
          </a:p>
          <a:p>
            <a:pPr>
              <a:buNone/>
            </a:pPr>
            <a:r>
              <a:rPr lang="nl-NL" sz="1200" dirty="0" err="1" smtClean="0"/>
              <a:t>Phrynis</a:t>
            </a:r>
            <a:r>
              <a:rPr lang="nl-NL" sz="1200" dirty="0" smtClean="0"/>
              <a:t> of </a:t>
            </a:r>
            <a:r>
              <a:rPr lang="nl-NL" sz="1200" dirty="0" err="1" smtClean="0"/>
              <a:t>Mytilene</a:t>
            </a:r>
            <a:endParaRPr lang="nl-NL" sz="1200" dirty="0" smtClean="0"/>
          </a:p>
          <a:p>
            <a:pPr>
              <a:buNone/>
            </a:pPr>
            <a:r>
              <a:rPr lang="nl-NL" sz="1200" dirty="0" err="1" smtClean="0"/>
              <a:t>Polygnotus</a:t>
            </a:r>
            <a:r>
              <a:rPr lang="nl-NL" sz="1200" dirty="0" smtClean="0"/>
              <a:t> of </a:t>
            </a:r>
            <a:r>
              <a:rPr lang="nl-NL" sz="1200" dirty="0" err="1" smtClean="0"/>
              <a:t>Thasos</a:t>
            </a:r>
            <a:endParaRPr lang="nl-NL" sz="1200" dirty="0" smtClean="0"/>
          </a:p>
          <a:p>
            <a:pPr>
              <a:buNone/>
            </a:pPr>
            <a:r>
              <a:rPr lang="nl-NL" sz="1200" dirty="0" err="1" smtClean="0"/>
              <a:t>Pratinas</a:t>
            </a:r>
            <a:r>
              <a:rPr lang="nl-NL" sz="1200" dirty="0" smtClean="0"/>
              <a:t> of </a:t>
            </a:r>
            <a:r>
              <a:rPr lang="nl-NL" sz="1200" dirty="0" err="1" smtClean="0"/>
              <a:t>Phlius</a:t>
            </a:r>
            <a:endParaRPr lang="nl-NL" sz="1200" dirty="0" smtClean="0"/>
          </a:p>
          <a:p>
            <a:pPr>
              <a:buNone/>
            </a:pPr>
            <a:r>
              <a:rPr lang="nl-NL" sz="1200" dirty="0" err="1" smtClean="0"/>
              <a:t>Prodicus</a:t>
            </a:r>
            <a:r>
              <a:rPr lang="nl-NL" sz="1200" dirty="0" smtClean="0"/>
              <a:t> of </a:t>
            </a:r>
            <a:r>
              <a:rPr lang="nl-NL" sz="1200" dirty="0" err="1" smtClean="0"/>
              <a:t>Ceos</a:t>
            </a:r>
            <a:endParaRPr lang="nl-NL" sz="1200" dirty="0" smtClean="0"/>
          </a:p>
          <a:p>
            <a:pPr>
              <a:buNone/>
            </a:pPr>
            <a:r>
              <a:rPr lang="nl-NL" sz="1200" dirty="0" err="1" smtClean="0"/>
              <a:t>Protagoras</a:t>
            </a:r>
            <a:r>
              <a:rPr lang="nl-NL" sz="1200" dirty="0" smtClean="0"/>
              <a:t> of </a:t>
            </a:r>
            <a:r>
              <a:rPr lang="nl-NL" sz="1200" dirty="0" err="1" smtClean="0"/>
              <a:t>Abdera</a:t>
            </a:r>
            <a:endParaRPr lang="nl-NL" sz="1200" dirty="0" smtClean="0"/>
          </a:p>
          <a:p>
            <a:pPr>
              <a:buNone/>
            </a:pPr>
            <a:r>
              <a:rPr lang="nl-NL" sz="1200" dirty="0" err="1" smtClean="0"/>
              <a:t>Simmias</a:t>
            </a:r>
            <a:r>
              <a:rPr lang="nl-NL" sz="1200" dirty="0" smtClean="0"/>
              <a:t> of </a:t>
            </a:r>
            <a:r>
              <a:rPr lang="nl-NL" sz="1200" dirty="0" err="1" smtClean="0"/>
              <a:t>Thebes</a:t>
            </a:r>
            <a:endParaRPr lang="nl-NL" sz="1200" dirty="0" smtClean="0"/>
          </a:p>
          <a:p>
            <a:pPr>
              <a:buNone/>
            </a:pPr>
            <a:r>
              <a:rPr lang="nl-NL" sz="1200" dirty="0" err="1" smtClean="0"/>
              <a:t>Stesimbrotus</a:t>
            </a:r>
            <a:r>
              <a:rPr lang="nl-NL" sz="1200" dirty="0" smtClean="0"/>
              <a:t> of </a:t>
            </a:r>
            <a:r>
              <a:rPr lang="nl-NL" sz="1200" dirty="0" err="1" smtClean="0"/>
              <a:t>Thasos</a:t>
            </a:r>
            <a:endParaRPr lang="nl-NL" sz="1200" dirty="0" smtClean="0"/>
          </a:p>
          <a:p>
            <a:pPr>
              <a:buNone/>
            </a:pPr>
            <a:r>
              <a:rPr lang="nl-NL" sz="1200" dirty="0" err="1" smtClean="0"/>
              <a:t>Styppax</a:t>
            </a:r>
            <a:r>
              <a:rPr lang="nl-NL" sz="1200" dirty="0" smtClean="0"/>
              <a:t> of Cyprus</a:t>
            </a:r>
          </a:p>
          <a:p>
            <a:pPr>
              <a:buNone/>
            </a:pPr>
            <a:r>
              <a:rPr lang="nl-NL" sz="1200" dirty="0" err="1" smtClean="0"/>
              <a:t>Terpsion</a:t>
            </a:r>
            <a:r>
              <a:rPr lang="nl-NL" sz="1200" dirty="0" smtClean="0"/>
              <a:t> of Megara</a:t>
            </a:r>
          </a:p>
          <a:p>
            <a:pPr>
              <a:buNone/>
            </a:pPr>
            <a:r>
              <a:rPr lang="nl-NL" sz="1200" dirty="0" smtClean="0"/>
              <a:t>Theodorus of </a:t>
            </a:r>
            <a:r>
              <a:rPr lang="nl-NL" sz="1200" dirty="0" err="1" smtClean="0"/>
              <a:t>Cyrene</a:t>
            </a:r>
            <a:endParaRPr lang="nl-NL" sz="1200" dirty="0" smtClean="0"/>
          </a:p>
          <a:p>
            <a:pPr>
              <a:buNone/>
            </a:pPr>
            <a:r>
              <a:rPr lang="nl-NL" sz="1200" dirty="0" err="1" smtClean="0"/>
              <a:t>Thrasymachus</a:t>
            </a:r>
            <a:r>
              <a:rPr lang="nl-NL" sz="1200" dirty="0" smtClean="0"/>
              <a:t> of Chalcedon</a:t>
            </a:r>
          </a:p>
          <a:p>
            <a:pPr>
              <a:buNone/>
            </a:pPr>
            <a:r>
              <a:rPr lang="nl-NL" sz="1200" dirty="0" err="1" smtClean="0"/>
              <a:t>Timotheus</a:t>
            </a:r>
            <a:r>
              <a:rPr lang="nl-NL" sz="1200" dirty="0" smtClean="0"/>
              <a:t> of </a:t>
            </a:r>
            <a:r>
              <a:rPr lang="nl-NL" sz="1200" dirty="0" err="1" smtClean="0"/>
              <a:t>Miletus</a:t>
            </a:r>
            <a:endParaRPr lang="nl-NL" sz="1200" dirty="0" smtClean="0"/>
          </a:p>
          <a:p>
            <a:pPr>
              <a:buNone/>
            </a:pPr>
            <a:r>
              <a:rPr lang="nl-NL" sz="1200" dirty="0" err="1" smtClean="0"/>
              <a:t>Zeno</a:t>
            </a:r>
            <a:r>
              <a:rPr lang="nl-NL" sz="1200" dirty="0" smtClean="0"/>
              <a:t> of </a:t>
            </a:r>
            <a:r>
              <a:rPr lang="nl-NL" sz="1200" dirty="0" err="1" smtClean="0"/>
              <a:t>Elea</a:t>
            </a:r>
            <a:endParaRPr lang="nl-NL" sz="1200" dirty="0" smtClean="0"/>
          </a:p>
          <a:p>
            <a:pPr>
              <a:buNone/>
            </a:pPr>
            <a:r>
              <a:rPr lang="nl-NL" sz="1200" dirty="0" err="1" smtClean="0"/>
              <a:t>Zeuxis</a:t>
            </a:r>
            <a:r>
              <a:rPr lang="nl-NL" sz="1200" dirty="0" smtClean="0"/>
              <a:t> of </a:t>
            </a:r>
            <a:r>
              <a:rPr lang="nl-NL" sz="1200" dirty="0" err="1" smtClean="0"/>
              <a:t>Heracleia</a:t>
            </a:r>
            <a:endParaRPr lang="nl-NL" sz="1200" dirty="0" smtClean="0"/>
          </a:p>
          <a:p>
            <a:endParaRPr lang="nl-NL" sz="1200" dirty="0"/>
          </a:p>
        </p:txBody>
      </p:sp>
      <p:pic>
        <p:nvPicPr>
          <p:cNvPr id="4" name="Afbeelding 3" descr="MapImmigrants.png"/>
          <p:cNvPicPr>
            <a:picLocks noChangeAspect="1"/>
          </p:cNvPicPr>
          <p:nvPr/>
        </p:nvPicPr>
        <p:blipFill>
          <a:blip r:embed="rId2" cstate="print"/>
          <a:stretch>
            <a:fillRect/>
          </a:stretch>
        </p:blipFill>
        <p:spPr>
          <a:xfrm>
            <a:off x="4211960" y="1628800"/>
            <a:ext cx="4719710" cy="3168351"/>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benefits</a:t>
            </a:r>
            <a:r>
              <a:rPr lang="nl-NL" dirty="0" smtClean="0"/>
              <a:t> of a </a:t>
            </a:r>
            <a:r>
              <a:rPr lang="nl-NL" dirty="0" err="1" smtClean="0"/>
              <a:t>trade</a:t>
            </a:r>
            <a:r>
              <a:rPr lang="nl-NL" dirty="0" smtClean="0"/>
              <a:t> </a:t>
            </a:r>
            <a:r>
              <a:rPr lang="nl-NL" dirty="0" err="1" smtClean="0"/>
              <a:t>network</a:t>
            </a:r>
            <a:endParaRPr lang="nl-NL" dirty="0"/>
          </a:p>
        </p:txBody>
      </p:sp>
      <p:sp>
        <p:nvSpPr>
          <p:cNvPr id="3" name="Tekstvak 2"/>
          <p:cNvSpPr txBox="1"/>
          <p:nvPr/>
        </p:nvSpPr>
        <p:spPr>
          <a:xfrm>
            <a:off x="323528" y="1700808"/>
            <a:ext cx="8496944" cy="4319325"/>
          </a:xfrm>
          <a:prstGeom prst="rect">
            <a:avLst/>
          </a:prstGeom>
          <a:noFill/>
        </p:spPr>
        <p:txBody>
          <a:bodyPr wrap="square" rtlCol="0">
            <a:spAutoFit/>
          </a:bodyPr>
          <a:lstStyle/>
          <a:p>
            <a:pPr algn="just">
              <a:buNone/>
            </a:pPr>
            <a:r>
              <a:rPr lang="nl-NL" dirty="0" err="1" smtClean="0"/>
              <a:t>Whatever</a:t>
            </a:r>
            <a:r>
              <a:rPr lang="nl-NL" dirty="0" smtClean="0"/>
              <a:t> </a:t>
            </a:r>
            <a:r>
              <a:rPr lang="nl-NL" dirty="0" err="1" smtClean="0"/>
              <a:t>delicacies</a:t>
            </a:r>
            <a:r>
              <a:rPr lang="nl-NL" dirty="0" smtClean="0"/>
              <a:t> </a:t>
            </a:r>
            <a:r>
              <a:rPr lang="nl-NL" dirty="0" err="1" smtClean="0"/>
              <a:t>there</a:t>
            </a:r>
            <a:r>
              <a:rPr lang="nl-NL" dirty="0" smtClean="0"/>
              <a:t> are in </a:t>
            </a:r>
            <a:r>
              <a:rPr lang="nl-NL" dirty="0" err="1" smtClean="0"/>
              <a:t>Sicily</a:t>
            </a:r>
            <a:r>
              <a:rPr lang="nl-NL" dirty="0" smtClean="0"/>
              <a:t> </a:t>
            </a:r>
            <a:r>
              <a:rPr lang="nl-NL" dirty="0" err="1" smtClean="0"/>
              <a:t>or</a:t>
            </a:r>
            <a:r>
              <a:rPr lang="nl-NL" dirty="0" smtClean="0"/>
              <a:t> </a:t>
            </a:r>
            <a:r>
              <a:rPr lang="nl-NL" dirty="0" err="1" smtClean="0"/>
              <a:t>Italy</a:t>
            </a:r>
            <a:r>
              <a:rPr lang="nl-NL" dirty="0" smtClean="0"/>
              <a:t>, in Cyprus </a:t>
            </a:r>
            <a:r>
              <a:rPr lang="nl-NL" dirty="0" err="1" smtClean="0"/>
              <a:t>or</a:t>
            </a:r>
            <a:r>
              <a:rPr lang="nl-NL" dirty="0" smtClean="0"/>
              <a:t> </a:t>
            </a:r>
            <a:r>
              <a:rPr lang="nl-NL" dirty="0" err="1" smtClean="0"/>
              <a:t>Egypt</a:t>
            </a:r>
            <a:r>
              <a:rPr lang="nl-NL" dirty="0" smtClean="0"/>
              <a:t>, in Lydia, </a:t>
            </a:r>
            <a:r>
              <a:rPr lang="nl-NL" dirty="0" err="1" smtClean="0"/>
              <a:t>Pontus</a:t>
            </a:r>
            <a:r>
              <a:rPr lang="nl-NL" dirty="0" smtClean="0"/>
              <a:t>, the </a:t>
            </a:r>
            <a:r>
              <a:rPr lang="nl-NL" dirty="0" err="1" smtClean="0"/>
              <a:t>Peloponnese</a:t>
            </a:r>
            <a:r>
              <a:rPr lang="nl-NL" dirty="0" smtClean="0"/>
              <a:t>, </a:t>
            </a:r>
            <a:r>
              <a:rPr lang="nl-NL" dirty="0" err="1" smtClean="0"/>
              <a:t>or</a:t>
            </a:r>
            <a:r>
              <a:rPr lang="nl-NL" dirty="0" smtClean="0"/>
              <a:t> </a:t>
            </a:r>
            <a:r>
              <a:rPr lang="nl-NL" dirty="0" err="1" smtClean="0"/>
              <a:t>any</a:t>
            </a:r>
            <a:r>
              <a:rPr lang="nl-NL" dirty="0" smtClean="0"/>
              <a:t> </a:t>
            </a:r>
            <a:r>
              <a:rPr lang="nl-NL" dirty="0" err="1" smtClean="0"/>
              <a:t>other</a:t>
            </a:r>
            <a:r>
              <a:rPr lang="nl-NL" dirty="0" smtClean="0"/>
              <a:t> land, all are </a:t>
            </a:r>
            <a:r>
              <a:rPr lang="nl-NL" dirty="0" err="1" smtClean="0"/>
              <a:t>concentrated</a:t>
            </a:r>
            <a:r>
              <a:rPr lang="nl-NL" dirty="0" smtClean="0"/>
              <a:t> in </a:t>
            </a:r>
            <a:r>
              <a:rPr lang="nl-NL" dirty="0" err="1" smtClean="0"/>
              <a:t>Athens</a:t>
            </a:r>
            <a:r>
              <a:rPr lang="nl-NL" dirty="0" smtClean="0"/>
              <a:t> </a:t>
            </a:r>
            <a:r>
              <a:rPr lang="nl-NL" dirty="0" err="1" smtClean="0"/>
              <a:t>because</a:t>
            </a:r>
            <a:r>
              <a:rPr lang="nl-NL" dirty="0" smtClean="0"/>
              <a:t> of her </a:t>
            </a:r>
            <a:r>
              <a:rPr lang="nl-NL" dirty="0" err="1" smtClean="0"/>
              <a:t>control</a:t>
            </a:r>
            <a:r>
              <a:rPr lang="nl-NL" dirty="0" smtClean="0"/>
              <a:t> of the </a:t>
            </a:r>
            <a:r>
              <a:rPr lang="nl-NL" dirty="0" err="1" smtClean="0"/>
              <a:t>sea</a:t>
            </a:r>
            <a:r>
              <a:rPr lang="nl-NL" dirty="0" smtClean="0"/>
              <a:t>.</a:t>
            </a:r>
          </a:p>
          <a:p>
            <a:pPr algn="r">
              <a:buNone/>
            </a:pPr>
            <a:r>
              <a:rPr lang="nl-NL" dirty="0" smtClean="0"/>
              <a:t>Old Oligarch, </a:t>
            </a:r>
            <a:r>
              <a:rPr lang="nl-NL" i="1" dirty="0" err="1" smtClean="0"/>
              <a:t>Constitution</a:t>
            </a:r>
            <a:r>
              <a:rPr lang="nl-NL" i="1" dirty="0" smtClean="0"/>
              <a:t> of the </a:t>
            </a:r>
            <a:r>
              <a:rPr lang="nl-NL" i="1" dirty="0" err="1" smtClean="0"/>
              <a:t>Athenians</a:t>
            </a:r>
            <a:r>
              <a:rPr lang="nl-NL" dirty="0" smtClean="0"/>
              <a:t> 2.7</a:t>
            </a:r>
          </a:p>
          <a:p>
            <a:pPr>
              <a:buNone/>
            </a:pPr>
            <a:endParaRPr lang="nl-NL" dirty="0" smtClean="0"/>
          </a:p>
          <a:p>
            <a:pPr algn="just">
              <a:buNone/>
            </a:pPr>
            <a:r>
              <a:rPr lang="nl-NL" dirty="0" err="1" smtClean="0"/>
              <a:t>From</a:t>
            </a:r>
            <a:r>
              <a:rPr lang="nl-NL" dirty="0" smtClean="0"/>
              <a:t> </a:t>
            </a:r>
            <a:r>
              <a:rPr lang="nl-NL" dirty="0" err="1" smtClean="0"/>
              <a:t>Cyrene</a:t>
            </a:r>
            <a:r>
              <a:rPr lang="nl-NL" dirty="0" smtClean="0"/>
              <a:t> </a:t>
            </a:r>
            <a:r>
              <a:rPr lang="nl-NL" dirty="0" err="1" smtClean="0"/>
              <a:t>silphium</a:t>
            </a:r>
            <a:r>
              <a:rPr lang="nl-NL" dirty="0" smtClean="0"/>
              <a:t> </a:t>
            </a:r>
            <a:r>
              <a:rPr lang="nl-NL" dirty="0" err="1" smtClean="0"/>
              <a:t>stalks</a:t>
            </a:r>
            <a:r>
              <a:rPr lang="nl-NL" dirty="0" smtClean="0"/>
              <a:t> and </a:t>
            </a:r>
            <a:r>
              <a:rPr lang="nl-NL" dirty="0" err="1" smtClean="0"/>
              <a:t>oxhides</a:t>
            </a:r>
            <a:r>
              <a:rPr lang="nl-NL" dirty="0" smtClean="0"/>
              <a:t>, </a:t>
            </a:r>
            <a:r>
              <a:rPr lang="nl-NL" dirty="0" err="1" smtClean="0"/>
              <a:t>from</a:t>
            </a:r>
            <a:r>
              <a:rPr lang="nl-NL" dirty="0" smtClean="0"/>
              <a:t> the </a:t>
            </a:r>
            <a:r>
              <a:rPr lang="nl-NL" dirty="0" err="1" smtClean="0"/>
              <a:t>Hellespont</a:t>
            </a:r>
            <a:r>
              <a:rPr lang="nl-NL" dirty="0" smtClean="0"/>
              <a:t> </a:t>
            </a:r>
            <a:r>
              <a:rPr lang="nl-NL" dirty="0" err="1" smtClean="0"/>
              <a:t>tunny</a:t>
            </a:r>
            <a:r>
              <a:rPr lang="nl-NL" dirty="0" smtClean="0"/>
              <a:t> and </a:t>
            </a:r>
            <a:r>
              <a:rPr lang="nl-NL" dirty="0" err="1" smtClean="0"/>
              <a:t>salted</a:t>
            </a:r>
            <a:r>
              <a:rPr lang="nl-NL" dirty="0" smtClean="0"/>
              <a:t> </a:t>
            </a:r>
            <a:r>
              <a:rPr lang="nl-NL" dirty="0" err="1" smtClean="0"/>
              <a:t>fish</a:t>
            </a:r>
            <a:r>
              <a:rPr lang="nl-NL" dirty="0" smtClean="0"/>
              <a:t>, </a:t>
            </a:r>
            <a:r>
              <a:rPr lang="nl-NL" dirty="0" err="1" smtClean="0"/>
              <a:t>from</a:t>
            </a:r>
            <a:r>
              <a:rPr lang="nl-NL" dirty="0" smtClean="0"/>
              <a:t> </a:t>
            </a:r>
            <a:r>
              <a:rPr lang="nl-NL" dirty="0" err="1" smtClean="0"/>
              <a:t>Italy</a:t>
            </a:r>
            <a:r>
              <a:rPr lang="nl-NL" dirty="0" smtClean="0"/>
              <a:t> </a:t>
            </a:r>
            <a:r>
              <a:rPr lang="nl-NL" dirty="0" err="1" smtClean="0"/>
              <a:t>salt</a:t>
            </a:r>
            <a:r>
              <a:rPr lang="nl-NL" dirty="0" smtClean="0"/>
              <a:t> and </a:t>
            </a:r>
            <a:r>
              <a:rPr lang="nl-NL" dirty="0" err="1" smtClean="0"/>
              <a:t>ribs</a:t>
            </a:r>
            <a:r>
              <a:rPr lang="nl-NL" dirty="0" smtClean="0"/>
              <a:t> of beef (…) </a:t>
            </a:r>
            <a:r>
              <a:rPr lang="nl-NL" dirty="0" err="1" smtClean="0"/>
              <a:t>Syracuse</a:t>
            </a:r>
            <a:r>
              <a:rPr lang="nl-NL" dirty="0" smtClean="0"/>
              <a:t> offers </a:t>
            </a:r>
            <a:r>
              <a:rPr lang="nl-NL" dirty="0" err="1" smtClean="0"/>
              <a:t>wine</a:t>
            </a:r>
            <a:r>
              <a:rPr lang="nl-NL" dirty="0" smtClean="0"/>
              <a:t> and </a:t>
            </a:r>
            <a:r>
              <a:rPr lang="nl-NL" dirty="0" err="1" smtClean="0"/>
              <a:t>cheese</a:t>
            </a:r>
            <a:r>
              <a:rPr lang="nl-NL" dirty="0" smtClean="0"/>
              <a:t> (…) </a:t>
            </a:r>
            <a:r>
              <a:rPr lang="nl-NL" dirty="0" err="1" smtClean="0"/>
              <a:t>From</a:t>
            </a:r>
            <a:r>
              <a:rPr lang="nl-NL" dirty="0" smtClean="0"/>
              <a:t> </a:t>
            </a:r>
            <a:r>
              <a:rPr lang="nl-NL" dirty="0" err="1" smtClean="0"/>
              <a:t>Egypt</a:t>
            </a:r>
            <a:r>
              <a:rPr lang="nl-NL" dirty="0" smtClean="0"/>
              <a:t> </a:t>
            </a:r>
            <a:r>
              <a:rPr lang="nl-NL" dirty="0" err="1" smtClean="0"/>
              <a:t>sailcloth</a:t>
            </a:r>
            <a:r>
              <a:rPr lang="nl-NL" dirty="0" smtClean="0"/>
              <a:t> and </a:t>
            </a:r>
            <a:r>
              <a:rPr lang="nl-NL" dirty="0" err="1" smtClean="0"/>
              <a:t>raw</a:t>
            </a:r>
            <a:r>
              <a:rPr lang="nl-NL" dirty="0" smtClean="0"/>
              <a:t> </a:t>
            </a:r>
            <a:r>
              <a:rPr lang="nl-NL" dirty="0" err="1" smtClean="0"/>
              <a:t>materials</a:t>
            </a:r>
            <a:r>
              <a:rPr lang="nl-NL" dirty="0" smtClean="0"/>
              <a:t> </a:t>
            </a:r>
            <a:r>
              <a:rPr lang="nl-NL" dirty="0" err="1" smtClean="0"/>
              <a:t>for</a:t>
            </a:r>
            <a:r>
              <a:rPr lang="nl-NL" dirty="0" smtClean="0"/>
              <a:t> </a:t>
            </a:r>
            <a:r>
              <a:rPr lang="nl-NL" dirty="0" err="1" smtClean="0"/>
              <a:t>ropes</a:t>
            </a:r>
            <a:r>
              <a:rPr lang="nl-NL" dirty="0" smtClean="0"/>
              <a:t>, </a:t>
            </a:r>
            <a:r>
              <a:rPr lang="nl-NL" dirty="0" err="1" smtClean="0"/>
              <a:t>from</a:t>
            </a:r>
            <a:r>
              <a:rPr lang="nl-NL" dirty="0" smtClean="0"/>
              <a:t> </a:t>
            </a:r>
            <a:r>
              <a:rPr lang="nl-NL" dirty="0" err="1" smtClean="0"/>
              <a:t>Syria</a:t>
            </a:r>
            <a:r>
              <a:rPr lang="nl-NL" dirty="0" smtClean="0"/>
              <a:t> </a:t>
            </a:r>
            <a:r>
              <a:rPr lang="nl-NL" dirty="0" err="1" smtClean="0"/>
              <a:t>frankincense</a:t>
            </a:r>
            <a:r>
              <a:rPr lang="nl-NL" dirty="0" smtClean="0"/>
              <a:t>. Fair </a:t>
            </a:r>
            <a:r>
              <a:rPr lang="nl-NL" dirty="0" err="1" smtClean="0"/>
              <a:t>Crete</a:t>
            </a:r>
            <a:r>
              <a:rPr lang="nl-NL" dirty="0" smtClean="0"/>
              <a:t> </a:t>
            </a:r>
            <a:r>
              <a:rPr lang="nl-NL" dirty="0" err="1" smtClean="0"/>
              <a:t>sends</a:t>
            </a:r>
            <a:r>
              <a:rPr lang="nl-NL" dirty="0" smtClean="0"/>
              <a:t> </a:t>
            </a:r>
            <a:r>
              <a:rPr lang="nl-NL" dirty="0" err="1" smtClean="0"/>
              <a:t>cypress</a:t>
            </a:r>
            <a:r>
              <a:rPr lang="nl-NL" dirty="0" smtClean="0"/>
              <a:t> </a:t>
            </a:r>
            <a:r>
              <a:rPr lang="nl-NL" dirty="0" err="1" smtClean="0"/>
              <a:t>wood</a:t>
            </a:r>
            <a:r>
              <a:rPr lang="nl-NL" dirty="0" smtClean="0"/>
              <a:t> </a:t>
            </a:r>
            <a:r>
              <a:rPr lang="nl-NL" dirty="0" err="1" smtClean="0"/>
              <a:t>for</a:t>
            </a:r>
            <a:r>
              <a:rPr lang="nl-NL" dirty="0" smtClean="0"/>
              <a:t> the </a:t>
            </a:r>
            <a:r>
              <a:rPr lang="nl-NL" dirty="0" err="1" smtClean="0"/>
              <a:t>gods</a:t>
            </a:r>
            <a:r>
              <a:rPr lang="nl-NL" dirty="0" smtClean="0"/>
              <a:t>, </a:t>
            </a:r>
            <a:r>
              <a:rPr lang="nl-NL" dirty="0" err="1" smtClean="0"/>
              <a:t>Libya</a:t>
            </a:r>
            <a:r>
              <a:rPr lang="nl-NL" dirty="0" smtClean="0"/>
              <a:t> </a:t>
            </a:r>
            <a:r>
              <a:rPr lang="nl-NL" dirty="0" err="1" smtClean="0"/>
              <a:t>plentiful</a:t>
            </a:r>
            <a:r>
              <a:rPr lang="nl-NL" dirty="0" smtClean="0"/>
              <a:t> </a:t>
            </a:r>
            <a:r>
              <a:rPr lang="nl-NL" dirty="0" err="1" smtClean="0"/>
              <a:t>ivory</a:t>
            </a:r>
            <a:r>
              <a:rPr lang="nl-NL" dirty="0" smtClean="0"/>
              <a:t> to </a:t>
            </a:r>
            <a:r>
              <a:rPr lang="nl-NL" dirty="0" err="1" smtClean="0"/>
              <a:t>buy</a:t>
            </a:r>
            <a:r>
              <a:rPr lang="nl-NL" dirty="0" smtClean="0"/>
              <a:t>, and Rhodes </a:t>
            </a:r>
            <a:r>
              <a:rPr lang="nl-NL" dirty="0" err="1" smtClean="0"/>
              <a:t>raisins</a:t>
            </a:r>
            <a:r>
              <a:rPr lang="nl-NL" dirty="0" smtClean="0"/>
              <a:t> and </a:t>
            </a:r>
            <a:r>
              <a:rPr lang="nl-NL" dirty="0" err="1" smtClean="0"/>
              <a:t>figs</a:t>
            </a:r>
            <a:r>
              <a:rPr lang="nl-NL" dirty="0" smtClean="0"/>
              <a:t> </a:t>
            </a:r>
            <a:r>
              <a:rPr lang="nl-NL" dirty="0" err="1" smtClean="0"/>
              <a:t>sweet</a:t>
            </a:r>
            <a:r>
              <a:rPr lang="nl-NL" dirty="0" smtClean="0"/>
              <a:t> as </a:t>
            </a:r>
            <a:r>
              <a:rPr lang="nl-NL" dirty="0" err="1" smtClean="0"/>
              <a:t>dreams</a:t>
            </a:r>
            <a:r>
              <a:rPr lang="nl-NL" dirty="0" smtClean="0"/>
              <a:t>; </a:t>
            </a:r>
            <a:r>
              <a:rPr lang="nl-NL" dirty="0" err="1" smtClean="0"/>
              <a:t>from</a:t>
            </a:r>
            <a:r>
              <a:rPr lang="nl-NL" dirty="0" smtClean="0"/>
              <a:t> </a:t>
            </a:r>
            <a:r>
              <a:rPr lang="nl-NL" dirty="0" err="1" smtClean="0"/>
              <a:t>Euboea</a:t>
            </a:r>
            <a:r>
              <a:rPr lang="nl-NL" dirty="0" smtClean="0"/>
              <a:t> </a:t>
            </a:r>
            <a:r>
              <a:rPr lang="nl-NL" dirty="0" err="1" smtClean="0"/>
              <a:t>come</a:t>
            </a:r>
            <a:r>
              <a:rPr lang="nl-NL" dirty="0" smtClean="0"/>
              <a:t> </a:t>
            </a:r>
            <a:r>
              <a:rPr lang="nl-NL" dirty="0" err="1" smtClean="0"/>
              <a:t>pears</a:t>
            </a:r>
            <a:r>
              <a:rPr lang="nl-NL" dirty="0" smtClean="0"/>
              <a:t> and big </a:t>
            </a:r>
            <a:r>
              <a:rPr lang="nl-NL" dirty="0" err="1" smtClean="0"/>
              <a:t>apples</a:t>
            </a:r>
            <a:r>
              <a:rPr lang="nl-NL" dirty="0" smtClean="0"/>
              <a:t>; </a:t>
            </a:r>
            <a:r>
              <a:rPr lang="nl-NL" dirty="0" err="1" smtClean="0"/>
              <a:t>slaves</a:t>
            </a:r>
            <a:r>
              <a:rPr lang="nl-NL" dirty="0" smtClean="0"/>
              <a:t> </a:t>
            </a:r>
            <a:r>
              <a:rPr lang="nl-NL" dirty="0" err="1" smtClean="0"/>
              <a:t>from</a:t>
            </a:r>
            <a:r>
              <a:rPr lang="nl-NL" dirty="0" smtClean="0"/>
              <a:t> </a:t>
            </a:r>
            <a:r>
              <a:rPr lang="nl-NL" dirty="0" err="1" smtClean="0"/>
              <a:t>Phrygia</a:t>
            </a:r>
            <a:r>
              <a:rPr lang="nl-NL" dirty="0" smtClean="0"/>
              <a:t>, </a:t>
            </a:r>
            <a:r>
              <a:rPr lang="nl-NL" dirty="0" err="1" smtClean="0"/>
              <a:t>mercenaries</a:t>
            </a:r>
            <a:r>
              <a:rPr lang="nl-NL" dirty="0" smtClean="0"/>
              <a:t> </a:t>
            </a:r>
            <a:r>
              <a:rPr lang="nl-NL" dirty="0" err="1" smtClean="0"/>
              <a:t>from</a:t>
            </a:r>
            <a:r>
              <a:rPr lang="nl-NL" dirty="0" smtClean="0"/>
              <a:t> Arcadia. </a:t>
            </a:r>
            <a:r>
              <a:rPr lang="nl-NL" dirty="0" err="1" smtClean="0"/>
              <a:t>Pagasae</a:t>
            </a:r>
            <a:r>
              <a:rPr lang="nl-NL" dirty="0" smtClean="0"/>
              <a:t> provides </a:t>
            </a:r>
            <a:r>
              <a:rPr lang="nl-NL" dirty="0" err="1" smtClean="0"/>
              <a:t>slaves</a:t>
            </a:r>
            <a:r>
              <a:rPr lang="nl-NL" dirty="0" smtClean="0"/>
              <a:t> </a:t>
            </a:r>
            <a:r>
              <a:rPr lang="nl-NL" dirty="0" err="1" smtClean="0"/>
              <a:t>with</a:t>
            </a:r>
            <a:r>
              <a:rPr lang="nl-NL" dirty="0" smtClean="0"/>
              <a:t> </a:t>
            </a:r>
            <a:r>
              <a:rPr lang="nl-NL" dirty="0" err="1" smtClean="0"/>
              <a:t>or</a:t>
            </a:r>
            <a:r>
              <a:rPr lang="nl-NL" dirty="0" smtClean="0"/>
              <a:t> without </a:t>
            </a:r>
            <a:r>
              <a:rPr lang="nl-NL" dirty="0" err="1" smtClean="0"/>
              <a:t>tattoos</a:t>
            </a:r>
            <a:r>
              <a:rPr lang="nl-NL" dirty="0" smtClean="0"/>
              <a:t>, and the </a:t>
            </a:r>
            <a:r>
              <a:rPr lang="nl-NL" dirty="0" err="1" smtClean="0"/>
              <a:t>Paphlagonians</a:t>
            </a:r>
            <a:r>
              <a:rPr lang="nl-NL" dirty="0" smtClean="0"/>
              <a:t> dates </a:t>
            </a:r>
            <a:r>
              <a:rPr lang="nl-NL" dirty="0" err="1" smtClean="0"/>
              <a:t>that</a:t>
            </a:r>
            <a:r>
              <a:rPr lang="nl-NL" dirty="0" smtClean="0"/>
              <a:t> </a:t>
            </a:r>
            <a:r>
              <a:rPr lang="nl-NL" dirty="0" err="1" smtClean="0"/>
              <a:t>come</a:t>
            </a:r>
            <a:r>
              <a:rPr lang="nl-NL" dirty="0" smtClean="0"/>
              <a:t> </a:t>
            </a:r>
            <a:r>
              <a:rPr lang="nl-NL" dirty="0" err="1" smtClean="0"/>
              <a:t>from</a:t>
            </a:r>
            <a:r>
              <a:rPr lang="nl-NL" dirty="0" smtClean="0"/>
              <a:t> </a:t>
            </a:r>
            <a:r>
              <a:rPr lang="nl-NL" dirty="0" err="1" smtClean="0"/>
              <a:t>Zeus</a:t>
            </a:r>
            <a:r>
              <a:rPr lang="nl-NL" dirty="0" smtClean="0"/>
              <a:t>, and </a:t>
            </a:r>
            <a:r>
              <a:rPr lang="nl-NL" dirty="0" err="1" smtClean="0"/>
              <a:t>shiny</a:t>
            </a:r>
            <a:r>
              <a:rPr lang="nl-NL" dirty="0" smtClean="0"/>
              <a:t> </a:t>
            </a:r>
            <a:r>
              <a:rPr lang="nl-NL" dirty="0" err="1" smtClean="0"/>
              <a:t>almonds</a:t>
            </a:r>
            <a:r>
              <a:rPr lang="nl-NL" dirty="0" smtClean="0"/>
              <a:t> (…) </a:t>
            </a:r>
            <a:r>
              <a:rPr lang="nl-NL" dirty="0" err="1" smtClean="0"/>
              <a:t>Phoenicia</a:t>
            </a:r>
            <a:r>
              <a:rPr lang="nl-NL" dirty="0" smtClean="0"/>
              <a:t> </a:t>
            </a:r>
            <a:r>
              <a:rPr lang="nl-NL" dirty="0" err="1" smtClean="0"/>
              <a:t>supplies</a:t>
            </a:r>
            <a:r>
              <a:rPr lang="nl-NL" dirty="0" smtClean="0"/>
              <a:t> the fruit of the </a:t>
            </a:r>
            <a:r>
              <a:rPr lang="nl-NL" dirty="0" err="1" smtClean="0"/>
              <a:t>date-palm</a:t>
            </a:r>
            <a:r>
              <a:rPr lang="nl-NL" dirty="0" smtClean="0"/>
              <a:t> and fine </a:t>
            </a:r>
            <a:r>
              <a:rPr lang="nl-NL" dirty="0" err="1" smtClean="0"/>
              <a:t>wheat</a:t>
            </a:r>
            <a:r>
              <a:rPr lang="nl-NL" dirty="0" smtClean="0"/>
              <a:t> </a:t>
            </a:r>
            <a:r>
              <a:rPr lang="nl-NL" dirty="0" err="1" smtClean="0"/>
              <a:t>flour</a:t>
            </a:r>
            <a:r>
              <a:rPr lang="nl-NL" dirty="0" smtClean="0"/>
              <a:t>, </a:t>
            </a:r>
            <a:r>
              <a:rPr lang="nl-NL" dirty="0" err="1" smtClean="0"/>
              <a:t>Carthage</a:t>
            </a:r>
            <a:r>
              <a:rPr lang="nl-NL" dirty="0" smtClean="0"/>
              <a:t> </a:t>
            </a:r>
            <a:r>
              <a:rPr lang="nl-NL" dirty="0" err="1" smtClean="0"/>
              <a:t>rugs</a:t>
            </a:r>
            <a:r>
              <a:rPr lang="nl-NL" dirty="0" smtClean="0"/>
              <a:t> and </a:t>
            </a:r>
            <a:r>
              <a:rPr lang="nl-NL" dirty="0" err="1" smtClean="0"/>
              <a:t>cushions</a:t>
            </a:r>
            <a:r>
              <a:rPr lang="nl-NL" dirty="0" smtClean="0"/>
              <a:t> in </a:t>
            </a:r>
            <a:r>
              <a:rPr lang="nl-NL" dirty="0" err="1" smtClean="0"/>
              <a:t>many</a:t>
            </a:r>
            <a:r>
              <a:rPr lang="nl-NL" dirty="0" smtClean="0"/>
              <a:t> </a:t>
            </a:r>
            <a:r>
              <a:rPr lang="nl-NL" dirty="0" err="1" smtClean="0"/>
              <a:t>colours</a:t>
            </a:r>
            <a:r>
              <a:rPr lang="nl-NL" dirty="0" smtClean="0"/>
              <a:t>.</a:t>
            </a:r>
          </a:p>
          <a:p>
            <a:pPr algn="r">
              <a:buNone/>
            </a:pPr>
            <a:r>
              <a:rPr lang="nl-NL" dirty="0" smtClean="0"/>
              <a:t> </a:t>
            </a:r>
            <a:r>
              <a:rPr lang="nl-NL" dirty="0" err="1" smtClean="0"/>
              <a:t>Hermippus</a:t>
            </a:r>
            <a:r>
              <a:rPr lang="nl-NL" dirty="0" smtClean="0"/>
              <a:t> fr. 63 </a:t>
            </a:r>
            <a:r>
              <a:rPr lang="nl-NL" dirty="0" err="1" smtClean="0"/>
              <a:t>Kassel-Austin</a:t>
            </a:r>
            <a:endParaRPr lang="nl-NL"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role</a:t>
            </a:r>
            <a:r>
              <a:rPr lang="nl-NL" dirty="0" smtClean="0"/>
              <a:t> and status of resident </a:t>
            </a:r>
            <a:r>
              <a:rPr lang="nl-NL" dirty="0" err="1" smtClean="0"/>
              <a:t>foreigners</a:t>
            </a:r>
            <a:endParaRPr lang="nl-NL" dirty="0"/>
          </a:p>
        </p:txBody>
      </p:sp>
      <p:sp>
        <p:nvSpPr>
          <p:cNvPr id="3" name="Tijdelijke aanduiding voor inhoud 2"/>
          <p:cNvSpPr>
            <a:spLocks noGrp="1"/>
          </p:cNvSpPr>
          <p:nvPr>
            <p:ph sz="quarter" idx="1"/>
          </p:nvPr>
        </p:nvSpPr>
        <p:spPr>
          <a:xfrm>
            <a:off x="301752" y="1527048"/>
            <a:ext cx="8503920" cy="4926288"/>
          </a:xfrm>
        </p:spPr>
        <p:txBody>
          <a:bodyPr>
            <a:normAutofit fontScale="92500" lnSpcReduction="20000"/>
          </a:bodyPr>
          <a:lstStyle/>
          <a:p>
            <a:pPr>
              <a:buNone/>
            </a:pPr>
            <a:r>
              <a:rPr lang="nl-NL" dirty="0" err="1" smtClean="0"/>
              <a:t>Despite</a:t>
            </a:r>
            <a:r>
              <a:rPr lang="nl-NL" dirty="0" smtClean="0"/>
              <a:t> </a:t>
            </a:r>
            <a:r>
              <a:rPr lang="nl-NL" dirty="0" err="1" smtClean="0"/>
              <a:t>their</a:t>
            </a:r>
            <a:r>
              <a:rPr lang="nl-NL" dirty="0" smtClean="0"/>
              <a:t> </a:t>
            </a:r>
            <a:r>
              <a:rPr lang="nl-NL" dirty="0" err="1" smtClean="0"/>
              <a:t>importance</a:t>
            </a:r>
            <a:r>
              <a:rPr lang="nl-NL" dirty="0" smtClean="0"/>
              <a:t>, and </a:t>
            </a:r>
            <a:r>
              <a:rPr lang="nl-NL" dirty="0" err="1" smtClean="0"/>
              <a:t>despite</a:t>
            </a:r>
            <a:r>
              <a:rPr lang="nl-NL" dirty="0" smtClean="0"/>
              <a:t> </a:t>
            </a:r>
            <a:r>
              <a:rPr lang="nl-NL" dirty="0" err="1" smtClean="0"/>
              <a:t>occasional</a:t>
            </a:r>
            <a:r>
              <a:rPr lang="nl-NL" dirty="0" smtClean="0"/>
              <a:t> </a:t>
            </a:r>
            <a:r>
              <a:rPr lang="nl-NL" dirty="0" err="1" smtClean="0"/>
              <a:t>decrees</a:t>
            </a:r>
            <a:r>
              <a:rPr lang="nl-NL" dirty="0" smtClean="0"/>
              <a:t> </a:t>
            </a:r>
            <a:r>
              <a:rPr lang="nl-NL" dirty="0" err="1" smtClean="0"/>
              <a:t>awarding</a:t>
            </a:r>
            <a:r>
              <a:rPr lang="nl-NL" dirty="0" smtClean="0"/>
              <a:t> </a:t>
            </a:r>
            <a:r>
              <a:rPr lang="nl-NL" dirty="0" err="1" smtClean="0"/>
              <a:t>citizen</a:t>
            </a:r>
            <a:r>
              <a:rPr lang="nl-NL" dirty="0" smtClean="0"/>
              <a:t> status to </a:t>
            </a:r>
            <a:r>
              <a:rPr lang="nl-NL" dirty="0" err="1" smtClean="0"/>
              <a:t>specific</a:t>
            </a:r>
            <a:r>
              <a:rPr lang="nl-NL" dirty="0" smtClean="0"/>
              <a:t> </a:t>
            </a:r>
            <a:r>
              <a:rPr lang="nl-NL" dirty="0" err="1" smtClean="0"/>
              <a:t>groups</a:t>
            </a:r>
            <a:r>
              <a:rPr lang="nl-NL" dirty="0" smtClean="0"/>
              <a:t>, </a:t>
            </a:r>
            <a:r>
              <a:rPr lang="nl-NL" dirty="0" err="1" smtClean="0"/>
              <a:t>metics</a:t>
            </a:r>
            <a:r>
              <a:rPr lang="nl-NL" dirty="0" smtClean="0"/>
              <a:t> </a:t>
            </a:r>
            <a:r>
              <a:rPr lang="nl-NL" dirty="0" err="1" smtClean="0"/>
              <a:t>were</a:t>
            </a:r>
            <a:r>
              <a:rPr lang="nl-NL" dirty="0" smtClean="0"/>
              <a:t> </a:t>
            </a:r>
            <a:r>
              <a:rPr lang="nl-NL" dirty="0" err="1" smtClean="0"/>
              <a:t>increasingly</a:t>
            </a:r>
            <a:r>
              <a:rPr lang="nl-NL" dirty="0" smtClean="0"/>
              <a:t> </a:t>
            </a:r>
            <a:r>
              <a:rPr lang="nl-NL" dirty="0" err="1" smtClean="0"/>
              <a:t>excluded</a:t>
            </a:r>
            <a:r>
              <a:rPr lang="nl-NL" dirty="0" smtClean="0"/>
              <a:t>:</a:t>
            </a:r>
          </a:p>
          <a:p>
            <a:endParaRPr lang="nl-NL" dirty="0" smtClean="0"/>
          </a:p>
          <a:p>
            <a:r>
              <a:rPr lang="nl-NL" dirty="0" err="1" smtClean="0"/>
              <a:t>After</a:t>
            </a:r>
            <a:r>
              <a:rPr lang="nl-NL" dirty="0" smtClean="0"/>
              <a:t> 451, </a:t>
            </a:r>
            <a:r>
              <a:rPr lang="nl-NL" dirty="0" err="1" smtClean="0"/>
              <a:t>offspring</a:t>
            </a:r>
            <a:r>
              <a:rPr lang="nl-NL" dirty="0" smtClean="0"/>
              <a:t> of </a:t>
            </a:r>
            <a:r>
              <a:rPr lang="nl-NL" dirty="0" err="1" smtClean="0"/>
              <a:t>metics</a:t>
            </a:r>
            <a:r>
              <a:rPr lang="nl-NL" dirty="0" smtClean="0"/>
              <a:t> and </a:t>
            </a:r>
            <a:r>
              <a:rPr lang="nl-NL" dirty="0" err="1" smtClean="0"/>
              <a:t>Athenian</a:t>
            </a:r>
            <a:r>
              <a:rPr lang="nl-NL" dirty="0" smtClean="0"/>
              <a:t> </a:t>
            </a:r>
            <a:r>
              <a:rPr lang="nl-NL" dirty="0" err="1" smtClean="0"/>
              <a:t>citizens</a:t>
            </a:r>
            <a:r>
              <a:rPr lang="nl-NL" dirty="0" smtClean="0"/>
              <a:t> </a:t>
            </a:r>
            <a:r>
              <a:rPr lang="nl-NL" dirty="0" err="1" smtClean="0"/>
              <a:t>stripped</a:t>
            </a:r>
            <a:r>
              <a:rPr lang="nl-NL" dirty="0" smtClean="0"/>
              <a:t> of </a:t>
            </a:r>
            <a:r>
              <a:rPr lang="nl-NL" dirty="0" err="1" smtClean="0"/>
              <a:t>citizen</a:t>
            </a:r>
            <a:r>
              <a:rPr lang="nl-NL" dirty="0" smtClean="0"/>
              <a:t> status; </a:t>
            </a:r>
            <a:r>
              <a:rPr lang="nl-NL" dirty="0" err="1" smtClean="0"/>
              <a:t>social</a:t>
            </a:r>
            <a:r>
              <a:rPr lang="nl-NL" dirty="0" smtClean="0"/>
              <a:t> </a:t>
            </a:r>
            <a:r>
              <a:rPr lang="nl-NL" dirty="0" err="1" smtClean="0"/>
              <a:t>mobility</a:t>
            </a:r>
            <a:r>
              <a:rPr lang="nl-NL" dirty="0" smtClean="0"/>
              <a:t> </a:t>
            </a:r>
            <a:r>
              <a:rPr lang="nl-NL" dirty="0" err="1" smtClean="0"/>
              <a:t>for</a:t>
            </a:r>
            <a:r>
              <a:rPr lang="nl-NL" dirty="0" smtClean="0"/>
              <a:t> </a:t>
            </a:r>
            <a:r>
              <a:rPr lang="nl-NL" dirty="0" err="1" smtClean="0"/>
              <a:t>metics</a:t>
            </a:r>
            <a:r>
              <a:rPr lang="nl-NL" dirty="0" smtClean="0"/>
              <a:t> </a:t>
            </a:r>
            <a:r>
              <a:rPr lang="nl-NL" dirty="0" err="1" smtClean="0"/>
              <a:t>blocked</a:t>
            </a:r>
            <a:endParaRPr lang="nl-NL" dirty="0" smtClean="0"/>
          </a:p>
          <a:p>
            <a:endParaRPr lang="nl-NL" dirty="0" smtClean="0"/>
          </a:p>
          <a:p>
            <a:r>
              <a:rPr lang="nl-NL" dirty="0" err="1" smtClean="0"/>
              <a:t>From</a:t>
            </a:r>
            <a:r>
              <a:rPr lang="nl-NL" dirty="0" smtClean="0"/>
              <a:t> </a:t>
            </a:r>
            <a:r>
              <a:rPr lang="nl-NL" dirty="0" err="1" smtClean="0"/>
              <a:t>fourth</a:t>
            </a:r>
            <a:r>
              <a:rPr lang="nl-NL" dirty="0" smtClean="0"/>
              <a:t> </a:t>
            </a:r>
            <a:r>
              <a:rPr lang="nl-NL" dirty="0" err="1" smtClean="0"/>
              <a:t>century</a:t>
            </a:r>
            <a:r>
              <a:rPr lang="nl-NL" dirty="0" smtClean="0"/>
              <a:t>, </a:t>
            </a:r>
            <a:r>
              <a:rPr lang="nl-NL" dirty="0" err="1" smtClean="0"/>
              <a:t>it</a:t>
            </a:r>
            <a:r>
              <a:rPr lang="nl-NL" dirty="0" smtClean="0"/>
              <a:t> was </a:t>
            </a:r>
            <a:r>
              <a:rPr lang="nl-NL" dirty="0" err="1" smtClean="0"/>
              <a:t>outright</a:t>
            </a:r>
            <a:r>
              <a:rPr lang="nl-NL" dirty="0" smtClean="0"/>
              <a:t> </a:t>
            </a:r>
            <a:r>
              <a:rPr lang="nl-NL" dirty="0" err="1" smtClean="0"/>
              <a:t>illegal</a:t>
            </a:r>
            <a:r>
              <a:rPr lang="nl-NL" dirty="0" smtClean="0"/>
              <a:t> </a:t>
            </a:r>
            <a:r>
              <a:rPr lang="nl-NL" dirty="0" err="1" smtClean="0"/>
              <a:t>for</a:t>
            </a:r>
            <a:r>
              <a:rPr lang="nl-NL" dirty="0" smtClean="0"/>
              <a:t> </a:t>
            </a:r>
            <a:r>
              <a:rPr lang="nl-NL" dirty="0" err="1" smtClean="0"/>
              <a:t>metics</a:t>
            </a:r>
            <a:r>
              <a:rPr lang="nl-NL" dirty="0" smtClean="0"/>
              <a:t> to </a:t>
            </a:r>
            <a:r>
              <a:rPr lang="nl-NL" dirty="0" err="1" smtClean="0"/>
              <a:t>marry</a:t>
            </a:r>
            <a:r>
              <a:rPr lang="nl-NL" dirty="0" smtClean="0"/>
              <a:t> </a:t>
            </a:r>
            <a:r>
              <a:rPr lang="nl-NL" dirty="0" err="1" smtClean="0"/>
              <a:t>citizens</a:t>
            </a:r>
            <a:endParaRPr lang="nl-NL" dirty="0" smtClean="0"/>
          </a:p>
          <a:p>
            <a:endParaRPr lang="nl-NL" dirty="0" smtClean="0"/>
          </a:p>
          <a:p>
            <a:r>
              <a:rPr lang="nl-NL" dirty="0" smtClean="0"/>
              <a:t>Most </a:t>
            </a:r>
            <a:r>
              <a:rPr lang="nl-NL" dirty="0" err="1" smtClean="0"/>
              <a:t>metics</a:t>
            </a:r>
            <a:r>
              <a:rPr lang="nl-NL" dirty="0" smtClean="0"/>
              <a:t> live in </a:t>
            </a:r>
            <a:r>
              <a:rPr lang="nl-NL" dirty="0" err="1" smtClean="0"/>
              <a:t>Piraeus</a:t>
            </a:r>
            <a:r>
              <a:rPr lang="nl-NL" dirty="0" smtClean="0"/>
              <a:t>, </a:t>
            </a:r>
            <a:r>
              <a:rPr lang="nl-NL" dirty="0" err="1" smtClean="0"/>
              <a:t>hub</a:t>
            </a:r>
            <a:r>
              <a:rPr lang="nl-NL" dirty="0" smtClean="0"/>
              <a:t> of </a:t>
            </a:r>
            <a:r>
              <a:rPr lang="nl-NL" dirty="0" err="1" smtClean="0"/>
              <a:t>democratic</a:t>
            </a:r>
            <a:r>
              <a:rPr lang="nl-NL" dirty="0" smtClean="0"/>
              <a:t> </a:t>
            </a:r>
            <a:r>
              <a:rPr lang="nl-NL" dirty="0" err="1" smtClean="0"/>
              <a:t>agitation</a:t>
            </a:r>
            <a:r>
              <a:rPr lang="nl-NL" dirty="0" smtClean="0"/>
              <a:t>; </a:t>
            </a:r>
            <a:r>
              <a:rPr lang="nl-NL" dirty="0" err="1" smtClean="0"/>
              <a:t>development</a:t>
            </a:r>
            <a:r>
              <a:rPr lang="nl-NL" dirty="0" smtClean="0"/>
              <a:t> of </a:t>
            </a:r>
            <a:r>
              <a:rPr lang="nl-NL" dirty="0" err="1" smtClean="0"/>
              <a:t>cults</a:t>
            </a:r>
            <a:r>
              <a:rPr lang="nl-NL" dirty="0" smtClean="0"/>
              <a:t> </a:t>
            </a:r>
            <a:r>
              <a:rPr lang="nl-NL" dirty="0" err="1" smtClean="0"/>
              <a:t>transplanted</a:t>
            </a:r>
            <a:r>
              <a:rPr lang="nl-NL" dirty="0" smtClean="0"/>
              <a:t> to </a:t>
            </a:r>
            <a:r>
              <a:rPr lang="nl-NL" dirty="0" err="1" smtClean="0"/>
              <a:t>Athens</a:t>
            </a:r>
            <a:endParaRPr lang="nl-NL"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Slaves</a:t>
            </a:r>
            <a:endParaRPr lang="nl-NL" dirty="0"/>
          </a:p>
        </p:txBody>
      </p:sp>
      <p:sp>
        <p:nvSpPr>
          <p:cNvPr id="3" name="Tijdelijke aanduiding voor inhoud 2"/>
          <p:cNvSpPr>
            <a:spLocks noGrp="1"/>
          </p:cNvSpPr>
          <p:nvPr>
            <p:ph sz="quarter" idx="1"/>
          </p:nvPr>
        </p:nvSpPr>
        <p:spPr/>
        <p:txBody>
          <a:bodyPr>
            <a:normAutofit fontScale="92500" lnSpcReduction="10000"/>
          </a:bodyPr>
          <a:lstStyle/>
          <a:p>
            <a:r>
              <a:rPr lang="nl-NL" dirty="0" err="1" smtClean="0"/>
              <a:t>Fourth-century</a:t>
            </a:r>
            <a:r>
              <a:rPr lang="nl-NL" dirty="0" smtClean="0"/>
              <a:t> </a:t>
            </a:r>
            <a:r>
              <a:rPr lang="nl-NL" dirty="0" err="1" smtClean="0"/>
              <a:t>sources</a:t>
            </a:r>
            <a:r>
              <a:rPr lang="nl-NL" dirty="0" smtClean="0"/>
              <a:t> </a:t>
            </a:r>
            <a:r>
              <a:rPr lang="nl-NL" dirty="0" err="1" smtClean="0"/>
              <a:t>estimate</a:t>
            </a:r>
            <a:r>
              <a:rPr lang="nl-NL" dirty="0" smtClean="0"/>
              <a:t> </a:t>
            </a:r>
            <a:r>
              <a:rPr lang="nl-NL" dirty="0" err="1" smtClean="0"/>
              <a:t>Athens</a:t>
            </a:r>
            <a:r>
              <a:rPr lang="nl-NL" dirty="0" smtClean="0"/>
              <a:t> had 150,000 </a:t>
            </a:r>
            <a:r>
              <a:rPr lang="nl-NL" dirty="0" err="1" smtClean="0"/>
              <a:t>or</a:t>
            </a:r>
            <a:r>
              <a:rPr lang="nl-NL" dirty="0" smtClean="0"/>
              <a:t> even 400,000 </a:t>
            </a:r>
            <a:r>
              <a:rPr lang="nl-NL" dirty="0" err="1" smtClean="0"/>
              <a:t>slaves</a:t>
            </a:r>
            <a:endParaRPr lang="nl-NL" dirty="0" smtClean="0"/>
          </a:p>
          <a:p>
            <a:endParaRPr lang="nl-NL" dirty="0" smtClean="0"/>
          </a:p>
          <a:p>
            <a:r>
              <a:rPr lang="nl-NL" dirty="0" err="1" smtClean="0"/>
              <a:t>Many</a:t>
            </a:r>
            <a:r>
              <a:rPr lang="nl-NL" dirty="0" smtClean="0"/>
              <a:t> </a:t>
            </a:r>
            <a:r>
              <a:rPr lang="nl-NL" dirty="0" err="1" smtClean="0"/>
              <a:t>slaves</a:t>
            </a:r>
            <a:r>
              <a:rPr lang="nl-NL" dirty="0" smtClean="0"/>
              <a:t> are </a:t>
            </a:r>
            <a:r>
              <a:rPr lang="nl-NL" dirty="0" err="1" smtClean="0"/>
              <a:t>non-Greeks</a:t>
            </a:r>
            <a:r>
              <a:rPr lang="nl-NL" dirty="0" smtClean="0"/>
              <a:t>, </a:t>
            </a:r>
            <a:r>
              <a:rPr lang="nl-NL" dirty="0" err="1" smtClean="0"/>
              <a:t>bought</a:t>
            </a:r>
            <a:r>
              <a:rPr lang="nl-NL" dirty="0" smtClean="0"/>
              <a:t> </a:t>
            </a:r>
            <a:r>
              <a:rPr lang="nl-NL" dirty="0" err="1" smtClean="0"/>
              <a:t>or</a:t>
            </a:r>
            <a:r>
              <a:rPr lang="nl-NL" dirty="0" smtClean="0"/>
              <a:t> </a:t>
            </a:r>
            <a:r>
              <a:rPr lang="nl-NL" dirty="0" err="1" smtClean="0"/>
              <a:t>captured</a:t>
            </a:r>
            <a:r>
              <a:rPr lang="nl-NL" dirty="0" smtClean="0"/>
              <a:t> </a:t>
            </a:r>
            <a:r>
              <a:rPr lang="nl-NL" dirty="0" err="1" smtClean="0"/>
              <a:t>abroad</a:t>
            </a:r>
            <a:r>
              <a:rPr lang="nl-NL" dirty="0" smtClean="0"/>
              <a:t>, </a:t>
            </a:r>
            <a:r>
              <a:rPr lang="nl-NL" dirty="0" err="1" smtClean="0"/>
              <a:t>marked</a:t>
            </a:r>
            <a:r>
              <a:rPr lang="nl-NL" dirty="0" smtClean="0"/>
              <a:t> </a:t>
            </a:r>
            <a:r>
              <a:rPr lang="nl-NL" dirty="0" err="1" smtClean="0"/>
              <a:t>by</a:t>
            </a:r>
            <a:r>
              <a:rPr lang="nl-NL" dirty="0" smtClean="0"/>
              <a:t> </a:t>
            </a:r>
            <a:r>
              <a:rPr lang="nl-NL" dirty="0" err="1" smtClean="0"/>
              <a:t>their</a:t>
            </a:r>
            <a:r>
              <a:rPr lang="nl-NL" dirty="0" smtClean="0"/>
              <a:t> </a:t>
            </a:r>
            <a:r>
              <a:rPr lang="nl-NL" dirty="0" err="1" smtClean="0"/>
              <a:t>simple</a:t>
            </a:r>
            <a:r>
              <a:rPr lang="nl-NL" dirty="0" smtClean="0"/>
              <a:t> </a:t>
            </a:r>
            <a:r>
              <a:rPr lang="nl-NL" dirty="0" err="1" smtClean="0"/>
              <a:t>given</a:t>
            </a:r>
            <a:r>
              <a:rPr lang="nl-NL" dirty="0" smtClean="0"/>
              <a:t> </a:t>
            </a:r>
            <a:r>
              <a:rPr lang="nl-NL" dirty="0" err="1" smtClean="0"/>
              <a:t>names</a:t>
            </a:r>
            <a:endParaRPr lang="nl-NL" dirty="0" smtClean="0"/>
          </a:p>
          <a:p>
            <a:endParaRPr lang="nl-NL" dirty="0" smtClean="0"/>
          </a:p>
          <a:p>
            <a:r>
              <a:rPr lang="nl-NL" dirty="0" err="1" smtClean="0"/>
              <a:t>Slaves</a:t>
            </a:r>
            <a:r>
              <a:rPr lang="nl-NL" dirty="0" smtClean="0"/>
              <a:t> are </a:t>
            </a:r>
            <a:r>
              <a:rPr lang="nl-NL" dirty="0" err="1" smtClean="0"/>
              <a:t>ultimate</a:t>
            </a:r>
            <a:r>
              <a:rPr lang="nl-NL" dirty="0" smtClean="0"/>
              <a:t> </a:t>
            </a:r>
            <a:r>
              <a:rPr lang="nl-NL" dirty="0" err="1" smtClean="0"/>
              <a:t>non-citizens</a:t>
            </a:r>
            <a:endParaRPr lang="nl-NL" dirty="0" smtClean="0"/>
          </a:p>
          <a:p>
            <a:endParaRPr lang="nl-NL" dirty="0" smtClean="0"/>
          </a:p>
          <a:p>
            <a:r>
              <a:rPr lang="nl-NL" dirty="0" err="1" smtClean="0"/>
              <a:t>Aristotle</a:t>
            </a:r>
            <a:r>
              <a:rPr lang="nl-NL" dirty="0" smtClean="0"/>
              <a:t> </a:t>
            </a:r>
            <a:r>
              <a:rPr lang="nl-NL" dirty="0" err="1" smtClean="0"/>
              <a:t>defines</a:t>
            </a:r>
            <a:r>
              <a:rPr lang="nl-NL" dirty="0" smtClean="0"/>
              <a:t> </a:t>
            </a:r>
            <a:r>
              <a:rPr lang="nl-NL" dirty="0" err="1" smtClean="0"/>
              <a:t>slaves</a:t>
            </a:r>
            <a:r>
              <a:rPr lang="nl-NL" dirty="0" smtClean="0"/>
              <a:t> as ‘living tools,’ </a:t>
            </a:r>
            <a:r>
              <a:rPr lang="nl-NL" dirty="0" err="1" smtClean="0"/>
              <a:t>condemned</a:t>
            </a:r>
            <a:r>
              <a:rPr lang="nl-NL" dirty="0" smtClean="0"/>
              <a:t> to serve </a:t>
            </a:r>
            <a:r>
              <a:rPr lang="nl-NL" dirty="0" err="1" smtClean="0"/>
              <a:t>by</a:t>
            </a:r>
            <a:r>
              <a:rPr lang="nl-NL" dirty="0" smtClean="0"/>
              <a:t> </a:t>
            </a:r>
            <a:r>
              <a:rPr lang="nl-NL" dirty="0" err="1" smtClean="0"/>
              <a:t>their</a:t>
            </a:r>
            <a:r>
              <a:rPr lang="nl-NL" dirty="0" smtClean="0"/>
              <a:t> </a:t>
            </a:r>
            <a:r>
              <a:rPr lang="nl-NL" dirty="0" err="1" smtClean="0"/>
              <a:t>very</a:t>
            </a:r>
            <a:r>
              <a:rPr lang="nl-NL" dirty="0" smtClean="0"/>
              <a:t> nature; ‘the </a:t>
            </a:r>
            <a:r>
              <a:rPr lang="nl-NL" dirty="0" err="1" smtClean="0"/>
              <a:t>usefulness</a:t>
            </a:r>
            <a:r>
              <a:rPr lang="nl-NL" dirty="0" smtClean="0"/>
              <a:t> of </a:t>
            </a:r>
            <a:r>
              <a:rPr lang="nl-NL" dirty="0" err="1" smtClean="0"/>
              <a:t>slaves</a:t>
            </a:r>
            <a:r>
              <a:rPr lang="nl-NL" dirty="0" smtClean="0"/>
              <a:t> </a:t>
            </a:r>
            <a:r>
              <a:rPr lang="nl-NL" dirty="0" err="1" smtClean="0"/>
              <a:t>differs</a:t>
            </a:r>
            <a:r>
              <a:rPr lang="nl-NL" dirty="0" smtClean="0"/>
              <a:t> </a:t>
            </a:r>
            <a:r>
              <a:rPr lang="nl-NL" dirty="0" err="1" smtClean="0"/>
              <a:t>little</a:t>
            </a:r>
            <a:r>
              <a:rPr lang="nl-NL" dirty="0" smtClean="0"/>
              <a:t> </a:t>
            </a:r>
            <a:r>
              <a:rPr lang="nl-NL" dirty="0" err="1" smtClean="0"/>
              <a:t>from</a:t>
            </a:r>
            <a:r>
              <a:rPr lang="nl-NL" dirty="0" smtClean="0"/>
              <a:t> </a:t>
            </a:r>
            <a:r>
              <a:rPr lang="nl-NL" dirty="0" err="1" smtClean="0"/>
              <a:t>that</a:t>
            </a:r>
            <a:r>
              <a:rPr lang="nl-NL" dirty="0" smtClean="0"/>
              <a:t> of </a:t>
            </a:r>
            <a:r>
              <a:rPr lang="nl-NL" dirty="0" err="1" smtClean="0"/>
              <a:t>animals</a:t>
            </a:r>
            <a:r>
              <a:rPr lang="nl-NL" dirty="0" smtClean="0"/>
              <a:t>’ (</a:t>
            </a:r>
            <a:r>
              <a:rPr lang="nl-NL" i="1" dirty="0" smtClean="0"/>
              <a:t>Politics</a:t>
            </a:r>
            <a:r>
              <a:rPr lang="nl-NL" dirty="0" smtClean="0"/>
              <a:t> 1254b.24)</a:t>
            </a:r>
            <a:endParaRPr lang="nl-NL"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ubiquity</a:t>
            </a:r>
            <a:r>
              <a:rPr lang="nl-NL" dirty="0" smtClean="0"/>
              <a:t> of </a:t>
            </a:r>
            <a:r>
              <a:rPr lang="nl-NL" dirty="0" err="1" smtClean="0"/>
              <a:t>slavery</a:t>
            </a:r>
            <a:endParaRPr lang="nl-NL" dirty="0"/>
          </a:p>
        </p:txBody>
      </p:sp>
      <p:sp>
        <p:nvSpPr>
          <p:cNvPr id="3" name="Tekstvak 2"/>
          <p:cNvSpPr txBox="1"/>
          <p:nvPr/>
        </p:nvSpPr>
        <p:spPr>
          <a:xfrm>
            <a:off x="323528" y="1844824"/>
            <a:ext cx="8568952" cy="3139321"/>
          </a:xfrm>
          <a:prstGeom prst="rect">
            <a:avLst/>
          </a:prstGeom>
          <a:noFill/>
        </p:spPr>
        <p:txBody>
          <a:bodyPr wrap="square" rtlCol="0">
            <a:spAutoFit/>
          </a:bodyPr>
          <a:lstStyle/>
          <a:p>
            <a:pPr algn="just"/>
            <a:r>
              <a:rPr lang="en-GB" dirty="0" smtClean="0"/>
              <a:t>That it is necessary for a state that is to be well governed to provide leisure from manual labour is a matter of common agreement. But it is not so easy to determine how this should be achieved.</a:t>
            </a:r>
          </a:p>
          <a:p>
            <a:pPr algn="r"/>
            <a:r>
              <a:rPr lang="en-GB" dirty="0" smtClean="0"/>
              <a:t>Aristotle, </a:t>
            </a:r>
            <a:r>
              <a:rPr lang="en-GB" i="1" dirty="0" smtClean="0"/>
              <a:t>Politics</a:t>
            </a:r>
            <a:r>
              <a:rPr lang="en-GB" dirty="0" smtClean="0"/>
              <a:t> 1269a.34-37</a:t>
            </a:r>
          </a:p>
          <a:p>
            <a:pPr algn="just"/>
            <a:endParaRPr lang="en-GB" dirty="0" smtClean="0"/>
          </a:p>
          <a:p>
            <a:pPr algn="just"/>
            <a:r>
              <a:rPr lang="en-GB" dirty="0" smtClean="0"/>
              <a:t>You must each consider what slave you left at home, and then imagine that you have suffered from him the same treatment that I have suffered from </a:t>
            </a:r>
            <a:r>
              <a:rPr lang="en-GB" dirty="0" err="1" smtClean="0"/>
              <a:t>Phormio</a:t>
            </a:r>
            <a:r>
              <a:rPr lang="en-GB" dirty="0" smtClean="0"/>
              <a:t>. It is not as if your slave is </a:t>
            </a:r>
            <a:r>
              <a:rPr lang="en-GB" dirty="0" err="1" smtClean="0"/>
              <a:t>Syrus</a:t>
            </a:r>
            <a:r>
              <a:rPr lang="en-GB" dirty="0" smtClean="0"/>
              <a:t> or Manes or whatever his name is, while this one is </a:t>
            </a:r>
            <a:r>
              <a:rPr lang="en-GB" dirty="0" err="1" smtClean="0"/>
              <a:t>Phormio</a:t>
            </a:r>
            <a:r>
              <a:rPr lang="en-GB" dirty="0" smtClean="0"/>
              <a:t>, for the deed is the same. Those are slaves, and this is a slave; I am master and you are masters.</a:t>
            </a:r>
            <a:endParaRPr lang="nl-NL" dirty="0" smtClean="0"/>
          </a:p>
          <a:p>
            <a:pPr algn="r"/>
            <a:r>
              <a:rPr lang="nl-NL" dirty="0" err="1" smtClean="0"/>
              <a:t>Demosthenes</a:t>
            </a:r>
            <a:r>
              <a:rPr lang="nl-NL" dirty="0" smtClean="0"/>
              <a:t> 45.86</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Roles</a:t>
            </a:r>
            <a:r>
              <a:rPr lang="nl-NL" dirty="0" smtClean="0"/>
              <a:t> of </a:t>
            </a:r>
            <a:r>
              <a:rPr lang="nl-NL" dirty="0" err="1" smtClean="0"/>
              <a:t>slaves</a:t>
            </a:r>
            <a:r>
              <a:rPr lang="nl-NL" dirty="0" smtClean="0"/>
              <a:t> in </a:t>
            </a:r>
            <a:r>
              <a:rPr lang="nl-NL" dirty="0" err="1" smtClean="0"/>
              <a:t>Athenian</a:t>
            </a:r>
            <a:r>
              <a:rPr lang="nl-NL" dirty="0" smtClean="0"/>
              <a:t> society</a:t>
            </a:r>
            <a:endParaRPr lang="nl-NL" dirty="0"/>
          </a:p>
        </p:txBody>
      </p:sp>
      <p:sp>
        <p:nvSpPr>
          <p:cNvPr id="3" name="Tijdelijke aanduiding voor inhoud 2"/>
          <p:cNvSpPr>
            <a:spLocks noGrp="1"/>
          </p:cNvSpPr>
          <p:nvPr>
            <p:ph sz="quarter" idx="1"/>
          </p:nvPr>
        </p:nvSpPr>
        <p:spPr/>
        <p:txBody>
          <a:bodyPr>
            <a:normAutofit fontScale="92500" lnSpcReduction="20000"/>
          </a:bodyPr>
          <a:lstStyle/>
          <a:p>
            <a:r>
              <a:rPr lang="nl-NL" dirty="0" err="1" smtClean="0"/>
              <a:t>Domestic</a:t>
            </a:r>
            <a:r>
              <a:rPr lang="nl-NL" dirty="0" smtClean="0"/>
              <a:t> </a:t>
            </a:r>
            <a:r>
              <a:rPr lang="nl-NL" dirty="0" err="1" smtClean="0"/>
              <a:t>slaves</a:t>
            </a:r>
            <a:r>
              <a:rPr lang="nl-NL" dirty="0" smtClean="0"/>
              <a:t>, </a:t>
            </a:r>
            <a:r>
              <a:rPr lang="nl-NL" dirty="0" err="1" smtClean="0"/>
              <a:t>servants</a:t>
            </a:r>
            <a:r>
              <a:rPr lang="nl-NL" dirty="0" smtClean="0"/>
              <a:t>, wetnurses, ‘hands’</a:t>
            </a:r>
          </a:p>
          <a:p>
            <a:endParaRPr lang="nl-NL" dirty="0" smtClean="0"/>
          </a:p>
          <a:p>
            <a:r>
              <a:rPr lang="nl-NL" dirty="0" smtClean="0"/>
              <a:t>Public </a:t>
            </a:r>
            <a:r>
              <a:rPr lang="nl-NL" dirty="0" err="1" smtClean="0"/>
              <a:t>slaves</a:t>
            </a:r>
            <a:r>
              <a:rPr lang="nl-NL" dirty="0" smtClean="0"/>
              <a:t>: </a:t>
            </a:r>
            <a:r>
              <a:rPr lang="nl-NL" dirty="0" err="1" smtClean="0"/>
              <a:t>clerks</a:t>
            </a:r>
            <a:r>
              <a:rPr lang="nl-NL" dirty="0" smtClean="0"/>
              <a:t>, </a:t>
            </a:r>
            <a:r>
              <a:rPr lang="nl-NL" dirty="0" err="1" smtClean="0"/>
              <a:t>archivists</a:t>
            </a:r>
            <a:r>
              <a:rPr lang="nl-NL" dirty="0" smtClean="0"/>
              <a:t>, the </a:t>
            </a:r>
            <a:r>
              <a:rPr lang="nl-NL" dirty="0" err="1" smtClean="0"/>
              <a:t>Archers</a:t>
            </a:r>
            <a:r>
              <a:rPr lang="nl-NL" dirty="0" smtClean="0"/>
              <a:t> (</a:t>
            </a:r>
            <a:r>
              <a:rPr lang="nl-NL" dirty="0" err="1" smtClean="0"/>
              <a:t>police</a:t>
            </a:r>
            <a:r>
              <a:rPr lang="nl-NL" dirty="0" smtClean="0"/>
              <a:t>)</a:t>
            </a:r>
          </a:p>
          <a:p>
            <a:endParaRPr lang="nl-NL" dirty="0" smtClean="0"/>
          </a:p>
          <a:p>
            <a:r>
              <a:rPr lang="nl-NL" dirty="0" smtClean="0"/>
              <a:t>Agricultural </a:t>
            </a:r>
            <a:r>
              <a:rPr lang="nl-NL" dirty="0" err="1" smtClean="0"/>
              <a:t>workers</a:t>
            </a:r>
            <a:r>
              <a:rPr lang="nl-NL" dirty="0" smtClean="0"/>
              <a:t> </a:t>
            </a:r>
            <a:r>
              <a:rPr lang="nl-NL" dirty="0" err="1" smtClean="0"/>
              <a:t>settled</a:t>
            </a:r>
            <a:r>
              <a:rPr lang="nl-NL" dirty="0" smtClean="0"/>
              <a:t> </a:t>
            </a:r>
            <a:r>
              <a:rPr lang="nl-NL" dirty="0" err="1" smtClean="0"/>
              <a:t>on</a:t>
            </a:r>
            <a:r>
              <a:rPr lang="nl-NL" dirty="0" smtClean="0"/>
              <a:t> </a:t>
            </a:r>
            <a:r>
              <a:rPr lang="nl-NL" dirty="0" err="1" smtClean="0"/>
              <a:t>masters</a:t>
            </a:r>
            <a:r>
              <a:rPr lang="nl-NL" dirty="0" smtClean="0"/>
              <a:t>’ </a:t>
            </a:r>
            <a:r>
              <a:rPr lang="nl-NL" dirty="0" err="1" smtClean="0"/>
              <a:t>estates</a:t>
            </a:r>
            <a:endParaRPr lang="nl-NL" dirty="0" smtClean="0"/>
          </a:p>
          <a:p>
            <a:endParaRPr lang="nl-NL" dirty="0" smtClean="0"/>
          </a:p>
          <a:p>
            <a:r>
              <a:rPr lang="nl-NL" dirty="0" err="1" smtClean="0"/>
              <a:t>Craftsmen</a:t>
            </a:r>
            <a:r>
              <a:rPr lang="nl-NL" dirty="0" smtClean="0"/>
              <a:t> and </a:t>
            </a:r>
            <a:r>
              <a:rPr lang="nl-NL" dirty="0" err="1" smtClean="0"/>
              <a:t>factory</a:t>
            </a:r>
            <a:r>
              <a:rPr lang="nl-NL" dirty="0" smtClean="0"/>
              <a:t> crew</a:t>
            </a:r>
          </a:p>
          <a:p>
            <a:endParaRPr lang="nl-NL" dirty="0" smtClean="0"/>
          </a:p>
          <a:p>
            <a:r>
              <a:rPr lang="nl-NL" dirty="0" smtClean="0"/>
              <a:t>‘</a:t>
            </a:r>
            <a:r>
              <a:rPr lang="nl-NL" dirty="0" err="1" smtClean="0"/>
              <a:t>Labour</a:t>
            </a:r>
            <a:r>
              <a:rPr lang="nl-NL" dirty="0" smtClean="0"/>
              <a:t> </a:t>
            </a:r>
            <a:r>
              <a:rPr lang="nl-NL" dirty="0" err="1" smtClean="0"/>
              <a:t>gangs</a:t>
            </a:r>
            <a:r>
              <a:rPr lang="nl-NL" dirty="0" smtClean="0"/>
              <a:t>’ </a:t>
            </a:r>
            <a:r>
              <a:rPr lang="nl-NL" dirty="0" err="1" smtClean="0"/>
              <a:t>hired</a:t>
            </a:r>
            <a:r>
              <a:rPr lang="nl-NL" dirty="0" smtClean="0"/>
              <a:t> out </a:t>
            </a:r>
            <a:r>
              <a:rPr lang="nl-NL" dirty="0" err="1" smtClean="0"/>
              <a:t>for</a:t>
            </a:r>
            <a:r>
              <a:rPr lang="nl-NL" dirty="0" smtClean="0"/>
              <a:t> </a:t>
            </a:r>
            <a:r>
              <a:rPr lang="nl-NL" dirty="0" err="1" smtClean="0"/>
              <a:t>rowing</a:t>
            </a:r>
            <a:r>
              <a:rPr lang="nl-NL" dirty="0" smtClean="0"/>
              <a:t>, </a:t>
            </a:r>
            <a:r>
              <a:rPr lang="nl-NL" dirty="0" err="1" smtClean="0"/>
              <a:t>construction</a:t>
            </a:r>
            <a:r>
              <a:rPr lang="nl-NL" dirty="0" smtClean="0"/>
              <a:t>, </a:t>
            </a:r>
            <a:r>
              <a:rPr lang="nl-NL" dirty="0" err="1" smtClean="0"/>
              <a:t>mining</a:t>
            </a:r>
            <a:endParaRPr lang="nl-NL" dirty="0" smtClean="0"/>
          </a:p>
          <a:p>
            <a:endParaRPr lang="nl-NL" dirty="0" smtClean="0"/>
          </a:p>
          <a:p>
            <a:pPr>
              <a:buNone/>
            </a:pPr>
            <a:r>
              <a:rPr lang="nl-NL" dirty="0" err="1" smtClean="0"/>
              <a:t>Many</a:t>
            </a:r>
            <a:r>
              <a:rPr lang="nl-NL" dirty="0" smtClean="0"/>
              <a:t> </a:t>
            </a:r>
            <a:r>
              <a:rPr lang="nl-NL" dirty="0" err="1" smtClean="0"/>
              <a:t>households</a:t>
            </a:r>
            <a:r>
              <a:rPr lang="nl-NL" dirty="0" smtClean="0"/>
              <a:t> </a:t>
            </a:r>
            <a:r>
              <a:rPr lang="nl-NL" dirty="0" err="1" smtClean="0"/>
              <a:t>would</a:t>
            </a:r>
            <a:r>
              <a:rPr lang="nl-NL" dirty="0" smtClean="0"/>
              <a:t> </a:t>
            </a:r>
            <a:r>
              <a:rPr lang="nl-NL" dirty="0" err="1" smtClean="0"/>
              <a:t>be</a:t>
            </a:r>
            <a:r>
              <a:rPr lang="nl-NL" dirty="0" smtClean="0"/>
              <a:t> </a:t>
            </a:r>
            <a:r>
              <a:rPr lang="nl-NL" dirty="0" err="1" smtClean="0"/>
              <a:t>able</a:t>
            </a:r>
            <a:r>
              <a:rPr lang="nl-NL" dirty="0" smtClean="0"/>
              <a:t> to </a:t>
            </a:r>
            <a:r>
              <a:rPr lang="nl-NL" dirty="0" err="1" smtClean="0"/>
              <a:t>afford</a:t>
            </a:r>
            <a:r>
              <a:rPr lang="nl-NL" dirty="0" smtClean="0"/>
              <a:t> a </a:t>
            </a:r>
            <a:r>
              <a:rPr lang="nl-NL" dirty="0" err="1" smtClean="0"/>
              <a:t>slave</a:t>
            </a:r>
            <a:r>
              <a:rPr lang="nl-NL" dirty="0" smtClean="0"/>
              <a:t> (80-600 </a:t>
            </a:r>
            <a:r>
              <a:rPr lang="nl-NL" dirty="0" err="1" smtClean="0"/>
              <a:t>drachmai</a:t>
            </a:r>
            <a:r>
              <a:rPr lang="nl-NL" dirty="0" smtClean="0"/>
              <a:t>); </a:t>
            </a:r>
            <a:r>
              <a:rPr lang="nl-NL" dirty="0" err="1" smtClean="0"/>
              <a:t>some</a:t>
            </a:r>
            <a:r>
              <a:rPr lang="nl-NL" dirty="0" smtClean="0"/>
              <a:t> </a:t>
            </a:r>
            <a:r>
              <a:rPr lang="nl-NL" dirty="0" err="1" smtClean="0"/>
              <a:t>rich</a:t>
            </a:r>
            <a:r>
              <a:rPr lang="nl-NL" dirty="0" smtClean="0"/>
              <a:t> men </a:t>
            </a:r>
            <a:r>
              <a:rPr lang="nl-NL" dirty="0" err="1" smtClean="0"/>
              <a:t>owned</a:t>
            </a:r>
            <a:r>
              <a:rPr lang="nl-NL" dirty="0" smtClean="0"/>
              <a:t> </a:t>
            </a:r>
            <a:r>
              <a:rPr lang="nl-NL" dirty="0" err="1" smtClean="0"/>
              <a:t>hundreds</a:t>
            </a:r>
            <a:endParaRPr lang="nl-NL"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trouble</a:t>
            </a:r>
            <a:r>
              <a:rPr lang="nl-NL" dirty="0" smtClean="0"/>
              <a:t> </a:t>
            </a:r>
            <a:r>
              <a:rPr lang="nl-NL" dirty="0" err="1" smtClean="0"/>
              <a:t>with</a:t>
            </a:r>
            <a:r>
              <a:rPr lang="nl-NL" dirty="0" smtClean="0"/>
              <a:t> </a:t>
            </a:r>
            <a:r>
              <a:rPr lang="nl-NL" dirty="0" err="1" smtClean="0"/>
              <a:t>slavery</a:t>
            </a:r>
            <a:endParaRPr lang="nl-NL" dirty="0"/>
          </a:p>
        </p:txBody>
      </p:sp>
      <p:sp>
        <p:nvSpPr>
          <p:cNvPr id="3" name="Tekstvak 2"/>
          <p:cNvSpPr txBox="1"/>
          <p:nvPr/>
        </p:nvSpPr>
        <p:spPr>
          <a:xfrm>
            <a:off x="395536" y="1844824"/>
            <a:ext cx="8424936" cy="3139321"/>
          </a:xfrm>
          <a:prstGeom prst="rect">
            <a:avLst/>
          </a:prstGeom>
          <a:noFill/>
        </p:spPr>
        <p:txBody>
          <a:bodyPr wrap="square" rtlCol="0">
            <a:spAutoFit/>
          </a:bodyPr>
          <a:lstStyle/>
          <a:p>
            <a:pPr algn="just"/>
            <a:r>
              <a:rPr lang="en-GB" dirty="0" smtClean="0"/>
              <a:t>They were deprived of their whole country: more than twenty thousand slaves had deserted, a great part of them artisans, and all their sheep and beasts of burden were lost.</a:t>
            </a:r>
          </a:p>
          <a:p>
            <a:pPr algn="r"/>
            <a:r>
              <a:rPr lang="en-GB" dirty="0" smtClean="0"/>
              <a:t>Thucydides 7.27.5</a:t>
            </a:r>
          </a:p>
          <a:p>
            <a:pPr algn="just"/>
            <a:endParaRPr lang="en-GB" dirty="0" smtClean="0"/>
          </a:p>
          <a:p>
            <a:pPr algn="just"/>
            <a:r>
              <a:rPr lang="en-GB" dirty="0" smtClean="0"/>
              <a:t>“What if I show you that in some households nearly all the house slaves are in chains and yet continually try to run away, whereas in others they are under no restraint and are willing to work and to stay at their posts? Won't you think that here too I am pointing out to you a notable effect of estate management?”</a:t>
            </a:r>
          </a:p>
          <a:p>
            <a:pPr algn="r"/>
            <a:r>
              <a:rPr lang="nl-NL" dirty="0" err="1" smtClean="0"/>
              <a:t>Xenophon</a:t>
            </a:r>
            <a:r>
              <a:rPr lang="nl-NL" dirty="0" smtClean="0"/>
              <a:t>, </a:t>
            </a:r>
            <a:r>
              <a:rPr lang="nl-NL" i="1" dirty="0" err="1" smtClean="0"/>
              <a:t>Oeconomicus</a:t>
            </a:r>
            <a:r>
              <a:rPr lang="nl-NL" dirty="0" smtClean="0"/>
              <a:t> 3.4</a:t>
            </a:r>
          </a:p>
          <a:p>
            <a:endParaRPr lang="nl-NL"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Slavery</a:t>
            </a:r>
            <a:r>
              <a:rPr lang="nl-NL" dirty="0" smtClean="0"/>
              <a:t> at </a:t>
            </a:r>
            <a:r>
              <a:rPr lang="nl-NL" dirty="0" err="1" smtClean="0"/>
              <a:t>Athens</a:t>
            </a:r>
            <a:endParaRPr lang="nl-NL" dirty="0"/>
          </a:p>
        </p:txBody>
      </p:sp>
      <p:sp>
        <p:nvSpPr>
          <p:cNvPr id="3" name="Tijdelijke aanduiding voor inhoud 2"/>
          <p:cNvSpPr>
            <a:spLocks noGrp="1"/>
          </p:cNvSpPr>
          <p:nvPr>
            <p:ph sz="quarter" idx="1"/>
          </p:nvPr>
        </p:nvSpPr>
        <p:spPr/>
        <p:txBody>
          <a:bodyPr/>
          <a:lstStyle/>
          <a:p>
            <a:pPr>
              <a:buNone/>
            </a:pPr>
            <a:r>
              <a:rPr lang="nl-NL" dirty="0" smtClean="0"/>
              <a:t>Most </a:t>
            </a:r>
            <a:r>
              <a:rPr lang="nl-NL" dirty="0" err="1" smtClean="0"/>
              <a:t>slaves</a:t>
            </a:r>
            <a:r>
              <a:rPr lang="nl-NL" dirty="0" smtClean="0"/>
              <a:t> </a:t>
            </a:r>
            <a:r>
              <a:rPr lang="nl-NL" dirty="0" err="1" smtClean="0"/>
              <a:t>would</a:t>
            </a:r>
            <a:r>
              <a:rPr lang="nl-NL" dirty="0" smtClean="0"/>
              <a:t> have </a:t>
            </a:r>
            <a:r>
              <a:rPr lang="nl-NL" dirty="0" err="1" smtClean="0"/>
              <a:t>lived</a:t>
            </a:r>
            <a:r>
              <a:rPr lang="nl-NL" dirty="0" smtClean="0"/>
              <a:t> </a:t>
            </a:r>
            <a:r>
              <a:rPr lang="nl-NL" dirty="0" err="1" smtClean="0"/>
              <a:t>brutal</a:t>
            </a:r>
            <a:r>
              <a:rPr lang="nl-NL" dirty="0" smtClean="0"/>
              <a:t> lives, </a:t>
            </a:r>
            <a:r>
              <a:rPr lang="nl-NL" dirty="0" err="1" smtClean="0"/>
              <a:t>but</a:t>
            </a:r>
            <a:r>
              <a:rPr lang="nl-NL" dirty="0" smtClean="0"/>
              <a:t>:</a:t>
            </a:r>
          </a:p>
          <a:p>
            <a:endParaRPr lang="nl-NL" dirty="0" smtClean="0"/>
          </a:p>
          <a:p>
            <a:r>
              <a:rPr lang="nl-NL" dirty="0" err="1" smtClean="0"/>
              <a:t>Manumission</a:t>
            </a:r>
            <a:r>
              <a:rPr lang="nl-NL" dirty="0" smtClean="0"/>
              <a:t> was </a:t>
            </a:r>
            <a:r>
              <a:rPr lang="nl-NL" dirty="0" err="1" smtClean="0"/>
              <a:t>possible</a:t>
            </a:r>
            <a:r>
              <a:rPr lang="nl-NL" dirty="0" smtClean="0"/>
              <a:t>; rare cases are </a:t>
            </a:r>
            <a:r>
              <a:rPr lang="nl-NL" dirty="0" err="1" smtClean="0"/>
              <a:t>known</a:t>
            </a:r>
            <a:r>
              <a:rPr lang="nl-NL" dirty="0" smtClean="0"/>
              <a:t> of </a:t>
            </a:r>
            <a:r>
              <a:rPr lang="nl-NL" dirty="0" err="1" smtClean="0"/>
              <a:t>former</a:t>
            </a:r>
            <a:r>
              <a:rPr lang="nl-NL" dirty="0" smtClean="0"/>
              <a:t> </a:t>
            </a:r>
            <a:r>
              <a:rPr lang="nl-NL" dirty="0" err="1" smtClean="0"/>
              <a:t>slaves</a:t>
            </a:r>
            <a:r>
              <a:rPr lang="nl-NL" dirty="0" smtClean="0"/>
              <a:t> </a:t>
            </a:r>
            <a:r>
              <a:rPr lang="nl-NL" dirty="0" err="1" smtClean="0"/>
              <a:t>becoming</a:t>
            </a:r>
            <a:r>
              <a:rPr lang="nl-NL" dirty="0" smtClean="0"/>
              <a:t> </a:t>
            </a:r>
            <a:r>
              <a:rPr lang="nl-NL" dirty="0" err="1" smtClean="0"/>
              <a:t>citizens</a:t>
            </a:r>
            <a:endParaRPr lang="nl-NL" dirty="0" smtClean="0"/>
          </a:p>
          <a:p>
            <a:endParaRPr lang="nl-NL" dirty="0" smtClean="0"/>
          </a:p>
          <a:p>
            <a:r>
              <a:rPr lang="nl-NL" dirty="0" err="1" smtClean="0"/>
              <a:t>Anti-democratic</a:t>
            </a:r>
            <a:r>
              <a:rPr lang="nl-NL" dirty="0" smtClean="0"/>
              <a:t> </a:t>
            </a:r>
            <a:r>
              <a:rPr lang="nl-NL" dirty="0" err="1" smtClean="0"/>
              <a:t>sources</a:t>
            </a:r>
            <a:r>
              <a:rPr lang="nl-NL" dirty="0" smtClean="0"/>
              <a:t> claim </a:t>
            </a:r>
            <a:r>
              <a:rPr lang="nl-NL" dirty="0" err="1" smtClean="0"/>
              <a:t>that</a:t>
            </a:r>
            <a:r>
              <a:rPr lang="nl-NL" dirty="0" smtClean="0"/>
              <a:t> </a:t>
            </a:r>
            <a:r>
              <a:rPr lang="nl-NL" dirty="0" err="1" smtClean="0"/>
              <a:t>slaves</a:t>
            </a:r>
            <a:r>
              <a:rPr lang="nl-NL" dirty="0" smtClean="0"/>
              <a:t> </a:t>
            </a:r>
            <a:r>
              <a:rPr lang="nl-NL" dirty="0" err="1" smtClean="0"/>
              <a:t>were</a:t>
            </a:r>
            <a:r>
              <a:rPr lang="nl-NL" dirty="0" smtClean="0"/>
              <a:t> </a:t>
            </a:r>
            <a:r>
              <a:rPr lang="nl-NL" dirty="0" err="1" smtClean="0"/>
              <a:t>less</a:t>
            </a:r>
            <a:r>
              <a:rPr lang="nl-NL" dirty="0" smtClean="0"/>
              <a:t> </a:t>
            </a:r>
            <a:r>
              <a:rPr lang="nl-NL" dirty="0" err="1" smtClean="0"/>
              <a:t>harshly</a:t>
            </a:r>
            <a:r>
              <a:rPr lang="nl-NL" dirty="0" smtClean="0"/>
              <a:t> </a:t>
            </a:r>
            <a:r>
              <a:rPr lang="nl-NL" dirty="0" err="1" smtClean="0"/>
              <a:t>oppressed</a:t>
            </a:r>
            <a:r>
              <a:rPr lang="nl-NL" dirty="0" smtClean="0"/>
              <a:t> at </a:t>
            </a:r>
            <a:r>
              <a:rPr lang="nl-NL" dirty="0" err="1" smtClean="0"/>
              <a:t>Athens</a:t>
            </a:r>
            <a:r>
              <a:rPr lang="nl-NL" dirty="0" smtClean="0"/>
              <a:t> – </a:t>
            </a:r>
            <a:r>
              <a:rPr lang="nl-NL" dirty="0" err="1" smtClean="0"/>
              <a:t>supposedly</a:t>
            </a:r>
            <a:r>
              <a:rPr lang="nl-NL" dirty="0" smtClean="0"/>
              <a:t> a </a:t>
            </a:r>
            <a:r>
              <a:rPr lang="nl-NL" dirty="0" err="1" smtClean="0"/>
              <a:t>characteristic</a:t>
            </a:r>
            <a:r>
              <a:rPr lang="nl-NL" dirty="0" smtClean="0"/>
              <a:t> of extreme </a:t>
            </a:r>
            <a:r>
              <a:rPr lang="nl-NL" dirty="0" err="1" smtClean="0"/>
              <a:t>democracy</a:t>
            </a:r>
            <a:endParaRPr lang="nl-NL"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How</a:t>
            </a:r>
            <a:r>
              <a:rPr lang="nl-NL" dirty="0" smtClean="0"/>
              <a:t> to </a:t>
            </a:r>
            <a:r>
              <a:rPr lang="nl-NL" dirty="0" err="1" smtClean="0"/>
              <a:t>achieve</a:t>
            </a:r>
            <a:r>
              <a:rPr lang="nl-NL" dirty="0" smtClean="0"/>
              <a:t> a </a:t>
            </a:r>
            <a:r>
              <a:rPr lang="nl-NL" dirty="0" err="1" smtClean="0"/>
              <a:t>democratic</a:t>
            </a:r>
            <a:r>
              <a:rPr lang="nl-NL" dirty="0" smtClean="0"/>
              <a:t> culture?</a:t>
            </a:r>
            <a:endParaRPr lang="nl-NL" dirty="0"/>
          </a:p>
        </p:txBody>
      </p:sp>
      <p:sp>
        <p:nvSpPr>
          <p:cNvPr id="3" name="Tijdelijke aanduiding voor inhoud 2"/>
          <p:cNvSpPr>
            <a:spLocks noGrp="1"/>
          </p:cNvSpPr>
          <p:nvPr>
            <p:ph sz="quarter" idx="1"/>
          </p:nvPr>
        </p:nvSpPr>
        <p:spPr/>
        <p:txBody>
          <a:bodyPr>
            <a:normAutofit fontScale="85000" lnSpcReduction="10000"/>
          </a:bodyPr>
          <a:lstStyle/>
          <a:p>
            <a:r>
              <a:rPr lang="nl-NL" dirty="0" err="1" smtClean="0"/>
              <a:t>Systematic</a:t>
            </a:r>
            <a:r>
              <a:rPr lang="nl-NL" dirty="0" smtClean="0"/>
              <a:t> </a:t>
            </a:r>
            <a:r>
              <a:rPr lang="nl-NL" dirty="0" err="1" smtClean="0"/>
              <a:t>exclusion</a:t>
            </a:r>
            <a:r>
              <a:rPr lang="nl-NL" dirty="0" smtClean="0"/>
              <a:t> of </a:t>
            </a:r>
            <a:r>
              <a:rPr lang="nl-NL" dirty="0" err="1" smtClean="0"/>
              <a:t>non-citizens</a:t>
            </a:r>
            <a:r>
              <a:rPr lang="nl-NL" dirty="0" smtClean="0"/>
              <a:t> </a:t>
            </a:r>
            <a:r>
              <a:rPr lang="nl-NL" dirty="0" err="1" smtClean="0"/>
              <a:t>confirms</a:t>
            </a:r>
            <a:r>
              <a:rPr lang="nl-NL" dirty="0" smtClean="0"/>
              <a:t> </a:t>
            </a:r>
            <a:r>
              <a:rPr lang="nl-NL" dirty="0" err="1" smtClean="0"/>
              <a:t>in-group</a:t>
            </a:r>
            <a:r>
              <a:rPr lang="nl-NL" dirty="0" smtClean="0"/>
              <a:t> status</a:t>
            </a:r>
          </a:p>
          <a:p>
            <a:endParaRPr lang="nl-NL" dirty="0" smtClean="0"/>
          </a:p>
          <a:p>
            <a:r>
              <a:rPr lang="nl-NL" dirty="0" smtClean="0"/>
              <a:t>Public </a:t>
            </a:r>
            <a:r>
              <a:rPr lang="nl-NL" dirty="0" err="1" smtClean="0"/>
              <a:t>ideology</a:t>
            </a:r>
            <a:r>
              <a:rPr lang="nl-NL" dirty="0" smtClean="0"/>
              <a:t> of </a:t>
            </a:r>
            <a:r>
              <a:rPr lang="nl-NL" dirty="0" err="1" smtClean="0"/>
              <a:t>equality</a:t>
            </a:r>
            <a:r>
              <a:rPr lang="nl-NL" dirty="0" smtClean="0"/>
              <a:t> </a:t>
            </a:r>
            <a:r>
              <a:rPr lang="nl-NL" dirty="0" err="1" smtClean="0"/>
              <a:t>allows</a:t>
            </a:r>
            <a:r>
              <a:rPr lang="nl-NL" dirty="0" smtClean="0"/>
              <a:t> </a:t>
            </a:r>
            <a:r>
              <a:rPr lang="nl-NL" dirty="0" err="1" smtClean="0"/>
              <a:t>citizens</a:t>
            </a:r>
            <a:r>
              <a:rPr lang="nl-NL" dirty="0" smtClean="0"/>
              <a:t> to </a:t>
            </a:r>
            <a:r>
              <a:rPr lang="nl-NL" dirty="0" err="1" smtClean="0"/>
              <a:t>gloss</a:t>
            </a:r>
            <a:r>
              <a:rPr lang="nl-NL" dirty="0" smtClean="0"/>
              <a:t> over </a:t>
            </a:r>
            <a:r>
              <a:rPr lang="nl-NL" dirty="0" err="1" smtClean="0"/>
              <a:t>differences</a:t>
            </a:r>
            <a:endParaRPr lang="nl-NL" dirty="0" smtClean="0"/>
          </a:p>
          <a:p>
            <a:endParaRPr lang="nl-NL" dirty="0" smtClean="0"/>
          </a:p>
          <a:p>
            <a:r>
              <a:rPr lang="nl-NL" dirty="0" err="1" smtClean="0"/>
              <a:t>Shared</a:t>
            </a:r>
            <a:r>
              <a:rPr lang="nl-NL" dirty="0" smtClean="0"/>
              <a:t> </a:t>
            </a:r>
            <a:r>
              <a:rPr lang="nl-NL" dirty="0" err="1" smtClean="0"/>
              <a:t>memory</a:t>
            </a:r>
            <a:r>
              <a:rPr lang="nl-NL" dirty="0" smtClean="0"/>
              <a:t> of </a:t>
            </a:r>
            <a:r>
              <a:rPr lang="nl-NL" dirty="0" err="1" smtClean="0"/>
              <a:t>success</a:t>
            </a:r>
            <a:r>
              <a:rPr lang="nl-NL" dirty="0" smtClean="0"/>
              <a:t>: </a:t>
            </a:r>
            <a:r>
              <a:rPr lang="nl-NL" dirty="0" err="1" smtClean="0"/>
              <a:t>tyrant-slayers</a:t>
            </a:r>
            <a:r>
              <a:rPr lang="nl-NL" dirty="0" smtClean="0"/>
              <a:t>, war of 507/6, </a:t>
            </a:r>
            <a:r>
              <a:rPr lang="nl-NL" dirty="0" err="1" smtClean="0"/>
              <a:t>Persian</a:t>
            </a:r>
            <a:r>
              <a:rPr lang="nl-NL" dirty="0" smtClean="0"/>
              <a:t> Wars, </a:t>
            </a:r>
            <a:r>
              <a:rPr lang="nl-NL" dirty="0" err="1" smtClean="0"/>
              <a:t>rule</a:t>
            </a:r>
            <a:r>
              <a:rPr lang="nl-NL" dirty="0" smtClean="0"/>
              <a:t> of the </a:t>
            </a:r>
            <a:r>
              <a:rPr lang="nl-NL" dirty="0" err="1" smtClean="0"/>
              <a:t>sea</a:t>
            </a:r>
            <a:endParaRPr lang="nl-NL" dirty="0" smtClean="0"/>
          </a:p>
          <a:p>
            <a:endParaRPr lang="nl-NL" dirty="0" smtClean="0"/>
          </a:p>
          <a:p>
            <a:r>
              <a:rPr lang="nl-NL" dirty="0" smtClean="0"/>
              <a:t>Joint </a:t>
            </a:r>
            <a:r>
              <a:rPr lang="nl-NL" dirty="0" err="1" smtClean="0"/>
              <a:t>participation</a:t>
            </a:r>
            <a:r>
              <a:rPr lang="nl-NL" dirty="0" smtClean="0"/>
              <a:t> in </a:t>
            </a:r>
            <a:r>
              <a:rPr lang="nl-NL" dirty="0" err="1" smtClean="0"/>
              <a:t>political</a:t>
            </a:r>
            <a:r>
              <a:rPr lang="nl-NL" dirty="0" smtClean="0"/>
              <a:t> </a:t>
            </a:r>
            <a:r>
              <a:rPr lang="nl-NL" dirty="0" err="1" smtClean="0"/>
              <a:t>institutions</a:t>
            </a:r>
            <a:endParaRPr lang="nl-NL" dirty="0" smtClean="0"/>
          </a:p>
          <a:p>
            <a:endParaRPr lang="nl-NL" dirty="0" smtClean="0"/>
          </a:p>
          <a:p>
            <a:r>
              <a:rPr lang="nl-NL" dirty="0" smtClean="0"/>
              <a:t>Joint </a:t>
            </a:r>
            <a:r>
              <a:rPr lang="nl-NL" dirty="0" err="1" smtClean="0"/>
              <a:t>participation</a:t>
            </a:r>
            <a:r>
              <a:rPr lang="nl-NL" dirty="0" smtClean="0"/>
              <a:t> in public rites and festivals; private </a:t>
            </a:r>
            <a:r>
              <a:rPr lang="nl-NL" dirty="0" err="1" smtClean="0"/>
              <a:t>cults</a:t>
            </a:r>
            <a:r>
              <a:rPr lang="nl-NL" dirty="0" smtClean="0"/>
              <a:t> </a:t>
            </a:r>
            <a:r>
              <a:rPr lang="nl-NL" dirty="0" err="1" smtClean="0"/>
              <a:t>forcibly</a:t>
            </a:r>
            <a:r>
              <a:rPr lang="nl-NL" dirty="0" smtClean="0"/>
              <a:t> made public</a:t>
            </a:r>
            <a:endParaRPr lang="nl-NL"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culture of </a:t>
            </a:r>
            <a:r>
              <a:rPr lang="nl-NL" dirty="0" err="1" smtClean="0"/>
              <a:t>democracy</a:t>
            </a:r>
            <a:endParaRPr lang="nl-NL" dirty="0"/>
          </a:p>
        </p:txBody>
      </p:sp>
      <p:sp>
        <p:nvSpPr>
          <p:cNvPr id="3" name="Tijdelijke aanduiding voor inhoud 2"/>
          <p:cNvSpPr>
            <a:spLocks noGrp="1"/>
          </p:cNvSpPr>
          <p:nvPr>
            <p:ph sz="quarter" idx="1"/>
          </p:nvPr>
        </p:nvSpPr>
        <p:spPr/>
        <p:txBody>
          <a:bodyPr/>
          <a:lstStyle/>
          <a:p>
            <a:endParaRPr lang="nl-NL" dirty="0" smtClean="0"/>
          </a:p>
          <a:p>
            <a:pPr algn="just">
              <a:buNone/>
            </a:pPr>
            <a:r>
              <a:rPr lang="nl-NL" dirty="0" smtClean="0"/>
              <a:t>To </a:t>
            </a:r>
            <a:r>
              <a:rPr lang="nl-NL" dirty="0" err="1" smtClean="0"/>
              <a:t>what</a:t>
            </a:r>
            <a:r>
              <a:rPr lang="nl-NL" dirty="0" smtClean="0"/>
              <a:t> </a:t>
            </a:r>
            <a:r>
              <a:rPr lang="nl-NL" dirty="0" err="1" smtClean="0"/>
              <a:t>extent</a:t>
            </a:r>
            <a:r>
              <a:rPr lang="nl-NL" dirty="0" smtClean="0"/>
              <a:t> is </a:t>
            </a:r>
            <a:r>
              <a:rPr lang="nl-NL" dirty="0" err="1" smtClean="0"/>
              <a:t>fifth-century</a:t>
            </a:r>
            <a:r>
              <a:rPr lang="nl-NL" dirty="0" smtClean="0"/>
              <a:t> </a:t>
            </a:r>
            <a:r>
              <a:rPr lang="nl-NL" dirty="0" err="1" smtClean="0"/>
              <a:t>Athenian</a:t>
            </a:r>
            <a:r>
              <a:rPr lang="nl-NL" dirty="0" smtClean="0"/>
              <a:t> culture </a:t>
            </a:r>
            <a:r>
              <a:rPr lang="nl-NL" dirty="0" err="1" smtClean="0"/>
              <a:t>shaped</a:t>
            </a:r>
            <a:r>
              <a:rPr lang="nl-NL" dirty="0" smtClean="0"/>
              <a:t> </a:t>
            </a:r>
            <a:r>
              <a:rPr lang="nl-NL" dirty="0" err="1" smtClean="0"/>
              <a:t>by</a:t>
            </a:r>
            <a:r>
              <a:rPr lang="nl-NL" dirty="0" smtClean="0"/>
              <a:t> </a:t>
            </a:r>
            <a:r>
              <a:rPr lang="nl-NL" dirty="0" err="1" smtClean="0"/>
              <a:t>democracy</a:t>
            </a:r>
            <a:r>
              <a:rPr lang="nl-NL" dirty="0" smtClean="0"/>
              <a:t>? Is </a:t>
            </a:r>
            <a:r>
              <a:rPr lang="nl-NL" dirty="0" err="1" smtClean="0"/>
              <a:t>there</a:t>
            </a:r>
            <a:r>
              <a:rPr lang="nl-NL" dirty="0" smtClean="0"/>
              <a:t> a </a:t>
            </a:r>
            <a:r>
              <a:rPr lang="nl-NL" dirty="0" err="1" smtClean="0"/>
              <a:t>real</a:t>
            </a:r>
            <a:r>
              <a:rPr lang="nl-NL" dirty="0" smtClean="0"/>
              <a:t> ‘</a:t>
            </a:r>
            <a:r>
              <a:rPr lang="nl-NL" dirty="0" err="1" smtClean="0"/>
              <a:t>democratic</a:t>
            </a:r>
            <a:r>
              <a:rPr lang="nl-NL" dirty="0" smtClean="0"/>
              <a:t> culture’, </a:t>
            </a:r>
            <a:r>
              <a:rPr lang="nl-NL" dirty="0" err="1" smtClean="0"/>
              <a:t>or</a:t>
            </a:r>
            <a:r>
              <a:rPr lang="nl-NL" dirty="0" smtClean="0"/>
              <a:t> </a:t>
            </a:r>
            <a:r>
              <a:rPr lang="nl-NL" dirty="0" err="1" smtClean="0"/>
              <a:t>only</a:t>
            </a:r>
            <a:r>
              <a:rPr lang="nl-NL" dirty="0" smtClean="0"/>
              <a:t> the culture of </a:t>
            </a:r>
            <a:r>
              <a:rPr lang="nl-NL" dirty="0" err="1" smtClean="0"/>
              <a:t>Athens</a:t>
            </a:r>
            <a:r>
              <a:rPr lang="nl-NL" dirty="0" smtClean="0"/>
              <a:t>, a polis </a:t>
            </a:r>
            <a:r>
              <a:rPr lang="nl-NL" dirty="0" err="1" smtClean="0"/>
              <a:t>that</a:t>
            </a:r>
            <a:r>
              <a:rPr lang="nl-NL" dirty="0" smtClean="0"/>
              <a:t> happens to </a:t>
            </a:r>
            <a:r>
              <a:rPr lang="nl-NL" dirty="0" err="1" smtClean="0"/>
              <a:t>be</a:t>
            </a:r>
            <a:r>
              <a:rPr lang="nl-NL" dirty="0" smtClean="0"/>
              <a:t> a </a:t>
            </a:r>
            <a:r>
              <a:rPr lang="nl-NL" dirty="0" err="1" smtClean="0"/>
              <a:t>democracy</a:t>
            </a:r>
            <a:r>
              <a:rPr lang="nl-NL" dirty="0" smtClean="0"/>
              <a:t>?</a:t>
            </a:r>
            <a:endParaRPr lang="nl-NL"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 </a:t>
            </a:r>
            <a:r>
              <a:rPr lang="nl-NL" dirty="0" err="1" smtClean="0"/>
              <a:t>collective</a:t>
            </a:r>
            <a:r>
              <a:rPr lang="nl-NL" dirty="0" smtClean="0"/>
              <a:t> past</a:t>
            </a:r>
            <a:endParaRPr lang="nl-NL" dirty="0"/>
          </a:p>
        </p:txBody>
      </p:sp>
      <p:sp>
        <p:nvSpPr>
          <p:cNvPr id="3" name="Tijdelijke aanduiding voor inhoud 2"/>
          <p:cNvSpPr>
            <a:spLocks noGrp="1"/>
          </p:cNvSpPr>
          <p:nvPr>
            <p:ph sz="quarter" idx="1"/>
          </p:nvPr>
        </p:nvSpPr>
        <p:spPr>
          <a:xfrm>
            <a:off x="301752" y="1527048"/>
            <a:ext cx="8503920" cy="4710264"/>
          </a:xfrm>
        </p:spPr>
        <p:txBody>
          <a:bodyPr>
            <a:normAutofit fontScale="85000" lnSpcReduction="20000"/>
          </a:bodyPr>
          <a:lstStyle/>
          <a:p>
            <a:r>
              <a:rPr lang="nl-NL" dirty="0" smtClean="0"/>
              <a:t>All public </a:t>
            </a:r>
            <a:r>
              <a:rPr lang="nl-NL" dirty="0" err="1" smtClean="0"/>
              <a:t>spaces</a:t>
            </a:r>
            <a:r>
              <a:rPr lang="nl-NL" dirty="0" smtClean="0"/>
              <a:t> </a:t>
            </a:r>
            <a:r>
              <a:rPr lang="nl-NL" dirty="0" err="1" smtClean="0"/>
              <a:t>commemorate</a:t>
            </a:r>
            <a:r>
              <a:rPr lang="nl-NL" dirty="0" smtClean="0"/>
              <a:t> </a:t>
            </a:r>
            <a:r>
              <a:rPr lang="nl-NL" dirty="0" err="1" smtClean="0"/>
              <a:t>heroes</a:t>
            </a:r>
            <a:r>
              <a:rPr lang="nl-NL" dirty="0" smtClean="0"/>
              <a:t> and military </a:t>
            </a:r>
            <a:r>
              <a:rPr lang="nl-NL" dirty="0" err="1" smtClean="0"/>
              <a:t>achievements</a:t>
            </a:r>
            <a:endParaRPr lang="nl-NL" dirty="0" smtClean="0"/>
          </a:p>
          <a:p>
            <a:endParaRPr lang="nl-NL" dirty="0"/>
          </a:p>
          <a:p>
            <a:r>
              <a:rPr lang="nl-NL" dirty="0" err="1" smtClean="0"/>
              <a:t>Introduction</a:t>
            </a:r>
            <a:r>
              <a:rPr lang="nl-NL" dirty="0" smtClean="0"/>
              <a:t> of </a:t>
            </a:r>
            <a:r>
              <a:rPr lang="nl-NL" dirty="0" err="1" smtClean="0"/>
              <a:t>annual</a:t>
            </a:r>
            <a:r>
              <a:rPr lang="nl-NL" dirty="0" smtClean="0"/>
              <a:t> </a:t>
            </a:r>
            <a:r>
              <a:rPr lang="nl-NL" dirty="0" err="1" smtClean="0"/>
              <a:t>funeral</a:t>
            </a:r>
            <a:r>
              <a:rPr lang="nl-NL" dirty="0" smtClean="0"/>
              <a:t> </a:t>
            </a:r>
            <a:r>
              <a:rPr lang="nl-NL" dirty="0" err="1" smtClean="0"/>
              <a:t>oration</a:t>
            </a:r>
            <a:r>
              <a:rPr lang="nl-NL" dirty="0" smtClean="0"/>
              <a:t>: </a:t>
            </a:r>
            <a:r>
              <a:rPr lang="nl-NL" dirty="0" err="1" smtClean="0"/>
              <a:t>mourning</a:t>
            </a:r>
            <a:r>
              <a:rPr lang="nl-NL" dirty="0" smtClean="0"/>
              <a:t> made public </a:t>
            </a:r>
            <a:r>
              <a:rPr lang="nl-NL" dirty="0" err="1" smtClean="0"/>
              <a:t>and</a:t>
            </a:r>
            <a:r>
              <a:rPr lang="nl-NL" dirty="0" smtClean="0"/>
              <a:t> </a:t>
            </a:r>
            <a:r>
              <a:rPr lang="nl-NL" dirty="0" err="1" smtClean="0"/>
              <a:t>collective</a:t>
            </a:r>
            <a:endParaRPr lang="nl-NL" dirty="0" smtClean="0"/>
          </a:p>
          <a:p>
            <a:endParaRPr lang="nl-NL" dirty="0" smtClean="0"/>
          </a:p>
          <a:p>
            <a:r>
              <a:rPr lang="nl-NL" dirty="0" err="1" smtClean="0"/>
              <a:t>Poetry</a:t>
            </a:r>
            <a:r>
              <a:rPr lang="nl-NL" dirty="0" smtClean="0"/>
              <a:t>, </a:t>
            </a:r>
            <a:r>
              <a:rPr lang="nl-NL" dirty="0" err="1" smtClean="0"/>
              <a:t>sculpture</a:t>
            </a:r>
            <a:r>
              <a:rPr lang="nl-NL" dirty="0" smtClean="0"/>
              <a:t>, </a:t>
            </a:r>
            <a:r>
              <a:rPr lang="nl-NL" dirty="0" err="1" smtClean="0"/>
              <a:t>painting</a:t>
            </a:r>
            <a:r>
              <a:rPr lang="nl-NL" dirty="0" smtClean="0"/>
              <a:t>, and </a:t>
            </a:r>
            <a:r>
              <a:rPr lang="nl-NL" dirty="0" err="1" smtClean="0"/>
              <a:t>theatre</a:t>
            </a:r>
            <a:r>
              <a:rPr lang="nl-NL" dirty="0" smtClean="0"/>
              <a:t> all </a:t>
            </a:r>
            <a:r>
              <a:rPr lang="nl-NL" dirty="0" err="1" smtClean="0"/>
              <a:t>address</a:t>
            </a:r>
            <a:r>
              <a:rPr lang="nl-NL" dirty="0" smtClean="0"/>
              <a:t> </a:t>
            </a:r>
            <a:r>
              <a:rPr lang="nl-NL" dirty="0" err="1" smtClean="0"/>
              <a:t>Athens</a:t>
            </a:r>
            <a:r>
              <a:rPr lang="nl-NL" dirty="0" smtClean="0"/>
              <a:t>’ military </a:t>
            </a:r>
            <a:r>
              <a:rPr lang="nl-NL" dirty="0" err="1" smtClean="0"/>
              <a:t>glory</a:t>
            </a:r>
            <a:endParaRPr lang="nl-NL" dirty="0" smtClean="0"/>
          </a:p>
          <a:p>
            <a:endParaRPr lang="nl-NL" dirty="0" smtClean="0"/>
          </a:p>
          <a:p>
            <a:r>
              <a:rPr lang="nl-NL" dirty="0" err="1" smtClean="0"/>
              <a:t>Painted</a:t>
            </a:r>
            <a:r>
              <a:rPr lang="nl-NL" dirty="0" smtClean="0"/>
              <a:t> Stoa: a monument to Marathon – </a:t>
            </a:r>
            <a:r>
              <a:rPr lang="nl-NL" dirty="0" err="1" smtClean="0"/>
              <a:t>but</a:t>
            </a:r>
            <a:r>
              <a:rPr lang="nl-NL" dirty="0" smtClean="0"/>
              <a:t> </a:t>
            </a:r>
            <a:r>
              <a:rPr lang="nl-NL" dirty="0" err="1" smtClean="0"/>
              <a:t>also</a:t>
            </a:r>
            <a:r>
              <a:rPr lang="nl-NL" dirty="0" smtClean="0"/>
              <a:t> to </a:t>
            </a:r>
            <a:r>
              <a:rPr lang="nl-NL" dirty="0" err="1" smtClean="0"/>
              <a:t>Miltiades</a:t>
            </a:r>
            <a:endParaRPr lang="nl-NL" dirty="0" smtClean="0"/>
          </a:p>
          <a:p>
            <a:endParaRPr lang="nl-NL" dirty="0" smtClean="0"/>
          </a:p>
          <a:p>
            <a:r>
              <a:rPr lang="nl-NL" dirty="0" err="1" smtClean="0"/>
              <a:t>Parthenon</a:t>
            </a:r>
            <a:r>
              <a:rPr lang="nl-NL" dirty="0" smtClean="0"/>
              <a:t>, </a:t>
            </a:r>
            <a:r>
              <a:rPr lang="nl-NL" dirty="0" err="1" smtClean="0"/>
              <a:t>Temple</a:t>
            </a:r>
            <a:r>
              <a:rPr lang="nl-NL" dirty="0" smtClean="0"/>
              <a:t> of </a:t>
            </a:r>
            <a:r>
              <a:rPr lang="nl-NL" dirty="0" err="1" smtClean="0"/>
              <a:t>Athena</a:t>
            </a:r>
            <a:r>
              <a:rPr lang="nl-NL" dirty="0" smtClean="0"/>
              <a:t> </a:t>
            </a:r>
            <a:r>
              <a:rPr lang="nl-NL" dirty="0" err="1" smtClean="0"/>
              <a:t>Nikê</a:t>
            </a:r>
            <a:r>
              <a:rPr lang="nl-NL" dirty="0" smtClean="0"/>
              <a:t>: </a:t>
            </a:r>
            <a:r>
              <a:rPr lang="nl-NL" dirty="0" err="1" smtClean="0"/>
              <a:t>monuments</a:t>
            </a:r>
            <a:r>
              <a:rPr lang="nl-NL" dirty="0" smtClean="0"/>
              <a:t> to the </a:t>
            </a:r>
            <a:r>
              <a:rPr lang="nl-NL" dirty="0" err="1" smtClean="0"/>
              <a:t>gods</a:t>
            </a:r>
            <a:r>
              <a:rPr lang="nl-NL" dirty="0" smtClean="0"/>
              <a:t> – </a:t>
            </a:r>
            <a:r>
              <a:rPr lang="nl-NL" dirty="0" err="1" smtClean="0"/>
              <a:t>but</a:t>
            </a:r>
            <a:r>
              <a:rPr lang="nl-NL" dirty="0" smtClean="0"/>
              <a:t> </a:t>
            </a:r>
            <a:r>
              <a:rPr lang="nl-NL" dirty="0" err="1" smtClean="0"/>
              <a:t>also</a:t>
            </a:r>
            <a:r>
              <a:rPr lang="nl-NL" dirty="0" smtClean="0"/>
              <a:t> to </a:t>
            </a:r>
            <a:r>
              <a:rPr lang="nl-NL" dirty="0" err="1" smtClean="0"/>
              <a:t>Athens</a:t>
            </a:r>
            <a:endParaRPr lang="nl-NL"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descr="painted stoa.jpg"/>
          <p:cNvPicPr>
            <a:picLocks noChangeAspect="1"/>
          </p:cNvPicPr>
          <p:nvPr/>
        </p:nvPicPr>
        <p:blipFill>
          <a:blip r:embed="rId2" cstate="print"/>
          <a:stretch>
            <a:fillRect/>
          </a:stretch>
        </p:blipFill>
        <p:spPr>
          <a:xfrm>
            <a:off x="-828600" y="476672"/>
            <a:ext cx="10801200" cy="5954113"/>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descr="Cavalcade_west_frieze_Parthenon_BM.jpg"/>
          <p:cNvPicPr>
            <a:picLocks noChangeAspect="1"/>
          </p:cNvPicPr>
          <p:nvPr/>
        </p:nvPicPr>
        <p:blipFill>
          <a:blip r:embed="rId2" cstate="print"/>
          <a:stretch>
            <a:fillRect/>
          </a:stretch>
        </p:blipFill>
        <p:spPr>
          <a:xfrm>
            <a:off x="152400" y="853440"/>
            <a:ext cx="8839200" cy="5151120"/>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N00114415_001_l.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208898"/>
            <a:ext cx="7443155" cy="2094008"/>
          </a:xfrm>
          <a:prstGeom prst="rect">
            <a:avLst/>
          </a:prstGeom>
        </p:spPr>
      </p:pic>
      <p:pic>
        <p:nvPicPr>
          <p:cNvPr id="3" name="Picture 2" descr="screen_shot_2014-04-29_at_105036_am-145AE2E67CD392FE1C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9592" y="2276872"/>
            <a:ext cx="7452320" cy="4330582"/>
          </a:xfrm>
          <a:prstGeom prst="rect">
            <a:avLst/>
          </a:prstGeom>
        </p:spPr>
      </p:pic>
    </p:spTree>
    <p:extLst>
      <p:ext uri="{BB962C8B-B14F-4D97-AF65-F5344CB8AC3E}">
        <p14:creationId xmlns:p14="http://schemas.microsoft.com/office/powerpoint/2010/main" val="18411426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‘Man is a polis </a:t>
            </a:r>
            <a:r>
              <a:rPr lang="nl-NL" dirty="0" err="1" smtClean="0"/>
              <a:t>animal</a:t>
            </a:r>
            <a:r>
              <a:rPr lang="nl-NL" dirty="0" smtClean="0"/>
              <a:t>’</a:t>
            </a:r>
            <a:endParaRPr lang="nl-NL" dirty="0"/>
          </a:p>
        </p:txBody>
      </p:sp>
      <p:sp>
        <p:nvSpPr>
          <p:cNvPr id="3" name="Tijdelijke aanduiding voor inhoud 2"/>
          <p:cNvSpPr>
            <a:spLocks noGrp="1"/>
          </p:cNvSpPr>
          <p:nvPr>
            <p:ph sz="quarter" idx="1"/>
          </p:nvPr>
        </p:nvSpPr>
        <p:spPr>
          <a:xfrm>
            <a:off x="301752" y="1527048"/>
            <a:ext cx="8503920" cy="3198096"/>
          </a:xfrm>
        </p:spPr>
        <p:txBody>
          <a:bodyPr>
            <a:normAutofit fontScale="92500"/>
          </a:bodyPr>
          <a:lstStyle/>
          <a:p>
            <a:r>
              <a:rPr lang="nl-NL" dirty="0" smtClean="0"/>
              <a:t>Lot </a:t>
            </a:r>
            <a:r>
              <a:rPr lang="nl-NL" dirty="0" err="1" smtClean="0"/>
              <a:t>makes</a:t>
            </a:r>
            <a:r>
              <a:rPr lang="nl-NL" dirty="0" smtClean="0"/>
              <a:t> </a:t>
            </a:r>
            <a:r>
              <a:rPr lang="nl-NL" dirty="0" err="1" smtClean="0"/>
              <a:t>political</a:t>
            </a:r>
            <a:r>
              <a:rPr lang="nl-NL" dirty="0" smtClean="0"/>
              <a:t> </a:t>
            </a:r>
            <a:r>
              <a:rPr lang="nl-NL" dirty="0" err="1" smtClean="0"/>
              <a:t>participation</a:t>
            </a:r>
            <a:r>
              <a:rPr lang="nl-NL" dirty="0" smtClean="0"/>
              <a:t> </a:t>
            </a:r>
            <a:r>
              <a:rPr lang="nl-NL" dirty="0" err="1" smtClean="0"/>
              <a:t>theoretically</a:t>
            </a:r>
            <a:r>
              <a:rPr lang="nl-NL" dirty="0" smtClean="0"/>
              <a:t> </a:t>
            </a:r>
            <a:r>
              <a:rPr lang="nl-NL" dirty="0" err="1" smtClean="0"/>
              <a:t>universal</a:t>
            </a:r>
            <a:endParaRPr lang="nl-NL" dirty="0" smtClean="0"/>
          </a:p>
          <a:p>
            <a:endParaRPr lang="nl-NL" dirty="0" smtClean="0"/>
          </a:p>
          <a:p>
            <a:r>
              <a:rPr lang="nl-NL" dirty="0" smtClean="0"/>
              <a:t>State </a:t>
            </a:r>
            <a:r>
              <a:rPr lang="nl-NL" dirty="0" err="1" smtClean="0"/>
              <a:t>institutions</a:t>
            </a:r>
            <a:r>
              <a:rPr lang="nl-NL" dirty="0" smtClean="0"/>
              <a:t> </a:t>
            </a:r>
            <a:r>
              <a:rPr lang="nl-NL" dirty="0" err="1" smtClean="0"/>
              <a:t>recreated</a:t>
            </a:r>
            <a:r>
              <a:rPr lang="nl-NL" dirty="0" smtClean="0"/>
              <a:t> at </a:t>
            </a:r>
            <a:r>
              <a:rPr lang="nl-NL" dirty="0" err="1" smtClean="0"/>
              <a:t>deme</a:t>
            </a:r>
            <a:r>
              <a:rPr lang="nl-NL" dirty="0" smtClean="0"/>
              <a:t> level; </a:t>
            </a:r>
            <a:r>
              <a:rPr lang="nl-NL" dirty="0" err="1" smtClean="0"/>
              <a:t>local</a:t>
            </a:r>
            <a:r>
              <a:rPr lang="nl-NL" dirty="0" smtClean="0"/>
              <a:t> </a:t>
            </a:r>
            <a:r>
              <a:rPr lang="nl-NL" dirty="0" err="1" smtClean="0"/>
              <a:t>self-government</a:t>
            </a:r>
            <a:r>
              <a:rPr lang="nl-NL" dirty="0" smtClean="0"/>
              <a:t> + school of politics</a:t>
            </a:r>
          </a:p>
          <a:p>
            <a:endParaRPr lang="nl-NL" dirty="0" smtClean="0"/>
          </a:p>
          <a:p>
            <a:r>
              <a:rPr lang="nl-NL" dirty="0" err="1" smtClean="0"/>
              <a:t>Pay</a:t>
            </a:r>
            <a:r>
              <a:rPr lang="nl-NL" dirty="0" smtClean="0"/>
              <a:t> </a:t>
            </a:r>
            <a:r>
              <a:rPr lang="nl-NL" dirty="0" err="1" smtClean="0"/>
              <a:t>for</a:t>
            </a:r>
            <a:r>
              <a:rPr lang="nl-NL" dirty="0" smtClean="0"/>
              <a:t> office and jury service </a:t>
            </a:r>
            <a:r>
              <a:rPr lang="nl-NL" dirty="0" err="1" smtClean="0"/>
              <a:t>creates</a:t>
            </a:r>
            <a:r>
              <a:rPr lang="nl-NL" dirty="0" smtClean="0"/>
              <a:t> </a:t>
            </a:r>
            <a:r>
              <a:rPr lang="nl-NL" dirty="0" err="1" smtClean="0"/>
              <a:t>community</a:t>
            </a:r>
            <a:r>
              <a:rPr lang="nl-NL" dirty="0" smtClean="0"/>
              <a:t> of </a:t>
            </a:r>
            <a:r>
              <a:rPr lang="nl-NL" dirty="0" err="1" smtClean="0"/>
              <a:t>citizens</a:t>
            </a:r>
            <a:endParaRPr lang="nl-NL" dirty="0"/>
          </a:p>
        </p:txBody>
      </p:sp>
      <p:sp>
        <p:nvSpPr>
          <p:cNvPr id="4" name="Tekstvak 3"/>
          <p:cNvSpPr txBox="1"/>
          <p:nvPr/>
        </p:nvSpPr>
        <p:spPr>
          <a:xfrm>
            <a:off x="467544" y="5013176"/>
            <a:ext cx="8208912" cy="923330"/>
          </a:xfrm>
          <a:prstGeom prst="rect">
            <a:avLst/>
          </a:prstGeom>
          <a:solidFill>
            <a:schemeClr val="bg1"/>
          </a:solidFill>
        </p:spPr>
        <p:txBody>
          <a:bodyPr wrap="square" rtlCol="0">
            <a:spAutoFit/>
          </a:bodyPr>
          <a:lstStyle/>
          <a:p>
            <a:r>
              <a:rPr lang="nl-NL" b="1" dirty="0" err="1" smtClean="0"/>
              <a:t>Socrates</a:t>
            </a:r>
            <a:r>
              <a:rPr lang="nl-NL" b="1" dirty="0" smtClean="0"/>
              <a:t>’ </a:t>
            </a:r>
            <a:r>
              <a:rPr lang="nl-NL" b="1" dirty="0" err="1" smtClean="0"/>
              <a:t>disciple</a:t>
            </a:r>
            <a:r>
              <a:rPr lang="nl-NL" b="1" dirty="0" smtClean="0"/>
              <a:t>: </a:t>
            </a:r>
            <a:r>
              <a:rPr lang="nl-NL" dirty="0" smtClean="0"/>
              <a:t>It’s a map of the </a:t>
            </a:r>
            <a:r>
              <a:rPr lang="nl-NL" dirty="0" err="1" smtClean="0"/>
              <a:t>whole</a:t>
            </a:r>
            <a:r>
              <a:rPr lang="nl-NL" dirty="0" smtClean="0"/>
              <a:t> </a:t>
            </a:r>
            <a:r>
              <a:rPr lang="nl-NL" dirty="0" err="1" smtClean="0"/>
              <a:t>world</a:t>
            </a:r>
            <a:r>
              <a:rPr lang="nl-NL" dirty="0" smtClean="0"/>
              <a:t>. </a:t>
            </a:r>
            <a:r>
              <a:rPr lang="nl-NL" dirty="0" err="1" smtClean="0"/>
              <a:t>See</a:t>
            </a:r>
            <a:r>
              <a:rPr lang="nl-NL" dirty="0" smtClean="0"/>
              <a:t>? </a:t>
            </a:r>
            <a:r>
              <a:rPr lang="nl-NL" dirty="0" err="1" smtClean="0"/>
              <a:t>This</a:t>
            </a:r>
            <a:r>
              <a:rPr lang="nl-NL" dirty="0" smtClean="0"/>
              <a:t> is </a:t>
            </a:r>
            <a:r>
              <a:rPr lang="nl-NL" dirty="0" err="1" smtClean="0"/>
              <a:t>Athens</a:t>
            </a:r>
            <a:r>
              <a:rPr lang="nl-NL" dirty="0" smtClean="0"/>
              <a:t>.</a:t>
            </a:r>
          </a:p>
          <a:p>
            <a:r>
              <a:rPr lang="nl-NL" b="1" dirty="0" err="1" smtClean="0"/>
              <a:t>Strepsiades</a:t>
            </a:r>
            <a:r>
              <a:rPr lang="nl-NL" b="1" dirty="0" smtClean="0"/>
              <a:t>: </a:t>
            </a:r>
            <a:r>
              <a:rPr lang="nl-NL" dirty="0" err="1" smtClean="0"/>
              <a:t>What’s</a:t>
            </a:r>
            <a:r>
              <a:rPr lang="nl-NL" dirty="0" smtClean="0"/>
              <a:t> </a:t>
            </a:r>
            <a:r>
              <a:rPr lang="nl-NL" dirty="0" err="1" smtClean="0"/>
              <a:t>that</a:t>
            </a:r>
            <a:r>
              <a:rPr lang="nl-NL" dirty="0" smtClean="0"/>
              <a:t>? I </a:t>
            </a:r>
            <a:r>
              <a:rPr lang="nl-NL" dirty="0" err="1" smtClean="0"/>
              <a:t>don’t</a:t>
            </a:r>
            <a:r>
              <a:rPr lang="nl-NL" dirty="0" smtClean="0"/>
              <a:t> </a:t>
            </a:r>
            <a:r>
              <a:rPr lang="nl-NL" dirty="0" err="1" smtClean="0"/>
              <a:t>believe</a:t>
            </a:r>
            <a:r>
              <a:rPr lang="nl-NL" dirty="0" smtClean="0"/>
              <a:t> </a:t>
            </a:r>
            <a:r>
              <a:rPr lang="nl-NL" dirty="0" err="1" smtClean="0"/>
              <a:t>you</a:t>
            </a:r>
            <a:r>
              <a:rPr lang="nl-NL" dirty="0" smtClean="0"/>
              <a:t>. I </a:t>
            </a:r>
            <a:r>
              <a:rPr lang="nl-NL" dirty="0" err="1" smtClean="0"/>
              <a:t>don’t</a:t>
            </a:r>
            <a:r>
              <a:rPr lang="nl-NL" dirty="0" smtClean="0"/>
              <a:t> </a:t>
            </a:r>
            <a:r>
              <a:rPr lang="nl-NL" dirty="0" err="1" smtClean="0"/>
              <a:t>see</a:t>
            </a:r>
            <a:r>
              <a:rPr lang="nl-NL" dirty="0" smtClean="0"/>
              <a:t> the </a:t>
            </a:r>
            <a:r>
              <a:rPr lang="nl-NL" dirty="0" err="1" smtClean="0"/>
              <a:t>jurors</a:t>
            </a:r>
            <a:r>
              <a:rPr lang="nl-NL" dirty="0" smtClean="0"/>
              <a:t> in </a:t>
            </a:r>
            <a:r>
              <a:rPr lang="nl-NL" dirty="0" err="1" smtClean="0"/>
              <a:t>session</a:t>
            </a:r>
            <a:r>
              <a:rPr lang="nl-NL" dirty="0" smtClean="0"/>
              <a:t>.</a:t>
            </a:r>
          </a:p>
          <a:p>
            <a:pPr algn="r"/>
            <a:r>
              <a:rPr lang="nl-NL" dirty="0" err="1" smtClean="0"/>
              <a:t>Aristophanes</a:t>
            </a:r>
            <a:r>
              <a:rPr lang="nl-NL" dirty="0" smtClean="0"/>
              <a:t>, </a:t>
            </a:r>
            <a:r>
              <a:rPr lang="nl-NL" i="1" dirty="0" err="1" smtClean="0"/>
              <a:t>Clouds</a:t>
            </a:r>
            <a:r>
              <a:rPr lang="nl-NL" dirty="0" smtClean="0"/>
              <a:t> 206-8</a:t>
            </a:r>
            <a:endParaRPr lang="nl-NL"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Athenian</a:t>
            </a:r>
            <a:r>
              <a:rPr lang="nl-NL" dirty="0" smtClean="0"/>
              <a:t> festivals</a:t>
            </a:r>
            <a:endParaRPr lang="nl-NL" dirty="0"/>
          </a:p>
        </p:txBody>
      </p:sp>
      <p:sp>
        <p:nvSpPr>
          <p:cNvPr id="3" name="Tijdelijke aanduiding voor inhoud 2"/>
          <p:cNvSpPr>
            <a:spLocks noGrp="1"/>
          </p:cNvSpPr>
          <p:nvPr>
            <p:ph sz="quarter" idx="1"/>
          </p:nvPr>
        </p:nvSpPr>
        <p:spPr>
          <a:xfrm>
            <a:off x="301752" y="1527048"/>
            <a:ext cx="8503920" cy="4926288"/>
          </a:xfrm>
        </p:spPr>
        <p:txBody>
          <a:bodyPr>
            <a:normAutofit fontScale="85000" lnSpcReduction="20000"/>
          </a:bodyPr>
          <a:lstStyle/>
          <a:p>
            <a:r>
              <a:rPr lang="nl-NL" dirty="0" smtClean="0"/>
              <a:t>Public festivals at </a:t>
            </a:r>
            <a:r>
              <a:rPr lang="nl-NL" dirty="0" err="1" smtClean="0"/>
              <a:t>Athens</a:t>
            </a:r>
            <a:r>
              <a:rPr lang="nl-NL" dirty="0" smtClean="0"/>
              <a:t> </a:t>
            </a:r>
            <a:r>
              <a:rPr lang="nl-NL" dirty="0" err="1" smtClean="0"/>
              <a:t>were</a:t>
            </a:r>
            <a:r>
              <a:rPr lang="nl-NL" dirty="0" smtClean="0"/>
              <a:t> </a:t>
            </a:r>
            <a:r>
              <a:rPr lang="nl-NL" dirty="0" err="1" smtClean="0"/>
              <a:t>famously</a:t>
            </a:r>
            <a:r>
              <a:rPr lang="nl-NL" dirty="0" smtClean="0"/>
              <a:t> ‘</a:t>
            </a:r>
            <a:r>
              <a:rPr lang="nl-NL" dirty="0" err="1" smtClean="0"/>
              <a:t>bigger</a:t>
            </a:r>
            <a:r>
              <a:rPr lang="nl-NL" dirty="0" smtClean="0"/>
              <a:t> and </a:t>
            </a:r>
            <a:r>
              <a:rPr lang="nl-NL" dirty="0" err="1" smtClean="0"/>
              <a:t>better</a:t>
            </a:r>
            <a:r>
              <a:rPr lang="nl-NL" dirty="0" smtClean="0"/>
              <a:t>,’ </a:t>
            </a:r>
            <a:r>
              <a:rPr lang="nl-NL" dirty="0" err="1" smtClean="0"/>
              <a:t>but</a:t>
            </a:r>
            <a:r>
              <a:rPr lang="nl-NL" dirty="0" smtClean="0"/>
              <a:t> </a:t>
            </a:r>
            <a:r>
              <a:rPr lang="nl-NL" dirty="0" err="1" smtClean="0"/>
              <a:t>not</a:t>
            </a:r>
            <a:r>
              <a:rPr lang="nl-NL" dirty="0" smtClean="0"/>
              <a:t> </a:t>
            </a:r>
            <a:r>
              <a:rPr lang="nl-NL" dirty="0" err="1" smtClean="0"/>
              <a:t>unique</a:t>
            </a:r>
            <a:endParaRPr lang="nl-NL" dirty="0" smtClean="0"/>
          </a:p>
          <a:p>
            <a:endParaRPr lang="nl-NL" dirty="0" smtClean="0"/>
          </a:p>
          <a:p>
            <a:r>
              <a:rPr lang="nl-NL" dirty="0" smtClean="0"/>
              <a:t>Most festivals and </a:t>
            </a:r>
            <a:r>
              <a:rPr lang="nl-NL" dirty="0" err="1" smtClean="0"/>
              <a:t>cults</a:t>
            </a:r>
            <a:r>
              <a:rPr lang="nl-NL" dirty="0" smtClean="0"/>
              <a:t> had </a:t>
            </a:r>
            <a:r>
              <a:rPr lang="nl-NL" dirty="0" err="1" smtClean="0"/>
              <a:t>pre-democratic</a:t>
            </a:r>
            <a:r>
              <a:rPr lang="nl-NL" dirty="0" smtClean="0"/>
              <a:t> </a:t>
            </a:r>
            <a:r>
              <a:rPr lang="nl-NL" dirty="0" err="1" smtClean="0"/>
              <a:t>origins</a:t>
            </a:r>
            <a:r>
              <a:rPr lang="nl-NL" dirty="0" smtClean="0"/>
              <a:t>; </a:t>
            </a:r>
            <a:r>
              <a:rPr lang="nl-NL" dirty="0" err="1" smtClean="0"/>
              <a:t>many</a:t>
            </a:r>
            <a:r>
              <a:rPr lang="nl-NL" dirty="0" smtClean="0"/>
              <a:t> </a:t>
            </a:r>
            <a:r>
              <a:rPr lang="nl-NL" dirty="0" err="1" smtClean="0"/>
              <a:t>remained</a:t>
            </a:r>
            <a:r>
              <a:rPr lang="nl-NL" dirty="0" smtClean="0"/>
              <a:t> domain of the elite</a:t>
            </a:r>
          </a:p>
          <a:p>
            <a:endParaRPr lang="nl-NL" dirty="0" smtClean="0"/>
          </a:p>
          <a:p>
            <a:r>
              <a:rPr lang="nl-NL" dirty="0" err="1" smtClean="0"/>
              <a:t>There</a:t>
            </a:r>
            <a:r>
              <a:rPr lang="nl-NL" dirty="0" smtClean="0"/>
              <a:t> was </a:t>
            </a:r>
            <a:r>
              <a:rPr lang="nl-NL" dirty="0" err="1" smtClean="0"/>
              <a:t>no</a:t>
            </a:r>
            <a:r>
              <a:rPr lang="nl-NL" dirty="0" smtClean="0"/>
              <a:t> </a:t>
            </a:r>
            <a:r>
              <a:rPr lang="nl-NL" dirty="0" err="1" smtClean="0"/>
              <a:t>theoric</a:t>
            </a:r>
            <a:r>
              <a:rPr lang="nl-NL" dirty="0" smtClean="0"/>
              <a:t> </a:t>
            </a:r>
            <a:r>
              <a:rPr lang="nl-NL" dirty="0" err="1" smtClean="0"/>
              <a:t>fund</a:t>
            </a:r>
            <a:r>
              <a:rPr lang="nl-NL" dirty="0" smtClean="0"/>
              <a:t> in the </a:t>
            </a:r>
            <a:r>
              <a:rPr lang="nl-NL" dirty="0" err="1" smtClean="0"/>
              <a:t>fifth</a:t>
            </a:r>
            <a:r>
              <a:rPr lang="nl-NL" dirty="0" smtClean="0"/>
              <a:t> </a:t>
            </a:r>
            <a:r>
              <a:rPr lang="nl-NL" dirty="0" err="1" smtClean="0"/>
              <a:t>century</a:t>
            </a:r>
            <a:r>
              <a:rPr lang="nl-NL" dirty="0" smtClean="0"/>
              <a:t>; </a:t>
            </a:r>
            <a:r>
              <a:rPr lang="nl-NL" dirty="0" err="1" smtClean="0"/>
              <a:t>price</a:t>
            </a:r>
            <a:r>
              <a:rPr lang="nl-NL" dirty="0" smtClean="0"/>
              <a:t> of </a:t>
            </a:r>
            <a:r>
              <a:rPr lang="nl-NL" dirty="0" err="1" smtClean="0"/>
              <a:t>theatre</a:t>
            </a:r>
            <a:r>
              <a:rPr lang="nl-NL" dirty="0" smtClean="0"/>
              <a:t> tickets </a:t>
            </a:r>
            <a:r>
              <a:rPr lang="nl-NL" dirty="0" err="1" smtClean="0"/>
              <a:t>excluded</a:t>
            </a:r>
            <a:r>
              <a:rPr lang="nl-NL" dirty="0" smtClean="0"/>
              <a:t> </a:t>
            </a:r>
            <a:r>
              <a:rPr lang="nl-NL" dirty="0" err="1" smtClean="0"/>
              <a:t>poor</a:t>
            </a:r>
            <a:r>
              <a:rPr lang="nl-NL" dirty="0" smtClean="0"/>
              <a:t> </a:t>
            </a:r>
            <a:r>
              <a:rPr lang="nl-NL" dirty="0" err="1" smtClean="0"/>
              <a:t>citizens</a:t>
            </a:r>
            <a:endParaRPr lang="nl-NL" dirty="0" smtClean="0"/>
          </a:p>
          <a:p>
            <a:endParaRPr lang="nl-NL" dirty="0" smtClean="0"/>
          </a:p>
          <a:p>
            <a:r>
              <a:rPr lang="nl-NL" dirty="0" err="1" smtClean="0"/>
              <a:t>Panathenaea</a:t>
            </a:r>
            <a:r>
              <a:rPr lang="nl-NL" dirty="0" smtClean="0"/>
              <a:t>, </a:t>
            </a:r>
            <a:r>
              <a:rPr lang="nl-NL" dirty="0" err="1" smtClean="0"/>
              <a:t>begun</a:t>
            </a:r>
            <a:r>
              <a:rPr lang="nl-NL" dirty="0" smtClean="0"/>
              <a:t> to </a:t>
            </a:r>
            <a:r>
              <a:rPr lang="nl-NL" dirty="0" err="1" smtClean="0"/>
              <a:t>rival</a:t>
            </a:r>
            <a:r>
              <a:rPr lang="nl-NL" dirty="0" smtClean="0"/>
              <a:t> the Big </a:t>
            </a:r>
            <a:r>
              <a:rPr lang="nl-NL" dirty="0" err="1" smtClean="0"/>
              <a:t>Four</a:t>
            </a:r>
            <a:r>
              <a:rPr lang="nl-NL" dirty="0" smtClean="0"/>
              <a:t>, </a:t>
            </a:r>
            <a:r>
              <a:rPr lang="nl-NL" dirty="0" err="1" smtClean="0"/>
              <a:t>did</a:t>
            </a:r>
            <a:r>
              <a:rPr lang="nl-NL" dirty="0" smtClean="0"/>
              <a:t> </a:t>
            </a:r>
            <a:r>
              <a:rPr lang="nl-NL" dirty="0" err="1" smtClean="0"/>
              <a:t>not</a:t>
            </a:r>
            <a:r>
              <a:rPr lang="nl-NL" dirty="0" smtClean="0"/>
              <a:t> </a:t>
            </a:r>
            <a:r>
              <a:rPr lang="nl-NL" dirty="0" err="1" smtClean="0"/>
              <a:t>become</a:t>
            </a:r>
            <a:r>
              <a:rPr lang="nl-NL" dirty="0" smtClean="0"/>
              <a:t> a </a:t>
            </a:r>
            <a:r>
              <a:rPr lang="nl-NL" dirty="0" err="1" smtClean="0"/>
              <a:t>panhellenic</a:t>
            </a:r>
            <a:r>
              <a:rPr lang="nl-NL" dirty="0" smtClean="0"/>
              <a:t> </a:t>
            </a:r>
            <a:r>
              <a:rPr lang="nl-NL" dirty="0" err="1" smtClean="0"/>
              <a:t>event</a:t>
            </a:r>
            <a:endParaRPr lang="nl-NL" dirty="0" smtClean="0"/>
          </a:p>
          <a:p>
            <a:endParaRPr lang="nl-NL" dirty="0" smtClean="0"/>
          </a:p>
          <a:p>
            <a:r>
              <a:rPr lang="nl-NL" dirty="0" err="1" smtClean="0"/>
              <a:t>Fifth-century</a:t>
            </a:r>
            <a:r>
              <a:rPr lang="nl-NL" dirty="0" smtClean="0"/>
              <a:t> </a:t>
            </a:r>
            <a:r>
              <a:rPr lang="nl-NL" dirty="0" err="1" smtClean="0"/>
              <a:t>Panathenaea</a:t>
            </a:r>
            <a:r>
              <a:rPr lang="nl-NL" dirty="0" smtClean="0"/>
              <a:t> was more imperialist </a:t>
            </a:r>
            <a:r>
              <a:rPr lang="nl-NL" dirty="0" err="1" smtClean="0"/>
              <a:t>than</a:t>
            </a:r>
            <a:r>
              <a:rPr lang="nl-NL" dirty="0" smtClean="0"/>
              <a:t> </a:t>
            </a:r>
            <a:r>
              <a:rPr lang="nl-NL" dirty="0" err="1" smtClean="0"/>
              <a:t>democratic</a:t>
            </a:r>
            <a:r>
              <a:rPr lang="nl-NL" dirty="0" smtClean="0"/>
              <a:t> </a:t>
            </a:r>
            <a:endParaRPr lang="nl-NL"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culture of </a:t>
            </a:r>
            <a:r>
              <a:rPr lang="nl-NL" dirty="0" err="1" smtClean="0"/>
              <a:t>democracy</a:t>
            </a:r>
            <a:endParaRPr lang="nl-NL" dirty="0"/>
          </a:p>
        </p:txBody>
      </p:sp>
      <p:sp>
        <p:nvSpPr>
          <p:cNvPr id="3" name="Tijdelijke aanduiding voor inhoud 2"/>
          <p:cNvSpPr>
            <a:spLocks noGrp="1"/>
          </p:cNvSpPr>
          <p:nvPr>
            <p:ph sz="quarter" idx="1"/>
          </p:nvPr>
        </p:nvSpPr>
        <p:spPr/>
        <p:txBody>
          <a:bodyPr/>
          <a:lstStyle/>
          <a:p>
            <a:r>
              <a:rPr lang="nl-NL" dirty="0" err="1" smtClean="0"/>
              <a:t>Democracy</a:t>
            </a:r>
            <a:r>
              <a:rPr lang="nl-NL" dirty="0" smtClean="0"/>
              <a:t> was a way of life – but </a:t>
            </a:r>
            <a:r>
              <a:rPr lang="nl-NL" dirty="0" err="1" smtClean="0"/>
              <a:t>only</a:t>
            </a:r>
            <a:r>
              <a:rPr lang="nl-NL" dirty="0" smtClean="0"/>
              <a:t> </a:t>
            </a:r>
            <a:r>
              <a:rPr lang="nl-NL" dirty="0" err="1" smtClean="0"/>
              <a:t>for</a:t>
            </a:r>
            <a:r>
              <a:rPr lang="nl-NL" dirty="0" smtClean="0"/>
              <a:t> </a:t>
            </a:r>
            <a:r>
              <a:rPr lang="nl-NL" dirty="0" err="1" smtClean="0"/>
              <a:t>its</a:t>
            </a:r>
            <a:r>
              <a:rPr lang="nl-NL" dirty="0" smtClean="0"/>
              <a:t> </a:t>
            </a:r>
            <a:r>
              <a:rPr lang="nl-NL" dirty="0" err="1" smtClean="0"/>
              <a:t>citizens</a:t>
            </a:r>
            <a:endParaRPr lang="nl-NL" dirty="0" smtClean="0"/>
          </a:p>
          <a:p>
            <a:endParaRPr lang="nl-NL" dirty="0" smtClean="0"/>
          </a:p>
          <a:p>
            <a:r>
              <a:rPr lang="nl-NL" dirty="0" err="1" smtClean="0"/>
              <a:t>Democratic</a:t>
            </a:r>
            <a:r>
              <a:rPr lang="nl-NL" dirty="0" smtClean="0"/>
              <a:t> culture made </a:t>
            </a:r>
            <a:r>
              <a:rPr lang="nl-NL" dirty="0" err="1" smtClean="0"/>
              <a:t>possible</a:t>
            </a:r>
            <a:r>
              <a:rPr lang="nl-NL" dirty="0" smtClean="0"/>
              <a:t> </a:t>
            </a:r>
            <a:r>
              <a:rPr lang="nl-NL" dirty="0" err="1" smtClean="0"/>
              <a:t>by</a:t>
            </a:r>
            <a:r>
              <a:rPr lang="nl-NL" dirty="0" smtClean="0"/>
              <a:t> </a:t>
            </a:r>
            <a:r>
              <a:rPr lang="nl-NL" dirty="0" err="1" smtClean="0"/>
              <a:t>ideological</a:t>
            </a:r>
            <a:r>
              <a:rPr lang="nl-NL" dirty="0" smtClean="0"/>
              <a:t> </a:t>
            </a:r>
            <a:r>
              <a:rPr lang="nl-NL" dirty="0" err="1" smtClean="0"/>
              <a:t>exclusion</a:t>
            </a:r>
            <a:r>
              <a:rPr lang="nl-NL" dirty="0" smtClean="0"/>
              <a:t> and </a:t>
            </a:r>
            <a:r>
              <a:rPr lang="nl-NL" dirty="0" err="1" smtClean="0"/>
              <a:t>imperial</a:t>
            </a:r>
            <a:r>
              <a:rPr lang="nl-NL" dirty="0" smtClean="0"/>
              <a:t> </a:t>
            </a:r>
            <a:r>
              <a:rPr lang="nl-NL" dirty="0" err="1" smtClean="0"/>
              <a:t>exploitation</a:t>
            </a:r>
            <a:endParaRPr lang="nl-NL" dirty="0" smtClean="0"/>
          </a:p>
          <a:p>
            <a:endParaRPr lang="nl-NL" dirty="0" smtClean="0"/>
          </a:p>
          <a:p>
            <a:r>
              <a:rPr lang="nl-NL" dirty="0" smtClean="0"/>
              <a:t>Art and </a:t>
            </a:r>
            <a:r>
              <a:rPr lang="nl-NL" dirty="0" err="1" smtClean="0"/>
              <a:t>literature</a:t>
            </a:r>
            <a:r>
              <a:rPr lang="nl-NL" dirty="0" smtClean="0"/>
              <a:t> of Athens </a:t>
            </a:r>
            <a:r>
              <a:rPr lang="nl-NL" dirty="0" err="1" smtClean="0"/>
              <a:t>served</a:t>
            </a:r>
            <a:r>
              <a:rPr lang="nl-NL" dirty="0" smtClean="0"/>
              <a:t> a </a:t>
            </a:r>
            <a:r>
              <a:rPr lang="nl-NL" dirty="0" err="1" smtClean="0"/>
              <a:t>political</a:t>
            </a:r>
            <a:r>
              <a:rPr lang="nl-NL" dirty="0" smtClean="0"/>
              <a:t> </a:t>
            </a:r>
            <a:r>
              <a:rPr lang="nl-NL" dirty="0" err="1" smtClean="0"/>
              <a:t>purpose</a:t>
            </a:r>
            <a:r>
              <a:rPr lang="nl-NL" dirty="0" smtClean="0"/>
              <a:t>: </a:t>
            </a:r>
            <a:r>
              <a:rPr lang="nl-NL" dirty="0" err="1" smtClean="0"/>
              <a:t>reinforcing</a:t>
            </a:r>
            <a:r>
              <a:rPr lang="nl-NL" dirty="0" smtClean="0"/>
              <a:t> the </a:t>
            </a:r>
            <a:r>
              <a:rPr lang="nl-NL" dirty="0" err="1" smtClean="0"/>
              <a:t>democratic</a:t>
            </a:r>
            <a:r>
              <a:rPr lang="nl-NL" dirty="0" smtClean="0"/>
              <a:t> project</a:t>
            </a:r>
            <a:endParaRPr lang="nl-NL"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Corinthians</a:t>
            </a:r>
            <a:r>
              <a:rPr lang="nl-NL" dirty="0" smtClean="0"/>
              <a:t> </a:t>
            </a:r>
            <a:r>
              <a:rPr lang="nl-NL" dirty="0" err="1" smtClean="0"/>
              <a:t>on</a:t>
            </a:r>
            <a:r>
              <a:rPr lang="nl-NL" dirty="0" smtClean="0"/>
              <a:t> </a:t>
            </a:r>
            <a:r>
              <a:rPr lang="nl-NL" dirty="0" err="1" smtClean="0"/>
              <a:t>democratic</a:t>
            </a:r>
            <a:r>
              <a:rPr lang="nl-NL" dirty="0" smtClean="0"/>
              <a:t> </a:t>
            </a:r>
            <a:r>
              <a:rPr lang="nl-NL" dirty="0" err="1" smtClean="0"/>
              <a:t>Athens</a:t>
            </a:r>
            <a:endParaRPr lang="nl-NL" dirty="0"/>
          </a:p>
        </p:txBody>
      </p:sp>
      <p:sp>
        <p:nvSpPr>
          <p:cNvPr id="3" name="Tekstvak 2"/>
          <p:cNvSpPr txBox="1"/>
          <p:nvPr/>
        </p:nvSpPr>
        <p:spPr>
          <a:xfrm>
            <a:off x="395536" y="1628800"/>
            <a:ext cx="8280920" cy="3693319"/>
          </a:xfrm>
          <a:prstGeom prst="rect">
            <a:avLst/>
          </a:prstGeom>
          <a:noFill/>
        </p:spPr>
        <p:txBody>
          <a:bodyPr wrap="square" rtlCol="0">
            <a:spAutoFit/>
          </a:bodyPr>
          <a:lstStyle/>
          <a:p>
            <a:pPr algn="just"/>
            <a:r>
              <a:rPr lang="en-GB" dirty="0" smtClean="0"/>
              <a:t>“The Athenians are addicted to innovation, and their designs are characterized by swiftness alike in conception and execution. (…) They are adventurous beyond their power, and daring beyond their judgment, and in danger they are sanguine. (…) They are swift to follow up a success, and slow to recoil from a reverse. Their bodies they spend ungrudgingly in their country's cause; their intellect they jealously husband to be employed in her service. A scheme unexecuted is with them a positive loss, a successful enterprise a comparative failure. The deficiency created by the miscarriage of an undertaking is soon filled up by fresh hopes; for they alone are enabled to call a thing hoped for a thing got, by the speed with which they act upon their resolutions. (…) To describe their character in a word, one might truly say that they were born into the world neither to have peace nor to let others have it.”</a:t>
            </a:r>
          </a:p>
          <a:p>
            <a:pPr algn="r"/>
            <a:r>
              <a:rPr lang="en-GB" dirty="0" smtClean="0"/>
              <a:t>Thucydides 1.70.2-9</a:t>
            </a:r>
            <a:endParaRPr lang="nl-NL"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Pericles</a:t>
            </a:r>
            <a:r>
              <a:rPr lang="nl-NL" dirty="0" smtClean="0"/>
              <a:t> </a:t>
            </a:r>
            <a:r>
              <a:rPr lang="nl-NL" dirty="0" err="1" smtClean="0"/>
              <a:t>on</a:t>
            </a:r>
            <a:r>
              <a:rPr lang="nl-NL" dirty="0" smtClean="0"/>
              <a:t> </a:t>
            </a:r>
            <a:r>
              <a:rPr lang="nl-NL" dirty="0" err="1" smtClean="0"/>
              <a:t>democratic</a:t>
            </a:r>
            <a:r>
              <a:rPr lang="nl-NL" dirty="0" smtClean="0"/>
              <a:t> </a:t>
            </a:r>
            <a:r>
              <a:rPr lang="nl-NL" dirty="0" err="1" smtClean="0"/>
              <a:t>Athens</a:t>
            </a:r>
            <a:endParaRPr lang="nl-NL" dirty="0"/>
          </a:p>
        </p:txBody>
      </p:sp>
      <p:sp>
        <p:nvSpPr>
          <p:cNvPr id="3" name="Tekstvak 2"/>
          <p:cNvSpPr txBox="1"/>
          <p:nvPr/>
        </p:nvSpPr>
        <p:spPr>
          <a:xfrm>
            <a:off x="323529" y="1700808"/>
            <a:ext cx="8496944" cy="3693319"/>
          </a:xfrm>
          <a:prstGeom prst="rect">
            <a:avLst/>
          </a:prstGeom>
          <a:noFill/>
        </p:spPr>
        <p:txBody>
          <a:bodyPr wrap="square" rtlCol="0">
            <a:spAutoFit/>
          </a:bodyPr>
          <a:lstStyle/>
          <a:p>
            <a:pPr algn="just"/>
            <a:r>
              <a:rPr lang="en-GB" dirty="0" smtClean="0"/>
              <a:t>“Our constitution does not copy the laws of neighbouring states; we are rather a pattern to others than imitators ourselves. Its administration favours the many instead of the few; this is why it is called a democracy. If we look to the laws, they afford equal justice to all in their private differences; if to social standing, advancement in public life falls to reputation for capacity, class considerations not being allowed to interfere with merit; nor again does poverty bar the way, if a man is able to serve the state, he is not hindered by the obscurity of his condition. The freedom which we enjoy in our government </a:t>
            </a:r>
            <a:r>
              <a:rPr lang="en-GB" b="1" dirty="0" smtClean="0"/>
              <a:t>extends also to our ordinary life. </a:t>
            </a:r>
            <a:r>
              <a:rPr lang="en-GB" dirty="0" smtClean="0"/>
              <a:t>There, far from exercising a jealous surveillance over each other, we do not feel called upon to be angry with our neighbour for doing what he likes, or even to indulge in those injurious looks which cannot fail to be offensive, although they inflict no positive penalty.”</a:t>
            </a:r>
          </a:p>
          <a:p>
            <a:pPr algn="r"/>
            <a:r>
              <a:rPr lang="en-GB" dirty="0" smtClean="0"/>
              <a:t>Thucydides 2.37.1-2</a:t>
            </a:r>
            <a:endParaRPr lang="nl-NL"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 </a:t>
            </a:r>
            <a:r>
              <a:rPr lang="nl-NL" dirty="0" err="1" smtClean="0"/>
              <a:t>democratic</a:t>
            </a:r>
            <a:r>
              <a:rPr lang="nl-NL" dirty="0" smtClean="0"/>
              <a:t> culture?</a:t>
            </a:r>
            <a:endParaRPr lang="nl-NL" dirty="0"/>
          </a:p>
        </p:txBody>
      </p:sp>
      <p:sp>
        <p:nvSpPr>
          <p:cNvPr id="3" name="Tijdelijke aanduiding voor inhoud 2"/>
          <p:cNvSpPr>
            <a:spLocks noGrp="1"/>
          </p:cNvSpPr>
          <p:nvPr>
            <p:ph sz="quarter" idx="1"/>
          </p:nvPr>
        </p:nvSpPr>
        <p:spPr>
          <a:xfrm>
            <a:off x="301752" y="1527048"/>
            <a:ext cx="8503920" cy="4926288"/>
          </a:xfrm>
        </p:spPr>
        <p:txBody>
          <a:bodyPr>
            <a:normAutofit fontScale="92500" lnSpcReduction="20000"/>
          </a:bodyPr>
          <a:lstStyle/>
          <a:p>
            <a:r>
              <a:rPr lang="nl-NL" dirty="0" err="1" smtClean="0"/>
              <a:t>Athens</a:t>
            </a:r>
            <a:r>
              <a:rPr lang="nl-NL" dirty="0" smtClean="0"/>
              <a:t> as a </a:t>
            </a:r>
            <a:r>
              <a:rPr lang="nl-NL" dirty="0" err="1" smtClean="0"/>
              <a:t>tech</a:t>
            </a:r>
            <a:r>
              <a:rPr lang="nl-NL" dirty="0" smtClean="0"/>
              <a:t> </a:t>
            </a:r>
            <a:r>
              <a:rPr lang="nl-NL" dirty="0" err="1" smtClean="0"/>
              <a:t>startup</a:t>
            </a:r>
            <a:r>
              <a:rPr lang="nl-NL" dirty="0" smtClean="0"/>
              <a:t>: </a:t>
            </a:r>
            <a:r>
              <a:rPr lang="nl-NL" dirty="0" err="1" smtClean="0"/>
              <a:t>proactive</a:t>
            </a:r>
            <a:r>
              <a:rPr lang="nl-NL" dirty="0" smtClean="0"/>
              <a:t>, </a:t>
            </a:r>
            <a:r>
              <a:rPr lang="nl-NL" dirty="0" err="1" smtClean="0"/>
              <a:t>outward-looking</a:t>
            </a:r>
            <a:r>
              <a:rPr lang="nl-NL" dirty="0" smtClean="0"/>
              <a:t>, </a:t>
            </a:r>
            <a:r>
              <a:rPr lang="nl-NL" dirty="0" err="1" smtClean="0"/>
              <a:t>innovative</a:t>
            </a:r>
            <a:endParaRPr lang="nl-NL" dirty="0" smtClean="0"/>
          </a:p>
          <a:p>
            <a:endParaRPr lang="nl-NL" dirty="0" smtClean="0"/>
          </a:p>
          <a:p>
            <a:r>
              <a:rPr lang="nl-NL" dirty="0" err="1" smtClean="0"/>
              <a:t>Unity</a:t>
            </a:r>
            <a:endParaRPr lang="nl-NL" dirty="0" smtClean="0"/>
          </a:p>
          <a:p>
            <a:endParaRPr lang="nl-NL" dirty="0" smtClean="0"/>
          </a:p>
          <a:p>
            <a:r>
              <a:rPr lang="nl-NL" dirty="0" err="1" smtClean="0"/>
              <a:t>Equality</a:t>
            </a:r>
            <a:endParaRPr lang="nl-NL" dirty="0" smtClean="0"/>
          </a:p>
          <a:p>
            <a:endParaRPr lang="nl-NL" dirty="0" smtClean="0"/>
          </a:p>
          <a:p>
            <a:r>
              <a:rPr lang="nl-NL" dirty="0" err="1" smtClean="0"/>
              <a:t>Meritocracy</a:t>
            </a:r>
            <a:endParaRPr lang="nl-NL" dirty="0" smtClean="0"/>
          </a:p>
          <a:p>
            <a:endParaRPr lang="nl-NL" dirty="0" smtClean="0"/>
          </a:p>
          <a:p>
            <a:r>
              <a:rPr lang="nl-NL" dirty="0" err="1" smtClean="0"/>
              <a:t>Freedom</a:t>
            </a:r>
            <a:endParaRPr lang="nl-NL" dirty="0" smtClean="0"/>
          </a:p>
          <a:p>
            <a:endParaRPr lang="nl-NL" dirty="0" smtClean="0"/>
          </a:p>
          <a:p>
            <a:r>
              <a:rPr lang="nl-NL" dirty="0" err="1" smtClean="0"/>
              <a:t>Reason</a:t>
            </a:r>
            <a:r>
              <a:rPr lang="nl-NL" dirty="0" smtClean="0"/>
              <a:t>, </a:t>
            </a:r>
            <a:r>
              <a:rPr lang="nl-NL" dirty="0" err="1" smtClean="0"/>
              <a:t>deliberation</a:t>
            </a:r>
            <a:r>
              <a:rPr lang="nl-NL" dirty="0" smtClean="0"/>
              <a:t> and </a:t>
            </a:r>
            <a:r>
              <a:rPr lang="nl-NL" dirty="0" err="1" smtClean="0"/>
              <a:t>cooperation</a:t>
            </a:r>
            <a:r>
              <a:rPr lang="nl-NL" dirty="0" smtClean="0"/>
              <a:t> </a:t>
            </a:r>
            <a:r>
              <a:rPr lang="nl-NL" dirty="0" err="1" smtClean="0"/>
              <a:t>create</a:t>
            </a:r>
            <a:r>
              <a:rPr lang="nl-NL" dirty="0" smtClean="0"/>
              <a:t> </a:t>
            </a:r>
            <a:r>
              <a:rPr lang="nl-NL" dirty="0" err="1" smtClean="0"/>
              <a:t>optimal</a:t>
            </a:r>
            <a:r>
              <a:rPr lang="nl-NL" dirty="0" smtClean="0"/>
              <a:t> </a:t>
            </a:r>
            <a:r>
              <a:rPr lang="nl-NL" dirty="0" err="1" smtClean="0"/>
              <a:t>outcomes</a:t>
            </a:r>
            <a:r>
              <a:rPr lang="nl-NL" dirty="0" smtClean="0"/>
              <a:t> (Ober, </a:t>
            </a:r>
            <a:r>
              <a:rPr lang="nl-NL" dirty="0" err="1" smtClean="0"/>
              <a:t>Raaflaub</a:t>
            </a:r>
            <a:r>
              <a:rPr lang="nl-NL" dirty="0" smtClean="0"/>
              <a:t>, </a:t>
            </a:r>
            <a:r>
              <a:rPr lang="nl-NL" dirty="0" err="1" smtClean="0"/>
              <a:t>Balot</a:t>
            </a:r>
            <a:r>
              <a:rPr lang="nl-NL" dirty="0" smtClean="0"/>
              <a:t>)</a:t>
            </a:r>
          </a:p>
          <a:p>
            <a:endParaRPr lang="nl-NL" dirty="0" smtClean="0"/>
          </a:p>
          <a:p>
            <a:endParaRPr lang="nl-NL" dirty="0"/>
          </a:p>
        </p:txBody>
      </p:sp>
      <p:pic>
        <p:nvPicPr>
          <p:cNvPr id="4" name="Afbeelding 3" descr="Athens.jpg"/>
          <p:cNvPicPr>
            <a:picLocks noChangeAspect="1"/>
          </p:cNvPicPr>
          <p:nvPr/>
        </p:nvPicPr>
        <p:blipFill>
          <a:blip r:embed="rId2" cstate="print"/>
          <a:stretch>
            <a:fillRect/>
          </a:stretch>
        </p:blipFill>
        <p:spPr>
          <a:xfrm>
            <a:off x="3851920" y="2060848"/>
            <a:ext cx="5164938" cy="3408859"/>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Things</a:t>
            </a:r>
            <a:r>
              <a:rPr lang="nl-NL" dirty="0" smtClean="0"/>
              <a:t> to </a:t>
            </a:r>
            <a:r>
              <a:rPr lang="nl-NL" dirty="0" err="1" smtClean="0"/>
              <a:t>consider</a:t>
            </a:r>
            <a:endParaRPr lang="nl-NL" dirty="0"/>
          </a:p>
        </p:txBody>
      </p:sp>
      <p:sp>
        <p:nvSpPr>
          <p:cNvPr id="3" name="Tijdelijke aanduiding voor inhoud 2"/>
          <p:cNvSpPr>
            <a:spLocks noGrp="1"/>
          </p:cNvSpPr>
          <p:nvPr>
            <p:ph sz="quarter" idx="1"/>
          </p:nvPr>
        </p:nvSpPr>
        <p:spPr>
          <a:xfrm>
            <a:off x="301752" y="1700808"/>
            <a:ext cx="8503920" cy="4398240"/>
          </a:xfrm>
        </p:spPr>
        <p:txBody>
          <a:bodyPr/>
          <a:lstStyle/>
          <a:p>
            <a:r>
              <a:rPr lang="nl-NL" dirty="0" smtClean="0"/>
              <a:t>Are we right to </a:t>
            </a:r>
            <a:r>
              <a:rPr lang="nl-NL" dirty="0" err="1" smtClean="0"/>
              <a:t>characterise</a:t>
            </a:r>
            <a:r>
              <a:rPr lang="nl-NL" dirty="0" smtClean="0"/>
              <a:t> the </a:t>
            </a:r>
            <a:r>
              <a:rPr lang="nl-NL" dirty="0" err="1" smtClean="0"/>
              <a:t>citizen</a:t>
            </a:r>
            <a:r>
              <a:rPr lang="nl-NL" dirty="0" smtClean="0"/>
              <a:t> body as free and </a:t>
            </a:r>
            <a:r>
              <a:rPr lang="nl-NL" dirty="0" err="1" smtClean="0"/>
              <a:t>equal</a:t>
            </a:r>
            <a:r>
              <a:rPr lang="nl-NL" dirty="0" smtClean="0"/>
              <a:t>?</a:t>
            </a:r>
          </a:p>
          <a:p>
            <a:endParaRPr lang="nl-NL" dirty="0" smtClean="0"/>
          </a:p>
          <a:p>
            <a:r>
              <a:rPr lang="nl-NL" dirty="0" err="1" smtClean="0"/>
              <a:t>Who</a:t>
            </a:r>
            <a:r>
              <a:rPr lang="nl-NL" dirty="0" smtClean="0"/>
              <a:t> is </a:t>
            </a:r>
            <a:r>
              <a:rPr lang="nl-NL" dirty="0" err="1" smtClean="0"/>
              <a:t>excluded</a:t>
            </a:r>
            <a:r>
              <a:rPr lang="nl-NL" dirty="0" smtClean="0"/>
              <a:t> </a:t>
            </a:r>
            <a:r>
              <a:rPr lang="nl-NL" dirty="0" err="1" smtClean="0"/>
              <a:t>from</a:t>
            </a:r>
            <a:r>
              <a:rPr lang="nl-NL" dirty="0" smtClean="0"/>
              <a:t> the </a:t>
            </a:r>
            <a:r>
              <a:rPr lang="nl-NL" dirty="0" err="1" smtClean="0"/>
              <a:t>citizen</a:t>
            </a:r>
            <a:r>
              <a:rPr lang="nl-NL" dirty="0" smtClean="0"/>
              <a:t> body? </a:t>
            </a:r>
            <a:r>
              <a:rPr lang="nl-NL" dirty="0" err="1" smtClean="0"/>
              <a:t>How</a:t>
            </a:r>
            <a:r>
              <a:rPr lang="nl-NL" dirty="0" smtClean="0"/>
              <a:t> does </a:t>
            </a:r>
            <a:r>
              <a:rPr lang="nl-NL" dirty="0" err="1" smtClean="0"/>
              <a:t>democracy</a:t>
            </a:r>
            <a:r>
              <a:rPr lang="nl-NL" dirty="0" smtClean="0"/>
              <a:t> affect </a:t>
            </a:r>
            <a:r>
              <a:rPr lang="nl-NL" dirty="0" err="1" smtClean="0"/>
              <a:t>them</a:t>
            </a:r>
            <a:r>
              <a:rPr lang="nl-NL" dirty="0" smtClean="0"/>
              <a:t>?</a:t>
            </a:r>
          </a:p>
          <a:p>
            <a:endParaRPr lang="nl-NL" dirty="0" smtClean="0"/>
          </a:p>
          <a:p>
            <a:r>
              <a:rPr lang="nl-NL" dirty="0" smtClean="0"/>
              <a:t>Is </a:t>
            </a:r>
            <a:r>
              <a:rPr lang="nl-NL" dirty="0" err="1" smtClean="0"/>
              <a:t>democratic</a:t>
            </a:r>
            <a:r>
              <a:rPr lang="nl-NL" dirty="0" smtClean="0"/>
              <a:t> culture </a:t>
            </a:r>
            <a:r>
              <a:rPr lang="nl-NL" dirty="0" err="1" smtClean="0"/>
              <a:t>an</a:t>
            </a:r>
            <a:r>
              <a:rPr lang="nl-NL" dirty="0" smtClean="0"/>
              <a:t> </a:t>
            </a:r>
            <a:r>
              <a:rPr lang="nl-NL" dirty="0" err="1" smtClean="0"/>
              <a:t>attained</a:t>
            </a:r>
            <a:r>
              <a:rPr lang="nl-NL" dirty="0" smtClean="0"/>
              <a:t> </a:t>
            </a:r>
            <a:r>
              <a:rPr lang="nl-NL" dirty="0" err="1" smtClean="0"/>
              <a:t>reality</a:t>
            </a:r>
            <a:r>
              <a:rPr lang="nl-NL" dirty="0" smtClean="0"/>
              <a:t> </a:t>
            </a:r>
            <a:r>
              <a:rPr lang="nl-NL" dirty="0" err="1" smtClean="0"/>
              <a:t>or</a:t>
            </a:r>
            <a:r>
              <a:rPr lang="nl-NL" dirty="0" smtClean="0"/>
              <a:t> a goal?</a:t>
            </a:r>
            <a:endParaRPr lang="nl-NL"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citizen</a:t>
            </a:r>
            <a:r>
              <a:rPr lang="nl-NL" dirty="0" smtClean="0"/>
              <a:t> body</a:t>
            </a:r>
            <a:endParaRPr lang="nl-NL" dirty="0"/>
          </a:p>
        </p:txBody>
      </p:sp>
      <p:sp>
        <p:nvSpPr>
          <p:cNvPr id="3" name="Tijdelijke aanduiding voor inhoud 2"/>
          <p:cNvSpPr>
            <a:spLocks noGrp="1"/>
          </p:cNvSpPr>
          <p:nvPr>
            <p:ph sz="quarter" idx="1"/>
          </p:nvPr>
        </p:nvSpPr>
        <p:spPr/>
        <p:txBody>
          <a:bodyPr/>
          <a:lstStyle/>
          <a:p>
            <a:pPr>
              <a:buNone/>
            </a:pPr>
            <a:r>
              <a:rPr lang="nl-NL" dirty="0" err="1" smtClean="0"/>
              <a:t>Athens</a:t>
            </a:r>
            <a:r>
              <a:rPr lang="nl-NL" dirty="0" smtClean="0"/>
              <a:t> in 431: c. 60,000 </a:t>
            </a:r>
            <a:r>
              <a:rPr lang="nl-NL" dirty="0" err="1" smtClean="0"/>
              <a:t>adult</a:t>
            </a:r>
            <a:r>
              <a:rPr lang="nl-NL" dirty="0" smtClean="0"/>
              <a:t> male </a:t>
            </a:r>
            <a:r>
              <a:rPr lang="nl-NL" dirty="0" err="1" smtClean="0"/>
              <a:t>citizens</a:t>
            </a:r>
            <a:r>
              <a:rPr lang="nl-NL" dirty="0" smtClean="0"/>
              <a:t>. </a:t>
            </a:r>
            <a:r>
              <a:rPr lang="nl-NL" dirty="0" err="1" smtClean="0"/>
              <a:t>How</a:t>
            </a:r>
            <a:r>
              <a:rPr lang="nl-NL" dirty="0" smtClean="0"/>
              <a:t> </a:t>
            </a:r>
            <a:r>
              <a:rPr lang="nl-NL" dirty="0" err="1" smtClean="0"/>
              <a:t>unified</a:t>
            </a:r>
            <a:r>
              <a:rPr lang="nl-NL" dirty="0" smtClean="0"/>
              <a:t> is </a:t>
            </a:r>
            <a:r>
              <a:rPr lang="nl-NL" dirty="0" err="1" smtClean="0"/>
              <a:t>this</a:t>
            </a:r>
            <a:r>
              <a:rPr lang="nl-NL" dirty="0" smtClean="0"/>
              <a:t> </a:t>
            </a:r>
            <a:r>
              <a:rPr lang="nl-NL" dirty="0" err="1" smtClean="0"/>
              <a:t>community</a:t>
            </a:r>
            <a:r>
              <a:rPr lang="nl-NL" dirty="0" smtClean="0"/>
              <a:t>?</a:t>
            </a:r>
          </a:p>
          <a:p>
            <a:pPr lvl="1">
              <a:buNone/>
            </a:pPr>
            <a:endParaRPr lang="nl-NL" dirty="0" smtClean="0"/>
          </a:p>
          <a:p>
            <a:r>
              <a:rPr lang="nl-NL" dirty="0" err="1" smtClean="0"/>
              <a:t>Differences</a:t>
            </a:r>
            <a:r>
              <a:rPr lang="nl-NL" dirty="0" smtClean="0"/>
              <a:t> in </a:t>
            </a:r>
            <a:r>
              <a:rPr lang="nl-NL" dirty="0" err="1" smtClean="0"/>
              <a:t>wealth</a:t>
            </a:r>
            <a:r>
              <a:rPr lang="nl-NL" dirty="0" smtClean="0"/>
              <a:t>, </a:t>
            </a:r>
            <a:r>
              <a:rPr lang="nl-NL" dirty="0" err="1" smtClean="0"/>
              <a:t>social</a:t>
            </a:r>
            <a:r>
              <a:rPr lang="nl-NL" dirty="0" smtClean="0"/>
              <a:t> status, </a:t>
            </a:r>
            <a:r>
              <a:rPr lang="nl-NL" dirty="0" err="1" smtClean="0"/>
              <a:t>social</a:t>
            </a:r>
            <a:r>
              <a:rPr lang="nl-NL" dirty="0" smtClean="0"/>
              <a:t> </a:t>
            </a:r>
            <a:r>
              <a:rPr lang="nl-NL" dirty="0" err="1" smtClean="0"/>
              <a:t>mobility</a:t>
            </a:r>
            <a:endParaRPr lang="nl-NL" dirty="0" smtClean="0"/>
          </a:p>
          <a:p>
            <a:endParaRPr lang="nl-NL" dirty="0" smtClean="0"/>
          </a:p>
          <a:p>
            <a:r>
              <a:rPr lang="nl-NL" dirty="0" err="1" smtClean="0"/>
              <a:t>Differences</a:t>
            </a:r>
            <a:r>
              <a:rPr lang="nl-NL" dirty="0" smtClean="0"/>
              <a:t> in </a:t>
            </a:r>
            <a:r>
              <a:rPr lang="nl-NL" dirty="0" err="1" smtClean="0"/>
              <a:t>occupation</a:t>
            </a:r>
            <a:r>
              <a:rPr lang="nl-NL" dirty="0" smtClean="0"/>
              <a:t>/</a:t>
            </a:r>
            <a:r>
              <a:rPr lang="nl-NL" dirty="0" err="1" smtClean="0"/>
              <a:t>source</a:t>
            </a:r>
            <a:r>
              <a:rPr lang="nl-NL" dirty="0" smtClean="0"/>
              <a:t> of </a:t>
            </a:r>
            <a:r>
              <a:rPr lang="nl-NL" dirty="0" err="1" smtClean="0"/>
              <a:t>livelihood</a:t>
            </a:r>
            <a:endParaRPr lang="nl-NL" dirty="0" smtClean="0"/>
          </a:p>
          <a:p>
            <a:endParaRPr lang="nl-NL" dirty="0" smtClean="0"/>
          </a:p>
          <a:p>
            <a:r>
              <a:rPr lang="nl-NL" dirty="0" err="1" smtClean="0"/>
              <a:t>Differences</a:t>
            </a:r>
            <a:r>
              <a:rPr lang="nl-NL" dirty="0" smtClean="0"/>
              <a:t> in </a:t>
            </a:r>
            <a:r>
              <a:rPr lang="nl-NL" dirty="0" err="1" smtClean="0"/>
              <a:t>access</a:t>
            </a:r>
            <a:r>
              <a:rPr lang="nl-NL" dirty="0" smtClean="0"/>
              <a:t> to </a:t>
            </a:r>
            <a:r>
              <a:rPr lang="nl-NL" dirty="0" err="1" smtClean="0"/>
              <a:t>institutions</a:t>
            </a:r>
            <a:r>
              <a:rPr lang="nl-NL" dirty="0" smtClean="0"/>
              <a:t> (</a:t>
            </a:r>
            <a:r>
              <a:rPr lang="nl-NL" dirty="0" err="1" smtClean="0"/>
              <a:t>Assembly</a:t>
            </a:r>
            <a:r>
              <a:rPr lang="nl-NL" dirty="0" smtClean="0"/>
              <a:t>, </a:t>
            </a:r>
            <a:r>
              <a:rPr lang="nl-NL" dirty="0" err="1" smtClean="0"/>
              <a:t>law</a:t>
            </a:r>
            <a:r>
              <a:rPr lang="nl-NL" dirty="0" smtClean="0"/>
              <a:t> </a:t>
            </a:r>
            <a:r>
              <a:rPr lang="nl-NL" dirty="0" err="1" smtClean="0"/>
              <a:t>courts</a:t>
            </a:r>
            <a:r>
              <a:rPr lang="nl-NL" dirty="0" smtClean="0"/>
              <a:t>, </a:t>
            </a:r>
            <a:r>
              <a:rPr lang="nl-NL" dirty="0" err="1" smtClean="0"/>
              <a:t>religious</a:t>
            </a:r>
            <a:r>
              <a:rPr lang="nl-NL" dirty="0" smtClean="0"/>
              <a:t> </a:t>
            </a:r>
            <a:r>
              <a:rPr lang="nl-NL" dirty="0" err="1" smtClean="0"/>
              <a:t>spaces</a:t>
            </a:r>
            <a:r>
              <a:rPr lang="nl-NL" dirty="0" smtClean="0"/>
              <a:t>)</a:t>
            </a:r>
          </a:p>
          <a:p>
            <a:endParaRPr lang="nl-NL"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Equality</a:t>
            </a:r>
            <a:r>
              <a:rPr lang="nl-NL" dirty="0" smtClean="0"/>
              <a:t> as </a:t>
            </a:r>
            <a:r>
              <a:rPr lang="nl-NL" dirty="0" err="1" smtClean="0"/>
              <a:t>ideology</a:t>
            </a:r>
            <a:endParaRPr lang="nl-NL" dirty="0"/>
          </a:p>
        </p:txBody>
      </p:sp>
      <p:sp>
        <p:nvSpPr>
          <p:cNvPr id="3" name="Tijdelijke aanduiding voor inhoud 2"/>
          <p:cNvSpPr>
            <a:spLocks noGrp="1"/>
          </p:cNvSpPr>
          <p:nvPr>
            <p:ph sz="quarter" idx="1"/>
          </p:nvPr>
        </p:nvSpPr>
        <p:spPr>
          <a:xfrm>
            <a:off x="251520" y="3212976"/>
            <a:ext cx="8640960" cy="2886072"/>
          </a:xfrm>
        </p:spPr>
        <p:txBody>
          <a:bodyPr>
            <a:noAutofit/>
          </a:bodyPr>
          <a:lstStyle/>
          <a:p>
            <a:r>
              <a:rPr lang="nl-NL" sz="2400" dirty="0" err="1" smtClean="0"/>
              <a:t>Citizens</a:t>
            </a:r>
            <a:r>
              <a:rPr lang="nl-NL" sz="2400" dirty="0" smtClean="0"/>
              <a:t> must </a:t>
            </a:r>
            <a:r>
              <a:rPr lang="nl-NL" sz="2400" dirty="0" err="1" smtClean="0"/>
              <a:t>be</a:t>
            </a:r>
            <a:r>
              <a:rPr lang="nl-NL" sz="2400" dirty="0" smtClean="0"/>
              <a:t> </a:t>
            </a:r>
            <a:r>
              <a:rPr lang="nl-NL" sz="2400" dirty="0" err="1" smtClean="0"/>
              <a:t>considered</a:t>
            </a:r>
            <a:r>
              <a:rPr lang="nl-NL" sz="2400" dirty="0" smtClean="0"/>
              <a:t> </a:t>
            </a:r>
            <a:r>
              <a:rPr lang="nl-NL" sz="2400" dirty="0" err="1" smtClean="0"/>
              <a:t>equal</a:t>
            </a:r>
            <a:r>
              <a:rPr lang="nl-NL" sz="2400" dirty="0" smtClean="0"/>
              <a:t>, </a:t>
            </a:r>
            <a:r>
              <a:rPr lang="nl-NL" sz="2400" dirty="0" err="1" smtClean="0"/>
              <a:t>or</a:t>
            </a:r>
            <a:r>
              <a:rPr lang="nl-NL" sz="2400" dirty="0" smtClean="0"/>
              <a:t> </a:t>
            </a:r>
            <a:r>
              <a:rPr lang="nl-NL" sz="2400" dirty="0" err="1" smtClean="0"/>
              <a:t>else</a:t>
            </a:r>
            <a:r>
              <a:rPr lang="nl-NL" sz="2400" dirty="0" smtClean="0"/>
              <a:t> the </a:t>
            </a:r>
            <a:r>
              <a:rPr lang="nl-NL" sz="2400" dirty="0" err="1" smtClean="0"/>
              <a:t>vote</a:t>
            </a:r>
            <a:r>
              <a:rPr lang="nl-NL" sz="2400" dirty="0" smtClean="0"/>
              <a:t>, </a:t>
            </a:r>
            <a:r>
              <a:rPr lang="nl-NL" sz="2400" dirty="0" err="1" smtClean="0"/>
              <a:t>freedom</a:t>
            </a:r>
            <a:r>
              <a:rPr lang="nl-NL" sz="2400" dirty="0" smtClean="0"/>
              <a:t> to </a:t>
            </a:r>
            <a:r>
              <a:rPr lang="nl-NL" sz="2400" dirty="0" err="1" smtClean="0"/>
              <a:t>speak</a:t>
            </a:r>
            <a:r>
              <a:rPr lang="nl-NL" sz="2400" dirty="0" smtClean="0"/>
              <a:t> in the </a:t>
            </a:r>
            <a:r>
              <a:rPr lang="nl-NL" sz="2400" dirty="0" err="1" smtClean="0"/>
              <a:t>Assembly</a:t>
            </a:r>
            <a:r>
              <a:rPr lang="nl-NL" sz="2400" dirty="0" smtClean="0"/>
              <a:t>, and </a:t>
            </a:r>
            <a:r>
              <a:rPr lang="nl-NL" sz="2400" dirty="0" err="1" smtClean="0"/>
              <a:t>randomised</a:t>
            </a:r>
            <a:r>
              <a:rPr lang="nl-NL" sz="2400" dirty="0" smtClean="0"/>
              <a:t> </a:t>
            </a:r>
            <a:r>
              <a:rPr lang="nl-NL" sz="2400" dirty="0" err="1" smtClean="0"/>
              <a:t>selection</a:t>
            </a:r>
            <a:r>
              <a:rPr lang="nl-NL" sz="2400" dirty="0" smtClean="0"/>
              <a:t> </a:t>
            </a:r>
            <a:r>
              <a:rPr lang="nl-NL" sz="2400" dirty="0" err="1" smtClean="0"/>
              <a:t>for</a:t>
            </a:r>
            <a:r>
              <a:rPr lang="nl-NL" sz="2400" dirty="0" smtClean="0"/>
              <a:t> office have </a:t>
            </a:r>
            <a:r>
              <a:rPr lang="nl-NL" sz="2400" dirty="0" err="1" smtClean="0"/>
              <a:t>no</a:t>
            </a:r>
            <a:r>
              <a:rPr lang="nl-NL" sz="2400" dirty="0" smtClean="0"/>
              <a:t> </a:t>
            </a:r>
            <a:r>
              <a:rPr lang="nl-NL" sz="2400" dirty="0" err="1" smtClean="0"/>
              <a:t>legitimacy</a:t>
            </a:r>
            <a:endParaRPr lang="nl-NL" sz="2400" dirty="0" smtClean="0"/>
          </a:p>
          <a:p>
            <a:endParaRPr lang="nl-NL" sz="2400" dirty="0" smtClean="0"/>
          </a:p>
          <a:p>
            <a:r>
              <a:rPr lang="nl-NL" sz="2400" dirty="0" err="1" smtClean="0"/>
              <a:t>Athenians</a:t>
            </a:r>
            <a:r>
              <a:rPr lang="nl-NL" sz="2400" dirty="0" smtClean="0"/>
              <a:t> </a:t>
            </a:r>
            <a:r>
              <a:rPr lang="nl-NL" sz="2400" dirty="0" err="1" smtClean="0"/>
              <a:t>therefore</a:t>
            </a:r>
            <a:r>
              <a:rPr lang="nl-NL" sz="2400" dirty="0" smtClean="0"/>
              <a:t> </a:t>
            </a:r>
            <a:r>
              <a:rPr lang="nl-NL" sz="2400" dirty="0" err="1" smtClean="0"/>
              <a:t>develop</a:t>
            </a:r>
            <a:r>
              <a:rPr lang="nl-NL" sz="2400" dirty="0" smtClean="0"/>
              <a:t> </a:t>
            </a:r>
            <a:r>
              <a:rPr lang="nl-NL" sz="2400" dirty="0" err="1" smtClean="0"/>
              <a:t>shared</a:t>
            </a:r>
            <a:r>
              <a:rPr lang="nl-NL" sz="2400" dirty="0" smtClean="0"/>
              <a:t> </a:t>
            </a:r>
            <a:r>
              <a:rPr lang="nl-NL" sz="2400" dirty="0" err="1" smtClean="0"/>
              <a:t>self-image</a:t>
            </a:r>
            <a:r>
              <a:rPr lang="nl-NL" sz="2400" dirty="0" smtClean="0"/>
              <a:t> as </a:t>
            </a:r>
            <a:r>
              <a:rPr lang="nl-NL" sz="2400" dirty="0" err="1" smtClean="0"/>
              <a:t>citizens</a:t>
            </a:r>
            <a:endParaRPr lang="nl-NL" sz="2400" dirty="0" smtClean="0"/>
          </a:p>
        </p:txBody>
      </p:sp>
      <p:sp>
        <p:nvSpPr>
          <p:cNvPr id="4" name="Tekstvak 3"/>
          <p:cNvSpPr txBox="1"/>
          <p:nvPr/>
        </p:nvSpPr>
        <p:spPr>
          <a:xfrm>
            <a:off x="323528" y="1772816"/>
            <a:ext cx="8496943" cy="923330"/>
          </a:xfrm>
          <a:prstGeom prst="rect">
            <a:avLst/>
          </a:prstGeom>
          <a:solidFill>
            <a:schemeClr val="bg1"/>
          </a:solidFill>
        </p:spPr>
        <p:txBody>
          <a:bodyPr wrap="square" rtlCol="0">
            <a:spAutoFit/>
          </a:bodyPr>
          <a:lstStyle/>
          <a:p>
            <a:pPr algn="just">
              <a:buNone/>
            </a:pPr>
            <a:r>
              <a:rPr lang="en-GB" dirty="0" smtClean="0"/>
              <a:t>“How can it be right that citizens of the same state should be held unworthy of the same privileges?”</a:t>
            </a:r>
            <a:endParaRPr lang="nl-NL" dirty="0" smtClean="0"/>
          </a:p>
          <a:p>
            <a:pPr algn="r">
              <a:buNone/>
            </a:pPr>
            <a:r>
              <a:rPr lang="nl-NL" dirty="0" smtClean="0"/>
              <a:t>Thucydides 6.38.5</a:t>
            </a:r>
            <a:endParaRPr lang="nl-NL"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iviel">
  <a:themeElements>
    <a:clrScheme name="Civiel">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el">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e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688</TotalTime>
  <Words>3073</Words>
  <Application>Microsoft Macintosh PowerPoint</Application>
  <PresentationFormat>On-screen Show (4:3)</PresentationFormat>
  <Paragraphs>279</Paragraphs>
  <Slides>36</Slides>
  <Notes>0</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Civiel</vt:lpstr>
      <vt:lpstr>Democracy and Imperialism</vt:lpstr>
      <vt:lpstr>The rise and rise of Classical Athens</vt:lpstr>
      <vt:lpstr>The culture of democracy</vt:lpstr>
      <vt:lpstr>The Corinthians on democratic Athens</vt:lpstr>
      <vt:lpstr>Pericles on democratic Athens</vt:lpstr>
      <vt:lpstr>A democratic culture?</vt:lpstr>
      <vt:lpstr>Things to consider</vt:lpstr>
      <vt:lpstr>The citizen body</vt:lpstr>
      <vt:lpstr>Equality as ideology</vt:lpstr>
      <vt:lpstr>The Athenian citizen…</vt:lpstr>
      <vt:lpstr>The ideal citizen</vt:lpstr>
      <vt:lpstr>The other citizens</vt:lpstr>
      <vt:lpstr>The other citizens (2)</vt:lpstr>
      <vt:lpstr>The other citizens (3)</vt:lpstr>
      <vt:lpstr>Citizen women</vt:lpstr>
      <vt:lpstr>The (idealised) role and status of women</vt:lpstr>
      <vt:lpstr>The role and status of women</vt:lpstr>
      <vt:lpstr>The systematic exclusion of women</vt:lpstr>
      <vt:lpstr>Metics</vt:lpstr>
      <vt:lpstr>The benefits of immigration</vt:lpstr>
      <vt:lpstr>If you build it, they will come</vt:lpstr>
      <vt:lpstr>The benefits of a trade network</vt:lpstr>
      <vt:lpstr>The role and status of resident foreigners</vt:lpstr>
      <vt:lpstr>Slaves</vt:lpstr>
      <vt:lpstr>The ubiquity of slavery</vt:lpstr>
      <vt:lpstr>Roles of slaves in Athenian society</vt:lpstr>
      <vt:lpstr>The trouble with slavery</vt:lpstr>
      <vt:lpstr>Slavery at Athens</vt:lpstr>
      <vt:lpstr>How to achieve a democratic culture?</vt:lpstr>
      <vt:lpstr>A collective past</vt:lpstr>
      <vt:lpstr>PowerPoint Presentation</vt:lpstr>
      <vt:lpstr>PowerPoint Presentation</vt:lpstr>
      <vt:lpstr>PowerPoint Presentation</vt:lpstr>
      <vt:lpstr>‘Man is a polis animal’</vt:lpstr>
      <vt:lpstr>Athenian festivals</vt:lpstr>
      <vt:lpstr>The culture of democracy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Democracy and Imperialism</dc:title>
  <dc:creator>Roel</dc:creator>
  <cp:lastModifiedBy>Michael Scott</cp:lastModifiedBy>
  <cp:revision>62</cp:revision>
  <dcterms:created xsi:type="dcterms:W3CDTF">2017-11-05T12:34:33Z</dcterms:created>
  <dcterms:modified xsi:type="dcterms:W3CDTF">2017-11-17T11:49:02Z</dcterms:modified>
</cp:coreProperties>
</file>