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7" r:id="rId29"/>
    <p:sldId id="283" r:id="rId30"/>
    <p:sldId id="284" r:id="rId31"/>
    <p:sldId id="285" r:id="rId32"/>
    <p:sldId id="286" r:id="rId33"/>
    <p:sldId id="288" r:id="rId3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8638F0FA-503B-447F-A02E-6BF1D880434F}" type="datetimeFigureOut">
              <a:rPr lang="nl-NL" smtClean="0"/>
              <a:pPr/>
              <a:t>22-11-2017</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22-11-2017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C3EE7185-A582-4542-8FF0-969B3F80C0A5}" type="slidenum">
              <a:rPr lang="nl-NL" smtClean="0"/>
              <a:pPr/>
              <a:t>‹nr.›</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22-11-2017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22-11-2017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C3EE7185-A582-4542-8FF0-969B3F80C0A5}" type="slidenum">
              <a:rPr lang="nl-NL" smtClean="0"/>
              <a:pPr/>
              <a:t>‹nr.›</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22-11-2017</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8638F0FA-503B-447F-A02E-6BF1D880434F}" type="datetimeFigureOut">
              <a:rPr lang="nl-NL" smtClean="0"/>
              <a:pPr/>
              <a:t>22-11-2017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‹nr.›</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22-11-2017</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C3EE7185-A582-4542-8FF0-969B3F80C0A5}" type="slidenum">
              <a:rPr lang="nl-NL" smtClean="0"/>
              <a:pPr/>
              <a:t>‹nr.›</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22-11-2017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C3EE7185-A582-4542-8FF0-969B3F80C0A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8638F0FA-503B-447F-A02E-6BF1D880434F}" type="datetimeFigureOut">
              <a:rPr lang="nl-NL" smtClean="0"/>
              <a:pPr/>
              <a:t>22-11-2017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EE7185-A582-4542-8FF0-969B3F80C0A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22-11-2017</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C3EE7185-A582-4542-8FF0-969B3F80C0A5}" type="slidenum">
              <a:rPr lang="nl-NL" smtClean="0"/>
              <a:pPr/>
              <a:t>‹nr.›</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8638F0FA-503B-447F-A02E-6BF1D880434F}" type="datetimeFigureOut">
              <a:rPr lang="nl-NL" smtClean="0"/>
              <a:pPr/>
              <a:t>22-11-2017</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38F0FA-503B-447F-A02E-6BF1D880434F}" type="datetimeFigureOut">
              <a:rPr lang="nl-NL" smtClean="0"/>
              <a:pPr/>
              <a:t>22-11-2017</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EE7185-A582-4542-8FF0-969B3F80C0A5}" type="slidenum">
              <a:rPr lang="nl-NL" smtClean="0"/>
              <a:pPr/>
              <a:t>‹nr.›</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r>
              <a:rPr lang="nl-NL" dirty="0" err="1" smtClean="0"/>
              <a:t>Lecture</a:t>
            </a:r>
            <a:r>
              <a:rPr lang="nl-NL" dirty="0" smtClean="0"/>
              <a:t> 7: the </a:t>
            </a:r>
            <a:r>
              <a:rPr lang="nl-NL" dirty="0" err="1" smtClean="0"/>
              <a:t>arsenal</a:t>
            </a:r>
            <a:r>
              <a:rPr lang="nl-NL" dirty="0" smtClean="0"/>
              <a:t> of </a:t>
            </a:r>
            <a:r>
              <a:rPr lang="nl-NL" dirty="0" err="1" smtClean="0"/>
              <a:t>democracy</a:t>
            </a:r>
            <a:endParaRPr lang="nl-NL" dirty="0"/>
          </a:p>
        </p:txBody>
      </p:sp>
      <p:sp>
        <p:nvSpPr>
          <p:cNvPr id="2" name="Titel 1"/>
          <p:cNvSpPr>
            <a:spLocks noGrp="1"/>
          </p:cNvSpPr>
          <p:nvPr>
            <p:ph type="ctrTitle"/>
          </p:nvPr>
        </p:nvSpPr>
        <p:spPr/>
        <p:txBody>
          <a:bodyPr/>
          <a:lstStyle/>
          <a:p>
            <a:r>
              <a:rPr lang="nl-NL" dirty="0" err="1" smtClean="0"/>
              <a:t>Democracy</a:t>
            </a:r>
            <a:r>
              <a:rPr lang="nl-NL" dirty="0" smtClean="0"/>
              <a:t> and </a:t>
            </a:r>
            <a:r>
              <a:rPr lang="nl-NL" dirty="0" err="1" smtClean="0"/>
              <a:t>Imperialism</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Waging</a:t>
            </a:r>
            <a:r>
              <a:rPr lang="nl-NL" dirty="0" smtClean="0"/>
              <a:t> war </a:t>
            </a:r>
            <a:r>
              <a:rPr lang="nl-NL" dirty="0" err="1" smtClean="0"/>
              <a:t>with</a:t>
            </a:r>
            <a:r>
              <a:rPr lang="nl-NL" dirty="0" smtClean="0"/>
              <a:t> amateur </a:t>
            </a:r>
            <a:r>
              <a:rPr lang="nl-NL" dirty="0" err="1" smtClean="0"/>
              <a:t>levies</a:t>
            </a:r>
            <a:endParaRPr lang="nl-NL" dirty="0"/>
          </a:p>
        </p:txBody>
      </p:sp>
      <p:sp>
        <p:nvSpPr>
          <p:cNvPr id="3" name="Tijdelijke aanduiding voor inhoud 2"/>
          <p:cNvSpPr>
            <a:spLocks noGrp="1"/>
          </p:cNvSpPr>
          <p:nvPr>
            <p:ph sz="quarter" idx="1"/>
          </p:nvPr>
        </p:nvSpPr>
        <p:spPr>
          <a:xfrm>
            <a:off x="301752" y="1527048"/>
            <a:ext cx="4918320" cy="4926288"/>
          </a:xfrm>
        </p:spPr>
        <p:txBody>
          <a:bodyPr>
            <a:normAutofit fontScale="77500" lnSpcReduction="20000"/>
          </a:bodyPr>
          <a:lstStyle/>
          <a:p>
            <a:pPr>
              <a:buNone/>
            </a:pPr>
            <a:r>
              <a:rPr lang="nl-NL" b="1" dirty="0" err="1" smtClean="0"/>
              <a:t>Advantages</a:t>
            </a:r>
            <a:endParaRPr lang="nl-NL" b="1" dirty="0" smtClean="0"/>
          </a:p>
          <a:p>
            <a:r>
              <a:rPr lang="nl-NL" dirty="0" err="1" smtClean="0"/>
              <a:t>Large</a:t>
            </a:r>
            <a:r>
              <a:rPr lang="nl-NL" dirty="0" smtClean="0"/>
              <a:t> </a:t>
            </a:r>
            <a:r>
              <a:rPr lang="nl-NL" dirty="0" err="1" smtClean="0"/>
              <a:t>armies</a:t>
            </a:r>
            <a:endParaRPr lang="nl-NL" dirty="0" smtClean="0"/>
          </a:p>
          <a:p>
            <a:endParaRPr lang="nl-NL" dirty="0" smtClean="0"/>
          </a:p>
          <a:p>
            <a:r>
              <a:rPr lang="nl-NL" dirty="0" smtClean="0"/>
              <a:t>Minimal </a:t>
            </a:r>
            <a:r>
              <a:rPr lang="nl-NL" dirty="0" err="1" smtClean="0"/>
              <a:t>expense</a:t>
            </a:r>
            <a:endParaRPr lang="nl-NL" dirty="0" smtClean="0"/>
          </a:p>
          <a:p>
            <a:endParaRPr lang="nl-NL" dirty="0" smtClean="0"/>
          </a:p>
          <a:p>
            <a:r>
              <a:rPr lang="nl-NL" dirty="0" err="1" smtClean="0"/>
              <a:t>Commitment</a:t>
            </a:r>
            <a:r>
              <a:rPr lang="nl-NL" dirty="0" smtClean="0"/>
              <a:t> to the </a:t>
            </a:r>
            <a:r>
              <a:rPr lang="nl-NL" dirty="0" err="1" smtClean="0"/>
              <a:t>cause</a:t>
            </a:r>
            <a:endParaRPr lang="nl-NL" dirty="0" smtClean="0"/>
          </a:p>
          <a:p>
            <a:endParaRPr lang="nl-NL" dirty="0" smtClean="0"/>
          </a:p>
          <a:p>
            <a:pPr>
              <a:buNone/>
            </a:pPr>
            <a:r>
              <a:rPr lang="nl-NL" b="1" dirty="0" err="1" smtClean="0"/>
              <a:t>Disadvantages</a:t>
            </a:r>
            <a:endParaRPr lang="nl-NL" b="1" dirty="0" smtClean="0"/>
          </a:p>
          <a:p>
            <a:r>
              <a:rPr lang="nl-NL" dirty="0" err="1" smtClean="0"/>
              <a:t>Troops</a:t>
            </a:r>
            <a:r>
              <a:rPr lang="nl-NL" dirty="0" smtClean="0"/>
              <a:t> of </a:t>
            </a:r>
            <a:r>
              <a:rPr lang="nl-NL" dirty="0" err="1" smtClean="0"/>
              <a:t>unreliable</a:t>
            </a:r>
            <a:r>
              <a:rPr lang="nl-NL" dirty="0" smtClean="0"/>
              <a:t> </a:t>
            </a:r>
            <a:r>
              <a:rPr lang="nl-NL" dirty="0" err="1" smtClean="0"/>
              <a:t>quality</a:t>
            </a:r>
            <a:r>
              <a:rPr lang="nl-NL" dirty="0" smtClean="0"/>
              <a:t>; </a:t>
            </a:r>
            <a:r>
              <a:rPr lang="nl-NL" dirty="0" err="1" smtClean="0"/>
              <a:t>no</a:t>
            </a:r>
            <a:r>
              <a:rPr lang="nl-NL" dirty="0" smtClean="0"/>
              <a:t> professional </a:t>
            </a:r>
            <a:r>
              <a:rPr lang="nl-NL" dirty="0" err="1" smtClean="0"/>
              <a:t>skill</a:t>
            </a:r>
            <a:endParaRPr lang="nl-NL" dirty="0" smtClean="0"/>
          </a:p>
          <a:p>
            <a:endParaRPr lang="nl-NL" dirty="0" smtClean="0"/>
          </a:p>
          <a:p>
            <a:r>
              <a:rPr lang="nl-NL" dirty="0" err="1" smtClean="0"/>
              <a:t>Can</a:t>
            </a:r>
            <a:r>
              <a:rPr lang="nl-NL" dirty="0" smtClean="0"/>
              <a:t> </a:t>
            </a:r>
            <a:r>
              <a:rPr lang="nl-NL" dirty="0" err="1" smtClean="0"/>
              <a:t>only</a:t>
            </a:r>
            <a:r>
              <a:rPr lang="nl-NL" dirty="0" smtClean="0"/>
              <a:t> serve </a:t>
            </a:r>
            <a:r>
              <a:rPr lang="nl-NL" dirty="0" err="1" smtClean="0"/>
              <a:t>for</a:t>
            </a:r>
            <a:r>
              <a:rPr lang="nl-NL" dirty="0" smtClean="0"/>
              <a:t> a short time</a:t>
            </a:r>
          </a:p>
          <a:p>
            <a:endParaRPr lang="nl-NL" dirty="0" smtClean="0"/>
          </a:p>
          <a:p>
            <a:r>
              <a:rPr lang="nl-NL" dirty="0" smtClean="0"/>
              <a:t>High </a:t>
            </a:r>
            <a:r>
              <a:rPr lang="nl-NL" dirty="0" err="1" smtClean="0"/>
              <a:t>losses</a:t>
            </a:r>
            <a:r>
              <a:rPr lang="nl-NL" dirty="0" smtClean="0"/>
              <a:t> pose </a:t>
            </a:r>
            <a:r>
              <a:rPr lang="nl-NL" dirty="0" err="1" smtClean="0"/>
              <a:t>existential</a:t>
            </a:r>
            <a:r>
              <a:rPr lang="nl-NL" dirty="0" smtClean="0"/>
              <a:t> </a:t>
            </a:r>
            <a:r>
              <a:rPr lang="nl-NL" dirty="0" err="1" smtClean="0"/>
              <a:t>threat</a:t>
            </a:r>
            <a:r>
              <a:rPr lang="nl-NL" dirty="0" smtClean="0"/>
              <a:t> to polis</a:t>
            </a:r>
            <a:endParaRPr lang="nl-NL" dirty="0"/>
          </a:p>
        </p:txBody>
      </p:sp>
      <p:pic>
        <p:nvPicPr>
          <p:cNvPr id="5" name="Afbeelding 4" descr="hoplite stab.jpg"/>
          <p:cNvPicPr>
            <a:picLocks noChangeAspect="1"/>
          </p:cNvPicPr>
          <p:nvPr/>
        </p:nvPicPr>
        <p:blipFill>
          <a:blip r:embed="rId2" cstate="print"/>
          <a:stretch>
            <a:fillRect/>
          </a:stretch>
        </p:blipFill>
        <p:spPr>
          <a:xfrm>
            <a:off x="5287962" y="1411853"/>
            <a:ext cx="3721142" cy="496947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Athens</a:t>
            </a:r>
            <a:r>
              <a:rPr lang="nl-NL" dirty="0" smtClean="0"/>
              <a:t> at war</a:t>
            </a:r>
            <a:endParaRPr lang="nl-NL" dirty="0"/>
          </a:p>
        </p:txBody>
      </p:sp>
      <p:pic>
        <p:nvPicPr>
          <p:cNvPr id="4" name="Afbeelding 3" descr="combat.jpg"/>
          <p:cNvPicPr>
            <a:picLocks noChangeAspect="1"/>
          </p:cNvPicPr>
          <p:nvPr/>
        </p:nvPicPr>
        <p:blipFill>
          <a:blip r:embed="rId2" cstate="print"/>
          <a:stretch>
            <a:fillRect/>
          </a:stretch>
        </p:blipFill>
        <p:spPr>
          <a:xfrm>
            <a:off x="1115616" y="1484785"/>
            <a:ext cx="6925030" cy="519217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Who</a:t>
            </a:r>
            <a:r>
              <a:rPr lang="nl-NL" dirty="0" smtClean="0"/>
              <a:t> is in charge?</a:t>
            </a:r>
            <a:endParaRPr lang="nl-NL" dirty="0"/>
          </a:p>
        </p:txBody>
      </p:sp>
      <p:sp>
        <p:nvSpPr>
          <p:cNvPr id="3" name="Tijdelijke aanduiding voor inhoud 2"/>
          <p:cNvSpPr>
            <a:spLocks noGrp="1"/>
          </p:cNvSpPr>
          <p:nvPr>
            <p:ph sz="quarter" idx="1"/>
          </p:nvPr>
        </p:nvSpPr>
        <p:spPr/>
        <p:txBody>
          <a:bodyPr/>
          <a:lstStyle/>
          <a:p>
            <a:r>
              <a:rPr lang="nl-NL" dirty="0" err="1" smtClean="0"/>
              <a:t>Archaic</a:t>
            </a:r>
            <a:r>
              <a:rPr lang="nl-NL" dirty="0" smtClean="0"/>
              <a:t> </a:t>
            </a:r>
            <a:r>
              <a:rPr lang="nl-NL" dirty="0" err="1" smtClean="0"/>
              <a:t>period</a:t>
            </a:r>
            <a:r>
              <a:rPr lang="nl-NL" dirty="0" smtClean="0"/>
              <a:t>: </a:t>
            </a:r>
            <a:r>
              <a:rPr lang="nl-NL" dirty="0" err="1" smtClean="0"/>
              <a:t>elected</a:t>
            </a:r>
            <a:r>
              <a:rPr lang="nl-NL" dirty="0" smtClean="0"/>
              <a:t> </a:t>
            </a:r>
            <a:r>
              <a:rPr lang="nl-NL" dirty="0" err="1" smtClean="0"/>
              <a:t>polemarch</a:t>
            </a:r>
            <a:endParaRPr lang="nl-NL" dirty="0" smtClean="0"/>
          </a:p>
          <a:p>
            <a:endParaRPr lang="nl-NL" dirty="0" smtClean="0"/>
          </a:p>
          <a:p>
            <a:r>
              <a:rPr lang="nl-NL" dirty="0" err="1" smtClean="0"/>
              <a:t>After</a:t>
            </a:r>
            <a:r>
              <a:rPr lang="nl-NL" dirty="0" smtClean="0"/>
              <a:t> </a:t>
            </a:r>
            <a:r>
              <a:rPr lang="nl-NL" dirty="0" err="1" smtClean="0"/>
              <a:t>Cleisthenes</a:t>
            </a:r>
            <a:r>
              <a:rPr lang="nl-NL" dirty="0" smtClean="0"/>
              <a:t>: board of 10 </a:t>
            </a:r>
            <a:r>
              <a:rPr lang="nl-NL" dirty="0" err="1" smtClean="0"/>
              <a:t>elected</a:t>
            </a:r>
            <a:r>
              <a:rPr lang="nl-NL" dirty="0" smtClean="0"/>
              <a:t> </a:t>
            </a:r>
            <a:r>
              <a:rPr lang="nl-NL" i="1" dirty="0" err="1" smtClean="0"/>
              <a:t>strategoi</a:t>
            </a:r>
            <a:r>
              <a:rPr lang="nl-NL" dirty="0" smtClean="0"/>
              <a:t> (</a:t>
            </a:r>
            <a:r>
              <a:rPr lang="nl-NL" dirty="0" err="1" smtClean="0"/>
              <a:t>generals</a:t>
            </a:r>
            <a:r>
              <a:rPr lang="nl-NL" dirty="0" smtClean="0"/>
              <a:t>) support </a:t>
            </a:r>
            <a:r>
              <a:rPr lang="nl-NL" dirty="0" err="1" smtClean="0"/>
              <a:t>polemarch</a:t>
            </a:r>
            <a:endParaRPr lang="nl-NL" dirty="0" smtClean="0"/>
          </a:p>
          <a:p>
            <a:endParaRPr lang="nl-NL" dirty="0" smtClean="0"/>
          </a:p>
          <a:p>
            <a:r>
              <a:rPr lang="nl-NL" dirty="0" err="1" smtClean="0"/>
              <a:t>Fifth</a:t>
            </a:r>
            <a:r>
              <a:rPr lang="nl-NL" dirty="0" smtClean="0"/>
              <a:t> </a:t>
            </a:r>
            <a:r>
              <a:rPr lang="nl-NL" dirty="0" err="1" smtClean="0"/>
              <a:t>century</a:t>
            </a:r>
            <a:r>
              <a:rPr lang="nl-NL" dirty="0" smtClean="0"/>
              <a:t>: </a:t>
            </a:r>
            <a:r>
              <a:rPr lang="nl-NL" dirty="0" err="1" smtClean="0"/>
              <a:t>polemarch</a:t>
            </a:r>
            <a:r>
              <a:rPr lang="nl-NL" dirty="0" smtClean="0"/>
              <a:t> </a:t>
            </a:r>
            <a:r>
              <a:rPr lang="nl-NL" dirty="0" err="1" smtClean="0"/>
              <a:t>loses</a:t>
            </a:r>
            <a:r>
              <a:rPr lang="nl-NL" dirty="0" smtClean="0"/>
              <a:t> </a:t>
            </a:r>
            <a:r>
              <a:rPr lang="nl-NL" dirty="0" err="1" smtClean="0"/>
              <a:t>his</a:t>
            </a:r>
            <a:r>
              <a:rPr lang="nl-NL" dirty="0" smtClean="0"/>
              <a:t> military </a:t>
            </a:r>
            <a:r>
              <a:rPr lang="nl-NL" dirty="0" err="1" smtClean="0"/>
              <a:t>role</a:t>
            </a:r>
            <a:endParaRPr lang="nl-NL" dirty="0" smtClean="0"/>
          </a:p>
          <a:p>
            <a:endParaRPr lang="nl-NL" dirty="0" smtClean="0"/>
          </a:p>
          <a:p>
            <a:r>
              <a:rPr lang="nl-NL" dirty="0" err="1" smtClean="0"/>
              <a:t>Generals</a:t>
            </a:r>
            <a:r>
              <a:rPr lang="nl-NL" dirty="0" smtClean="0"/>
              <a:t> are </a:t>
            </a:r>
            <a:r>
              <a:rPr lang="nl-NL" dirty="0" err="1" smtClean="0"/>
              <a:t>all-purpose</a:t>
            </a:r>
            <a:r>
              <a:rPr lang="nl-NL" dirty="0" smtClean="0"/>
              <a:t> </a:t>
            </a:r>
            <a:r>
              <a:rPr lang="nl-NL" dirty="0" err="1" smtClean="0"/>
              <a:t>commanders</a:t>
            </a:r>
            <a:r>
              <a:rPr lang="nl-NL" dirty="0" smtClean="0"/>
              <a:t> </a:t>
            </a:r>
            <a:r>
              <a:rPr lang="nl-NL" dirty="0" err="1" smtClean="0"/>
              <a:t>assigned</a:t>
            </a:r>
            <a:r>
              <a:rPr lang="nl-NL" dirty="0" smtClean="0"/>
              <a:t> to </a:t>
            </a:r>
            <a:r>
              <a:rPr lang="nl-NL" dirty="0" err="1" smtClean="0"/>
              <a:t>missions</a:t>
            </a:r>
            <a:r>
              <a:rPr lang="nl-NL" dirty="0" smtClean="0"/>
              <a:t> </a:t>
            </a:r>
            <a:r>
              <a:rPr lang="nl-NL" dirty="0" err="1" smtClean="0"/>
              <a:t>by</a:t>
            </a:r>
            <a:r>
              <a:rPr lang="nl-NL" dirty="0" smtClean="0"/>
              <a:t> the </a:t>
            </a:r>
            <a:r>
              <a:rPr lang="nl-NL" dirty="0" err="1" smtClean="0"/>
              <a:t>Assembly</a:t>
            </a:r>
            <a:endParaRPr lang="nl-N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Raising</a:t>
            </a:r>
            <a:r>
              <a:rPr lang="nl-NL" dirty="0" smtClean="0"/>
              <a:t> the </a:t>
            </a:r>
            <a:r>
              <a:rPr lang="nl-NL" dirty="0" err="1" smtClean="0"/>
              <a:t>levy</a:t>
            </a:r>
            <a:endParaRPr lang="nl-NL" dirty="0"/>
          </a:p>
        </p:txBody>
      </p:sp>
      <p:sp>
        <p:nvSpPr>
          <p:cNvPr id="3" name="Tijdelijke aanduiding voor inhoud 2"/>
          <p:cNvSpPr>
            <a:spLocks noGrp="1"/>
          </p:cNvSpPr>
          <p:nvPr>
            <p:ph sz="quarter" idx="1"/>
          </p:nvPr>
        </p:nvSpPr>
        <p:spPr/>
        <p:txBody>
          <a:bodyPr/>
          <a:lstStyle/>
          <a:p>
            <a:r>
              <a:rPr lang="nl-NL" dirty="0" err="1" smtClean="0"/>
              <a:t>Citizens</a:t>
            </a:r>
            <a:r>
              <a:rPr lang="nl-NL" dirty="0" smtClean="0"/>
              <a:t> </a:t>
            </a:r>
            <a:r>
              <a:rPr lang="nl-NL" dirty="0" err="1" smtClean="0"/>
              <a:t>called</a:t>
            </a:r>
            <a:r>
              <a:rPr lang="nl-NL" dirty="0" smtClean="0"/>
              <a:t> up </a:t>
            </a:r>
            <a:r>
              <a:rPr lang="nl-NL" dirty="0" err="1" smtClean="0"/>
              <a:t>by</a:t>
            </a:r>
            <a:r>
              <a:rPr lang="nl-NL" dirty="0" smtClean="0"/>
              <a:t> </a:t>
            </a:r>
            <a:r>
              <a:rPr lang="nl-NL" dirty="0" err="1" smtClean="0"/>
              <a:t>tribe</a:t>
            </a:r>
            <a:r>
              <a:rPr lang="nl-NL" dirty="0" smtClean="0"/>
              <a:t> </a:t>
            </a:r>
            <a:r>
              <a:rPr lang="nl-NL" dirty="0" err="1" smtClean="0"/>
              <a:t>using</a:t>
            </a:r>
            <a:r>
              <a:rPr lang="nl-NL" dirty="0" smtClean="0"/>
              <a:t> </a:t>
            </a:r>
            <a:r>
              <a:rPr lang="nl-NL" dirty="0" err="1" smtClean="0"/>
              <a:t>draft</a:t>
            </a:r>
            <a:r>
              <a:rPr lang="nl-NL" dirty="0" smtClean="0"/>
              <a:t> </a:t>
            </a:r>
            <a:r>
              <a:rPr lang="nl-NL" dirty="0" err="1" smtClean="0"/>
              <a:t>lists</a:t>
            </a:r>
            <a:r>
              <a:rPr lang="nl-NL" dirty="0" smtClean="0"/>
              <a:t> (</a:t>
            </a:r>
            <a:r>
              <a:rPr lang="nl-NL" i="1" dirty="0" err="1" smtClean="0"/>
              <a:t>katalogoi</a:t>
            </a:r>
            <a:r>
              <a:rPr lang="nl-NL" dirty="0" smtClean="0"/>
              <a:t>) </a:t>
            </a:r>
            <a:r>
              <a:rPr lang="nl-NL" dirty="0" err="1" smtClean="0"/>
              <a:t>based</a:t>
            </a:r>
            <a:r>
              <a:rPr lang="nl-NL" dirty="0" smtClean="0"/>
              <a:t> </a:t>
            </a:r>
            <a:r>
              <a:rPr lang="nl-NL" dirty="0" err="1" smtClean="0"/>
              <a:t>on</a:t>
            </a:r>
            <a:r>
              <a:rPr lang="nl-NL" dirty="0" smtClean="0"/>
              <a:t> </a:t>
            </a:r>
            <a:r>
              <a:rPr lang="nl-NL" dirty="0" err="1" smtClean="0"/>
              <a:t>citizen</a:t>
            </a:r>
            <a:r>
              <a:rPr lang="nl-NL" dirty="0" smtClean="0"/>
              <a:t> register</a:t>
            </a:r>
          </a:p>
          <a:p>
            <a:endParaRPr lang="nl-NL" dirty="0" smtClean="0"/>
          </a:p>
          <a:p>
            <a:r>
              <a:rPr lang="nl-NL" dirty="0" err="1" smtClean="0"/>
              <a:t>Solonic</a:t>
            </a:r>
            <a:r>
              <a:rPr lang="nl-NL" dirty="0" smtClean="0"/>
              <a:t> </a:t>
            </a:r>
            <a:r>
              <a:rPr lang="nl-NL" dirty="0" err="1" smtClean="0"/>
              <a:t>property</a:t>
            </a:r>
            <a:r>
              <a:rPr lang="nl-NL" dirty="0" smtClean="0"/>
              <a:t> classes </a:t>
            </a:r>
            <a:r>
              <a:rPr lang="nl-NL" dirty="0" err="1" smtClean="0"/>
              <a:t>determine</a:t>
            </a:r>
            <a:r>
              <a:rPr lang="nl-NL" dirty="0" smtClean="0"/>
              <a:t> </a:t>
            </a:r>
            <a:r>
              <a:rPr lang="nl-NL" dirty="0" err="1" smtClean="0"/>
              <a:t>required</a:t>
            </a:r>
            <a:r>
              <a:rPr lang="nl-NL" dirty="0" smtClean="0"/>
              <a:t> </a:t>
            </a:r>
            <a:r>
              <a:rPr lang="nl-NL" dirty="0" err="1" smtClean="0"/>
              <a:t>role</a:t>
            </a:r>
            <a:r>
              <a:rPr lang="nl-NL" dirty="0" smtClean="0"/>
              <a:t>: </a:t>
            </a:r>
            <a:r>
              <a:rPr lang="nl-NL" i="1" dirty="0" smtClean="0"/>
              <a:t>hippeis</a:t>
            </a:r>
            <a:r>
              <a:rPr lang="nl-NL" dirty="0" smtClean="0"/>
              <a:t> are </a:t>
            </a:r>
            <a:r>
              <a:rPr lang="nl-NL" dirty="0" err="1" smtClean="0"/>
              <a:t>horsemen</a:t>
            </a:r>
            <a:r>
              <a:rPr lang="nl-NL" dirty="0" smtClean="0"/>
              <a:t>, </a:t>
            </a:r>
            <a:r>
              <a:rPr lang="nl-NL" i="1" dirty="0" err="1" smtClean="0"/>
              <a:t>zeugitai</a:t>
            </a:r>
            <a:r>
              <a:rPr lang="nl-NL" dirty="0" smtClean="0"/>
              <a:t> are </a:t>
            </a:r>
            <a:r>
              <a:rPr lang="nl-NL" dirty="0" err="1" smtClean="0"/>
              <a:t>hoplites</a:t>
            </a:r>
            <a:endParaRPr lang="nl-NL" dirty="0" smtClean="0"/>
          </a:p>
          <a:p>
            <a:endParaRPr lang="nl-NL" dirty="0" smtClean="0"/>
          </a:p>
          <a:p>
            <a:r>
              <a:rPr lang="nl-NL" dirty="0" err="1" smtClean="0"/>
              <a:t>Thetes</a:t>
            </a:r>
            <a:r>
              <a:rPr lang="nl-NL" dirty="0" smtClean="0"/>
              <a:t> </a:t>
            </a:r>
            <a:r>
              <a:rPr lang="nl-NL" dirty="0" err="1" smtClean="0"/>
              <a:t>exempt</a:t>
            </a:r>
            <a:r>
              <a:rPr lang="nl-NL" dirty="0" smtClean="0"/>
              <a:t> </a:t>
            </a:r>
            <a:r>
              <a:rPr lang="nl-NL" dirty="0" err="1" smtClean="0"/>
              <a:t>from</a:t>
            </a:r>
            <a:r>
              <a:rPr lang="nl-NL" dirty="0" smtClean="0"/>
              <a:t> </a:t>
            </a:r>
            <a:r>
              <a:rPr lang="nl-NL" dirty="0" err="1" smtClean="0"/>
              <a:t>draft</a:t>
            </a:r>
            <a:r>
              <a:rPr lang="nl-NL" dirty="0" smtClean="0"/>
              <a:t> ‘</a:t>
            </a:r>
            <a:r>
              <a:rPr lang="nl-NL" dirty="0" err="1" smtClean="0"/>
              <a:t>from</a:t>
            </a:r>
            <a:r>
              <a:rPr lang="nl-NL" dirty="0" smtClean="0"/>
              <a:t> the list’; serve </a:t>
            </a:r>
            <a:r>
              <a:rPr lang="nl-NL" dirty="0" err="1" smtClean="0"/>
              <a:t>only</a:t>
            </a:r>
            <a:r>
              <a:rPr lang="nl-NL" dirty="0" smtClean="0"/>
              <a:t> as </a:t>
            </a:r>
            <a:r>
              <a:rPr lang="nl-NL" dirty="0" err="1" smtClean="0"/>
              <a:t>volunteers</a:t>
            </a:r>
            <a:r>
              <a:rPr lang="nl-NL" dirty="0" smtClean="0"/>
              <a:t> </a:t>
            </a:r>
            <a:r>
              <a:rPr lang="nl-NL" dirty="0" err="1" smtClean="0"/>
              <a:t>or</a:t>
            </a:r>
            <a:r>
              <a:rPr lang="nl-NL" dirty="0" smtClean="0"/>
              <a:t> in </a:t>
            </a:r>
            <a:r>
              <a:rPr lang="nl-NL" i="1" dirty="0" err="1" smtClean="0"/>
              <a:t>pandemei</a:t>
            </a:r>
            <a:r>
              <a:rPr lang="nl-NL" dirty="0" smtClean="0"/>
              <a:t>/</a:t>
            </a:r>
            <a:r>
              <a:rPr lang="nl-NL" i="1" dirty="0" err="1" smtClean="0"/>
              <a:t>panstratiai</a:t>
            </a:r>
            <a:r>
              <a:rPr lang="nl-NL" dirty="0" smtClean="0"/>
              <a:t> </a:t>
            </a:r>
            <a:r>
              <a:rPr lang="nl-NL" dirty="0" err="1" smtClean="0"/>
              <a:t>levies</a:t>
            </a:r>
            <a:endParaRPr lang="nl-N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Laws</a:t>
            </a:r>
            <a:r>
              <a:rPr lang="nl-NL" dirty="0" smtClean="0"/>
              <a:t> </a:t>
            </a:r>
            <a:r>
              <a:rPr lang="nl-NL" dirty="0" err="1" smtClean="0"/>
              <a:t>against</a:t>
            </a:r>
            <a:r>
              <a:rPr lang="nl-NL" dirty="0" smtClean="0"/>
              <a:t> </a:t>
            </a:r>
            <a:r>
              <a:rPr lang="nl-NL" dirty="0" err="1" smtClean="0"/>
              <a:t>shirking</a:t>
            </a:r>
            <a:r>
              <a:rPr lang="nl-NL" dirty="0" smtClean="0"/>
              <a:t> military </a:t>
            </a:r>
            <a:r>
              <a:rPr lang="nl-NL" dirty="0" err="1" smtClean="0"/>
              <a:t>duty</a:t>
            </a:r>
            <a:endParaRPr lang="nl-NL" dirty="0"/>
          </a:p>
        </p:txBody>
      </p:sp>
      <p:sp>
        <p:nvSpPr>
          <p:cNvPr id="3" name="Tijdelijke aanduiding voor inhoud 2"/>
          <p:cNvSpPr>
            <a:spLocks noGrp="1"/>
          </p:cNvSpPr>
          <p:nvPr>
            <p:ph sz="quarter" idx="1"/>
          </p:nvPr>
        </p:nvSpPr>
        <p:spPr/>
        <p:txBody>
          <a:bodyPr/>
          <a:lstStyle/>
          <a:p>
            <a:r>
              <a:rPr lang="nl-NL" i="1" dirty="0" err="1" smtClean="0"/>
              <a:t>Astrateia</a:t>
            </a:r>
            <a:r>
              <a:rPr lang="nl-NL" dirty="0" smtClean="0"/>
              <a:t> (</a:t>
            </a:r>
            <a:r>
              <a:rPr lang="nl-NL" dirty="0" err="1" smtClean="0"/>
              <a:t>draft</a:t>
            </a:r>
            <a:r>
              <a:rPr lang="nl-NL" dirty="0" smtClean="0"/>
              <a:t> </a:t>
            </a:r>
            <a:r>
              <a:rPr lang="nl-NL" dirty="0" err="1" smtClean="0"/>
              <a:t>dodging</a:t>
            </a:r>
            <a:r>
              <a:rPr lang="nl-NL" dirty="0" smtClean="0"/>
              <a:t>)</a:t>
            </a:r>
          </a:p>
          <a:p>
            <a:endParaRPr lang="nl-NL" dirty="0" smtClean="0"/>
          </a:p>
          <a:p>
            <a:r>
              <a:rPr lang="nl-NL" i="1" dirty="0" err="1" smtClean="0"/>
              <a:t>Lipotaxia</a:t>
            </a:r>
            <a:r>
              <a:rPr lang="nl-NL" dirty="0" smtClean="0"/>
              <a:t> (</a:t>
            </a:r>
            <a:r>
              <a:rPr lang="nl-NL" dirty="0" err="1" smtClean="0"/>
              <a:t>desertion</a:t>
            </a:r>
            <a:r>
              <a:rPr lang="nl-NL" dirty="0" smtClean="0"/>
              <a:t>)</a:t>
            </a:r>
          </a:p>
          <a:p>
            <a:endParaRPr lang="nl-NL" dirty="0" smtClean="0"/>
          </a:p>
          <a:p>
            <a:r>
              <a:rPr lang="nl-NL" i="1" dirty="0" err="1" smtClean="0"/>
              <a:t>Deilia</a:t>
            </a:r>
            <a:r>
              <a:rPr lang="nl-NL" dirty="0" smtClean="0"/>
              <a:t> (</a:t>
            </a:r>
            <a:r>
              <a:rPr lang="nl-NL" dirty="0" err="1" smtClean="0"/>
              <a:t>cowardice</a:t>
            </a:r>
            <a:r>
              <a:rPr lang="nl-NL" dirty="0" smtClean="0"/>
              <a:t>)</a:t>
            </a:r>
          </a:p>
          <a:p>
            <a:endParaRPr lang="nl-NL" dirty="0" smtClean="0"/>
          </a:p>
          <a:p>
            <a:pPr>
              <a:buNone/>
            </a:pPr>
            <a:endParaRPr lang="nl-NL" dirty="0" smtClean="0"/>
          </a:p>
          <a:p>
            <a:pPr>
              <a:buNone/>
            </a:pPr>
            <a:r>
              <a:rPr lang="nl-NL" dirty="0" err="1" smtClean="0"/>
              <a:t>Generals</a:t>
            </a:r>
            <a:r>
              <a:rPr lang="nl-NL" dirty="0" smtClean="0"/>
              <a:t> had the </a:t>
            </a:r>
            <a:r>
              <a:rPr lang="nl-NL" dirty="0" err="1" smtClean="0"/>
              <a:t>authority</a:t>
            </a:r>
            <a:r>
              <a:rPr lang="nl-NL" dirty="0" smtClean="0"/>
              <a:t> to fine </a:t>
            </a:r>
            <a:r>
              <a:rPr lang="nl-NL" dirty="0" err="1" smtClean="0"/>
              <a:t>or</a:t>
            </a:r>
            <a:r>
              <a:rPr lang="nl-NL" dirty="0" smtClean="0"/>
              <a:t> </a:t>
            </a:r>
            <a:r>
              <a:rPr lang="nl-NL" dirty="0" err="1" smtClean="0"/>
              <a:t>imprison</a:t>
            </a:r>
            <a:r>
              <a:rPr lang="nl-NL" dirty="0" smtClean="0"/>
              <a:t> </a:t>
            </a:r>
            <a:r>
              <a:rPr lang="nl-NL" dirty="0" err="1" smtClean="0"/>
              <a:t>their</a:t>
            </a:r>
            <a:r>
              <a:rPr lang="nl-NL" dirty="0" smtClean="0"/>
              <a:t> men, </a:t>
            </a:r>
            <a:r>
              <a:rPr lang="nl-NL" dirty="0" err="1" smtClean="0"/>
              <a:t>but</a:t>
            </a:r>
            <a:r>
              <a:rPr lang="nl-NL" dirty="0" smtClean="0"/>
              <a:t> in </a:t>
            </a:r>
            <a:r>
              <a:rPr lang="nl-NL" dirty="0" err="1" smtClean="0"/>
              <a:t>practice</a:t>
            </a:r>
            <a:r>
              <a:rPr lang="nl-NL" dirty="0" smtClean="0"/>
              <a:t> </a:t>
            </a:r>
            <a:r>
              <a:rPr lang="nl-NL" dirty="0" err="1" smtClean="0"/>
              <a:t>laws</a:t>
            </a:r>
            <a:r>
              <a:rPr lang="nl-NL" dirty="0" smtClean="0"/>
              <a:t> </a:t>
            </a:r>
            <a:r>
              <a:rPr lang="nl-NL" dirty="0" err="1" smtClean="0"/>
              <a:t>were</a:t>
            </a:r>
            <a:r>
              <a:rPr lang="nl-NL" dirty="0" smtClean="0"/>
              <a:t> </a:t>
            </a:r>
            <a:r>
              <a:rPr lang="nl-NL" dirty="0" err="1" smtClean="0"/>
              <a:t>rarely</a:t>
            </a:r>
            <a:r>
              <a:rPr lang="nl-NL" dirty="0" smtClean="0"/>
              <a:t> </a:t>
            </a:r>
            <a:r>
              <a:rPr lang="nl-NL" dirty="0" err="1" smtClean="0"/>
              <a:t>enforced</a:t>
            </a:r>
            <a:endParaRPr lang="nl-NL" dirty="0"/>
          </a:p>
        </p:txBody>
      </p:sp>
      <p:pic>
        <p:nvPicPr>
          <p:cNvPr id="4" name="Afbeelding 3" descr="hoplite butt.jpg"/>
          <p:cNvPicPr>
            <a:picLocks noChangeAspect="1"/>
          </p:cNvPicPr>
          <p:nvPr/>
        </p:nvPicPr>
        <p:blipFill>
          <a:blip r:embed="rId2" cstate="print"/>
          <a:stretch>
            <a:fillRect/>
          </a:stretch>
        </p:blipFill>
        <p:spPr>
          <a:xfrm>
            <a:off x="5558456" y="1412776"/>
            <a:ext cx="3456384" cy="345638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An</a:t>
            </a:r>
            <a:r>
              <a:rPr lang="nl-NL" dirty="0" smtClean="0"/>
              <a:t> Imperial </a:t>
            </a:r>
            <a:r>
              <a:rPr lang="nl-NL" dirty="0" err="1" smtClean="0"/>
              <a:t>Militia</a:t>
            </a:r>
            <a:endParaRPr lang="nl-NL" dirty="0"/>
          </a:p>
        </p:txBody>
      </p:sp>
      <p:sp>
        <p:nvSpPr>
          <p:cNvPr id="3" name="Tijdelijke aanduiding voor inhoud 2"/>
          <p:cNvSpPr>
            <a:spLocks noGrp="1"/>
          </p:cNvSpPr>
          <p:nvPr>
            <p:ph sz="quarter" idx="1"/>
          </p:nvPr>
        </p:nvSpPr>
        <p:spPr/>
        <p:txBody>
          <a:bodyPr/>
          <a:lstStyle/>
          <a:p>
            <a:r>
              <a:rPr lang="nl-NL" dirty="0" err="1" smtClean="0"/>
              <a:t>Early</a:t>
            </a:r>
            <a:r>
              <a:rPr lang="nl-NL" dirty="0" smtClean="0"/>
              <a:t> 450s: </a:t>
            </a:r>
            <a:r>
              <a:rPr lang="nl-NL" dirty="0" err="1" smtClean="0"/>
              <a:t>citizens</a:t>
            </a:r>
            <a:r>
              <a:rPr lang="nl-NL" dirty="0" smtClean="0"/>
              <a:t> </a:t>
            </a:r>
            <a:r>
              <a:rPr lang="nl-NL" dirty="0" err="1" smtClean="0"/>
              <a:t>on</a:t>
            </a:r>
            <a:r>
              <a:rPr lang="nl-NL" dirty="0" smtClean="0"/>
              <a:t> the </a:t>
            </a:r>
            <a:r>
              <a:rPr lang="nl-NL" dirty="0" err="1" smtClean="0"/>
              <a:t>lists</a:t>
            </a:r>
            <a:r>
              <a:rPr lang="nl-NL" dirty="0" smtClean="0"/>
              <a:t> </a:t>
            </a:r>
            <a:r>
              <a:rPr lang="nl-NL" dirty="0" err="1" smtClean="0"/>
              <a:t>become</a:t>
            </a:r>
            <a:r>
              <a:rPr lang="nl-NL" dirty="0" smtClean="0"/>
              <a:t> </a:t>
            </a:r>
            <a:r>
              <a:rPr lang="nl-NL" dirty="0" err="1" smtClean="0"/>
              <a:t>liable</a:t>
            </a:r>
            <a:r>
              <a:rPr lang="nl-NL" dirty="0" smtClean="0"/>
              <a:t> to </a:t>
            </a:r>
            <a:r>
              <a:rPr lang="nl-NL" dirty="0" err="1" smtClean="0"/>
              <a:t>mandatory</a:t>
            </a:r>
            <a:r>
              <a:rPr lang="nl-NL" dirty="0" smtClean="0"/>
              <a:t> service </a:t>
            </a:r>
            <a:r>
              <a:rPr lang="nl-NL" dirty="0" err="1" smtClean="0"/>
              <a:t>overseas</a:t>
            </a:r>
            <a:endParaRPr lang="nl-NL" dirty="0" smtClean="0"/>
          </a:p>
          <a:p>
            <a:endParaRPr lang="nl-NL" dirty="0" smtClean="0"/>
          </a:p>
          <a:p>
            <a:r>
              <a:rPr lang="nl-NL" dirty="0" err="1" smtClean="0"/>
              <a:t>Introduction</a:t>
            </a:r>
            <a:r>
              <a:rPr lang="nl-NL" dirty="0" smtClean="0"/>
              <a:t> of </a:t>
            </a:r>
            <a:r>
              <a:rPr lang="nl-NL" dirty="0" err="1" smtClean="0"/>
              <a:t>pay</a:t>
            </a:r>
            <a:r>
              <a:rPr lang="nl-NL" dirty="0" smtClean="0"/>
              <a:t> </a:t>
            </a:r>
            <a:r>
              <a:rPr lang="nl-NL" dirty="0" err="1" smtClean="0"/>
              <a:t>for</a:t>
            </a:r>
            <a:r>
              <a:rPr lang="nl-NL" dirty="0" smtClean="0"/>
              <a:t> military service</a:t>
            </a:r>
          </a:p>
          <a:p>
            <a:endParaRPr lang="nl-NL" dirty="0" smtClean="0"/>
          </a:p>
          <a:p>
            <a:r>
              <a:rPr lang="nl-NL" dirty="0" err="1" smtClean="0"/>
              <a:t>Connected</a:t>
            </a:r>
            <a:r>
              <a:rPr lang="nl-NL" dirty="0" smtClean="0"/>
              <a:t> to opening up the </a:t>
            </a:r>
            <a:r>
              <a:rPr lang="nl-NL" dirty="0" err="1" smtClean="0"/>
              <a:t>archonships</a:t>
            </a:r>
            <a:r>
              <a:rPr lang="nl-NL" dirty="0" smtClean="0"/>
              <a:t> to the </a:t>
            </a:r>
            <a:r>
              <a:rPr lang="nl-NL" i="1" dirty="0" err="1" smtClean="0"/>
              <a:t>zeugitai</a:t>
            </a:r>
            <a:r>
              <a:rPr lang="nl-NL" dirty="0" smtClean="0"/>
              <a:t> in 457/6?</a:t>
            </a:r>
            <a:endParaRPr lang="nl-N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Athenian</a:t>
            </a:r>
            <a:r>
              <a:rPr lang="nl-NL" dirty="0" smtClean="0"/>
              <a:t> </a:t>
            </a:r>
            <a:r>
              <a:rPr lang="nl-NL" dirty="0" err="1" smtClean="0"/>
              <a:t>armed</a:t>
            </a:r>
            <a:r>
              <a:rPr lang="nl-NL" dirty="0" smtClean="0"/>
              <a:t> </a:t>
            </a:r>
            <a:r>
              <a:rPr lang="nl-NL" dirty="0" err="1" smtClean="0"/>
              <a:t>forces</a:t>
            </a:r>
            <a:endParaRPr lang="nl-NL" dirty="0"/>
          </a:p>
        </p:txBody>
      </p:sp>
      <p:sp>
        <p:nvSpPr>
          <p:cNvPr id="3" name="Tekstvak 2"/>
          <p:cNvSpPr txBox="1"/>
          <p:nvPr/>
        </p:nvSpPr>
        <p:spPr>
          <a:xfrm>
            <a:off x="395536" y="1844824"/>
            <a:ext cx="8424936" cy="2031325"/>
          </a:xfrm>
          <a:prstGeom prst="rect">
            <a:avLst/>
          </a:prstGeom>
          <a:noFill/>
        </p:spPr>
        <p:txBody>
          <a:bodyPr wrap="square" rtlCol="0">
            <a:spAutoFit/>
          </a:bodyPr>
          <a:lstStyle/>
          <a:p>
            <a:r>
              <a:rPr lang="en-GB" dirty="0" smtClean="0"/>
              <a:t>They </a:t>
            </a:r>
            <a:r>
              <a:rPr lang="en-GB" dirty="0" smtClean="0"/>
              <a:t>had an army of </a:t>
            </a:r>
            <a:r>
              <a:rPr lang="en-GB" dirty="0" smtClean="0"/>
              <a:t>13,000 hoplites, </a:t>
            </a:r>
            <a:r>
              <a:rPr lang="en-GB" dirty="0" smtClean="0"/>
              <a:t>besides </a:t>
            </a:r>
            <a:r>
              <a:rPr lang="en-GB" dirty="0" smtClean="0"/>
              <a:t>16,000 </a:t>
            </a:r>
            <a:r>
              <a:rPr lang="en-GB" dirty="0" smtClean="0"/>
              <a:t>more in the garrisons and on home duty at </a:t>
            </a:r>
            <a:r>
              <a:rPr lang="en-GB" dirty="0" smtClean="0"/>
              <a:t>Athens. </a:t>
            </a:r>
            <a:r>
              <a:rPr lang="en-GB" dirty="0" smtClean="0"/>
              <a:t>This was at first the number of men on guard in the event of an invasion: it was composed of the oldest and youngest levies and the </a:t>
            </a:r>
            <a:r>
              <a:rPr lang="en-GB" dirty="0" err="1" smtClean="0"/>
              <a:t>metics</a:t>
            </a:r>
            <a:r>
              <a:rPr lang="en-GB" dirty="0" smtClean="0"/>
              <a:t> who had hoplite equipment. </a:t>
            </a:r>
            <a:r>
              <a:rPr lang="en-GB" dirty="0" smtClean="0"/>
              <a:t>(…) Pericles also showed them that they had twelve hundred horse including mounted archers, with sixteen hundred archers </a:t>
            </a:r>
            <a:r>
              <a:rPr lang="en-GB" dirty="0" err="1" smtClean="0"/>
              <a:t>unmounted</a:t>
            </a:r>
            <a:r>
              <a:rPr lang="en-GB" dirty="0" smtClean="0"/>
              <a:t>, and three hundred </a:t>
            </a:r>
            <a:r>
              <a:rPr lang="en-GB" dirty="0" smtClean="0"/>
              <a:t>triremes </a:t>
            </a:r>
            <a:r>
              <a:rPr lang="en-GB" dirty="0" smtClean="0"/>
              <a:t>fit for service</a:t>
            </a:r>
            <a:r>
              <a:rPr lang="en-GB" dirty="0" smtClean="0"/>
              <a:t>.</a:t>
            </a:r>
          </a:p>
          <a:p>
            <a:pPr algn="r"/>
            <a:r>
              <a:rPr lang="nl-NL" dirty="0" err="1" smtClean="0"/>
              <a:t>Thuc</a:t>
            </a:r>
            <a:r>
              <a:rPr lang="nl-NL" dirty="0" smtClean="0"/>
              <a:t>. 2.13.6-8</a:t>
            </a:r>
            <a:endParaRPr lang="en-GB"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hoplite</a:t>
            </a:r>
            <a:r>
              <a:rPr lang="nl-NL" dirty="0" smtClean="0"/>
              <a:t> body</a:t>
            </a:r>
            <a:endParaRPr lang="nl-NL" dirty="0"/>
          </a:p>
        </p:txBody>
      </p:sp>
      <p:sp>
        <p:nvSpPr>
          <p:cNvPr id="3" name="Tijdelijke aanduiding voor inhoud 2"/>
          <p:cNvSpPr>
            <a:spLocks noGrp="1"/>
          </p:cNvSpPr>
          <p:nvPr>
            <p:ph sz="quarter" idx="1"/>
          </p:nvPr>
        </p:nvSpPr>
        <p:spPr>
          <a:xfrm>
            <a:off x="301752" y="1527048"/>
            <a:ext cx="8503920" cy="3486128"/>
          </a:xfrm>
        </p:spPr>
        <p:txBody>
          <a:bodyPr>
            <a:normAutofit fontScale="92500" lnSpcReduction="10000"/>
          </a:bodyPr>
          <a:lstStyle/>
          <a:p>
            <a:r>
              <a:rPr lang="nl-NL" dirty="0" err="1" smtClean="0"/>
              <a:t>Organised</a:t>
            </a:r>
            <a:r>
              <a:rPr lang="nl-NL" dirty="0" smtClean="0"/>
              <a:t> </a:t>
            </a:r>
            <a:r>
              <a:rPr lang="nl-NL" dirty="0" err="1" smtClean="0"/>
              <a:t>into</a:t>
            </a:r>
            <a:r>
              <a:rPr lang="nl-NL" dirty="0" smtClean="0"/>
              <a:t> 10 </a:t>
            </a:r>
            <a:r>
              <a:rPr lang="nl-NL" i="1" dirty="0" err="1" smtClean="0"/>
              <a:t>taxeis</a:t>
            </a:r>
            <a:r>
              <a:rPr lang="nl-NL" dirty="0" smtClean="0"/>
              <a:t>, </a:t>
            </a:r>
            <a:r>
              <a:rPr lang="nl-NL" dirty="0" err="1" smtClean="0"/>
              <a:t>one</a:t>
            </a:r>
            <a:r>
              <a:rPr lang="nl-NL" dirty="0" smtClean="0"/>
              <a:t> </a:t>
            </a:r>
            <a:r>
              <a:rPr lang="nl-NL" i="1" dirty="0" err="1" smtClean="0"/>
              <a:t>taxis</a:t>
            </a:r>
            <a:r>
              <a:rPr lang="nl-NL" dirty="0" smtClean="0"/>
              <a:t> </a:t>
            </a:r>
            <a:r>
              <a:rPr lang="nl-NL" dirty="0" err="1" smtClean="0"/>
              <a:t>for</a:t>
            </a:r>
            <a:r>
              <a:rPr lang="nl-NL" dirty="0" smtClean="0"/>
              <a:t> </a:t>
            </a:r>
            <a:r>
              <a:rPr lang="nl-NL" dirty="0" err="1" smtClean="0"/>
              <a:t>each</a:t>
            </a:r>
            <a:r>
              <a:rPr lang="nl-NL" dirty="0" smtClean="0"/>
              <a:t> </a:t>
            </a:r>
            <a:r>
              <a:rPr lang="nl-NL" dirty="0" err="1" smtClean="0"/>
              <a:t>tribe</a:t>
            </a:r>
            <a:endParaRPr lang="nl-NL" dirty="0" smtClean="0"/>
          </a:p>
          <a:p>
            <a:endParaRPr lang="nl-NL" dirty="0" smtClean="0"/>
          </a:p>
          <a:p>
            <a:r>
              <a:rPr lang="nl-NL" i="1" dirty="0" err="1" smtClean="0"/>
              <a:t>Taxis</a:t>
            </a:r>
            <a:r>
              <a:rPr lang="nl-NL" dirty="0" smtClean="0"/>
              <a:t> split </a:t>
            </a:r>
            <a:r>
              <a:rPr lang="nl-NL" dirty="0" err="1" smtClean="0"/>
              <a:t>into</a:t>
            </a:r>
            <a:r>
              <a:rPr lang="nl-NL" dirty="0" smtClean="0"/>
              <a:t> </a:t>
            </a:r>
            <a:r>
              <a:rPr lang="nl-NL" dirty="0" err="1" smtClean="0"/>
              <a:t>unknown</a:t>
            </a:r>
            <a:r>
              <a:rPr lang="nl-NL" dirty="0" smtClean="0"/>
              <a:t> </a:t>
            </a:r>
            <a:r>
              <a:rPr lang="nl-NL" dirty="0" err="1" smtClean="0"/>
              <a:t>number</a:t>
            </a:r>
            <a:r>
              <a:rPr lang="nl-NL" dirty="0" smtClean="0"/>
              <a:t> of </a:t>
            </a:r>
            <a:r>
              <a:rPr lang="nl-NL" i="1" dirty="0" err="1" smtClean="0"/>
              <a:t>lochoi</a:t>
            </a:r>
            <a:r>
              <a:rPr lang="nl-NL" i="1" dirty="0" smtClean="0"/>
              <a:t> </a:t>
            </a:r>
            <a:r>
              <a:rPr lang="nl-NL" dirty="0" smtClean="0"/>
              <a:t>of </a:t>
            </a:r>
            <a:r>
              <a:rPr lang="nl-NL" dirty="0" err="1" smtClean="0"/>
              <a:t>several</a:t>
            </a:r>
            <a:r>
              <a:rPr lang="nl-NL" dirty="0" smtClean="0"/>
              <a:t> </a:t>
            </a:r>
            <a:r>
              <a:rPr lang="nl-NL" dirty="0" err="1" smtClean="0"/>
              <a:t>hundred</a:t>
            </a:r>
            <a:r>
              <a:rPr lang="nl-NL" dirty="0" smtClean="0"/>
              <a:t> men; </a:t>
            </a:r>
            <a:r>
              <a:rPr lang="nl-NL" dirty="0" err="1" smtClean="0"/>
              <a:t>no</a:t>
            </a:r>
            <a:r>
              <a:rPr lang="nl-NL" dirty="0" smtClean="0"/>
              <a:t> </a:t>
            </a:r>
            <a:r>
              <a:rPr lang="nl-NL" dirty="0" err="1" smtClean="0"/>
              <a:t>further</a:t>
            </a:r>
            <a:r>
              <a:rPr lang="nl-NL" dirty="0" smtClean="0"/>
              <a:t> unit </a:t>
            </a:r>
            <a:r>
              <a:rPr lang="nl-NL" dirty="0" err="1" smtClean="0"/>
              <a:t>subdivision</a:t>
            </a:r>
            <a:endParaRPr lang="nl-NL" dirty="0" smtClean="0"/>
          </a:p>
          <a:p>
            <a:endParaRPr lang="nl-NL" dirty="0" smtClean="0"/>
          </a:p>
          <a:p>
            <a:r>
              <a:rPr lang="nl-NL" dirty="0" err="1" smtClean="0"/>
              <a:t>Citizens</a:t>
            </a:r>
            <a:r>
              <a:rPr lang="nl-NL" dirty="0" smtClean="0"/>
              <a:t> and </a:t>
            </a:r>
            <a:r>
              <a:rPr lang="nl-NL" dirty="0" err="1" smtClean="0"/>
              <a:t>metics</a:t>
            </a:r>
            <a:r>
              <a:rPr lang="nl-NL" dirty="0" smtClean="0"/>
              <a:t> </a:t>
            </a:r>
            <a:r>
              <a:rPr lang="nl-NL" dirty="0" err="1" smtClean="0"/>
              <a:t>served</a:t>
            </a:r>
            <a:r>
              <a:rPr lang="nl-NL" dirty="0" smtClean="0"/>
              <a:t> </a:t>
            </a:r>
            <a:r>
              <a:rPr lang="nl-NL" dirty="0" err="1" smtClean="0"/>
              <a:t>together</a:t>
            </a:r>
            <a:r>
              <a:rPr lang="nl-NL" dirty="0" smtClean="0"/>
              <a:t> in </a:t>
            </a:r>
            <a:r>
              <a:rPr lang="nl-NL" dirty="0" err="1" smtClean="0"/>
              <a:t>each</a:t>
            </a:r>
            <a:r>
              <a:rPr lang="nl-NL" dirty="0" smtClean="0"/>
              <a:t> </a:t>
            </a:r>
            <a:r>
              <a:rPr lang="nl-NL" i="1" dirty="0" err="1" smtClean="0"/>
              <a:t>taxis</a:t>
            </a:r>
            <a:endParaRPr lang="nl-NL" i="1" dirty="0" smtClean="0"/>
          </a:p>
          <a:p>
            <a:endParaRPr lang="nl-NL" i="1" dirty="0" smtClean="0"/>
          </a:p>
          <a:p>
            <a:r>
              <a:rPr lang="nl-NL" dirty="0" smtClean="0"/>
              <a:t>No official unit </a:t>
            </a:r>
            <a:r>
              <a:rPr lang="nl-NL" dirty="0" err="1" smtClean="0"/>
              <a:t>drill</a:t>
            </a:r>
            <a:r>
              <a:rPr lang="nl-NL" dirty="0" smtClean="0"/>
              <a:t> </a:t>
            </a:r>
            <a:r>
              <a:rPr lang="nl-NL" dirty="0" err="1" smtClean="0"/>
              <a:t>or</a:t>
            </a:r>
            <a:r>
              <a:rPr lang="nl-NL" dirty="0" smtClean="0"/>
              <a:t> </a:t>
            </a:r>
            <a:r>
              <a:rPr lang="nl-NL" dirty="0" err="1" smtClean="0"/>
              <a:t>weapon</a:t>
            </a:r>
            <a:r>
              <a:rPr lang="nl-NL" dirty="0" smtClean="0"/>
              <a:t> training of </a:t>
            </a:r>
            <a:r>
              <a:rPr lang="nl-NL" dirty="0" err="1" smtClean="0"/>
              <a:t>any</a:t>
            </a:r>
            <a:r>
              <a:rPr lang="nl-NL" dirty="0" smtClean="0"/>
              <a:t> kind</a:t>
            </a:r>
            <a:endParaRPr lang="nl-NL" dirty="0"/>
          </a:p>
        </p:txBody>
      </p:sp>
      <p:sp>
        <p:nvSpPr>
          <p:cNvPr id="4" name="Tekstvak 3"/>
          <p:cNvSpPr txBox="1"/>
          <p:nvPr/>
        </p:nvSpPr>
        <p:spPr>
          <a:xfrm>
            <a:off x="395536" y="5229200"/>
            <a:ext cx="8352928" cy="646331"/>
          </a:xfrm>
          <a:prstGeom prst="rect">
            <a:avLst/>
          </a:prstGeom>
          <a:solidFill>
            <a:schemeClr val="bg1"/>
          </a:solidFill>
        </p:spPr>
        <p:txBody>
          <a:bodyPr wrap="square" rtlCol="0">
            <a:spAutoFit/>
          </a:bodyPr>
          <a:lstStyle/>
          <a:p>
            <a:r>
              <a:rPr lang="nl-NL" dirty="0" smtClean="0"/>
              <a:t>‘The city does </a:t>
            </a:r>
            <a:r>
              <a:rPr lang="nl-NL" dirty="0" err="1" smtClean="0"/>
              <a:t>not</a:t>
            </a:r>
            <a:r>
              <a:rPr lang="nl-NL" dirty="0" smtClean="0"/>
              <a:t> </a:t>
            </a:r>
            <a:r>
              <a:rPr lang="nl-NL" dirty="0" err="1" smtClean="0"/>
              <a:t>publicly</a:t>
            </a:r>
            <a:r>
              <a:rPr lang="nl-NL" dirty="0" smtClean="0"/>
              <a:t> train </a:t>
            </a:r>
            <a:r>
              <a:rPr lang="nl-NL" dirty="0" err="1" smtClean="0"/>
              <a:t>for</a:t>
            </a:r>
            <a:r>
              <a:rPr lang="nl-NL" dirty="0" smtClean="0"/>
              <a:t> war.’</a:t>
            </a:r>
          </a:p>
          <a:p>
            <a:pPr algn="r"/>
            <a:r>
              <a:rPr lang="nl-NL" dirty="0" err="1" smtClean="0"/>
              <a:t>Xenophon</a:t>
            </a:r>
            <a:r>
              <a:rPr lang="nl-NL" dirty="0" smtClean="0"/>
              <a:t>, </a:t>
            </a:r>
            <a:r>
              <a:rPr lang="nl-NL" i="1" dirty="0" smtClean="0"/>
              <a:t>Memorabilia</a:t>
            </a:r>
            <a:r>
              <a:rPr lang="nl-NL" dirty="0" smtClean="0"/>
              <a:t> 3.12.5</a:t>
            </a:r>
            <a:endParaRPr lang="nl-N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hoplites</a:t>
            </a:r>
            <a:r>
              <a:rPr lang="nl-NL" dirty="0" smtClean="0"/>
              <a:t> of </a:t>
            </a:r>
            <a:r>
              <a:rPr lang="nl-NL" dirty="0" err="1" smtClean="0"/>
              <a:t>Athens</a:t>
            </a:r>
            <a:endParaRPr lang="nl-NL" dirty="0"/>
          </a:p>
        </p:txBody>
      </p:sp>
      <p:sp>
        <p:nvSpPr>
          <p:cNvPr id="3" name="Tekstvak 2"/>
          <p:cNvSpPr txBox="1"/>
          <p:nvPr/>
        </p:nvSpPr>
        <p:spPr>
          <a:xfrm>
            <a:off x="323528" y="1556792"/>
            <a:ext cx="8496944" cy="4524315"/>
          </a:xfrm>
          <a:prstGeom prst="rect">
            <a:avLst/>
          </a:prstGeom>
          <a:noFill/>
        </p:spPr>
        <p:txBody>
          <a:bodyPr wrap="square" rtlCol="0">
            <a:spAutoFit/>
          </a:bodyPr>
          <a:lstStyle/>
          <a:p>
            <a:pPr algn="just"/>
            <a:r>
              <a:rPr lang="en-GB" dirty="0" smtClean="0"/>
              <a:t>But the Athenian infantry, which has the reputation of being very weak, has </a:t>
            </a:r>
            <a:r>
              <a:rPr lang="en-GB" dirty="0" smtClean="0"/>
              <a:t>been deliberately </a:t>
            </a:r>
            <a:r>
              <a:rPr lang="en-GB" dirty="0" smtClean="0"/>
              <a:t>so constituted: they consider that they are weaker and fewer </a:t>
            </a:r>
            <a:r>
              <a:rPr lang="en-GB" dirty="0" smtClean="0"/>
              <a:t>than their enemies</a:t>
            </a:r>
            <a:r>
              <a:rPr lang="en-GB" dirty="0" smtClean="0"/>
              <a:t>, but they are stronger, even on land than such of their allies </a:t>
            </a:r>
            <a:r>
              <a:rPr lang="en-GB" dirty="0" smtClean="0"/>
              <a:t>as </a:t>
            </a:r>
            <a:r>
              <a:rPr lang="en-GB" dirty="0" smtClean="0"/>
              <a:t>pay the tribute, </a:t>
            </a:r>
            <a:r>
              <a:rPr lang="en-GB" dirty="0" smtClean="0"/>
              <a:t>and </a:t>
            </a:r>
            <a:r>
              <a:rPr lang="en-GB" dirty="0" smtClean="0"/>
              <a:t>they think their infantry sufficient if they are </a:t>
            </a:r>
            <a:r>
              <a:rPr lang="en-GB" dirty="0" smtClean="0"/>
              <a:t>more </a:t>
            </a:r>
            <a:r>
              <a:rPr lang="en-GB" dirty="0" smtClean="0"/>
              <a:t>powerful </a:t>
            </a:r>
            <a:r>
              <a:rPr lang="en-GB" dirty="0" smtClean="0"/>
              <a:t>than their </a:t>
            </a:r>
            <a:r>
              <a:rPr lang="en-GB" dirty="0" smtClean="0"/>
              <a:t>allies</a:t>
            </a:r>
            <a:r>
              <a:rPr lang="en-GB" dirty="0" smtClean="0"/>
              <a:t>.</a:t>
            </a:r>
          </a:p>
          <a:p>
            <a:pPr algn="r"/>
            <a:r>
              <a:rPr lang="en-GB" dirty="0" smtClean="0"/>
              <a:t>Old Oligarch, </a:t>
            </a:r>
            <a:r>
              <a:rPr lang="en-GB" i="1" dirty="0" err="1" smtClean="0"/>
              <a:t>Ath</a:t>
            </a:r>
            <a:r>
              <a:rPr lang="en-GB" i="1" dirty="0" smtClean="0"/>
              <a:t>. Pol.</a:t>
            </a:r>
            <a:r>
              <a:rPr lang="en-GB" dirty="0" smtClean="0"/>
              <a:t> 2.1</a:t>
            </a:r>
          </a:p>
          <a:p>
            <a:pPr algn="r"/>
            <a:endParaRPr lang="en-GB" dirty="0" smtClean="0"/>
          </a:p>
          <a:p>
            <a:r>
              <a:rPr lang="en-GB" dirty="0" smtClean="0"/>
              <a:t>“Your men are by nature difficult to command.”</a:t>
            </a:r>
          </a:p>
          <a:p>
            <a:pPr algn="r"/>
            <a:r>
              <a:rPr lang="en-GB" dirty="0" err="1" smtClean="0"/>
              <a:t>Thuc</a:t>
            </a:r>
            <a:r>
              <a:rPr lang="en-GB" dirty="0" smtClean="0"/>
              <a:t>. 7.14.2</a:t>
            </a:r>
          </a:p>
          <a:p>
            <a:pPr algn="r"/>
            <a:endParaRPr lang="en-GB" dirty="0" smtClean="0"/>
          </a:p>
          <a:p>
            <a:pPr algn="just"/>
            <a:r>
              <a:rPr lang="en-GB" dirty="0" smtClean="0"/>
              <a:t>“When </a:t>
            </a:r>
            <a:r>
              <a:rPr lang="en-GB" dirty="0" smtClean="0"/>
              <a:t>will they adopt the </a:t>
            </a:r>
            <a:r>
              <a:rPr lang="en-GB" dirty="0" err="1" smtClean="0"/>
              <a:t>Lacedaemonian</a:t>
            </a:r>
            <a:r>
              <a:rPr lang="en-GB" dirty="0" smtClean="0"/>
              <a:t> system of training, seeing that they not only neglect to make themselves fit, but </a:t>
            </a:r>
            <a:r>
              <a:rPr lang="en-GB" dirty="0" smtClean="0"/>
              <a:t>make fun of those </a:t>
            </a:r>
            <a:r>
              <a:rPr lang="en-GB" dirty="0" smtClean="0"/>
              <a:t>who take the trouble to do so? </a:t>
            </a:r>
            <a:r>
              <a:rPr lang="en-GB" dirty="0" smtClean="0"/>
              <a:t>When </a:t>
            </a:r>
            <a:r>
              <a:rPr lang="en-GB" dirty="0" smtClean="0"/>
              <a:t>will they reach that standard of obedience to their </a:t>
            </a:r>
            <a:r>
              <a:rPr lang="en-GB" dirty="0" smtClean="0"/>
              <a:t>commanders, </a:t>
            </a:r>
            <a:r>
              <a:rPr lang="en-GB" dirty="0" smtClean="0"/>
              <a:t>seeing that they </a:t>
            </a:r>
            <a:r>
              <a:rPr lang="en-GB" dirty="0" smtClean="0"/>
              <a:t>think it an honourable thing to look down on their commanders?”</a:t>
            </a:r>
          </a:p>
          <a:p>
            <a:pPr algn="r"/>
            <a:r>
              <a:rPr lang="en-GB" dirty="0" smtClean="0"/>
              <a:t>Xenophon, </a:t>
            </a:r>
            <a:r>
              <a:rPr lang="en-GB" i="1" dirty="0" smtClean="0"/>
              <a:t>Memorabilia</a:t>
            </a:r>
            <a:r>
              <a:rPr lang="en-GB" dirty="0" smtClean="0"/>
              <a:t> 3.5.15-16</a:t>
            </a:r>
          </a:p>
          <a:p>
            <a:pPr algn="just"/>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cavalry</a:t>
            </a:r>
            <a:endParaRPr lang="nl-NL" dirty="0"/>
          </a:p>
        </p:txBody>
      </p:sp>
      <p:sp>
        <p:nvSpPr>
          <p:cNvPr id="3" name="Tijdelijke aanduiding voor inhoud 2"/>
          <p:cNvSpPr>
            <a:spLocks noGrp="1"/>
          </p:cNvSpPr>
          <p:nvPr>
            <p:ph sz="quarter" idx="1"/>
          </p:nvPr>
        </p:nvSpPr>
        <p:spPr>
          <a:xfrm>
            <a:off x="301752" y="1628800"/>
            <a:ext cx="8503920" cy="4680520"/>
          </a:xfrm>
        </p:spPr>
        <p:txBody>
          <a:bodyPr>
            <a:normAutofit fontScale="92500" lnSpcReduction="20000"/>
          </a:bodyPr>
          <a:lstStyle/>
          <a:p>
            <a:r>
              <a:rPr lang="nl-NL" dirty="0" smtClean="0"/>
              <a:t>96 </a:t>
            </a:r>
            <a:r>
              <a:rPr lang="nl-NL" dirty="0" err="1" smtClean="0"/>
              <a:t>horsemen</a:t>
            </a:r>
            <a:r>
              <a:rPr lang="nl-NL" dirty="0" smtClean="0"/>
              <a:t> </a:t>
            </a:r>
            <a:r>
              <a:rPr lang="nl-NL" dirty="0" err="1" smtClean="0"/>
              <a:t>under</a:t>
            </a:r>
            <a:r>
              <a:rPr lang="nl-NL" dirty="0" smtClean="0"/>
              <a:t> </a:t>
            </a:r>
            <a:r>
              <a:rPr lang="nl-NL" dirty="0" err="1" smtClean="0"/>
              <a:t>Solonic</a:t>
            </a:r>
            <a:r>
              <a:rPr lang="nl-NL" dirty="0" smtClean="0"/>
              <a:t> </a:t>
            </a:r>
            <a:r>
              <a:rPr lang="nl-NL" dirty="0" err="1" smtClean="0"/>
              <a:t>draft</a:t>
            </a:r>
            <a:r>
              <a:rPr lang="nl-NL" dirty="0" smtClean="0"/>
              <a:t> system; </a:t>
            </a:r>
            <a:r>
              <a:rPr lang="nl-NL" dirty="0" err="1" smtClean="0"/>
              <a:t>increased</a:t>
            </a:r>
            <a:r>
              <a:rPr lang="nl-NL" dirty="0" smtClean="0"/>
              <a:t> to 300 </a:t>
            </a:r>
            <a:r>
              <a:rPr lang="nl-NL" dirty="0" err="1" smtClean="0"/>
              <a:t>after</a:t>
            </a:r>
            <a:r>
              <a:rPr lang="nl-NL" dirty="0" smtClean="0"/>
              <a:t> </a:t>
            </a:r>
            <a:r>
              <a:rPr lang="nl-NL" dirty="0" err="1" smtClean="0"/>
              <a:t>Persian</a:t>
            </a:r>
            <a:r>
              <a:rPr lang="nl-NL" dirty="0" smtClean="0"/>
              <a:t> Wars; </a:t>
            </a:r>
            <a:r>
              <a:rPr lang="nl-NL" dirty="0" err="1" smtClean="0"/>
              <a:t>increased</a:t>
            </a:r>
            <a:r>
              <a:rPr lang="nl-NL" dirty="0" smtClean="0"/>
              <a:t> to 1000 + 200 </a:t>
            </a:r>
            <a:r>
              <a:rPr lang="nl-NL" dirty="0" err="1" smtClean="0"/>
              <a:t>mercenary</a:t>
            </a:r>
            <a:r>
              <a:rPr lang="nl-NL" dirty="0" smtClean="0"/>
              <a:t> </a:t>
            </a:r>
            <a:r>
              <a:rPr lang="nl-NL" dirty="0" err="1" smtClean="0"/>
              <a:t>horse</a:t>
            </a:r>
            <a:r>
              <a:rPr lang="nl-NL" dirty="0" smtClean="0"/>
              <a:t> </a:t>
            </a:r>
            <a:r>
              <a:rPr lang="nl-NL" dirty="0" err="1" smtClean="0"/>
              <a:t>archers</a:t>
            </a:r>
            <a:r>
              <a:rPr lang="nl-NL" dirty="0" smtClean="0"/>
              <a:t> c. 445</a:t>
            </a:r>
          </a:p>
          <a:p>
            <a:endParaRPr lang="nl-NL" dirty="0" smtClean="0"/>
          </a:p>
          <a:p>
            <a:r>
              <a:rPr lang="nl-NL" dirty="0" err="1" smtClean="0"/>
              <a:t>Growth</a:t>
            </a:r>
            <a:r>
              <a:rPr lang="nl-NL" dirty="0" smtClean="0"/>
              <a:t> in response to loss of </a:t>
            </a:r>
            <a:r>
              <a:rPr lang="nl-NL" dirty="0" err="1" smtClean="0"/>
              <a:t>Thessalian</a:t>
            </a:r>
            <a:r>
              <a:rPr lang="nl-NL" dirty="0" smtClean="0"/>
              <a:t> </a:t>
            </a:r>
            <a:r>
              <a:rPr lang="nl-NL" dirty="0" err="1" smtClean="0"/>
              <a:t>allies</a:t>
            </a:r>
            <a:r>
              <a:rPr lang="nl-NL" dirty="0" smtClean="0"/>
              <a:t> (457) </a:t>
            </a:r>
            <a:r>
              <a:rPr lang="nl-NL" dirty="0" err="1" smtClean="0"/>
              <a:t>or</a:t>
            </a:r>
            <a:r>
              <a:rPr lang="nl-NL" dirty="0" smtClean="0"/>
              <a:t> </a:t>
            </a:r>
            <a:r>
              <a:rPr lang="nl-NL" dirty="0" err="1" smtClean="0"/>
              <a:t>revolt</a:t>
            </a:r>
            <a:r>
              <a:rPr lang="nl-NL" dirty="0" smtClean="0"/>
              <a:t> of </a:t>
            </a:r>
            <a:r>
              <a:rPr lang="nl-NL" dirty="0" err="1" smtClean="0"/>
              <a:t>Boeotia</a:t>
            </a:r>
            <a:r>
              <a:rPr lang="nl-NL" dirty="0" smtClean="0"/>
              <a:t> (447)?</a:t>
            </a:r>
          </a:p>
          <a:p>
            <a:endParaRPr lang="nl-NL" dirty="0" smtClean="0"/>
          </a:p>
          <a:p>
            <a:r>
              <a:rPr lang="nl-NL" dirty="0" err="1" smtClean="0"/>
              <a:t>Celebrated</a:t>
            </a:r>
            <a:r>
              <a:rPr lang="nl-NL" dirty="0" smtClean="0"/>
              <a:t> in </a:t>
            </a:r>
            <a:r>
              <a:rPr lang="nl-NL" dirty="0" err="1" smtClean="0"/>
              <a:t>Parthenon</a:t>
            </a:r>
            <a:r>
              <a:rPr lang="nl-NL" dirty="0" smtClean="0"/>
              <a:t> </a:t>
            </a:r>
            <a:r>
              <a:rPr lang="nl-NL" dirty="0" err="1" smtClean="0"/>
              <a:t>frieze</a:t>
            </a:r>
            <a:r>
              <a:rPr lang="nl-NL" dirty="0" smtClean="0"/>
              <a:t>?</a:t>
            </a:r>
          </a:p>
          <a:p>
            <a:endParaRPr lang="nl-NL" dirty="0" smtClean="0"/>
          </a:p>
          <a:p>
            <a:r>
              <a:rPr lang="nl-NL" dirty="0" err="1" smtClean="0"/>
              <a:t>Organised</a:t>
            </a:r>
            <a:r>
              <a:rPr lang="nl-NL" dirty="0" smtClean="0"/>
              <a:t> </a:t>
            </a:r>
            <a:r>
              <a:rPr lang="nl-NL" dirty="0" err="1" smtClean="0"/>
              <a:t>into</a:t>
            </a:r>
            <a:r>
              <a:rPr lang="nl-NL" dirty="0" smtClean="0"/>
              <a:t> 10 </a:t>
            </a:r>
            <a:r>
              <a:rPr lang="nl-NL" i="1" dirty="0" err="1" smtClean="0"/>
              <a:t>phylai</a:t>
            </a:r>
            <a:r>
              <a:rPr lang="nl-NL" dirty="0" smtClean="0"/>
              <a:t> to go </a:t>
            </a:r>
            <a:r>
              <a:rPr lang="nl-NL" dirty="0" err="1" smtClean="0"/>
              <a:t>with</a:t>
            </a:r>
            <a:r>
              <a:rPr lang="nl-NL" dirty="0" smtClean="0"/>
              <a:t> </a:t>
            </a:r>
            <a:r>
              <a:rPr lang="nl-NL" dirty="0" err="1" smtClean="0"/>
              <a:t>hoplite</a:t>
            </a:r>
            <a:r>
              <a:rPr lang="nl-NL" dirty="0" smtClean="0"/>
              <a:t> </a:t>
            </a:r>
            <a:r>
              <a:rPr lang="nl-NL" i="1" dirty="0" err="1" smtClean="0"/>
              <a:t>taxeis</a:t>
            </a:r>
            <a:endParaRPr lang="nl-NL" i="1" dirty="0" smtClean="0"/>
          </a:p>
          <a:p>
            <a:endParaRPr lang="nl-NL" i="1" dirty="0" smtClean="0"/>
          </a:p>
          <a:p>
            <a:r>
              <a:rPr lang="nl-NL" dirty="0" err="1" smtClean="0"/>
              <a:t>Metics</a:t>
            </a:r>
            <a:r>
              <a:rPr lang="nl-NL" dirty="0" smtClean="0"/>
              <a:t> </a:t>
            </a:r>
            <a:r>
              <a:rPr lang="nl-NL" dirty="0" err="1" smtClean="0"/>
              <a:t>excluded</a:t>
            </a:r>
            <a:r>
              <a:rPr lang="nl-NL" dirty="0" smtClean="0"/>
              <a:t> </a:t>
            </a:r>
            <a:r>
              <a:rPr lang="nl-NL" dirty="0" err="1" smtClean="0"/>
              <a:t>from</a:t>
            </a:r>
            <a:r>
              <a:rPr lang="nl-NL" dirty="0" smtClean="0"/>
              <a:t> </a:t>
            </a:r>
            <a:r>
              <a:rPr lang="nl-NL" dirty="0" err="1" smtClean="0"/>
              <a:t>cavalry</a:t>
            </a:r>
            <a:r>
              <a:rPr lang="nl-NL" dirty="0" smtClean="0"/>
              <a:t> service</a:t>
            </a:r>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Society and politics of </a:t>
            </a:r>
            <a:r>
              <a:rPr lang="nl-NL" dirty="0" err="1" smtClean="0"/>
              <a:t>democratic</a:t>
            </a:r>
            <a:r>
              <a:rPr lang="nl-NL" dirty="0" smtClean="0"/>
              <a:t> </a:t>
            </a:r>
            <a:r>
              <a:rPr lang="nl-NL" dirty="0" err="1" smtClean="0"/>
              <a:t>Athens</a:t>
            </a:r>
            <a:endParaRPr lang="nl-NL" dirty="0"/>
          </a:p>
        </p:txBody>
      </p:sp>
      <p:sp>
        <p:nvSpPr>
          <p:cNvPr id="3" name="Tijdelijke aanduiding voor inhoud 2"/>
          <p:cNvSpPr>
            <a:spLocks noGrp="1"/>
          </p:cNvSpPr>
          <p:nvPr>
            <p:ph sz="quarter" idx="1"/>
          </p:nvPr>
        </p:nvSpPr>
        <p:spPr/>
        <p:txBody>
          <a:bodyPr/>
          <a:lstStyle/>
          <a:p>
            <a:r>
              <a:rPr lang="nl-NL" dirty="0" err="1" smtClean="0"/>
              <a:t>Democracy</a:t>
            </a:r>
            <a:r>
              <a:rPr lang="nl-NL" dirty="0" smtClean="0"/>
              <a:t> (</a:t>
            </a:r>
            <a:r>
              <a:rPr lang="nl-NL" dirty="0" err="1" smtClean="0"/>
              <a:t>then</a:t>
            </a:r>
            <a:r>
              <a:rPr lang="nl-NL" dirty="0" smtClean="0"/>
              <a:t> and </a:t>
            </a:r>
            <a:r>
              <a:rPr lang="nl-NL" dirty="0" err="1" smtClean="0"/>
              <a:t>now</a:t>
            </a:r>
            <a:r>
              <a:rPr lang="nl-NL" dirty="0" smtClean="0"/>
              <a:t>) </a:t>
            </a:r>
            <a:r>
              <a:rPr lang="nl-NL" dirty="0" err="1" smtClean="0"/>
              <a:t>cultivates</a:t>
            </a:r>
            <a:r>
              <a:rPr lang="nl-NL" dirty="0" smtClean="0"/>
              <a:t> </a:t>
            </a:r>
            <a:r>
              <a:rPr lang="nl-NL" dirty="0" err="1" smtClean="0"/>
              <a:t>an</a:t>
            </a:r>
            <a:r>
              <a:rPr lang="nl-NL" dirty="0" smtClean="0"/>
              <a:t> </a:t>
            </a:r>
            <a:r>
              <a:rPr lang="nl-NL" dirty="0" err="1" smtClean="0"/>
              <a:t>ideology</a:t>
            </a:r>
            <a:r>
              <a:rPr lang="nl-NL" dirty="0" smtClean="0"/>
              <a:t> of </a:t>
            </a:r>
            <a:r>
              <a:rPr lang="nl-NL" dirty="0" err="1" smtClean="0"/>
              <a:t>equality</a:t>
            </a:r>
            <a:r>
              <a:rPr lang="nl-NL" dirty="0" smtClean="0"/>
              <a:t> and </a:t>
            </a:r>
            <a:r>
              <a:rPr lang="nl-NL" dirty="0" err="1" smtClean="0"/>
              <a:t>freedom</a:t>
            </a:r>
            <a:r>
              <a:rPr lang="nl-NL" dirty="0" smtClean="0"/>
              <a:t> </a:t>
            </a:r>
            <a:r>
              <a:rPr lang="nl-NL" dirty="0" err="1" smtClean="0"/>
              <a:t>for</a:t>
            </a:r>
            <a:r>
              <a:rPr lang="nl-NL" dirty="0" smtClean="0"/>
              <a:t> all </a:t>
            </a:r>
            <a:r>
              <a:rPr lang="nl-NL" dirty="0" err="1" smtClean="0"/>
              <a:t>citizens</a:t>
            </a:r>
            <a:endParaRPr lang="nl-NL" dirty="0" smtClean="0"/>
          </a:p>
          <a:p>
            <a:endParaRPr lang="nl-NL" dirty="0" smtClean="0"/>
          </a:p>
          <a:p>
            <a:r>
              <a:rPr lang="nl-NL" dirty="0" err="1" smtClean="0"/>
              <a:t>Equal</a:t>
            </a:r>
            <a:r>
              <a:rPr lang="nl-NL" dirty="0" smtClean="0"/>
              <a:t> </a:t>
            </a:r>
            <a:r>
              <a:rPr lang="nl-NL" dirty="0" err="1" smtClean="0"/>
              <a:t>rights</a:t>
            </a:r>
            <a:r>
              <a:rPr lang="nl-NL" dirty="0" smtClean="0"/>
              <a:t> and </a:t>
            </a:r>
            <a:r>
              <a:rPr lang="nl-NL" dirty="0" err="1" smtClean="0"/>
              <a:t>freedom</a:t>
            </a:r>
            <a:r>
              <a:rPr lang="nl-NL" dirty="0" smtClean="0"/>
              <a:t> of speech </a:t>
            </a:r>
            <a:r>
              <a:rPr lang="nl-NL" dirty="0" err="1" smtClean="0"/>
              <a:t>hide</a:t>
            </a:r>
            <a:r>
              <a:rPr lang="nl-NL" dirty="0" smtClean="0"/>
              <a:t> </a:t>
            </a:r>
            <a:r>
              <a:rPr lang="nl-NL" dirty="0" err="1" smtClean="0"/>
              <a:t>differences</a:t>
            </a:r>
            <a:r>
              <a:rPr lang="nl-NL" dirty="0" smtClean="0"/>
              <a:t> </a:t>
            </a:r>
            <a:r>
              <a:rPr lang="nl-NL" dirty="0" err="1" smtClean="0"/>
              <a:t>within</a:t>
            </a:r>
            <a:r>
              <a:rPr lang="nl-NL" dirty="0" smtClean="0"/>
              <a:t> the </a:t>
            </a:r>
            <a:r>
              <a:rPr lang="nl-NL" dirty="0" err="1" smtClean="0"/>
              <a:t>citizen</a:t>
            </a:r>
            <a:r>
              <a:rPr lang="nl-NL" dirty="0" smtClean="0"/>
              <a:t> body (</a:t>
            </a:r>
            <a:r>
              <a:rPr lang="nl-NL" dirty="0" err="1" smtClean="0"/>
              <a:t>including</a:t>
            </a:r>
            <a:r>
              <a:rPr lang="nl-NL" dirty="0" smtClean="0"/>
              <a:t> </a:t>
            </a:r>
            <a:r>
              <a:rPr lang="nl-NL" dirty="0" err="1" smtClean="0"/>
              <a:t>unequal</a:t>
            </a:r>
            <a:r>
              <a:rPr lang="nl-NL" dirty="0" smtClean="0"/>
              <a:t> </a:t>
            </a:r>
            <a:r>
              <a:rPr lang="nl-NL" dirty="0" err="1" smtClean="0"/>
              <a:t>access</a:t>
            </a:r>
            <a:r>
              <a:rPr lang="nl-NL" dirty="0" smtClean="0"/>
              <a:t> to </a:t>
            </a:r>
            <a:r>
              <a:rPr lang="nl-NL" dirty="0" err="1" smtClean="0"/>
              <a:t>political</a:t>
            </a:r>
            <a:r>
              <a:rPr lang="nl-NL" dirty="0" smtClean="0"/>
              <a:t> and </a:t>
            </a:r>
            <a:r>
              <a:rPr lang="nl-NL" dirty="0" err="1" smtClean="0"/>
              <a:t>legal</a:t>
            </a:r>
            <a:r>
              <a:rPr lang="nl-NL" dirty="0" smtClean="0"/>
              <a:t> </a:t>
            </a:r>
            <a:r>
              <a:rPr lang="nl-NL" dirty="0" err="1" smtClean="0"/>
              <a:t>institutions</a:t>
            </a:r>
            <a:r>
              <a:rPr lang="nl-NL" dirty="0" smtClean="0"/>
              <a:t>)</a:t>
            </a:r>
          </a:p>
          <a:p>
            <a:endParaRPr lang="nl-NL" dirty="0" smtClean="0"/>
          </a:p>
          <a:p>
            <a:r>
              <a:rPr lang="nl-NL" dirty="0" err="1" smtClean="0"/>
              <a:t>Citizen</a:t>
            </a:r>
            <a:r>
              <a:rPr lang="nl-NL" dirty="0" smtClean="0"/>
              <a:t> </a:t>
            </a:r>
            <a:r>
              <a:rPr lang="nl-NL" dirty="0" err="1" smtClean="0"/>
              <a:t>equality</a:t>
            </a:r>
            <a:r>
              <a:rPr lang="nl-NL" dirty="0" smtClean="0"/>
              <a:t> is built </a:t>
            </a:r>
            <a:r>
              <a:rPr lang="nl-NL" dirty="0" err="1" smtClean="0"/>
              <a:t>on</a:t>
            </a:r>
            <a:r>
              <a:rPr lang="nl-NL" dirty="0" smtClean="0"/>
              <a:t> </a:t>
            </a:r>
            <a:r>
              <a:rPr lang="nl-NL" dirty="0" err="1" smtClean="0"/>
              <a:t>systematic</a:t>
            </a:r>
            <a:r>
              <a:rPr lang="nl-NL" dirty="0" smtClean="0"/>
              <a:t> </a:t>
            </a:r>
            <a:r>
              <a:rPr lang="nl-NL" dirty="0" err="1" smtClean="0"/>
              <a:t>exclusion</a:t>
            </a:r>
            <a:r>
              <a:rPr lang="nl-NL" dirty="0" smtClean="0"/>
              <a:t> of </a:t>
            </a:r>
            <a:r>
              <a:rPr lang="nl-NL" dirty="0" err="1" smtClean="0"/>
              <a:t>non-citizens</a:t>
            </a:r>
            <a:r>
              <a:rPr lang="nl-NL" dirty="0" smtClean="0"/>
              <a:t>, </a:t>
            </a:r>
            <a:r>
              <a:rPr lang="nl-NL" dirty="0" err="1" smtClean="0"/>
              <a:t>women</a:t>
            </a:r>
            <a:r>
              <a:rPr lang="nl-NL" dirty="0" smtClean="0"/>
              <a:t>, and </a:t>
            </a:r>
            <a:r>
              <a:rPr lang="nl-NL" dirty="0" err="1" smtClean="0"/>
              <a:t>slaves</a:t>
            </a:r>
            <a:endParaRPr lang="nl-N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importance</a:t>
            </a:r>
            <a:r>
              <a:rPr lang="nl-NL" dirty="0" smtClean="0"/>
              <a:t> of </a:t>
            </a:r>
            <a:r>
              <a:rPr lang="nl-NL" dirty="0" err="1" smtClean="0"/>
              <a:t>cavalry</a:t>
            </a:r>
            <a:endParaRPr lang="nl-NL" dirty="0"/>
          </a:p>
        </p:txBody>
      </p:sp>
      <p:sp>
        <p:nvSpPr>
          <p:cNvPr id="3" name="Tekstvak 2"/>
          <p:cNvSpPr txBox="1"/>
          <p:nvPr/>
        </p:nvSpPr>
        <p:spPr>
          <a:xfrm>
            <a:off x="395536" y="1844824"/>
            <a:ext cx="8352928" cy="3693319"/>
          </a:xfrm>
          <a:prstGeom prst="rect">
            <a:avLst/>
          </a:prstGeom>
          <a:noFill/>
        </p:spPr>
        <p:txBody>
          <a:bodyPr wrap="square" rtlCol="0">
            <a:spAutoFit/>
          </a:bodyPr>
          <a:lstStyle/>
          <a:p>
            <a:pPr algn="just"/>
            <a:r>
              <a:rPr lang="en-GB" dirty="0" smtClean="0"/>
              <a:t>[Pericles] </a:t>
            </a:r>
            <a:r>
              <a:rPr lang="en-GB" dirty="0" smtClean="0"/>
              <a:t>addressed himself to the defence of the city, and kept it as quiet as possible, </a:t>
            </a:r>
            <a:r>
              <a:rPr lang="en-GB" dirty="0" smtClean="0"/>
              <a:t>though </a:t>
            </a:r>
            <a:r>
              <a:rPr lang="en-GB" dirty="0" smtClean="0"/>
              <a:t>he constantly sent out cavalry to prevent raids on the lands near the city from </a:t>
            </a:r>
            <a:r>
              <a:rPr lang="en-GB" dirty="0" smtClean="0"/>
              <a:t>ravaging </a:t>
            </a:r>
            <a:r>
              <a:rPr lang="en-GB" dirty="0" smtClean="0"/>
              <a:t>parties of the enemy</a:t>
            </a:r>
            <a:r>
              <a:rPr lang="en-GB" dirty="0" smtClean="0"/>
              <a:t>.</a:t>
            </a:r>
          </a:p>
          <a:p>
            <a:pPr algn="r"/>
            <a:r>
              <a:rPr lang="en-GB" dirty="0" err="1" smtClean="0"/>
              <a:t>Thuc</a:t>
            </a:r>
            <a:r>
              <a:rPr lang="en-GB" dirty="0" smtClean="0"/>
              <a:t>. 2.22.1-2</a:t>
            </a:r>
          </a:p>
          <a:p>
            <a:pPr algn="r"/>
            <a:endParaRPr lang="en-GB" dirty="0" smtClean="0"/>
          </a:p>
          <a:p>
            <a:pPr algn="just"/>
            <a:r>
              <a:rPr lang="en-GB" dirty="0" smtClean="0"/>
              <a:t>As </a:t>
            </a:r>
            <a:r>
              <a:rPr lang="en-GB" dirty="0" smtClean="0"/>
              <a:t>the cavalry rode out daily </a:t>
            </a:r>
            <a:r>
              <a:rPr lang="en-GB" dirty="0" smtClean="0"/>
              <a:t>on missions </a:t>
            </a:r>
            <a:r>
              <a:rPr lang="en-GB" dirty="0" smtClean="0"/>
              <a:t>to </a:t>
            </a:r>
            <a:r>
              <a:rPr lang="en-GB" dirty="0" err="1" smtClean="0"/>
              <a:t>Decelea</a:t>
            </a:r>
            <a:r>
              <a:rPr lang="en-GB" dirty="0" smtClean="0"/>
              <a:t> and to guard the country, their horses were either lamed by being constantly worked upon rocky ground, or wounded by the enemy</a:t>
            </a:r>
            <a:r>
              <a:rPr lang="en-GB" dirty="0" smtClean="0"/>
              <a:t>.</a:t>
            </a:r>
          </a:p>
          <a:p>
            <a:pPr algn="r"/>
            <a:r>
              <a:rPr lang="en-GB" dirty="0" err="1" smtClean="0"/>
              <a:t>Thuc</a:t>
            </a:r>
            <a:r>
              <a:rPr lang="en-GB" dirty="0" smtClean="0"/>
              <a:t>. 7.27.5</a:t>
            </a:r>
          </a:p>
          <a:p>
            <a:pPr algn="r"/>
            <a:endParaRPr lang="en-GB" dirty="0" smtClean="0"/>
          </a:p>
          <a:p>
            <a:pPr algn="just"/>
            <a:r>
              <a:rPr lang="en-GB" dirty="0" smtClean="0"/>
              <a:t>On board the ships he took </a:t>
            </a:r>
            <a:r>
              <a:rPr lang="en-GB" dirty="0" smtClean="0"/>
              <a:t>4,000 Athenian hoplites, </a:t>
            </a:r>
            <a:r>
              <a:rPr lang="en-GB" dirty="0" smtClean="0"/>
              <a:t>and </a:t>
            </a:r>
            <a:r>
              <a:rPr lang="en-GB" dirty="0" smtClean="0"/>
              <a:t>300 cavalry </a:t>
            </a:r>
            <a:r>
              <a:rPr lang="en-GB" dirty="0" smtClean="0"/>
              <a:t>in horse transports, then </a:t>
            </a:r>
            <a:r>
              <a:rPr lang="en-GB" dirty="0" smtClean="0"/>
              <a:t>made for the first time out </a:t>
            </a:r>
            <a:r>
              <a:rPr lang="en-GB" dirty="0" smtClean="0"/>
              <a:t>of old </a:t>
            </a:r>
            <a:r>
              <a:rPr lang="en-GB" dirty="0" smtClean="0"/>
              <a:t>ships…</a:t>
            </a:r>
          </a:p>
          <a:p>
            <a:pPr algn="r"/>
            <a:r>
              <a:rPr lang="en-GB" dirty="0" err="1" smtClean="0"/>
              <a:t>Thuc</a:t>
            </a:r>
            <a:r>
              <a:rPr lang="en-GB" dirty="0" smtClean="0"/>
              <a:t>. 2.56.2</a:t>
            </a:r>
            <a:endParaRPr lang="nl-NL"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light-armed</a:t>
            </a:r>
            <a:endParaRPr lang="nl-NL" dirty="0"/>
          </a:p>
        </p:txBody>
      </p:sp>
      <p:sp>
        <p:nvSpPr>
          <p:cNvPr id="3" name="Tijdelijke aanduiding voor inhoud 2"/>
          <p:cNvSpPr>
            <a:spLocks noGrp="1"/>
          </p:cNvSpPr>
          <p:nvPr>
            <p:ph sz="quarter" idx="1"/>
          </p:nvPr>
        </p:nvSpPr>
        <p:spPr/>
        <p:txBody>
          <a:bodyPr/>
          <a:lstStyle/>
          <a:p>
            <a:r>
              <a:rPr lang="nl-NL" dirty="0" smtClean="0"/>
              <a:t>Thucydides: </a:t>
            </a:r>
            <a:r>
              <a:rPr lang="nl-NL" dirty="0" err="1" smtClean="0"/>
              <a:t>no</a:t>
            </a:r>
            <a:r>
              <a:rPr lang="nl-NL" dirty="0" smtClean="0"/>
              <a:t> </a:t>
            </a:r>
            <a:r>
              <a:rPr lang="nl-NL" dirty="0" err="1" smtClean="0"/>
              <a:t>organised</a:t>
            </a:r>
            <a:r>
              <a:rPr lang="nl-NL" dirty="0" smtClean="0"/>
              <a:t> </a:t>
            </a:r>
            <a:r>
              <a:rPr lang="nl-NL" dirty="0" err="1" smtClean="0"/>
              <a:t>light</a:t>
            </a:r>
            <a:r>
              <a:rPr lang="nl-NL" dirty="0" smtClean="0"/>
              <a:t> </a:t>
            </a:r>
            <a:r>
              <a:rPr lang="nl-NL" dirty="0" err="1" smtClean="0"/>
              <a:t>infantry</a:t>
            </a:r>
            <a:r>
              <a:rPr lang="nl-NL" dirty="0" smtClean="0"/>
              <a:t> </a:t>
            </a:r>
            <a:r>
              <a:rPr lang="nl-NL" dirty="0" err="1" smtClean="0"/>
              <a:t>before</a:t>
            </a:r>
            <a:r>
              <a:rPr lang="nl-NL" dirty="0" smtClean="0"/>
              <a:t> 424. </a:t>
            </a:r>
            <a:r>
              <a:rPr lang="nl-NL" dirty="0" err="1" smtClean="0"/>
              <a:t>But</a:t>
            </a:r>
            <a:r>
              <a:rPr lang="nl-NL" dirty="0" smtClean="0"/>
              <a:t> </a:t>
            </a:r>
            <a:r>
              <a:rPr lang="nl-NL" dirty="0" err="1" smtClean="0"/>
              <a:t>what</a:t>
            </a:r>
            <a:r>
              <a:rPr lang="nl-NL" dirty="0" smtClean="0"/>
              <a:t> </a:t>
            </a:r>
            <a:r>
              <a:rPr lang="nl-NL" dirty="0" err="1" smtClean="0"/>
              <a:t>about</a:t>
            </a:r>
            <a:r>
              <a:rPr lang="nl-NL" dirty="0" smtClean="0"/>
              <a:t> the 1600 </a:t>
            </a:r>
            <a:r>
              <a:rPr lang="nl-NL" dirty="0" err="1" smtClean="0"/>
              <a:t>archers</a:t>
            </a:r>
            <a:r>
              <a:rPr lang="nl-NL" dirty="0" smtClean="0"/>
              <a:t>?</a:t>
            </a:r>
          </a:p>
          <a:p>
            <a:endParaRPr lang="nl-NL" dirty="0" smtClean="0"/>
          </a:p>
          <a:p>
            <a:r>
              <a:rPr lang="nl-NL" dirty="0" err="1" smtClean="0"/>
              <a:t>Mass</a:t>
            </a:r>
            <a:r>
              <a:rPr lang="nl-NL" dirty="0" smtClean="0"/>
              <a:t> </a:t>
            </a:r>
            <a:r>
              <a:rPr lang="nl-NL" dirty="0" err="1" smtClean="0"/>
              <a:t>levies</a:t>
            </a:r>
            <a:r>
              <a:rPr lang="nl-NL" dirty="0" smtClean="0"/>
              <a:t> </a:t>
            </a:r>
            <a:r>
              <a:rPr lang="nl-NL" dirty="0" err="1" smtClean="0"/>
              <a:t>contain</a:t>
            </a:r>
            <a:r>
              <a:rPr lang="nl-NL" dirty="0" smtClean="0"/>
              <a:t> </a:t>
            </a:r>
            <a:r>
              <a:rPr lang="nl-NL" dirty="0" err="1" smtClean="0"/>
              <a:t>numberless</a:t>
            </a:r>
            <a:r>
              <a:rPr lang="nl-NL" dirty="0" smtClean="0"/>
              <a:t> </a:t>
            </a:r>
            <a:r>
              <a:rPr lang="nl-NL" dirty="0" err="1" smtClean="0"/>
              <a:t>citizen</a:t>
            </a:r>
            <a:r>
              <a:rPr lang="nl-NL" dirty="0" smtClean="0"/>
              <a:t> </a:t>
            </a:r>
            <a:r>
              <a:rPr lang="nl-NL" dirty="0" err="1" smtClean="0"/>
              <a:t>light-armed</a:t>
            </a:r>
            <a:r>
              <a:rPr lang="nl-NL" dirty="0" smtClean="0"/>
              <a:t>; specialist </a:t>
            </a:r>
            <a:r>
              <a:rPr lang="nl-NL" dirty="0" err="1" smtClean="0"/>
              <a:t>archers</a:t>
            </a:r>
            <a:r>
              <a:rPr lang="nl-NL" dirty="0" smtClean="0"/>
              <a:t> serve </a:t>
            </a:r>
            <a:r>
              <a:rPr lang="nl-NL" dirty="0" err="1" smtClean="0"/>
              <a:t>mainly</a:t>
            </a:r>
            <a:r>
              <a:rPr lang="nl-NL" dirty="0" smtClean="0"/>
              <a:t> </a:t>
            </a:r>
            <a:r>
              <a:rPr lang="nl-NL" dirty="0" err="1" smtClean="0"/>
              <a:t>with</a:t>
            </a:r>
            <a:r>
              <a:rPr lang="nl-NL" dirty="0" smtClean="0"/>
              <a:t> </a:t>
            </a:r>
            <a:r>
              <a:rPr lang="nl-NL" dirty="0" err="1" smtClean="0"/>
              <a:t>fleet</a:t>
            </a:r>
            <a:endParaRPr lang="nl-NL" dirty="0" smtClean="0"/>
          </a:p>
          <a:p>
            <a:endParaRPr lang="nl-NL" dirty="0" smtClean="0"/>
          </a:p>
          <a:p>
            <a:r>
              <a:rPr lang="nl-NL" dirty="0" err="1" smtClean="0"/>
              <a:t>Increasing</a:t>
            </a:r>
            <a:r>
              <a:rPr lang="nl-NL" dirty="0" smtClean="0"/>
              <a:t> </a:t>
            </a:r>
            <a:r>
              <a:rPr lang="nl-NL" dirty="0" err="1" smtClean="0"/>
              <a:t>use</a:t>
            </a:r>
            <a:r>
              <a:rPr lang="nl-NL" dirty="0" smtClean="0"/>
              <a:t> of specialist </a:t>
            </a:r>
            <a:r>
              <a:rPr lang="nl-NL" dirty="0" err="1" smtClean="0"/>
              <a:t>light</a:t>
            </a:r>
            <a:r>
              <a:rPr lang="nl-NL" dirty="0" smtClean="0"/>
              <a:t> </a:t>
            </a:r>
            <a:r>
              <a:rPr lang="nl-NL" dirty="0" err="1" smtClean="0"/>
              <a:t>infantry</a:t>
            </a:r>
            <a:r>
              <a:rPr lang="nl-NL" dirty="0" smtClean="0"/>
              <a:t> </a:t>
            </a:r>
            <a:r>
              <a:rPr lang="nl-NL" dirty="0" err="1" smtClean="0"/>
              <a:t>mercenaries</a:t>
            </a:r>
            <a:endParaRPr lang="nl-NL"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status of </a:t>
            </a:r>
            <a:r>
              <a:rPr lang="nl-NL" dirty="0" err="1" smtClean="0"/>
              <a:t>light</a:t>
            </a:r>
            <a:r>
              <a:rPr lang="nl-NL" dirty="0" smtClean="0"/>
              <a:t> </a:t>
            </a:r>
            <a:r>
              <a:rPr lang="nl-NL" dirty="0" err="1" smtClean="0"/>
              <a:t>infantry</a:t>
            </a:r>
            <a:endParaRPr lang="nl-NL" dirty="0"/>
          </a:p>
        </p:txBody>
      </p:sp>
      <p:sp>
        <p:nvSpPr>
          <p:cNvPr id="3" name="Tekstvak 2"/>
          <p:cNvSpPr txBox="1"/>
          <p:nvPr/>
        </p:nvSpPr>
        <p:spPr>
          <a:xfrm>
            <a:off x="323528" y="1628800"/>
            <a:ext cx="8568952" cy="3970318"/>
          </a:xfrm>
          <a:prstGeom prst="rect">
            <a:avLst/>
          </a:prstGeom>
          <a:noFill/>
        </p:spPr>
        <p:txBody>
          <a:bodyPr wrap="square" rtlCol="0">
            <a:spAutoFit/>
          </a:bodyPr>
          <a:lstStyle/>
          <a:p>
            <a:pPr algn="just"/>
            <a:r>
              <a:rPr lang="en-GB" dirty="0" smtClean="0"/>
              <a:t>“A man [Heracles] who </a:t>
            </a:r>
            <a:r>
              <a:rPr lang="en-GB" dirty="0" smtClean="0"/>
              <a:t>has won a reputation for </a:t>
            </a:r>
            <a:r>
              <a:rPr lang="en-GB" dirty="0" smtClean="0"/>
              <a:t>valour </a:t>
            </a:r>
            <a:r>
              <a:rPr lang="en-GB" dirty="0" smtClean="0"/>
              <a:t>in his contests with beasts, in all else a weakling; </a:t>
            </a:r>
            <a:r>
              <a:rPr lang="en-GB" dirty="0" smtClean="0"/>
              <a:t>who </a:t>
            </a:r>
            <a:r>
              <a:rPr lang="en-GB" dirty="0" smtClean="0"/>
              <a:t>never </a:t>
            </a:r>
            <a:r>
              <a:rPr lang="en-GB" dirty="0" smtClean="0"/>
              <a:t>strapped </a:t>
            </a:r>
            <a:r>
              <a:rPr lang="en-GB" dirty="0" smtClean="0"/>
              <a:t>shield to arm nor faced the spear, but with a bow, </a:t>
            </a:r>
            <a:r>
              <a:rPr lang="en-GB" dirty="0" smtClean="0"/>
              <a:t>the worst of weapons, </a:t>
            </a:r>
            <a:r>
              <a:rPr lang="en-GB" dirty="0" smtClean="0"/>
              <a:t>was ever ready to run away. Archery is no test of manly bravery; no! he is a man who keeps his post in the ranks and steadily faces the swift wound the spear may plough</a:t>
            </a:r>
            <a:r>
              <a:rPr lang="en-GB" dirty="0" smtClean="0"/>
              <a:t>.”</a:t>
            </a:r>
          </a:p>
          <a:p>
            <a:pPr algn="r"/>
            <a:r>
              <a:rPr lang="en-GB" dirty="0" smtClean="0"/>
              <a:t>Euripides, </a:t>
            </a:r>
            <a:r>
              <a:rPr lang="en-GB" i="1" dirty="0" smtClean="0"/>
              <a:t>Heracles </a:t>
            </a:r>
            <a:r>
              <a:rPr lang="en-GB" dirty="0" smtClean="0"/>
              <a:t>157-164</a:t>
            </a:r>
          </a:p>
          <a:p>
            <a:pPr algn="r"/>
            <a:endParaRPr lang="en-GB" dirty="0" smtClean="0"/>
          </a:p>
          <a:p>
            <a:pPr algn="just"/>
            <a:r>
              <a:rPr lang="nl-NL" dirty="0" smtClean="0"/>
              <a:t>“</a:t>
            </a:r>
            <a:r>
              <a:rPr lang="en-GB" dirty="0" smtClean="0"/>
              <a:t>[</a:t>
            </a:r>
            <a:r>
              <a:rPr lang="en-GB" dirty="0" smtClean="0"/>
              <a:t>T</a:t>
            </a:r>
            <a:r>
              <a:rPr lang="en-GB" dirty="0" smtClean="0"/>
              <a:t>he Illyrians] might </a:t>
            </a:r>
            <a:r>
              <a:rPr lang="en-GB" dirty="0" smtClean="0"/>
              <a:t>terrify an inexperienced </a:t>
            </a:r>
            <a:r>
              <a:rPr lang="en-GB" dirty="0" smtClean="0"/>
              <a:t>imagination; </a:t>
            </a:r>
            <a:r>
              <a:rPr lang="en-GB" dirty="0" smtClean="0"/>
              <a:t>they are formidable in </a:t>
            </a:r>
            <a:r>
              <a:rPr lang="en-GB" dirty="0" smtClean="0"/>
              <a:t>size, </a:t>
            </a:r>
            <a:r>
              <a:rPr lang="en-GB" dirty="0" smtClean="0"/>
              <a:t>their loud yelling is unbearable, and the brandishing of their weapons in the air has a threatening appearance</a:t>
            </a:r>
            <a:r>
              <a:rPr lang="en-GB" dirty="0" smtClean="0"/>
              <a:t>. But </a:t>
            </a:r>
            <a:r>
              <a:rPr lang="en-GB" dirty="0" smtClean="0"/>
              <a:t>when it comes to real fighting with an opponent who stands his ground, they are not what they </a:t>
            </a:r>
            <a:r>
              <a:rPr lang="en-GB" dirty="0" smtClean="0"/>
              <a:t>seem. They </a:t>
            </a:r>
            <a:r>
              <a:rPr lang="en-GB" dirty="0" smtClean="0"/>
              <a:t>have no regular order that they should be ashamed of deserting </a:t>
            </a:r>
            <a:r>
              <a:rPr lang="en-GB" dirty="0" smtClean="0"/>
              <a:t>when </a:t>
            </a:r>
            <a:r>
              <a:rPr lang="en-GB" dirty="0" smtClean="0"/>
              <a:t>hard pressed; flight and attack are with them equally honourable, and afford no test of </a:t>
            </a:r>
            <a:r>
              <a:rPr lang="en-GB" dirty="0" smtClean="0"/>
              <a:t>courage.”</a:t>
            </a:r>
          </a:p>
          <a:p>
            <a:pPr algn="r"/>
            <a:r>
              <a:rPr lang="en-GB" dirty="0" err="1" smtClean="0"/>
              <a:t>Thuc</a:t>
            </a:r>
            <a:r>
              <a:rPr lang="en-GB" dirty="0" smtClean="0"/>
              <a:t>. 4.126.4-5</a:t>
            </a:r>
            <a:endParaRPr lang="nl-NL"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importance</a:t>
            </a:r>
            <a:r>
              <a:rPr lang="nl-NL" dirty="0" smtClean="0"/>
              <a:t> of </a:t>
            </a:r>
            <a:r>
              <a:rPr lang="nl-NL" dirty="0" err="1" smtClean="0"/>
              <a:t>light</a:t>
            </a:r>
            <a:r>
              <a:rPr lang="nl-NL" dirty="0" smtClean="0"/>
              <a:t> </a:t>
            </a:r>
            <a:r>
              <a:rPr lang="nl-NL" dirty="0" err="1" smtClean="0"/>
              <a:t>infantry</a:t>
            </a:r>
            <a:endParaRPr lang="nl-NL" dirty="0"/>
          </a:p>
        </p:txBody>
      </p:sp>
      <p:sp>
        <p:nvSpPr>
          <p:cNvPr id="3" name="Tekstvak 2"/>
          <p:cNvSpPr txBox="1"/>
          <p:nvPr/>
        </p:nvSpPr>
        <p:spPr>
          <a:xfrm>
            <a:off x="395536" y="1628800"/>
            <a:ext cx="8352928" cy="4114334"/>
          </a:xfrm>
          <a:prstGeom prst="rect">
            <a:avLst/>
          </a:prstGeom>
          <a:noFill/>
        </p:spPr>
        <p:txBody>
          <a:bodyPr wrap="square" rtlCol="0">
            <a:spAutoFit/>
          </a:bodyPr>
          <a:lstStyle/>
          <a:p>
            <a:pPr algn="just"/>
            <a:r>
              <a:rPr lang="en-GB" dirty="0" smtClean="0"/>
              <a:t>As long as their archers had arrows left and were able to use them, they held out, the light-armed </a:t>
            </a:r>
            <a:r>
              <a:rPr lang="en-GB" dirty="0" err="1" smtClean="0"/>
              <a:t>Aetolians</a:t>
            </a:r>
            <a:r>
              <a:rPr lang="en-GB" dirty="0" smtClean="0"/>
              <a:t> </a:t>
            </a:r>
            <a:r>
              <a:rPr lang="en-GB" dirty="0" smtClean="0"/>
              <a:t>retiring before the arrows; but after the commander of the archers had been killed and his men scattered, the hoplites, worn </a:t>
            </a:r>
            <a:r>
              <a:rPr lang="en-GB" dirty="0" smtClean="0"/>
              <a:t>and </a:t>
            </a:r>
            <a:r>
              <a:rPr lang="en-GB" dirty="0" smtClean="0"/>
              <a:t>hard pressed by the </a:t>
            </a:r>
            <a:r>
              <a:rPr lang="en-GB" dirty="0" err="1" smtClean="0"/>
              <a:t>Aetolians</a:t>
            </a:r>
            <a:r>
              <a:rPr lang="en-GB" dirty="0" smtClean="0"/>
              <a:t> </a:t>
            </a:r>
            <a:r>
              <a:rPr lang="en-GB" dirty="0" smtClean="0"/>
              <a:t>with their javelins, at last turned and fled, and, falling into pathless gullies and unfamiliar places, they were wiped </a:t>
            </a:r>
            <a:r>
              <a:rPr lang="en-GB" dirty="0" smtClean="0"/>
              <a:t>out.</a:t>
            </a:r>
          </a:p>
          <a:p>
            <a:pPr algn="r"/>
            <a:r>
              <a:rPr lang="en-GB" dirty="0" err="1" smtClean="0"/>
              <a:t>Thuc</a:t>
            </a:r>
            <a:r>
              <a:rPr lang="en-GB" dirty="0" smtClean="0"/>
              <a:t>. 3.98.1-2</a:t>
            </a:r>
          </a:p>
          <a:p>
            <a:pPr algn="r"/>
            <a:endParaRPr lang="en-GB" dirty="0" smtClean="0"/>
          </a:p>
          <a:p>
            <a:pPr algn="just"/>
            <a:r>
              <a:rPr lang="en-GB" dirty="0" smtClean="0"/>
              <a:t>Wherever there </a:t>
            </a:r>
            <a:r>
              <a:rPr lang="en-GB" dirty="0" smtClean="0"/>
              <a:t>is a large multitude of </a:t>
            </a:r>
            <a:r>
              <a:rPr lang="en-GB" dirty="0" smtClean="0"/>
              <a:t>[poor people], </a:t>
            </a:r>
            <a:r>
              <a:rPr lang="en-GB" dirty="0" smtClean="0"/>
              <a:t>when </a:t>
            </a:r>
            <a:r>
              <a:rPr lang="en-GB" dirty="0" smtClean="0"/>
              <a:t>civil war occurs </a:t>
            </a:r>
            <a:r>
              <a:rPr lang="en-GB" dirty="0" smtClean="0"/>
              <a:t>the oligarchs often get the worst of the struggle; and a remedy for this must be adopted from military commanders, who combine with their cavalry and </a:t>
            </a:r>
            <a:r>
              <a:rPr lang="en-GB" dirty="0" smtClean="0"/>
              <a:t>hoplite </a:t>
            </a:r>
            <a:r>
              <a:rPr lang="en-GB" dirty="0" smtClean="0"/>
              <a:t>forces a contingent of light infantry. And this is the </a:t>
            </a:r>
            <a:r>
              <a:rPr lang="en-GB" dirty="0" smtClean="0"/>
              <a:t>way </a:t>
            </a:r>
            <a:r>
              <a:rPr lang="en-GB" dirty="0" smtClean="0"/>
              <a:t>in which the common people get the better over the well-to-do in outbreaks of </a:t>
            </a:r>
            <a:r>
              <a:rPr lang="en-GB" dirty="0" smtClean="0"/>
              <a:t>civil war: being unencumbered, </a:t>
            </a:r>
            <a:r>
              <a:rPr lang="en-GB" dirty="0" smtClean="0"/>
              <a:t>they fight easily against cavalry and </a:t>
            </a:r>
            <a:r>
              <a:rPr lang="en-GB" dirty="0" smtClean="0"/>
              <a:t>hoplites.</a:t>
            </a:r>
          </a:p>
          <a:p>
            <a:pPr algn="r"/>
            <a:r>
              <a:rPr lang="en-GB" dirty="0" smtClean="0"/>
              <a:t>Aristotle, </a:t>
            </a:r>
            <a:r>
              <a:rPr lang="en-GB" i="1" dirty="0" smtClean="0"/>
              <a:t>Politics</a:t>
            </a:r>
            <a:r>
              <a:rPr lang="en-GB" dirty="0" smtClean="0"/>
              <a:t> 1321a.15-21</a:t>
            </a:r>
            <a:endParaRPr lang="nl-NL"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deck-fighters</a:t>
            </a:r>
            <a:endParaRPr lang="nl-NL" dirty="0"/>
          </a:p>
        </p:txBody>
      </p:sp>
      <p:sp>
        <p:nvSpPr>
          <p:cNvPr id="3" name="Tijdelijke aanduiding voor inhoud 2"/>
          <p:cNvSpPr>
            <a:spLocks noGrp="1"/>
          </p:cNvSpPr>
          <p:nvPr>
            <p:ph sz="quarter" idx="1"/>
          </p:nvPr>
        </p:nvSpPr>
        <p:spPr>
          <a:xfrm>
            <a:off x="301752" y="1527048"/>
            <a:ext cx="5638400" cy="4572000"/>
          </a:xfrm>
        </p:spPr>
        <p:txBody>
          <a:bodyPr>
            <a:normAutofit/>
          </a:bodyPr>
          <a:lstStyle/>
          <a:p>
            <a:r>
              <a:rPr lang="nl-NL" sz="2400" i="1" dirty="0" err="1" smtClean="0"/>
              <a:t>Epibatai</a:t>
            </a:r>
            <a:r>
              <a:rPr lang="nl-NL" sz="2400" dirty="0" smtClean="0"/>
              <a:t> (</a:t>
            </a:r>
            <a:r>
              <a:rPr lang="nl-NL" sz="2400" dirty="0" err="1" smtClean="0"/>
              <a:t>deck-fighters</a:t>
            </a:r>
            <a:r>
              <a:rPr lang="nl-NL" sz="2400" dirty="0" smtClean="0"/>
              <a:t>, ‘marines’) </a:t>
            </a:r>
            <a:r>
              <a:rPr lang="nl-NL" sz="2400" dirty="0" err="1" smtClean="0"/>
              <a:t>learn</a:t>
            </a:r>
            <a:r>
              <a:rPr lang="nl-NL" sz="2400" dirty="0" smtClean="0"/>
              <a:t> special </a:t>
            </a:r>
            <a:r>
              <a:rPr lang="nl-NL" sz="2400" dirty="0" err="1" smtClean="0"/>
              <a:t>skills</a:t>
            </a:r>
            <a:r>
              <a:rPr lang="nl-NL" sz="2400" dirty="0" smtClean="0"/>
              <a:t> </a:t>
            </a:r>
            <a:r>
              <a:rPr lang="nl-NL" sz="2400" dirty="0" err="1" smtClean="0"/>
              <a:t>needed</a:t>
            </a:r>
            <a:r>
              <a:rPr lang="nl-NL" sz="2400" dirty="0" smtClean="0"/>
              <a:t> to </a:t>
            </a:r>
            <a:r>
              <a:rPr lang="nl-NL" sz="2400" dirty="0" err="1" smtClean="0"/>
              <a:t>fight</a:t>
            </a:r>
            <a:r>
              <a:rPr lang="nl-NL" sz="2400" dirty="0" smtClean="0"/>
              <a:t> </a:t>
            </a:r>
            <a:r>
              <a:rPr lang="nl-NL" sz="2400" dirty="0" err="1" smtClean="0"/>
              <a:t>on</a:t>
            </a:r>
            <a:r>
              <a:rPr lang="nl-NL" sz="2400" dirty="0" smtClean="0"/>
              <a:t> </a:t>
            </a:r>
            <a:r>
              <a:rPr lang="nl-NL" sz="2400" dirty="0" err="1" smtClean="0"/>
              <a:t>triremes</a:t>
            </a:r>
            <a:r>
              <a:rPr lang="nl-NL" sz="2400" dirty="0" smtClean="0"/>
              <a:t> and as </a:t>
            </a:r>
            <a:r>
              <a:rPr lang="nl-NL" sz="2400" dirty="0" err="1" smtClean="0"/>
              <a:t>amphibious</a:t>
            </a:r>
            <a:r>
              <a:rPr lang="nl-NL" sz="2400" dirty="0" smtClean="0"/>
              <a:t> </a:t>
            </a:r>
            <a:r>
              <a:rPr lang="nl-NL" sz="2400" dirty="0" err="1" smtClean="0"/>
              <a:t>force</a:t>
            </a:r>
            <a:endParaRPr lang="nl-NL" sz="2400" dirty="0" smtClean="0"/>
          </a:p>
          <a:p>
            <a:endParaRPr lang="nl-NL" sz="2400" dirty="0" smtClean="0"/>
          </a:p>
          <a:p>
            <a:r>
              <a:rPr lang="nl-NL" sz="2400" dirty="0" err="1" smtClean="0"/>
              <a:t>Social</a:t>
            </a:r>
            <a:r>
              <a:rPr lang="nl-NL" sz="2400" dirty="0" smtClean="0"/>
              <a:t> background </a:t>
            </a:r>
            <a:r>
              <a:rPr lang="nl-NL" sz="2400" dirty="0" err="1" smtClean="0"/>
              <a:t>unknown</a:t>
            </a:r>
            <a:r>
              <a:rPr lang="nl-NL" sz="2400" dirty="0" smtClean="0"/>
              <a:t>, </a:t>
            </a:r>
            <a:r>
              <a:rPr lang="nl-NL" sz="2400" dirty="0" err="1" smtClean="0"/>
              <a:t>possibly</a:t>
            </a:r>
            <a:r>
              <a:rPr lang="nl-NL" sz="2400" dirty="0" smtClean="0"/>
              <a:t> mixed</a:t>
            </a:r>
          </a:p>
          <a:p>
            <a:endParaRPr lang="nl-NL" sz="2400" dirty="0" smtClean="0"/>
          </a:p>
          <a:p>
            <a:r>
              <a:rPr lang="nl-NL" sz="2400" dirty="0" smtClean="0"/>
              <a:t>Status low, </a:t>
            </a:r>
            <a:r>
              <a:rPr lang="nl-NL" sz="2400" dirty="0" err="1" smtClean="0"/>
              <a:t>like</a:t>
            </a:r>
            <a:r>
              <a:rPr lang="nl-NL" sz="2400" dirty="0" smtClean="0"/>
              <a:t> </a:t>
            </a:r>
            <a:r>
              <a:rPr lang="nl-NL" sz="2400" dirty="0" err="1" smtClean="0"/>
              <a:t>light</a:t>
            </a:r>
            <a:r>
              <a:rPr lang="nl-NL" sz="2400" dirty="0" smtClean="0"/>
              <a:t> </a:t>
            </a:r>
            <a:r>
              <a:rPr lang="nl-NL" sz="2400" dirty="0" err="1" smtClean="0"/>
              <a:t>infantry</a:t>
            </a:r>
            <a:r>
              <a:rPr lang="nl-NL" sz="2400" dirty="0" smtClean="0"/>
              <a:t>; Plato (</a:t>
            </a:r>
            <a:r>
              <a:rPr lang="nl-NL" sz="2400" i="1" dirty="0" err="1" smtClean="0"/>
              <a:t>Laws</a:t>
            </a:r>
            <a:r>
              <a:rPr lang="nl-NL" sz="2400" dirty="0" smtClean="0"/>
              <a:t> 706b-c) </a:t>
            </a:r>
            <a:r>
              <a:rPr lang="nl-NL" sz="2400" dirty="0" err="1" smtClean="0"/>
              <a:t>argues</a:t>
            </a:r>
            <a:r>
              <a:rPr lang="nl-NL" sz="2400" dirty="0" smtClean="0"/>
              <a:t> </a:t>
            </a:r>
            <a:r>
              <a:rPr lang="nl-NL" sz="2400" dirty="0" err="1" smtClean="0"/>
              <a:t>Athens</a:t>
            </a:r>
            <a:r>
              <a:rPr lang="nl-NL" sz="2400" dirty="0" smtClean="0"/>
              <a:t> </a:t>
            </a:r>
            <a:r>
              <a:rPr lang="nl-NL" sz="2400" dirty="0" err="1" smtClean="0"/>
              <a:t>forfeited</a:t>
            </a:r>
            <a:r>
              <a:rPr lang="nl-NL" sz="2400" dirty="0" smtClean="0"/>
              <a:t> </a:t>
            </a:r>
            <a:r>
              <a:rPr lang="nl-NL" sz="2400" dirty="0" err="1" smtClean="0"/>
              <a:t>its</a:t>
            </a:r>
            <a:r>
              <a:rPr lang="nl-NL" sz="2400" dirty="0" smtClean="0"/>
              <a:t> </a:t>
            </a:r>
            <a:r>
              <a:rPr lang="nl-NL" sz="2400" dirty="0" err="1" smtClean="0"/>
              <a:t>moral</a:t>
            </a:r>
            <a:r>
              <a:rPr lang="nl-NL" sz="2400" dirty="0" smtClean="0"/>
              <a:t> </a:t>
            </a:r>
            <a:r>
              <a:rPr lang="nl-NL" sz="2400" dirty="0" err="1" smtClean="0"/>
              <a:t>character</a:t>
            </a:r>
            <a:r>
              <a:rPr lang="nl-NL" sz="2400" dirty="0" smtClean="0"/>
              <a:t> </a:t>
            </a:r>
            <a:r>
              <a:rPr lang="nl-NL" sz="2400" dirty="0" err="1" smtClean="0"/>
              <a:t>when</a:t>
            </a:r>
            <a:r>
              <a:rPr lang="nl-NL" sz="2400" dirty="0" smtClean="0"/>
              <a:t> </a:t>
            </a:r>
            <a:r>
              <a:rPr lang="nl-NL" sz="2400" dirty="0" err="1" smtClean="0"/>
              <a:t>it</a:t>
            </a:r>
            <a:r>
              <a:rPr lang="nl-NL" sz="2400" dirty="0" smtClean="0"/>
              <a:t> </a:t>
            </a:r>
            <a:r>
              <a:rPr lang="nl-NL" sz="2400" dirty="0" err="1" smtClean="0"/>
              <a:t>adopted</a:t>
            </a:r>
            <a:r>
              <a:rPr lang="nl-NL" sz="2400" dirty="0" smtClean="0"/>
              <a:t> the </a:t>
            </a:r>
            <a:r>
              <a:rPr lang="nl-NL" sz="2400" dirty="0" err="1" smtClean="0"/>
              <a:t>ways</a:t>
            </a:r>
            <a:r>
              <a:rPr lang="nl-NL" sz="2400" dirty="0" smtClean="0"/>
              <a:t> of ‘naval </a:t>
            </a:r>
            <a:r>
              <a:rPr lang="nl-NL" sz="2400" dirty="0" err="1" smtClean="0"/>
              <a:t>hoplites</a:t>
            </a:r>
            <a:r>
              <a:rPr lang="nl-NL" sz="2400" dirty="0" smtClean="0"/>
              <a:t>’</a:t>
            </a:r>
            <a:endParaRPr lang="nl-NL" sz="2400" dirty="0"/>
          </a:p>
        </p:txBody>
      </p:sp>
      <p:pic>
        <p:nvPicPr>
          <p:cNvPr id="5" name="Afbeelding 4" descr="democleides2.jpg"/>
          <p:cNvPicPr>
            <a:picLocks noChangeAspect="1"/>
          </p:cNvPicPr>
          <p:nvPr/>
        </p:nvPicPr>
        <p:blipFill>
          <a:blip r:embed="rId2" cstate="print"/>
          <a:stretch>
            <a:fillRect/>
          </a:stretch>
        </p:blipFill>
        <p:spPr>
          <a:xfrm>
            <a:off x="6046014" y="1412776"/>
            <a:ext cx="2929341" cy="4968552"/>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instrument of empire</a:t>
            </a:r>
            <a:endParaRPr lang="nl-NL" dirty="0"/>
          </a:p>
        </p:txBody>
      </p:sp>
      <p:pic>
        <p:nvPicPr>
          <p:cNvPr id="3" name="Afbeelding 2" descr="trireme.jpg"/>
          <p:cNvPicPr>
            <a:picLocks noChangeAspect="1"/>
          </p:cNvPicPr>
          <p:nvPr/>
        </p:nvPicPr>
        <p:blipFill>
          <a:blip r:embed="rId2" cstate="print"/>
          <a:stretch>
            <a:fillRect/>
          </a:stretch>
        </p:blipFill>
        <p:spPr>
          <a:xfrm>
            <a:off x="1187624" y="1556792"/>
            <a:ext cx="6840760" cy="512711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trireme</a:t>
            </a:r>
            <a:endParaRPr lang="nl-NL" dirty="0"/>
          </a:p>
        </p:txBody>
      </p:sp>
      <p:sp>
        <p:nvSpPr>
          <p:cNvPr id="3" name="Tijdelijke aanduiding voor inhoud 2"/>
          <p:cNvSpPr>
            <a:spLocks noGrp="1"/>
          </p:cNvSpPr>
          <p:nvPr>
            <p:ph sz="quarter" idx="1"/>
          </p:nvPr>
        </p:nvSpPr>
        <p:spPr>
          <a:xfrm>
            <a:off x="301752" y="1527048"/>
            <a:ext cx="4198240" cy="4572000"/>
          </a:xfrm>
        </p:spPr>
        <p:txBody>
          <a:bodyPr>
            <a:normAutofit/>
          </a:bodyPr>
          <a:lstStyle/>
          <a:p>
            <a:r>
              <a:rPr lang="nl-NL" dirty="0" err="1" smtClean="0"/>
              <a:t>Fast</a:t>
            </a:r>
            <a:r>
              <a:rPr lang="nl-NL" dirty="0" smtClean="0"/>
              <a:t> and </a:t>
            </a:r>
            <a:r>
              <a:rPr lang="nl-NL" dirty="0" err="1" smtClean="0"/>
              <a:t>powerful</a:t>
            </a:r>
            <a:r>
              <a:rPr lang="nl-NL" dirty="0" smtClean="0"/>
              <a:t>; </a:t>
            </a:r>
            <a:r>
              <a:rPr lang="nl-NL" dirty="0" err="1" smtClean="0"/>
              <a:t>dedicated</a:t>
            </a:r>
            <a:r>
              <a:rPr lang="nl-NL" dirty="0" smtClean="0"/>
              <a:t> </a:t>
            </a:r>
            <a:r>
              <a:rPr lang="nl-NL" dirty="0" err="1" smtClean="0"/>
              <a:t>warship</a:t>
            </a:r>
            <a:endParaRPr lang="nl-NL" dirty="0" smtClean="0"/>
          </a:p>
          <a:p>
            <a:endParaRPr lang="nl-NL" dirty="0" smtClean="0"/>
          </a:p>
          <a:p>
            <a:r>
              <a:rPr lang="nl-NL" dirty="0" smtClean="0"/>
              <a:t>Crew: 170 </a:t>
            </a:r>
            <a:r>
              <a:rPr lang="nl-NL" dirty="0" err="1" smtClean="0"/>
              <a:t>rowers</a:t>
            </a:r>
            <a:r>
              <a:rPr lang="nl-NL" dirty="0" smtClean="0"/>
              <a:t>, </a:t>
            </a:r>
            <a:r>
              <a:rPr lang="nl-NL" dirty="0" err="1" smtClean="0"/>
              <a:t>dozens</a:t>
            </a:r>
            <a:r>
              <a:rPr lang="nl-NL" dirty="0" smtClean="0"/>
              <a:t> of </a:t>
            </a:r>
            <a:r>
              <a:rPr lang="nl-NL" dirty="0" err="1" smtClean="0"/>
              <a:t>sailors</a:t>
            </a:r>
            <a:r>
              <a:rPr lang="nl-NL" dirty="0" smtClean="0"/>
              <a:t>, 10 </a:t>
            </a:r>
            <a:r>
              <a:rPr lang="nl-NL" i="1" dirty="0" err="1" smtClean="0"/>
              <a:t>epibatai</a:t>
            </a:r>
            <a:r>
              <a:rPr lang="nl-NL" dirty="0" smtClean="0"/>
              <a:t>, 4 </a:t>
            </a:r>
            <a:r>
              <a:rPr lang="nl-NL" dirty="0" err="1" smtClean="0"/>
              <a:t>archers</a:t>
            </a:r>
            <a:endParaRPr lang="nl-NL" dirty="0" smtClean="0"/>
          </a:p>
          <a:p>
            <a:endParaRPr lang="nl-NL" dirty="0" smtClean="0"/>
          </a:p>
          <a:p>
            <a:r>
              <a:rPr lang="nl-NL" dirty="0" smtClean="0"/>
              <a:t>No room </a:t>
            </a:r>
            <a:r>
              <a:rPr lang="nl-NL" dirty="0" err="1" smtClean="0"/>
              <a:t>for</a:t>
            </a:r>
            <a:r>
              <a:rPr lang="nl-NL" dirty="0" smtClean="0"/>
              <a:t> </a:t>
            </a:r>
            <a:r>
              <a:rPr lang="nl-NL" dirty="0" err="1" smtClean="0"/>
              <a:t>supplies</a:t>
            </a:r>
            <a:r>
              <a:rPr lang="nl-NL" dirty="0" smtClean="0"/>
              <a:t> </a:t>
            </a:r>
            <a:r>
              <a:rPr lang="nl-NL" dirty="0" err="1" smtClean="0"/>
              <a:t>or</a:t>
            </a:r>
            <a:r>
              <a:rPr lang="nl-NL" dirty="0" smtClean="0"/>
              <a:t> </a:t>
            </a:r>
            <a:r>
              <a:rPr lang="nl-NL" dirty="0" err="1" smtClean="0"/>
              <a:t>space</a:t>
            </a:r>
            <a:r>
              <a:rPr lang="nl-NL" dirty="0" smtClean="0"/>
              <a:t> to sleep</a:t>
            </a:r>
          </a:p>
          <a:p>
            <a:endParaRPr lang="nl-NL" dirty="0" smtClean="0"/>
          </a:p>
        </p:txBody>
      </p:sp>
      <p:pic>
        <p:nvPicPr>
          <p:cNvPr id="4" name="Afbeelding 3" descr="triere2.jpg"/>
          <p:cNvPicPr>
            <a:picLocks noChangeAspect="1"/>
          </p:cNvPicPr>
          <p:nvPr/>
        </p:nvPicPr>
        <p:blipFill>
          <a:blip r:embed="rId2" cstate="print"/>
          <a:stretch>
            <a:fillRect/>
          </a:stretch>
        </p:blipFill>
        <p:spPr>
          <a:xfrm>
            <a:off x="4499992" y="1988840"/>
            <a:ext cx="4511637" cy="36004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Trireme</a:t>
            </a:r>
            <a:r>
              <a:rPr lang="nl-NL" dirty="0" smtClean="0"/>
              <a:t> </a:t>
            </a:r>
            <a:r>
              <a:rPr lang="nl-NL" dirty="0" err="1" smtClean="0"/>
              <a:t>warfare</a:t>
            </a:r>
            <a:endParaRPr lang="nl-NL" dirty="0"/>
          </a:p>
        </p:txBody>
      </p:sp>
      <p:sp>
        <p:nvSpPr>
          <p:cNvPr id="3" name="Tijdelijke aanduiding voor inhoud 2"/>
          <p:cNvSpPr>
            <a:spLocks noGrp="1"/>
          </p:cNvSpPr>
          <p:nvPr>
            <p:ph sz="quarter" idx="1"/>
          </p:nvPr>
        </p:nvSpPr>
        <p:spPr/>
        <p:txBody>
          <a:bodyPr/>
          <a:lstStyle/>
          <a:p>
            <a:r>
              <a:rPr lang="nl-NL" dirty="0" err="1" smtClean="0"/>
              <a:t>Trireme</a:t>
            </a:r>
            <a:r>
              <a:rPr lang="nl-NL" dirty="0" smtClean="0"/>
              <a:t> </a:t>
            </a:r>
            <a:r>
              <a:rPr lang="nl-NL" dirty="0" err="1" smtClean="0"/>
              <a:t>suitable</a:t>
            </a:r>
            <a:r>
              <a:rPr lang="nl-NL" dirty="0" smtClean="0"/>
              <a:t> </a:t>
            </a:r>
            <a:r>
              <a:rPr lang="nl-NL" dirty="0" err="1" smtClean="0"/>
              <a:t>for</a:t>
            </a:r>
            <a:r>
              <a:rPr lang="nl-NL" dirty="0" smtClean="0"/>
              <a:t> </a:t>
            </a:r>
            <a:r>
              <a:rPr lang="nl-NL" dirty="0" err="1" smtClean="0"/>
              <a:t>boarding</a:t>
            </a:r>
            <a:r>
              <a:rPr lang="nl-NL" dirty="0" smtClean="0"/>
              <a:t> and </a:t>
            </a:r>
            <a:r>
              <a:rPr lang="nl-NL" dirty="0" err="1" smtClean="0"/>
              <a:t>ramming</a:t>
            </a:r>
            <a:endParaRPr lang="nl-NL" dirty="0" smtClean="0"/>
          </a:p>
          <a:p>
            <a:endParaRPr lang="nl-NL" dirty="0" smtClean="0"/>
          </a:p>
          <a:p>
            <a:r>
              <a:rPr lang="nl-NL" dirty="0" smtClean="0"/>
              <a:t>Mast and </a:t>
            </a:r>
            <a:r>
              <a:rPr lang="nl-NL" dirty="0" err="1" smtClean="0"/>
              <a:t>sails</a:t>
            </a:r>
            <a:r>
              <a:rPr lang="nl-NL" dirty="0" smtClean="0"/>
              <a:t> </a:t>
            </a:r>
            <a:r>
              <a:rPr lang="nl-NL" dirty="0" err="1" smtClean="0"/>
              <a:t>cleared</a:t>
            </a:r>
            <a:r>
              <a:rPr lang="nl-NL" dirty="0" smtClean="0"/>
              <a:t> </a:t>
            </a:r>
            <a:r>
              <a:rPr lang="nl-NL" dirty="0" err="1" smtClean="0"/>
              <a:t>for</a:t>
            </a:r>
            <a:r>
              <a:rPr lang="nl-NL" dirty="0" smtClean="0"/>
              <a:t> </a:t>
            </a:r>
            <a:r>
              <a:rPr lang="nl-NL" dirty="0" err="1" smtClean="0"/>
              <a:t>action</a:t>
            </a:r>
            <a:r>
              <a:rPr lang="nl-NL" dirty="0" smtClean="0"/>
              <a:t>; </a:t>
            </a:r>
            <a:r>
              <a:rPr lang="nl-NL" dirty="0" err="1" smtClean="0"/>
              <a:t>rowers</a:t>
            </a:r>
            <a:r>
              <a:rPr lang="nl-NL" dirty="0" smtClean="0"/>
              <a:t> and </a:t>
            </a:r>
            <a:r>
              <a:rPr lang="nl-NL" dirty="0" err="1" smtClean="0"/>
              <a:t>helmsmen</a:t>
            </a:r>
            <a:r>
              <a:rPr lang="nl-NL" dirty="0" smtClean="0"/>
              <a:t> </a:t>
            </a:r>
            <a:r>
              <a:rPr lang="nl-NL" dirty="0" err="1" smtClean="0"/>
              <a:t>control</a:t>
            </a:r>
            <a:r>
              <a:rPr lang="nl-NL" dirty="0" smtClean="0"/>
              <a:t> </a:t>
            </a:r>
            <a:r>
              <a:rPr lang="nl-NL" dirty="0" err="1" smtClean="0"/>
              <a:t>ship</a:t>
            </a:r>
            <a:r>
              <a:rPr lang="nl-NL" dirty="0" smtClean="0"/>
              <a:t> in </a:t>
            </a:r>
            <a:r>
              <a:rPr lang="nl-NL" dirty="0" err="1" smtClean="0"/>
              <a:t>battle</a:t>
            </a:r>
            <a:endParaRPr lang="nl-NL" dirty="0" smtClean="0"/>
          </a:p>
          <a:p>
            <a:endParaRPr lang="nl-NL" dirty="0" smtClean="0"/>
          </a:p>
          <a:p>
            <a:r>
              <a:rPr lang="nl-NL" dirty="0" err="1" smtClean="0"/>
              <a:t>Tactics</a:t>
            </a:r>
            <a:r>
              <a:rPr lang="nl-NL" dirty="0" smtClean="0"/>
              <a:t>: </a:t>
            </a:r>
            <a:r>
              <a:rPr lang="nl-NL" i="1" dirty="0" err="1" smtClean="0"/>
              <a:t>periplous</a:t>
            </a:r>
            <a:r>
              <a:rPr lang="nl-NL" dirty="0" smtClean="0"/>
              <a:t> (</a:t>
            </a:r>
            <a:r>
              <a:rPr lang="nl-NL" dirty="0" err="1" smtClean="0"/>
              <a:t>encirclement</a:t>
            </a:r>
            <a:r>
              <a:rPr lang="nl-NL" dirty="0" smtClean="0"/>
              <a:t>) and </a:t>
            </a:r>
            <a:r>
              <a:rPr lang="nl-NL" i="1" dirty="0" err="1" smtClean="0"/>
              <a:t>diekplous</a:t>
            </a:r>
            <a:r>
              <a:rPr lang="nl-NL" dirty="0" smtClean="0"/>
              <a:t> (</a:t>
            </a:r>
            <a:r>
              <a:rPr lang="nl-NL" dirty="0" err="1" smtClean="0"/>
              <a:t>breakthrough</a:t>
            </a:r>
            <a:r>
              <a:rPr lang="nl-NL" dirty="0" smtClean="0"/>
              <a:t>?)</a:t>
            </a:r>
          </a:p>
          <a:p>
            <a:endParaRPr lang="nl-NL" dirty="0" smtClean="0"/>
          </a:p>
          <a:p>
            <a:r>
              <a:rPr lang="nl-NL" dirty="0" err="1" smtClean="0"/>
              <a:t>Numbers</a:t>
            </a:r>
            <a:r>
              <a:rPr lang="nl-NL" dirty="0" smtClean="0"/>
              <a:t> and crew </a:t>
            </a:r>
            <a:r>
              <a:rPr lang="nl-NL" dirty="0" err="1" smtClean="0"/>
              <a:t>experience</a:t>
            </a:r>
            <a:r>
              <a:rPr lang="nl-NL" dirty="0" smtClean="0"/>
              <a:t> are </a:t>
            </a:r>
            <a:r>
              <a:rPr lang="nl-NL" dirty="0" err="1" smtClean="0"/>
              <a:t>vital</a:t>
            </a:r>
            <a:r>
              <a:rPr lang="nl-NL" dirty="0" smtClean="0"/>
              <a:t> to </a:t>
            </a:r>
            <a:r>
              <a:rPr lang="nl-NL" dirty="0" err="1" smtClean="0"/>
              <a:t>success</a:t>
            </a:r>
            <a:endParaRPr lang="nl-NL"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Who</a:t>
            </a:r>
            <a:r>
              <a:rPr lang="nl-NL" dirty="0" smtClean="0"/>
              <a:t> </a:t>
            </a:r>
            <a:r>
              <a:rPr lang="nl-NL" dirty="0" err="1" smtClean="0"/>
              <a:t>rows</a:t>
            </a:r>
            <a:r>
              <a:rPr lang="nl-NL" dirty="0" smtClean="0"/>
              <a:t>?</a:t>
            </a:r>
            <a:endParaRPr lang="nl-NL" dirty="0"/>
          </a:p>
        </p:txBody>
      </p:sp>
      <p:sp>
        <p:nvSpPr>
          <p:cNvPr id="3" name="Tijdelijke aanduiding voor inhoud 2"/>
          <p:cNvSpPr>
            <a:spLocks noGrp="1"/>
          </p:cNvSpPr>
          <p:nvPr>
            <p:ph sz="quarter" idx="1"/>
          </p:nvPr>
        </p:nvSpPr>
        <p:spPr>
          <a:xfrm>
            <a:off x="301752" y="1628800"/>
            <a:ext cx="8503920" cy="4470248"/>
          </a:xfrm>
        </p:spPr>
        <p:txBody>
          <a:bodyPr/>
          <a:lstStyle/>
          <a:p>
            <a:r>
              <a:rPr lang="nl-NL" dirty="0" err="1" smtClean="0"/>
              <a:t>Labour</a:t>
            </a:r>
            <a:r>
              <a:rPr lang="nl-NL" dirty="0" smtClean="0"/>
              <a:t> </a:t>
            </a:r>
            <a:r>
              <a:rPr lang="nl-NL" dirty="0" err="1" smtClean="0"/>
              <a:t>force</a:t>
            </a:r>
            <a:r>
              <a:rPr lang="nl-NL" dirty="0" smtClean="0"/>
              <a:t> </a:t>
            </a:r>
            <a:r>
              <a:rPr lang="nl-NL" dirty="0" err="1" smtClean="0"/>
              <a:t>drawn</a:t>
            </a:r>
            <a:r>
              <a:rPr lang="nl-NL" dirty="0" smtClean="0"/>
              <a:t> </a:t>
            </a:r>
            <a:r>
              <a:rPr lang="nl-NL" dirty="0" err="1" smtClean="0"/>
              <a:t>from</a:t>
            </a:r>
            <a:r>
              <a:rPr lang="nl-NL" dirty="0" smtClean="0"/>
              <a:t> </a:t>
            </a:r>
            <a:r>
              <a:rPr lang="nl-NL" dirty="0" err="1" smtClean="0"/>
              <a:t>poor</a:t>
            </a:r>
            <a:r>
              <a:rPr lang="nl-NL" dirty="0" smtClean="0"/>
              <a:t> </a:t>
            </a:r>
            <a:r>
              <a:rPr lang="nl-NL" dirty="0" err="1" smtClean="0"/>
              <a:t>citizens</a:t>
            </a:r>
            <a:r>
              <a:rPr lang="nl-NL" dirty="0" smtClean="0"/>
              <a:t>, </a:t>
            </a:r>
            <a:r>
              <a:rPr lang="nl-NL" dirty="0" err="1" smtClean="0"/>
              <a:t>metics</a:t>
            </a:r>
            <a:r>
              <a:rPr lang="nl-NL" dirty="0" smtClean="0"/>
              <a:t>, </a:t>
            </a:r>
            <a:r>
              <a:rPr lang="nl-NL" dirty="0" err="1" smtClean="0"/>
              <a:t>slaves</a:t>
            </a:r>
            <a:r>
              <a:rPr lang="nl-NL" dirty="0" smtClean="0"/>
              <a:t>, </a:t>
            </a:r>
            <a:r>
              <a:rPr lang="nl-NL" dirty="0" err="1" smtClean="0"/>
              <a:t>foreign</a:t>
            </a:r>
            <a:r>
              <a:rPr lang="nl-NL" dirty="0" smtClean="0"/>
              <a:t> </a:t>
            </a:r>
            <a:r>
              <a:rPr lang="nl-NL" dirty="0" err="1" smtClean="0"/>
              <a:t>mercenaries</a:t>
            </a:r>
            <a:endParaRPr lang="nl-NL" dirty="0" smtClean="0"/>
          </a:p>
          <a:p>
            <a:endParaRPr lang="nl-NL" dirty="0" smtClean="0"/>
          </a:p>
          <a:p>
            <a:r>
              <a:rPr lang="nl-NL" dirty="0" err="1" smtClean="0"/>
              <a:t>Only</a:t>
            </a:r>
            <a:r>
              <a:rPr lang="nl-NL" dirty="0" smtClean="0"/>
              <a:t> state </a:t>
            </a:r>
            <a:r>
              <a:rPr lang="nl-NL" dirty="0" err="1" smtClean="0"/>
              <a:t>triremes</a:t>
            </a:r>
            <a:r>
              <a:rPr lang="nl-NL" dirty="0" smtClean="0"/>
              <a:t> (Paralus and Salamina) </a:t>
            </a:r>
            <a:r>
              <a:rPr lang="nl-NL" dirty="0" err="1" smtClean="0"/>
              <a:t>manned</a:t>
            </a:r>
            <a:r>
              <a:rPr lang="nl-NL" dirty="0" smtClean="0"/>
              <a:t> </a:t>
            </a:r>
            <a:r>
              <a:rPr lang="nl-NL" dirty="0" err="1" smtClean="0"/>
              <a:t>exclusively</a:t>
            </a:r>
            <a:r>
              <a:rPr lang="nl-NL" dirty="0" smtClean="0"/>
              <a:t> </a:t>
            </a:r>
            <a:r>
              <a:rPr lang="nl-NL" dirty="0" err="1" smtClean="0"/>
              <a:t>by</a:t>
            </a:r>
            <a:r>
              <a:rPr lang="nl-NL" dirty="0" smtClean="0"/>
              <a:t> </a:t>
            </a:r>
            <a:r>
              <a:rPr lang="nl-NL" dirty="0" err="1" smtClean="0"/>
              <a:t>citizens</a:t>
            </a:r>
            <a:endParaRPr lang="nl-NL" dirty="0" smtClean="0"/>
          </a:p>
          <a:p>
            <a:endParaRPr lang="nl-NL" dirty="0" smtClean="0"/>
          </a:p>
          <a:p>
            <a:r>
              <a:rPr lang="nl-NL" dirty="0" smtClean="0"/>
              <a:t>Expert </a:t>
            </a:r>
            <a:r>
              <a:rPr lang="nl-NL" dirty="0" err="1" smtClean="0"/>
              <a:t>sailors</a:t>
            </a:r>
            <a:r>
              <a:rPr lang="nl-NL" dirty="0" smtClean="0"/>
              <a:t> (</a:t>
            </a:r>
            <a:r>
              <a:rPr lang="nl-NL" dirty="0" err="1" smtClean="0"/>
              <a:t>especially</a:t>
            </a:r>
            <a:r>
              <a:rPr lang="nl-NL" dirty="0" smtClean="0"/>
              <a:t> </a:t>
            </a:r>
            <a:r>
              <a:rPr lang="nl-NL" dirty="0" err="1" smtClean="0"/>
              <a:t>trireme</a:t>
            </a:r>
            <a:r>
              <a:rPr lang="nl-NL" dirty="0" smtClean="0"/>
              <a:t> </a:t>
            </a:r>
            <a:r>
              <a:rPr lang="nl-NL" dirty="0" err="1" smtClean="0"/>
              <a:t>helmsmen</a:t>
            </a:r>
            <a:r>
              <a:rPr lang="nl-NL" dirty="0" smtClean="0"/>
              <a:t>) </a:t>
            </a:r>
            <a:r>
              <a:rPr lang="nl-NL" dirty="0" err="1" smtClean="0"/>
              <a:t>become</a:t>
            </a:r>
            <a:r>
              <a:rPr lang="nl-NL" dirty="0" smtClean="0"/>
              <a:t> </a:t>
            </a:r>
            <a:r>
              <a:rPr lang="nl-NL" dirty="0" err="1" smtClean="0"/>
              <a:t>highly</a:t>
            </a:r>
            <a:r>
              <a:rPr lang="nl-NL" dirty="0" smtClean="0"/>
              <a:t> </a:t>
            </a:r>
            <a:r>
              <a:rPr lang="nl-NL" dirty="0" err="1" smtClean="0"/>
              <a:t>prized</a:t>
            </a:r>
            <a:r>
              <a:rPr lang="nl-NL" dirty="0" smtClean="0"/>
              <a:t> professionals</a:t>
            </a:r>
            <a:endParaRPr lang="nl-NL"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infrastructure</a:t>
            </a:r>
            <a:r>
              <a:rPr lang="nl-NL" dirty="0" smtClean="0"/>
              <a:t> of the </a:t>
            </a:r>
            <a:r>
              <a:rPr lang="nl-NL" dirty="0" err="1" smtClean="0"/>
              <a:t>fleet</a:t>
            </a:r>
            <a:endParaRPr lang="nl-NL" dirty="0"/>
          </a:p>
        </p:txBody>
      </p:sp>
      <p:sp>
        <p:nvSpPr>
          <p:cNvPr id="3" name="Tijdelijke aanduiding voor inhoud 2"/>
          <p:cNvSpPr>
            <a:spLocks noGrp="1"/>
          </p:cNvSpPr>
          <p:nvPr>
            <p:ph sz="quarter" idx="1"/>
          </p:nvPr>
        </p:nvSpPr>
        <p:spPr>
          <a:xfrm>
            <a:off x="301752" y="1527048"/>
            <a:ext cx="8374704" cy="4572000"/>
          </a:xfrm>
        </p:spPr>
        <p:txBody>
          <a:bodyPr/>
          <a:lstStyle/>
          <a:p>
            <a:pPr>
              <a:buNone/>
            </a:pPr>
            <a:r>
              <a:rPr lang="nl-NL" dirty="0" err="1" smtClean="0"/>
              <a:t>Athens</a:t>
            </a:r>
            <a:r>
              <a:rPr lang="nl-NL" dirty="0" smtClean="0"/>
              <a:t> </a:t>
            </a:r>
            <a:r>
              <a:rPr lang="nl-NL" dirty="0" err="1" smtClean="0"/>
              <a:t>builds</a:t>
            </a:r>
            <a:r>
              <a:rPr lang="nl-NL" dirty="0" smtClean="0"/>
              <a:t> up </a:t>
            </a:r>
            <a:r>
              <a:rPr lang="nl-NL" dirty="0" err="1" smtClean="0"/>
              <a:t>fleet</a:t>
            </a:r>
            <a:r>
              <a:rPr lang="nl-NL" dirty="0" smtClean="0"/>
              <a:t> of 300+ </a:t>
            </a:r>
            <a:r>
              <a:rPr lang="nl-NL" dirty="0" err="1" smtClean="0"/>
              <a:t>trireme</a:t>
            </a:r>
            <a:r>
              <a:rPr lang="nl-NL" dirty="0" smtClean="0"/>
              <a:t> </a:t>
            </a:r>
            <a:r>
              <a:rPr lang="nl-NL" dirty="0" err="1" smtClean="0"/>
              <a:t>hulls</a:t>
            </a:r>
            <a:endParaRPr lang="nl-NL" dirty="0" smtClean="0"/>
          </a:p>
          <a:p>
            <a:endParaRPr lang="nl-NL" dirty="0" smtClean="0"/>
          </a:p>
          <a:p>
            <a:pPr>
              <a:buNone/>
            </a:pPr>
            <a:r>
              <a:rPr lang="nl-NL" dirty="0" err="1" smtClean="0"/>
              <a:t>Piraeus</a:t>
            </a:r>
            <a:r>
              <a:rPr lang="nl-NL" dirty="0" smtClean="0"/>
              <a:t> </a:t>
            </a:r>
            <a:r>
              <a:rPr lang="nl-NL" dirty="0" err="1" smtClean="0"/>
              <a:t>fitted</a:t>
            </a:r>
            <a:r>
              <a:rPr lang="nl-NL" dirty="0" smtClean="0"/>
              <a:t> </a:t>
            </a:r>
          </a:p>
          <a:p>
            <a:pPr>
              <a:buNone/>
            </a:pPr>
            <a:r>
              <a:rPr lang="nl-NL" dirty="0" err="1" smtClean="0"/>
              <a:t>w</a:t>
            </a:r>
            <a:r>
              <a:rPr lang="nl-NL" dirty="0" err="1" smtClean="0"/>
              <a:t>ith</a:t>
            </a:r>
            <a:r>
              <a:rPr lang="nl-NL" dirty="0" smtClean="0"/>
              <a:t> </a:t>
            </a:r>
            <a:r>
              <a:rPr lang="nl-NL" dirty="0" err="1" smtClean="0"/>
              <a:t>shipsheds</a:t>
            </a:r>
            <a:r>
              <a:rPr lang="nl-NL" dirty="0" smtClean="0"/>
              <a:t> </a:t>
            </a:r>
          </a:p>
          <a:p>
            <a:pPr>
              <a:buNone/>
            </a:pPr>
            <a:r>
              <a:rPr lang="nl-NL" dirty="0" smtClean="0"/>
              <a:t>to keep </a:t>
            </a:r>
            <a:r>
              <a:rPr lang="nl-NL" dirty="0" err="1" smtClean="0"/>
              <a:t>hulls</a:t>
            </a:r>
            <a:r>
              <a:rPr lang="nl-NL" dirty="0" smtClean="0"/>
              <a:t> dry</a:t>
            </a:r>
          </a:p>
          <a:p>
            <a:pPr>
              <a:buNone/>
            </a:pPr>
            <a:endParaRPr lang="nl-NL" dirty="0" smtClean="0"/>
          </a:p>
          <a:p>
            <a:pPr>
              <a:buNone/>
            </a:pPr>
            <a:r>
              <a:rPr lang="nl-NL" dirty="0" err="1" smtClean="0"/>
              <a:t>Only</a:t>
            </a:r>
            <a:r>
              <a:rPr lang="nl-NL" dirty="0" smtClean="0"/>
              <a:t> state</a:t>
            </a:r>
          </a:p>
          <a:p>
            <a:pPr>
              <a:buNone/>
            </a:pPr>
            <a:r>
              <a:rPr lang="nl-NL" dirty="0" err="1" smtClean="0"/>
              <a:t>t</a:t>
            </a:r>
            <a:r>
              <a:rPr lang="nl-NL" dirty="0" err="1" smtClean="0"/>
              <a:t>riremes</a:t>
            </a:r>
            <a:r>
              <a:rPr lang="nl-NL" dirty="0" smtClean="0"/>
              <a:t> </a:t>
            </a:r>
            <a:r>
              <a:rPr lang="nl-NL" dirty="0" err="1" smtClean="0"/>
              <a:t>paid</a:t>
            </a:r>
            <a:r>
              <a:rPr lang="nl-NL" dirty="0" smtClean="0"/>
              <a:t> </a:t>
            </a:r>
            <a:r>
              <a:rPr lang="nl-NL" dirty="0" err="1" smtClean="0"/>
              <a:t>by</a:t>
            </a:r>
            <a:endParaRPr lang="nl-NL" dirty="0" smtClean="0"/>
          </a:p>
          <a:p>
            <a:pPr>
              <a:buNone/>
            </a:pPr>
            <a:r>
              <a:rPr lang="nl-NL" dirty="0" err="1" smtClean="0"/>
              <a:t>Athens</a:t>
            </a:r>
            <a:r>
              <a:rPr lang="nl-NL" dirty="0" smtClean="0"/>
              <a:t> </a:t>
            </a:r>
            <a:r>
              <a:rPr lang="nl-NL" dirty="0" err="1" smtClean="0"/>
              <a:t>itself</a:t>
            </a:r>
            <a:endParaRPr lang="nl-NL" dirty="0"/>
          </a:p>
        </p:txBody>
      </p:sp>
      <p:pic>
        <p:nvPicPr>
          <p:cNvPr id="4" name="Afbeelding 3" descr="Plan_Piraeus.svg.png"/>
          <p:cNvPicPr>
            <a:picLocks noChangeAspect="1"/>
          </p:cNvPicPr>
          <p:nvPr/>
        </p:nvPicPr>
        <p:blipFill>
          <a:blip r:embed="rId2" cstate="print"/>
          <a:stretch>
            <a:fillRect/>
          </a:stretch>
        </p:blipFill>
        <p:spPr>
          <a:xfrm>
            <a:off x="3491880" y="2276872"/>
            <a:ext cx="5483393" cy="409883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democracy</a:t>
            </a:r>
            <a:r>
              <a:rPr lang="nl-NL" dirty="0" smtClean="0"/>
              <a:t> at war</a:t>
            </a:r>
            <a:endParaRPr lang="nl-NL" dirty="0"/>
          </a:p>
        </p:txBody>
      </p:sp>
      <p:sp>
        <p:nvSpPr>
          <p:cNvPr id="3" name="Tekstvak 2"/>
          <p:cNvSpPr txBox="1"/>
          <p:nvPr/>
        </p:nvSpPr>
        <p:spPr>
          <a:xfrm>
            <a:off x="323529" y="1628800"/>
            <a:ext cx="8496944" cy="3970318"/>
          </a:xfrm>
          <a:prstGeom prst="rect">
            <a:avLst/>
          </a:prstGeom>
          <a:noFill/>
        </p:spPr>
        <p:txBody>
          <a:bodyPr wrap="square" rtlCol="0">
            <a:spAutoFit/>
          </a:bodyPr>
          <a:lstStyle/>
          <a:p>
            <a:pPr algn="just"/>
            <a:r>
              <a:rPr lang="en-GB" dirty="0" smtClean="0"/>
              <a:t>While </a:t>
            </a:r>
            <a:r>
              <a:rPr lang="en-GB" dirty="0" smtClean="0"/>
              <a:t>they were under tyrannical rulers, the Athenians were no better in war than any of their neighbours, yet once they got rid of their tyrants, they were by far the best of all. This, then, shows that while they were oppressed, they were, as men working for a master, cowardly, but when they were freed, each one was eager to achieve for himself</a:t>
            </a:r>
            <a:r>
              <a:rPr lang="en-GB" dirty="0" smtClean="0"/>
              <a:t>.</a:t>
            </a:r>
          </a:p>
          <a:p>
            <a:pPr algn="r"/>
            <a:r>
              <a:rPr lang="en-GB" dirty="0" err="1" smtClean="0"/>
              <a:t>Hdt</a:t>
            </a:r>
            <a:r>
              <a:rPr lang="en-GB" dirty="0" smtClean="0"/>
              <a:t>. 5.78</a:t>
            </a:r>
          </a:p>
          <a:p>
            <a:pPr algn="r"/>
            <a:endParaRPr lang="en-GB" dirty="0" smtClean="0"/>
          </a:p>
          <a:p>
            <a:pPr algn="just"/>
            <a:r>
              <a:rPr lang="en-GB" dirty="0" smtClean="0"/>
              <a:t>Where </a:t>
            </a:r>
            <a:r>
              <a:rPr lang="en-GB" dirty="0" smtClean="0"/>
              <a:t>our rivals from their very cradles </a:t>
            </a:r>
            <a:r>
              <a:rPr lang="en-GB" dirty="0" smtClean="0"/>
              <a:t>through </a:t>
            </a:r>
            <a:r>
              <a:rPr lang="en-GB" dirty="0" smtClean="0"/>
              <a:t>painful discipline seek after manliness, at Athens we live exactly as we please, and yet </a:t>
            </a:r>
            <a:r>
              <a:rPr lang="en-GB" dirty="0" smtClean="0"/>
              <a:t>we are </a:t>
            </a:r>
            <a:r>
              <a:rPr lang="en-GB" dirty="0" smtClean="0"/>
              <a:t>just as ready to encounter every legitimate danger. </a:t>
            </a:r>
            <a:r>
              <a:rPr lang="en-GB" dirty="0" smtClean="0"/>
              <a:t>In </a:t>
            </a:r>
            <a:r>
              <a:rPr lang="en-GB" dirty="0" smtClean="0"/>
              <a:t>proof of this it may be noticed that the </a:t>
            </a:r>
            <a:r>
              <a:rPr lang="en-GB" dirty="0" err="1" smtClean="0"/>
              <a:t>Lacedaemonians</a:t>
            </a:r>
            <a:r>
              <a:rPr lang="en-GB" dirty="0" smtClean="0"/>
              <a:t> do not invade our country alone, but </a:t>
            </a:r>
            <a:r>
              <a:rPr lang="en-GB" dirty="0" smtClean="0"/>
              <a:t>with all </a:t>
            </a:r>
            <a:r>
              <a:rPr lang="en-GB" dirty="0" smtClean="0"/>
              <a:t>their </a:t>
            </a:r>
            <a:r>
              <a:rPr lang="en-GB" dirty="0" smtClean="0"/>
              <a:t>allies; </a:t>
            </a:r>
            <a:r>
              <a:rPr lang="en-GB" dirty="0" smtClean="0"/>
              <a:t>while we Athenians advance unsupported into the territory of a </a:t>
            </a:r>
            <a:r>
              <a:rPr lang="en-GB" dirty="0" smtClean="0"/>
              <a:t>neighbour</a:t>
            </a:r>
            <a:r>
              <a:rPr lang="en-GB" dirty="0" smtClean="0"/>
              <a:t>, </a:t>
            </a:r>
            <a:r>
              <a:rPr lang="en-GB" dirty="0" smtClean="0"/>
              <a:t>and, fighting on foreign soil, </a:t>
            </a:r>
            <a:r>
              <a:rPr lang="en-GB" dirty="0" smtClean="0"/>
              <a:t>usually vanquish with ease men who are defending their homes</a:t>
            </a:r>
            <a:r>
              <a:rPr lang="en-GB" dirty="0" smtClean="0"/>
              <a:t>.</a:t>
            </a:r>
          </a:p>
          <a:p>
            <a:pPr algn="r"/>
            <a:r>
              <a:rPr lang="en-GB" dirty="0" err="1" smtClean="0"/>
              <a:t>Thuc</a:t>
            </a:r>
            <a:r>
              <a:rPr lang="en-GB" dirty="0" smtClean="0"/>
              <a:t>. 2.39.1-2</a:t>
            </a:r>
            <a:endParaRPr lang="nl-NL"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ship sheds.jpg"/>
          <p:cNvPicPr>
            <a:picLocks noChangeAspect="1"/>
          </p:cNvPicPr>
          <p:nvPr/>
        </p:nvPicPr>
        <p:blipFill>
          <a:blip r:embed="rId2" cstate="print"/>
          <a:stretch>
            <a:fillRect/>
          </a:stretch>
        </p:blipFill>
        <p:spPr>
          <a:xfrm>
            <a:off x="0" y="86967"/>
            <a:ext cx="9144000" cy="668406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Paying</a:t>
            </a:r>
            <a:r>
              <a:rPr lang="nl-NL" dirty="0" smtClean="0"/>
              <a:t> </a:t>
            </a:r>
            <a:r>
              <a:rPr lang="nl-NL" dirty="0" err="1" smtClean="0"/>
              <a:t>for</a:t>
            </a:r>
            <a:r>
              <a:rPr lang="nl-NL" dirty="0" smtClean="0"/>
              <a:t> the </a:t>
            </a:r>
            <a:r>
              <a:rPr lang="nl-NL" dirty="0" err="1" smtClean="0"/>
              <a:t>fleet</a:t>
            </a:r>
            <a:endParaRPr lang="nl-NL" dirty="0"/>
          </a:p>
        </p:txBody>
      </p:sp>
      <p:sp>
        <p:nvSpPr>
          <p:cNvPr id="3" name="Tijdelijke aanduiding voor inhoud 2"/>
          <p:cNvSpPr>
            <a:spLocks noGrp="1"/>
          </p:cNvSpPr>
          <p:nvPr>
            <p:ph sz="quarter" idx="1"/>
          </p:nvPr>
        </p:nvSpPr>
        <p:spPr/>
        <p:txBody>
          <a:bodyPr>
            <a:normAutofit lnSpcReduction="10000"/>
          </a:bodyPr>
          <a:lstStyle/>
          <a:p>
            <a:r>
              <a:rPr lang="nl-NL" dirty="0" err="1" smtClean="0"/>
              <a:t>Supply</a:t>
            </a:r>
            <a:r>
              <a:rPr lang="nl-NL" dirty="0" smtClean="0"/>
              <a:t> of crew and tackle (and captain of a </a:t>
            </a:r>
            <a:r>
              <a:rPr lang="nl-NL" dirty="0" err="1" smtClean="0"/>
              <a:t>trireme</a:t>
            </a:r>
            <a:r>
              <a:rPr lang="nl-NL" dirty="0" smtClean="0"/>
              <a:t>) was the </a:t>
            </a:r>
            <a:r>
              <a:rPr lang="nl-NL" dirty="0" err="1" smtClean="0"/>
              <a:t>duty</a:t>
            </a:r>
            <a:r>
              <a:rPr lang="nl-NL" dirty="0" smtClean="0"/>
              <a:t> of the </a:t>
            </a:r>
            <a:r>
              <a:rPr lang="nl-NL" dirty="0" err="1" smtClean="0"/>
              <a:t>trierarchs</a:t>
            </a:r>
            <a:r>
              <a:rPr lang="nl-NL" dirty="0" smtClean="0"/>
              <a:t> – a </a:t>
            </a:r>
            <a:r>
              <a:rPr lang="nl-NL" dirty="0" err="1" smtClean="0"/>
              <a:t>liturgy</a:t>
            </a:r>
            <a:r>
              <a:rPr lang="nl-NL" dirty="0" smtClean="0"/>
              <a:t>, state </a:t>
            </a:r>
            <a:r>
              <a:rPr lang="nl-NL" dirty="0" err="1" smtClean="0"/>
              <a:t>expense</a:t>
            </a:r>
            <a:r>
              <a:rPr lang="nl-NL" dirty="0" smtClean="0"/>
              <a:t> </a:t>
            </a:r>
            <a:r>
              <a:rPr lang="nl-NL" dirty="0" err="1" smtClean="0"/>
              <a:t>assigned</a:t>
            </a:r>
            <a:r>
              <a:rPr lang="nl-NL" dirty="0" smtClean="0"/>
              <a:t> </a:t>
            </a:r>
            <a:r>
              <a:rPr lang="nl-NL" dirty="0" err="1" smtClean="0"/>
              <a:t>by</a:t>
            </a:r>
            <a:r>
              <a:rPr lang="nl-NL" dirty="0" smtClean="0"/>
              <a:t> lot</a:t>
            </a:r>
          </a:p>
          <a:p>
            <a:endParaRPr lang="nl-NL" dirty="0" smtClean="0"/>
          </a:p>
          <a:p>
            <a:r>
              <a:rPr lang="nl-NL" dirty="0" err="1" smtClean="0"/>
              <a:t>Cost</a:t>
            </a:r>
            <a:r>
              <a:rPr lang="nl-NL" dirty="0" smtClean="0"/>
              <a:t> of </a:t>
            </a:r>
            <a:r>
              <a:rPr lang="nl-NL" dirty="0" err="1" smtClean="0"/>
              <a:t>trierarchy</a:t>
            </a:r>
            <a:r>
              <a:rPr lang="nl-NL" dirty="0" smtClean="0"/>
              <a:t> </a:t>
            </a:r>
            <a:r>
              <a:rPr lang="nl-NL" dirty="0" err="1" smtClean="0"/>
              <a:t>ran</a:t>
            </a:r>
            <a:r>
              <a:rPr lang="nl-NL" dirty="0" smtClean="0"/>
              <a:t> up to multiple </a:t>
            </a:r>
            <a:r>
              <a:rPr lang="nl-NL" dirty="0" err="1" smtClean="0"/>
              <a:t>talents</a:t>
            </a:r>
            <a:r>
              <a:rPr lang="nl-NL" dirty="0" smtClean="0"/>
              <a:t>; </a:t>
            </a:r>
            <a:r>
              <a:rPr lang="nl-NL" dirty="0" err="1" smtClean="0"/>
              <a:t>only</a:t>
            </a:r>
            <a:r>
              <a:rPr lang="nl-NL" dirty="0" smtClean="0"/>
              <a:t> </a:t>
            </a:r>
            <a:r>
              <a:rPr lang="nl-NL" dirty="0" err="1" smtClean="0"/>
              <a:t>wealthiest</a:t>
            </a:r>
            <a:r>
              <a:rPr lang="nl-NL" dirty="0" smtClean="0"/>
              <a:t> </a:t>
            </a:r>
            <a:r>
              <a:rPr lang="nl-NL" dirty="0" err="1" smtClean="0"/>
              <a:t>Athenians</a:t>
            </a:r>
            <a:r>
              <a:rPr lang="nl-NL" dirty="0" smtClean="0"/>
              <a:t> </a:t>
            </a:r>
            <a:r>
              <a:rPr lang="nl-NL" dirty="0" err="1" smtClean="0"/>
              <a:t>eligible</a:t>
            </a:r>
            <a:endParaRPr lang="nl-NL" dirty="0" smtClean="0"/>
          </a:p>
          <a:p>
            <a:endParaRPr lang="nl-NL" dirty="0" smtClean="0"/>
          </a:p>
          <a:p>
            <a:r>
              <a:rPr lang="nl-NL" dirty="0" smtClean="0"/>
              <a:t>Imperial </a:t>
            </a:r>
            <a:r>
              <a:rPr lang="nl-NL" dirty="0" err="1" smtClean="0"/>
              <a:t>campaigns</a:t>
            </a:r>
            <a:r>
              <a:rPr lang="nl-NL" dirty="0" smtClean="0"/>
              <a:t>: </a:t>
            </a:r>
            <a:r>
              <a:rPr lang="nl-NL" dirty="0" err="1" smtClean="0"/>
              <a:t>redistribution</a:t>
            </a:r>
            <a:r>
              <a:rPr lang="nl-NL" dirty="0" smtClean="0"/>
              <a:t> of </a:t>
            </a:r>
            <a:r>
              <a:rPr lang="nl-NL" dirty="0" err="1" smtClean="0"/>
              <a:t>wealth</a:t>
            </a:r>
            <a:r>
              <a:rPr lang="nl-NL" dirty="0" smtClean="0"/>
              <a:t>?</a:t>
            </a:r>
          </a:p>
          <a:p>
            <a:endParaRPr lang="nl-NL" dirty="0" smtClean="0"/>
          </a:p>
          <a:p>
            <a:r>
              <a:rPr lang="nl-NL" dirty="0" err="1" smtClean="0"/>
              <a:t>Trierarchy</a:t>
            </a:r>
            <a:r>
              <a:rPr lang="nl-NL" dirty="0" smtClean="0"/>
              <a:t> system </a:t>
            </a:r>
            <a:r>
              <a:rPr lang="nl-NL" dirty="0" err="1" smtClean="0"/>
              <a:t>creates</a:t>
            </a:r>
            <a:r>
              <a:rPr lang="nl-NL" dirty="0" smtClean="0"/>
              <a:t> </a:t>
            </a:r>
            <a:r>
              <a:rPr lang="nl-NL" dirty="0" err="1" smtClean="0"/>
              <a:t>need</a:t>
            </a:r>
            <a:r>
              <a:rPr lang="nl-NL" dirty="0" smtClean="0"/>
              <a:t> </a:t>
            </a:r>
            <a:r>
              <a:rPr lang="nl-NL" dirty="0" err="1" smtClean="0"/>
              <a:t>for</a:t>
            </a:r>
            <a:r>
              <a:rPr lang="nl-NL" dirty="0" smtClean="0"/>
              <a:t> money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self-sustaining</a:t>
            </a:r>
            <a:r>
              <a:rPr lang="nl-NL" dirty="0" smtClean="0"/>
              <a:t> empire</a:t>
            </a:r>
            <a:endParaRPr lang="nl-NL" dirty="0"/>
          </a:p>
        </p:txBody>
      </p:sp>
      <p:sp>
        <p:nvSpPr>
          <p:cNvPr id="3" name="Tijdelijke aanduiding voor inhoud 2"/>
          <p:cNvSpPr>
            <a:spLocks noGrp="1"/>
          </p:cNvSpPr>
          <p:nvPr>
            <p:ph sz="quarter" idx="1"/>
          </p:nvPr>
        </p:nvSpPr>
        <p:spPr/>
        <p:txBody>
          <a:bodyPr/>
          <a:lstStyle/>
          <a:p>
            <a:r>
              <a:rPr lang="nl-NL" dirty="0" err="1" smtClean="0"/>
              <a:t>Terms</a:t>
            </a:r>
            <a:r>
              <a:rPr lang="nl-NL" dirty="0" smtClean="0"/>
              <a:t> of the </a:t>
            </a:r>
            <a:r>
              <a:rPr lang="nl-NL" dirty="0" err="1" smtClean="0"/>
              <a:t>Delian</a:t>
            </a:r>
            <a:r>
              <a:rPr lang="nl-NL" dirty="0" smtClean="0"/>
              <a:t> League </a:t>
            </a:r>
            <a:r>
              <a:rPr lang="nl-NL" dirty="0" err="1" smtClean="0"/>
              <a:t>mean</a:t>
            </a:r>
            <a:r>
              <a:rPr lang="nl-NL" dirty="0" smtClean="0"/>
              <a:t> </a:t>
            </a:r>
            <a:r>
              <a:rPr lang="nl-NL" dirty="0" err="1" smtClean="0"/>
              <a:t>only</a:t>
            </a:r>
            <a:r>
              <a:rPr lang="nl-NL" dirty="0" smtClean="0"/>
              <a:t> </a:t>
            </a:r>
            <a:r>
              <a:rPr lang="nl-NL" dirty="0" err="1" smtClean="0"/>
              <a:t>Athenian</a:t>
            </a:r>
            <a:r>
              <a:rPr lang="nl-NL" dirty="0" smtClean="0"/>
              <a:t> crews are </a:t>
            </a:r>
            <a:r>
              <a:rPr lang="nl-NL" dirty="0" err="1" smtClean="0"/>
              <a:t>constantly</a:t>
            </a:r>
            <a:r>
              <a:rPr lang="nl-NL" dirty="0" smtClean="0"/>
              <a:t> in service</a:t>
            </a:r>
          </a:p>
          <a:p>
            <a:endParaRPr lang="nl-NL" dirty="0" smtClean="0"/>
          </a:p>
          <a:p>
            <a:r>
              <a:rPr lang="nl-NL" dirty="0" err="1" smtClean="0"/>
              <a:t>Tribute</a:t>
            </a:r>
            <a:r>
              <a:rPr lang="nl-NL" dirty="0" smtClean="0"/>
              <a:t> </a:t>
            </a:r>
            <a:r>
              <a:rPr lang="nl-NL" dirty="0" err="1" smtClean="0"/>
              <a:t>means</a:t>
            </a:r>
            <a:r>
              <a:rPr lang="nl-NL" dirty="0" smtClean="0"/>
              <a:t> </a:t>
            </a:r>
            <a:r>
              <a:rPr lang="nl-NL" dirty="0" err="1" smtClean="0"/>
              <a:t>only</a:t>
            </a:r>
            <a:r>
              <a:rPr lang="nl-NL" dirty="0" smtClean="0"/>
              <a:t> </a:t>
            </a:r>
            <a:r>
              <a:rPr lang="nl-NL" dirty="0" err="1" smtClean="0"/>
              <a:t>Athenian</a:t>
            </a:r>
            <a:r>
              <a:rPr lang="nl-NL" dirty="0" smtClean="0"/>
              <a:t> state is </a:t>
            </a:r>
            <a:r>
              <a:rPr lang="nl-NL" dirty="0" err="1" smtClean="0"/>
              <a:t>able</a:t>
            </a:r>
            <a:r>
              <a:rPr lang="nl-NL" dirty="0" smtClean="0"/>
              <a:t> to </a:t>
            </a:r>
            <a:r>
              <a:rPr lang="nl-NL" dirty="0" err="1" smtClean="0"/>
              <a:t>sustain</a:t>
            </a:r>
            <a:r>
              <a:rPr lang="nl-NL" dirty="0" smtClean="0"/>
              <a:t> a </a:t>
            </a:r>
            <a:r>
              <a:rPr lang="nl-NL" dirty="0" err="1" smtClean="0"/>
              <a:t>large</a:t>
            </a:r>
            <a:r>
              <a:rPr lang="nl-NL" dirty="0" smtClean="0"/>
              <a:t> </a:t>
            </a:r>
            <a:r>
              <a:rPr lang="nl-NL" dirty="0" err="1" smtClean="0"/>
              <a:t>navy</a:t>
            </a:r>
            <a:endParaRPr lang="nl-NL" dirty="0" smtClean="0"/>
          </a:p>
          <a:p>
            <a:endParaRPr lang="nl-NL" dirty="0" smtClean="0"/>
          </a:p>
          <a:p>
            <a:r>
              <a:rPr lang="nl-NL" dirty="0" err="1" smtClean="0"/>
              <a:t>Athenian</a:t>
            </a:r>
            <a:r>
              <a:rPr lang="nl-NL" dirty="0" smtClean="0"/>
              <a:t> </a:t>
            </a:r>
            <a:r>
              <a:rPr lang="nl-NL" dirty="0" err="1" smtClean="0"/>
              <a:t>poor</a:t>
            </a:r>
            <a:r>
              <a:rPr lang="nl-NL" dirty="0" smtClean="0"/>
              <a:t> (</a:t>
            </a:r>
            <a:r>
              <a:rPr lang="nl-NL" dirty="0" err="1" smtClean="0"/>
              <a:t>citizen</a:t>
            </a:r>
            <a:r>
              <a:rPr lang="nl-NL" dirty="0" smtClean="0"/>
              <a:t>, </a:t>
            </a:r>
            <a:r>
              <a:rPr lang="nl-NL" dirty="0" err="1" smtClean="0"/>
              <a:t>metic</a:t>
            </a:r>
            <a:r>
              <a:rPr lang="nl-NL" dirty="0" smtClean="0"/>
              <a:t> and </a:t>
            </a:r>
            <a:r>
              <a:rPr lang="nl-NL" dirty="0" err="1" smtClean="0"/>
              <a:t>slave</a:t>
            </a:r>
            <a:r>
              <a:rPr lang="nl-NL" dirty="0" smtClean="0"/>
              <a:t>) </a:t>
            </a:r>
            <a:r>
              <a:rPr lang="nl-NL" dirty="0" err="1" smtClean="0"/>
              <a:t>depend</a:t>
            </a:r>
            <a:r>
              <a:rPr lang="nl-NL" dirty="0" smtClean="0"/>
              <a:t> </a:t>
            </a:r>
            <a:r>
              <a:rPr lang="nl-NL" dirty="0" err="1" smtClean="0"/>
              <a:t>on</a:t>
            </a:r>
            <a:r>
              <a:rPr lang="nl-NL" dirty="0" smtClean="0"/>
              <a:t> </a:t>
            </a:r>
            <a:r>
              <a:rPr lang="nl-NL" dirty="0" err="1" smtClean="0"/>
              <a:t>pay</a:t>
            </a:r>
            <a:r>
              <a:rPr lang="nl-NL" dirty="0" smtClean="0"/>
              <a:t> </a:t>
            </a:r>
            <a:r>
              <a:rPr lang="nl-NL" dirty="0" err="1" smtClean="0"/>
              <a:t>for</a:t>
            </a:r>
            <a:r>
              <a:rPr lang="nl-NL" dirty="0" smtClean="0"/>
              <a:t> naval service – a </a:t>
            </a:r>
            <a:r>
              <a:rPr lang="nl-NL" dirty="0" err="1" smtClean="0"/>
              <a:t>population</a:t>
            </a:r>
            <a:r>
              <a:rPr lang="nl-NL" dirty="0" smtClean="0"/>
              <a:t> of </a:t>
            </a:r>
            <a:r>
              <a:rPr lang="nl-NL" dirty="0" err="1" smtClean="0"/>
              <a:t>mercenaries</a:t>
            </a:r>
            <a:r>
              <a:rPr lang="nl-NL" dirty="0" smtClean="0"/>
              <a:t>?</a:t>
            </a:r>
            <a:endParaRPr lang="nl-NL"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arsenal</a:t>
            </a:r>
            <a:r>
              <a:rPr lang="nl-NL" dirty="0" smtClean="0"/>
              <a:t> of </a:t>
            </a:r>
            <a:r>
              <a:rPr lang="nl-NL" dirty="0" err="1" smtClean="0"/>
              <a:t>democracy</a:t>
            </a:r>
            <a:endParaRPr lang="nl-NL" dirty="0"/>
          </a:p>
        </p:txBody>
      </p:sp>
      <p:sp>
        <p:nvSpPr>
          <p:cNvPr id="3" name="Tijdelijke aanduiding voor inhoud 2"/>
          <p:cNvSpPr>
            <a:spLocks noGrp="1"/>
          </p:cNvSpPr>
          <p:nvPr>
            <p:ph sz="quarter" idx="1"/>
          </p:nvPr>
        </p:nvSpPr>
        <p:spPr/>
        <p:txBody>
          <a:bodyPr/>
          <a:lstStyle/>
          <a:p>
            <a:r>
              <a:rPr lang="nl-NL" dirty="0" err="1" smtClean="0"/>
              <a:t>Throughout</a:t>
            </a:r>
            <a:r>
              <a:rPr lang="nl-NL" dirty="0" smtClean="0"/>
              <a:t> the </a:t>
            </a:r>
            <a:r>
              <a:rPr lang="nl-NL" dirty="0" err="1" smtClean="0"/>
              <a:t>fifth</a:t>
            </a:r>
            <a:r>
              <a:rPr lang="nl-NL" dirty="0" smtClean="0"/>
              <a:t> </a:t>
            </a:r>
            <a:r>
              <a:rPr lang="nl-NL" dirty="0" err="1" smtClean="0"/>
              <a:t>century</a:t>
            </a:r>
            <a:r>
              <a:rPr lang="nl-NL" dirty="0" smtClean="0"/>
              <a:t>, </a:t>
            </a:r>
            <a:r>
              <a:rPr lang="nl-NL" dirty="0" err="1" smtClean="0"/>
              <a:t>Athens</a:t>
            </a:r>
            <a:r>
              <a:rPr lang="nl-NL" dirty="0" smtClean="0"/>
              <a:t> </a:t>
            </a:r>
            <a:r>
              <a:rPr lang="nl-NL" dirty="0" err="1" smtClean="0"/>
              <a:t>relies</a:t>
            </a:r>
            <a:r>
              <a:rPr lang="nl-NL" dirty="0" smtClean="0"/>
              <a:t> </a:t>
            </a:r>
            <a:r>
              <a:rPr lang="nl-NL" dirty="0" err="1" smtClean="0"/>
              <a:t>on</a:t>
            </a:r>
            <a:r>
              <a:rPr lang="nl-NL" dirty="0" smtClean="0"/>
              <a:t> amateur </a:t>
            </a:r>
            <a:r>
              <a:rPr lang="nl-NL" dirty="0" err="1" smtClean="0"/>
              <a:t>citizen</a:t>
            </a:r>
            <a:r>
              <a:rPr lang="nl-NL" dirty="0" smtClean="0"/>
              <a:t> </a:t>
            </a:r>
            <a:r>
              <a:rPr lang="nl-NL" dirty="0" err="1" smtClean="0"/>
              <a:t>militia</a:t>
            </a:r>
            <a:r>
              <a:rPr lang="nl-NL" dirty="0" smtClean="0"/>
              <a:t>, </a:t>
            </a:r>
            <a:r>
              <a:rPr lang="nl-NL" dirty="0" err="1" smtClean="0"/>
              <a:t>just</a:t>
            </a:r>
            <a:r>
              <a:rPr lang="nl-NL" dirty="0" smtClean="0"/>
              <a:t> </a:t>
            </a:r>
            <a:r>
              <a:rPr lang="nl-NL" dirty="0" err="1" smtClean="0"/>
              <a:t>like</a:t>
            </a:r>
            <a:r>
              <a:rPr lang="nl-NL" dirty="0" smtClean="0"/>
              <a:t> the rest of </a:t>
            </a:r>
            <a:r>
              <a:rPr lang="nl-NL" dirty="0" err="1" smtClean="0"/>
              <a:t>Greece</a:t>
            </a:r>
            <a:endParaRPr lang="nl-NL" dirty="0" smtClean="0"/>
          </a:p>
          <a:p>
            <a:endParaRPr lang="nl-NL" dirty="0" smtClean="0"/>
          </a:p>
          <a:p>
            <a:r>
              <a:rPr lang="nl-NL" dirty="0" err="1" smtClean="0"/>
              <a:t>However</a:t>
            </a:r>
            <a:r>
              <a:rPr lang="nl-NL" dirty="0" smtClean="0"/>
              <a:t>, </a:t>
            </a:r>
            <a:r>
              <a:rPr lang="nl-NL" dirty="0" err="1" smtClean="0"/>
              <a:t>influx</a:t>
            </a:r>
            <a:r>
              <a:rPr lang="nl-NL" dirty="0" smtClean="0"/>
              <a:t> of vast </a:t>
            </a:r>
            <a:r>
              <a:rPr lang="nl-NL" dirty="0" err="1" smtClean="0"/>
              <a:t>wealth</a:t>
            </a:r>
            <a:r>
              <a:rPr lang="nl-NL" dirty="0" smtClean="0"/>
              <a:t> </a:t>
            </a:r>
            <a:r>
              <a:rPr lang="nl-NL" dirty="0" err="1" smtClean="0"/>
              <a:t>enhances</a:t>
            </a:r>
            <a:r>
              <a:rPr lang="nl-NL" dirty="0" smtClean="0"/>
              <a:t> </a:t>
            </a:r>
            <a:r>
              <a:rPr lang="nl-NL" dirty="0" err="1" smtClean="0"/>
              <a:t>armed</a:t>
            </a:r>
            <a:r>
              <a:rPr lang="nl-NL" dirty="0" smtClean="0"/>
              <a:t> </a:t>
            </a:r>
            <a:r>
              <a:rPr lang="nl-NL" dirty="0" err="1" smtClean="0"/>
              <a:t>forces</a:t>
            </a:r>
            <a:r>
              <a:rPr lang="nl-NL" dirty="0" smtClean="0"/>
              <a:t> in </a:t>
            </a:r>
            <a:r>
              <a:rPr lang="nl-NL" dirty="0" err="1" smtClean="0"/>
              <a:t>every</a:t>
            </a:r>
            <a:r>
              <a:rPr lang="nl-NL" dirty="0" smtClean="0"/>
              <a:t> </a:t>
            </a:r>
            <a:r>
              <a:rPr lang="nl-NL" dirty="0" err="1" smtClean="0"/>
              <a:t>way</a:t>
            </a:r>
            <a:r>
              <a:rPr lang="nl-NL" dirty="0" smtClean="0"/>
              <a:t>: </a:t>
            </a:r>
            <a:r>
              <a:rPr lang="nl-NL" dirty="0" err="1" smtClean="0"/>
              <a:t>pay</a:t>
            </a:r>
            <a:r>
              <a:rPr lang="nl-NL" dirty="0" smtClean="0"/>
              <a:t> </a:t>
            </a:r>
            <a:r>
              <a:rPr lang="nl-NL" dirty="0" err="1" smtClean="0"/>
              <a:t>for</a:t>
            </a:r>
            <a:r>
              <a:rPr lang="nl-NL" dirty="0" smtClean="0"/>
              <a:t> service, standing support </a:t>
            </a:r>
            <a:r>
              <a:rPr lang="nl-NL" dirty="0" err="1" smtClean="0"/>
              <a:t>troops</a:t>
            </a:r>
            <a:r>
              <a:rPr lang="nl-NL" dirty="0" smtClean="0"/>
              <a:t>, </a:t>
            </a:r>
            <a:r>
              <a:rPr lang="nl-NL" dirty="0" err="1" smtClean="0"/>
              <a:t>mercenaries</a:t>
            </a:r>
            <a:r>
              <a:rPr lang="nl-NL" dirty="0" smtClean="0"/>
              <a:t>, </a:t>
            </a:r>
            <a:r>
              <a:rPr lang="nl-NL" dirty="0" err="1" smtClean="0"/>
              <a:t>fleet</a:t>
            </a:r>
            <a:r>
              <a:rPr lang="nl-NL" dirty="0" smtClean="0"/>
              <a:t> </a:t>
            </a:r>
            <a:r>
              <a:rPr lang="nl-NL" dirty="0" err="1" smtClean="0"/>
              <a:t>facilities</a:t>
            </a:r>
            <a:endParaRPr lang="nl-NL" dirty="0" smtClean="0"/>
          </a:p>
          <a:p>
            <a:endParaRPr lang="nl-NL" dirty="0" smtClean="0"/>
          </a:p>
          <a:p>
            <a:r>
              <a:rPr lang="nl-NL" dirty="0" err="1" smtClean="0"/>
              <a:t>Athenian</a:t>
            </a:r>
            <a:r>
              <a:rPr lang="nl-NL" dirty="0" smtClean="0"/>
              <a:t> </a:t>
            </a:r>
            <a:r>
              <a:rPr lang="nl-NL" dirty="0" err="1" smtClean="0"/>
              <a:t>democracy</a:t>
            </a:r>
            <a:r>
              <a:rPr lang="nl-NL" dirty="0" smtClean="0"/>
              <a:t> is </a:t>
            </a:r>
            <a:r>
              <a:rPr lang="nl-NL" dirty="0" err="1" smtClean="0"/>
              <a:t>successful</a:t>
            </a:r>
            <a:r>
              <a:rPr lang="nl-NL" dirty="0" smtClean="0"/>
              <a:t> in war </a:t>
            </a:r>
            <a:r>
              <a:rPr lang="nl-NL" dirty="0" err="1" smtClean="0"/>
              <a:t>due</a:t>
            </a:r>
            <a:r>
              <a:rPr lang="nl-NL" dirty="0" smtClean="0"/>
              <a:t> to constant </a:t>
            </a:r>
            <a:r>
              <a:rPr lang="nl-NL" dirty="0" err="1" smtClean="0"/>
              <a:t>practice</a:t>
            </a:r>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Key</a:t>
            </a:r>
            <a:r>
              <a:rPr lang="nl-NL" dirty="0" smtClean="0"/>
              <a:t> </a:t>
            </a:r>
            <a:r>
              <a:rPr lang="nl-NL" dirty="0" err="1" smtClean="0"/>
              <a:t>questions</a:t>
            </a:r>
            <a:endParaRPr lang="nl-NL" dirty="0"/>
          </a:p>
        </p:txBody>
      </p:sp>
      <p:sp>
        <p:nvSpPr>
          <p:cNvPr id="3" name="Tijdelijke aanduiding voor inhoud 2"/>
          <p:cNvSpPr>
            <a:spLocks noGrp="1"/>
          </p:cNvSpPr>
          <p:nvPr>
            <p:ph sz="quarter" idx="1"/>
          </p:nvPr>
        </p:nvSpPr>
        <p:spPr>
          <a:xfrm>
            <a:off x="301752" y="1772816"/>
            <a:ext cx="8503920" cy="4326232"/>
          </a:xfrm>
        </p:spPr>
        <p:txBody>
          <a:bodyPr/>
          <a:lstStyle/>
          <a:p>
            <a:r>
              <a:rPr lang="nl-NL" dirty="0" err="1" smtClean="0"/>
              <a:t>What</a:t>
            </a:r>
            <a:r>
              <a:rPr lang="nl-NL" dirty="0" smtClean="0"/>
              <a:t> was the military basis of </a:t>
            </a:r>
            <a:r>
              <a:rPr lang="nl-NL" dirty="0" err="1" smtClean="0"/>
              <a:t>Athenian</a:t>
            </a:r>
            <a:r>
              <a:rPr lang="nl-NL" dirty="0" smtClean="0"/>
              <a:t> power?</a:t>
            </a:r>
          </a:p>
          <a:p>
            <a:endParaRPr lang="nl-NL" dirty="0" smtClean="0"/>
          </a:p>
          <a:p>
            <a:r>
              <a:rPr lang="nl-NL" dirty="0" err="1" smtClean="0"/>
              <a:t>How</a:t>
            </a:r>
            <a:r>
              <a:rPr lang="nl-NL" dirty="0" smtClean="0"/>
              <a:t> </a:t>
            </a:r>
            <a:r>
              <a:rPr lang="nl-NL" dirty="0" err="1" smtClean="0"/>
              <a:t>did</a:t>
            </a:r>
            <a:r>
              <a:rPr lang="nl-NL" dirty="0" smtClean="0"/>
              <a:t> the nature of </a:t>
            </a:r>
            <a:r>
              <a:rPr lang="nl-NL" dirty="0" err="1" smtClean="0"/>
              <a:t>its</a:t>
            </a:r>
            <a:r>
              <a:rPr lang="nl-NL" dirty="0" smtClean="0"/>
              <a:t> </a:t>
            </a:r>
            <a:r>
              <a:rPr lang="nl-NL" dirty="0" err="1" smtClean="0"/>
              <a:t>armed</a:t>
            </a:r>
            <a:r>
              <a:rPr lang="nl-NL" dirty="0" smtClean="0"/>
              <a:t> </a:t>
            </a:r>
            <a:r>
              <a:rPr lang="nl-NL" dirty="0" err="1" smtClean="0"/>
              <a:t>forces</a:t>
            </a:r>
            <a:r>
              <a:rPr lang="nl-NL" dirty="0" smtClean="0"/>
              <a:t> affect </a:t>
            </a:r>
            <a:r>
              <a:rPr lang="nl-NL" dirty="0" err="1" smtClean="0"/>
              <a:t>Athenian</a:t>
            </a:r>
            <a:r>
              <a:rPr lang="nl-NL" dirty="0" smtClean="0"/>
              <a:t> imperialist </a:t>
            </a:r>
            <a:r>
              <a:rPr lang="nl-NL" dirty="0" err="1" smtClean="0"/>
              <a:t>expansion</a:t>
            </a:r>
            <a:r>
              <a:rPr lang="nl-NL" dirty="0" smtClean="0"/>
              <a:t>?</a:t>
            </a:r>
          </a:p>
          <a:p>
            <a:endParaRPr lang="nl-NL" dirty="0" smtClean="0"/>
          </a:p>
          <a:p>
            <a:r>
              <a:rPr lang="nl-NL" dirty="0" err="1" smtClean="0"/>
              <a:t>Did</a:t>
            </a:r>
            <a:r>
              <a:rPr lang="nl-NL" dirty="0" smtClean="0"/>
              <a:t> </a:t>
            </a:r>
            <a:r>
              <a:rPr lang="nl-NL" dirty="0" err="1" smtClean="0"/>
              <a:t>democracy</a:t>
            </a:r>
            <a:r>
              <a:rPr lang="nl-NL" dirty="0" smtClean="0"/>
              <a:t> </a:t>
            </a:r>
            <a:r>
              <a:rPr lang="nl-NL" dirty="0" err="1" smtClean="0"/>
              <a:t>make</a:t>
            </a:r>
            <a:r>
              <a:rPr lang="nl-NL" dirty="0" smtClean="0"/>
              <a:t> </a:t>
            </a:r>
            <a:r>
              <a:rPr lang="nl-NL" dirty="0" err="1" smtClean="0"/>
              <a:t>Athens</a:t>
            </a:r>
            <a:r>
              <a:rPr lang="nl-NL" dirty="0" smtClean="0"/>
              <a:t> more </a:t>
            </a:r>
            <a:r>
              <a:rPr lang="nl-NL" dirty="0" err="1" smtClean="0"/>
              <a:t>effective</a:t>
            </a:r>
            <a:r>
              <a:rPr lang="nl-NL" dirty="0" smtClean="0"/>
              <a:t> in war?</a:t>
            </a:r>
          </a:p>
          <a:p>
            <a:endParaRPr lang="nl-NL" dirty="0" smtClean="0"/>
          </a:p>
          <a:p>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Warfare</a:t>
            </a:r>
            <a:r>
              <a:rPr lang="nl-NL" dirty="0" smtClean="0"/>
              <a:t> in </a:t>
            </a:r>
            <a:r>
              <a:rPr lang="nl-NL" dirty="0" err="1" smtClean="0"/>
              <a:t>Early</a:t>
            </a:r>
            <a:r>
              <a:rPr lang="nl-NL" dirty="0" smtClean="0"/>
              <a:t> </a:t>
            </a:r>
            <a:r>
              <a:rPr lang="nl-NL" dirty="0" err="1" smtClean="0"/>
              <a:t>Classical</a:t>
            </a:r>
            <a:r>
              <a:rPr lang="nl-NL" dirty="0" smtClean="0"/>
              <a:t> </a:t>
            </a:r>
            <a:r>
              <a:rPr lang="nl-NL" dirty="0" err="1" smtClean="0"/>
              <a:t>Greece</a:t>
            </a:r>
            <a:endParaRPr lang="nl-NL" dirty="0"/>
          </a:p>
        </p:txBody>
      </p:sp>
      <p:sp>
        <p:nvSpPr>
          <p:cNvPr id="3" name="Tijdelijke aanduiding voor inhoud 2"/>
          <p:cNvSpPr>
            <a:spLocks noGrp="1"/>
          </p:cNvSpPr>
          <p:nvPr>
            <p:ph sz="quarter" idx="1"/>
          </p:nvPr>
        </p:nvSpPr>
        <p:spPr>
          <a:xfrm>
            <a:off x="1835696" y="1556792"/>
            <a:ext cx="6984776" cy="4542256"/>
          </a:xfrm>
        </p:spPr>
        <p:txBody>
          <a:bodyPr/>
          <a:lstStyle/>
          <a:p>
            <a:r>
              <a:rPr lang="nl-NL" dirty="0" smtClean="0"/>
              <a:t>All </a:t>
            </a:r>
            <a:r>
              <a:rPr lang="nl-NL" dirty="0" err="1" smtClean="0"/>
              <a:t>Greek</a:t>
            </a:r>
            <a:r>
              <a:rPr lang="nl-NL" dirty="0" smtClean="0"/>
              <a:t> </a:t>
            </a:r>
            <a:r>
              <a:rPr lang="nl-NL" dirty="0" err="1" smtClean="0"/>
              <a:t>armies</a:t>
            </a:r>
            <a:r>
              <a:rPr lang="nl-NL" dirty="0" smtClean="0"/>
              <a:t> are </a:t>
            </a:r>
            <a:r>
              <a:rPr lang="nl-NL" dirty="0" err="1" smtClean="0"/>
              <a:t>citizen</a:t>
            </a:r>
            <a:r>
              <a:rPr lang="nl-NL" dirty="0" smtClean="0"/>
              <a:t> </a:t>
            </a:r>
            <a:r>
              <a:rPr lang="nl-NL" dirty="0" err="1" smtClean="0"/>
              <a:t>militias</a:t>
            </a:r>
            <a:endParaRPr lang="nl-NL" dirty="0" smtClean="0"/>
          </a:p>
          <a:p>
            <a:endParaRPr lang="nl-NL" dirty="0" smtClean="0"/>
          </a:p>
          <a:p>
            <a:r>
              <a:rPr lang="nl-NL" dirty="0" smtClean="0"/>
              <a:t>No professional </a:t>
            </a:r>
            <a:r>
              <a:rPr lang="nl-NL" dirty="0" err="1" smtClean="0"/>
              <a:t>militaries</a:t>
            </a:r>
            <a:r>
              <a:rPr lang="nl-NL" dirty="0" smtClean="0"/>
              <a:t>; </a:t>
            </a:r>
            <a:r>
              <a:rPr lang="nl-NL" dirty="0" err="1" smtClean="0"/>
              <a:t>no</a:t>
            </a:r>
            <a:r>
              <a:rPr lang="nl-NL" dirty="0" smtClean="0"/>
              <a:t> military </a:t>
            </a:r>
            <a:r>
              <a:rPr lang="nl-NL" dirty="0" err="1" smtClean="0"/>
              <a:t>institutions</a:t>
            </a:r>
            <a:r>
              <a:rPr lang="nl-NL" dirty="0" smtClean="0"/>
              <a:t> </a:t>
            </a:r>
            <a:r>
              <a:rPr lang="nl-NL" dirty="0" err="1" smtClean="0"/>
              <a:t>or</a:t>
            </a:r>
            <a:r>
              <a:rPr lang="nl-NL" dirty="0" smtClean="0"/>
              <a:t> military budget</a:t>
            </a:r>
          </a:p>
          <a:p>
            <a:endParaRPr lang="nl-NL" dirty="0" smtClean="0"/>
          </a:p>
          <a:p>
            <a:r>
              <a:rPr lang="nl-NL" dirty="0" err="1" smtClean="0"/>
              <a:t>Defence</a:t>
            </a:r>
            <a:r>
              <a:rPr lang="nl-NL" dirty="0" smtClean="0"/>
              <a:t> is the </a:t>
            </a:r>
            <a:r>
              <a:rPr lang="nl-NL" dirty="0" err="1" smtClean="0"/>
              <a:t>duty</a:t>
            </a:r>
            <a:r>
              <a:rPr lang="nl-NL" dirty="0" smtClean="0"/>
              <a:t> of the </a:t>
            </a:r>
            <a:r>
              <a:rPr lang="nl-NL" dirty="0" err="1" smtClean="0"/>
              <a:t>citizen</a:t>
            </a:r>
            <a:r>
              <a:rPr lang="nl-NL" dirty="0" smtClean="0"/>
              <a:t> body in arms – plus resident </a:t>
            </a:r>
            <a:r>
              <a:rPr lang="nl-NL" dirty="0" err="1" smtClean="0"/>
              <a:t>foreigners</a:t>
            </a:r>
            <a:r>
              <a:rPr lang="nl-NL" dirty="0" smtClean="0"/>
              <a:t> </a:t>
            </a:r>
            <a:r>
              <a:rPr lang="nl-NL" dirty="0" smtClean="0"/>
              <a:t>(</a:t>
            </a:r>
            <a:r>
              <a:rPr lang="nl-NL" dirty="0" err="1" smtClean="0"/>
              <a:t>liable</a:t>
            </a:r>
            <a:r>
              <a:rPr lang="nl-NL" dirty="0" smtClean="0"/>
              <a:t> to serve) and </a:t>
            </a:r>
            <a:r>
              <a:rPr lang="nl-NL" dirty="0" err="1" smtClean="0"/>
              <a:t>slaves</a:t>
            </a:r>
            <a:r>
              <a:rPr lang="nl-NL" dirty="0" smtClean="0"/>
              <a:t> (</a:t>
            </a:r>
            <a:r>
              <a:rPr lang="nl-NL" dirty="0" err="1" smtClean="0"/>
              <a:t>attending</a:t>
            </a:r>
            <a:r>
              <a:rPr lang="nl-NL" dirty="0" smtClean="0"/>
              <a:t> </a:t>
            </a:r>
            <a:r>
              <a:rPr lang="nl-NL" dirty="0" err="1" smtClean="0"/>
              <a:t>their</a:t>
            </a:r>
            <a:r>
              <a:rPr lang="nl-NL" dirty="0" smtClean="0"/>
              <a:t> </a:t>
            </a:r>
            <a:r>
              <a:rPr lang="nl-NL" dirty="0" err="1" smtClean="0"/>
              <a:t>masters</a:t>
            </a:r>
            <a:r>
              <a:rPr lang="nl-NL" dirty="0" smtClean="0"/>
              <a:t>)</a:t>
            </a:r>
            <a:endParaRPr lang="nl-NL" dirty="0"/>
          </a:p>
        </p:txBody>
      </p:sp>
      <p:pic>
        <p:nvPicPr>
          <p:cNvPr id="4" name="Afbeelding 3" descr="Aristion.JPG"/>
          <p:cNvPicPr>
            <a:picLocks noChangeAspect="1"/>
          </p:cNvPicPr>
          <p:nvPr/>
        </p:nvPicPr>
        <p:blipFill>
          <a:blip r:embed="rId2" cstate="print"/>
          <a:stretch>
            <a:fillRect/>
          </a:stretch>
        </p:blipFill>
        <p:spPr>
          <a:xfrm>
            <a:off x="179512" y="1412776"/>
            <a:ext cx="1224136" cy="499298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departure.jpg"/>
          <p:cNvPicPr>
            <a:picLocks noChangeAspect="1"/>
          </p:cNvPicPr>
          <p:nvPr/>
        </p:nvPicPr>
        <p:blipFill>
          <a:blip r:embed="rId2" cstate="print"/>
          <a:stretch>
            <a:fillRect/>
          </a:stretch>
        </p:blipFill>
        <p:spPr>
          <a:xfrm>
            <a:off x="1979712" y="116632"/>
            <a:ext cx="5209059" cy="659374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hoplite</a:t>
            </a:r>
            <a:endParaRPr lang="nl-NL" dirty="0"/>
          </a:p>
        </p:txBody>
      </p:sp>
      <p:sp>
        <p:nvSpPr>
          <p:cNvPr id="3" name="Tijdelijke aanduiding voor inhoud 2"/>
          <p:cNvSpPr>
            <a:spLocks noGrp="1"/>
          </p:cNvSpPr>
          <p:nvPr>
            <p:ph sz="quarter" idx="1"/>
          </p:nvPr>
        </p:nvSpPr>
        <p:spPr>
          <a:xfrm>
            <a:off x="301752" y="1527048"/>
            <a:ext cx="5350368" cy="4998296"/>
          </a:xfrm>
        </p:spPr>
        <p:txBody>
          <a:bodyPr>
            <a:normAutofit fontScale="92500" lnSpcReduction="20000"/>
          </a:bodyPr>
          <a:lstStyle/>
          <a:p>
            <a:r>
              <a:rPr lang="nl-NL" dirty="0" smtClean="0"/>
              <a:t>The </a:t>
            </a:r>
            <a:r>
              <a:rPr lang="nl-NL" dirty="0" err="1" smtClean="0"/>
              <a:t>essential</a:t>
            </a:r>
            <a:r>
              <a:rPr lang="nl-NL" dirty="0" smtClean="0"/>
              <a:t> </a:t>
            </a:r>
            <a:r>
              <a:rPr lang="nl-NL" dirty="0" err="1" smtClean="0"/>
              <a:t>citizen</a:t>
            </a:r>
            <a:r>
              <a:rPr lang="nl-NL" dirty="0" smtClean="0"/>
              <a:t> </a:t>
            </a:r>
            <a:r>
              <a:rPr lang="nl-NL" dirty="0" err="1" smtClean="0"/>
              <a:t>warrior</a:t>
            </a:r>
            <a:r>
              <a:rPr lang="nl-NL" dirty="0" smtClean="0"/>
              <a:t> </a:t>
            </a:r>
            <a:r>
              <a:rPr lang="nl-NL" dirty="0" err="1" smtClean="0"/>
              <a:t>according</a:t>
            </a:r>
            <a:r>
              <a:rPr lang="nl-NL" dirty="0" smtClean="0"/>
              <a:t> to polis </a:t>
            </a:r>
            <a:r>
              <a:rPr lang="nl-NL" dirty="0" err="1" smtClean="0"/>
              <a:t>ideology</a:t>
            </a:r>
            <a:endParaRPr lang="nl-NL" dirty="0" smtClean="0"/>
          </a:p>
          <a:p>
            <a:endParaRPr lang="nl-NL" dirty="0" smtClean="0"/>
          </a:p>
          <a:p>
            <a:r>
              <a:rPr lang="nl-NL" i="1" dirty="0" err="1" smtClean="0"/>
              <a:t>Hoplitês</a:t>
            </a:r>
            <a:r>
              <a:rPr lang="nl-NL" dirty="0" smtClean="0"/>
              <a:t> (‘</a:t>
            </a:r>
            <a:r>
              <a:rPr lang="nl-NL" dirty="0" err="1" smtClean="0"/>
              <a:t>equipped</a:t>
            </a:r>
            <a:r>
              <a:rPr lang="nl-NL" dirty="0" smtClean="0"/>
              <a:t> </a:t>
            </a:r>
            <a:r>
              <a:rPr lang="nl-NL" dirty="0" err="1" smtClean="0"/>
              <a:t>one</a:t>
            </a:r>
            <a:r>
              <a:rPr lang="nl-NL" dirty="0" smtClean="0"/>
              <a:t>’) </a:t>
            </a:r>
            <a:r>
              <a:rPr lang="nl-NL" dirty="0" err="1" smtClean="0"/>
              <a:t>armed</a:t>
            </a:r>
            <a:r>
              <a:rPr lang="nl-NL" dirty="0" smtClean="0"/>
              <a:t> </a:t>
            </a:r>
            <a:r>
              <a:rPr lang="nl-NL" dirty="0" err="1" smtClean="0"/>
              <a:t>with</a:t>
            </a:r>
            <a:r>
              <a:rPr lang="nl-NL" dirty="0" smtClean="0"/>
              <a:t> </a:t>
            </a:r>
            <a:r>
              <a:rPr lang="nl-NL" dirty="0" err="1" smtClean="0"/>
              <a:t>large</a:t>
            </a:r>
            <a:r>
              <a:rPr lang="nl-NL" dirty="0" smtClean="0"/>
              <a:t> </a:t>
            </a:r>
            <a:r>
              <a:rPr lang="nl-NL" dirty="0" err="1" smtClean="0"/>
              <a:t>shield</a:t>
            </a:r>
            <a:r>
              <a:rPr lang="nl-NL" dirty="0" smtClean="0"/>
              <a:t> </a:t>
            </a:r>
            <a:r>
              <a:rPr lang="nl-NL" dirty="0" smtClean="0"/>
              <a:t>and </a:t>
            </a:r>
            <a:r>
              <a:rPr lang="nl-NL" dirty="0" err="1" smtClean="0"/>
              <a:t>thrusting</a:t>
            </a:r>
            <a:r>
              <a:rPr lang="nl-NL" dirty="0" smtClean="0"/>
              <a:t> </a:t>
            </a:r>
            <a:r>
              <a:rPr lang="nl-NL" dirty="0" err="1" smtClean="0"/>
              <a:t>spear</a:t>
            </a:r>
            <a:r>
              <a:rPr lang="nl-NL" dirty="0" smtClean="0"/>
              <a:t>. Term </a:t>
            </a:r>
            <a:r>
              <a:rPr lang="nl-NL" dirty="0" err="1" smtClean="0"/>
              <a:t>first</a:t>
            </a:r>
            <a:r>
              <a:rPr lang="nl-NL" dirty="0" smtClean="0"/>
              <a:t> </a:t>
            </a:r>
            <a:r>
              <a:rPr lang="nl-NL" dirty="0" err="1" smtClean="0"/>
              <a:t>seen</a:t>
            </a:r>
            <a:r>
              <a:rPr lang="nl-NL" dirty="0" smtClean="0"/>
              <a:t> in </a:t>
            </a:r>
            <a:r>
              <a:rPr lang="nl-NL" dirty="0" err="1" smtClean="0"/>
              <a:t>Pindar</a:t>
            </a:r>
            <a:r>
              <a:rPr lang="nl-NL" dirty="0" smtClean="0"/>
              <a:t>, c.470</a:t>
            </a:r>
          </a:p>
          <a:p>
            <a:endParaRPr lang="nl-NL" dirty="0" smtClean="0"/>
          </a:p>
          <a:p>
            <a:r>
              <a:rPr lang="nl-NL" dirty="0" err="1" smtClean="0"/>
              <a:t>Hoplites</a:t>
            </a:r>
            <a:r>
              <a:rPr lang="nl-NL" dirty="0" smtClean="0"/>
              <a:t> </a:t>
            </a:r>
            <a:r>
              <a:rPr lang="nl-NL" dirty="0" err="1" smtClean="0"/>
              <a:t>fight</a:t>
            </a:r>
            <a:r>
              <a:rPr lang="nl-NL" dirty="0" smtClean="0"/>
              <a:t> in </a:t>
            </a:r>
            <a:r>
              <a:rPr lang="nl-NL" dirty="0" err="1" smtClean="0"/>
              <a:t>large</a:t>
            </a:r>
            <a:r>
              <a:rPr lang="nl-NL" dirty="0" smtClean="0"/>
              <a:t> </a:t>
            </a:r>
            <a:r>
              <a:rPr lang="nl-NL" dirty="0" err="1" smtClean="0"/>
              <a:t>semi-regular</a:t>
            </a:r>
            <a:r>
              <a:rPr lang="nl-NL" dirty="0" smtClean="0"/>
              <a:t> </a:t>
            </a:r>
            <a:r>
              <a:rPr lang="nl-NL" dirty="0" err="1" smtClean="0"/>
              <a:t>formation</a:t>
            </a:r>
            <a:r>
              <a:rPr lang="nl-NL" dirty="0" smtClean="0"/>
              <a:t> </a:t>
            </a:r>
            <a:r>
              <a:rPr lang="nl-NL" dirty="0" err="1" smtClean="0"/>
              <a:t>called</a:t>
            </a:r>
            <a:r>
              <a:rPr lang="nl-NL" dirty="0" smtClean="0"/>
              <a:t> </a:t>
            </a:r>
            <a:r>
              <a:rPr lang="nl-NL" i="1" dirty="0" err="1" smtClean="0"/>
              <a:t>taxis</a:t>
            </a:r>
            <a:r>
              <a:rPr lang="nl-NL" dirty="0" smtClean="0"/>
              <a:t> (later </a:t>
            </a:r>
            <a:r>
              <a:rPr lang="nl-NL" i="1" dirty="0" err="1" smtClean="0"/>
              <a:t>phalanx</a:t>
            </a:r>
            <a:r>
              <a:rPr lang="nl-NL" dirty="0" smtClean="0"/>
              <a:t>)</a:t>
            </a:r>
          </a:p>
          <a:p>
            <a:endParaRPr lang="nl-NL" dirty="0" smtClean="0"/>
          </a:p>
          <a:p>
            <a:r>
              <a:rPr lang="nl-NL" dirty="0" err="1" smtClean="0"/>
              <a:t>Tactics</a:t>
            </a:r>
            <a:r>
              <a:rPr lang="nl-NL" dirty="0" smtClean="0"/>
              <a:t>: </a:t>
            </a:r>
            <a:r>
              <a:rPr lang="nl-NL" dirty="0" err="1" smtClean="0"/>
              <a:t>get</a:t>
            </a:r>
            <a:r>
              <a:rPr lang="nl-NL" dirty="0" smtClean="0"/>
              <a:t> </a:t>
            </a:r>
            <a:r>
              <a:rPr lang="nl-NL" dirty="0" err="1" smtClean="0"/>
              <a:t>stuck</a:t>
            </a:r>
            <a:r>
              <a:rPr lang="nl-NL" dirty="0" smtClean="0"/>
              <a:t> in</a:t>
            </a:r>
            <a:endParaRPr lang="nl-NL" dirty="0"/>
          </a:p>
        </p:txBody>
      </p:sp>
      <p:pic>
        <p:nvPicPr>
          <p:cNvPr id="4" name="Afbeelding 3" descr="Hoplite.jpg"/>
          <p:cNvPicPr>
            <a:picLocks noChangeAspect="1"/>
          </p:cNvPicPr>
          <p:nvPr/>
        </p:nvPicPr>
        <p:blipFill>
          <a:blip r:embed="rId2" cstate="print"/>
          <a:stretch>
            <a:fillRect/>
          </a:stretch>
        </p:blipFill>
        <p:spPr>
          <a:xfrm>
            <a:off x="5640006" y="1412776"/>
            <a:ext cx="3334451" cy="496855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Cavalry</a:t>
            </a:r>
            <a:endParaRPr lang="nl-NL" dirty="0"/>
          </a:p>
        </p:txBody>
      </p:sp>
      <p:sp>
        <p:nvSpPr>
          <p:cNvPr id="5" name="Tijdelijke aanduiding voor inhoud 4"/>
          <p:cNvSpPr>
            <a:spLocks noGrp="1"/>
          </p:cNvSpPr>
          <p:nvPr>
            <p:ph sz="quarter" idx="1"/>
          </p:nvPr>
        </p:nvSpPr>
        <p:spPr>
          <a:xfrm>
            <a:off x="301752" y="1527048"/>
            <a:ext cx="4702296" cy="4710264"/>
          </a:xfrm>
        </p:spPr>
        <p:txBody>
          <a:bodyPr>
            <a:normAutofit fontScale="92500" lnSpcReduction="10000"/>
          </a:bodyPr>
          <a:lstStyle/>
          <a:p>
            <a:r>
              <a:rPr lang="nl-NL" dirty="0" err="1" smtClean="0"/>
              <a:t>Wealthiest</a:t>
            </a:r>
            <a:r>
              <a:rPr lang="nl-NL" dirty="0" smtClean="0"/>
              <a:t> </a:t>
            </a:r>
            <a:r>
              <a:rPr lang="nl-NL" dirty="0" err="1" smtClean="0"/>
              <a:t>citizens</a:t>
            </a:r>
            <a:r>
              <a:rPr lang="nl-NL" dirty="0" smtClean="0"/>
              <a:t> serve as </a:t>
            </a:r>
            <a:r>
              <a:rPr lang="nl-NL" dirty="0" err="1" smtClean="0"/>
              <a:t>cavalry</a:t>
            </a:r>
            <a:r>
              <a:rPr lang="nl-NL" dirty="0" smtClean="0"/>
              <a:t>: </a:t>
            </a:r>
            <a:r>
              <a:rPr lang="nl-NL" dirty="0" err="1" smtClean="0"/>
              <a:t>glamorous</a:t>
            </a:r>
            <a:r>
              <a:rPr lang="nl-NL" dirty="0" smtClean="0"/>
              <a:t>, </a:t>
            </a:r>
            <a:r>
              <a:rPr lang="nl-NL" dirty="0" err="1" smtClean="0"/>
              <a:t>but</a:t>
            </a:r>
            <a:r>
              <a:rPr lang="nl-NL" dirty="0" smtClean="0"/>
              <a:t> </a:t>
            </a:r>
            <a:r>
              <a:rPr lang="nl-NL" dirty="0" err="1" smtClean="0"/>
              <a:t>politically</a:t>
            </a:r>
            <a:r>
              <a:rPr lang="nl-NL" dirty="0" smtClean="0"/>
              <a:t> suspect</a:t>
            </a:r>
          </a:p>
          <a:p>
            <a:endParaRPr lang="nl-NL" dirty="0" smtClean="0"/>
          </a:p>
          <a:p>
            <a:r>
              <a:rPr lang="nl-NL" dirty="0" err="1" smtClean="0"/>
              <a:t>Heavily</a:t>
            </a:r>
            <a:r>
              <a:rPr lang="nl-NL" dirty="0" smtClean="0"/>
              <a:t> </a:t>
            </a:r>
            <a:r>
              <a:rPr lang="nl-NL" dirty="0" err="1" smtClean="0"/>
              <a:t>armoured</a:t>
            </a:r>
            <a:r>
              <a:rPr lang="nl-NL" dirty="0" smtClean="0"/>
              <a:t>, </a:t>
            </a:r>
            <a:r>
              <a:rPr lang="nl-NL" dirty="0" err="1" smtClean="0"/>
              <a:t>armed</a:t>
            </a:r>
            <a:r>
              <a:rPr lang="nl-NL" dirty="0" smtClean="0"/>
              <a:t> </a:t>
            </a:r>
            <a:r>
              <a:rPr lang="nl-NL" dirty="0" err="1" smtClean="0"/>
              <a:t>with</a:t>
            </a:r>
            <a:r>
              <a:rPr lang="nl-NL" dirty="0" smtClean="0"/>
              <a:t> </a:t>
            </a:r>
            <a:r>
              <a:rPr lang="nl-NL" dirty="0" err="1" smtClean="0"/>
              <a:t>javelins</a:t>
            </a:r>
            <a:r>
              <a:rPr lang="nl-NL" dirty="0" smtClean="0"/>
              <a:t> and </a:t>
            </a:r>
            <a:r>
              <a:rPr lang="nl-NL" dirty="0" err="1" smtClean="0"/>
              <a:t>swords</a:t>
            </a:r>
            <a:endParaRPr lang="nl-NL" dirty="0" smtClean="0"/>
          </a:p>
          <a:p>
            <a:endParaRPr lang="nl-NL" dirty="0" smtClean="0"/>
          </a:p>
          <a:p>
            <a:r>
              <a:rPr lang="nl-NL" dirty="0" err="1" smtClean="0"/>
              <a:t>Essential</a:t>
            </a:r>
            <a:r>
              <a:rPr lang="nl-NL" dirty="0" smtClean="0"/>
              <a:t> to </a:t>
            </a:r>
            <a:r>
              <a:rPr lang="nl-NL" dirty="0" err="1" smtClean="0"/>
              <a:t>protect</a:t>
            </a:r>
            <a:r>
              <a:rPr lang="nl-NL" dirty="0" smtClean="0"/>
              <a:t> </a:t>
            </a:r>
            <a:r>
              <a:rPr lang="nl-NL" dirty="0" err="1" smtClean="0"/>
              <a:t>hoplites</a:t>
            </a:r>
            <a:r>
              <a:rPr lang="nl-NL" dirty="0" smtClean="0"/>
              <a:t> </a:t>
            </a:r>
            <a:r>
              <a:rPr lang="nl-NL" dirty="0" err="1" smtClean="0"/>
              <a:t>against</a:t>
            </a:r>
            <a:r>
              <a:rPr lang="nl-NL" dirty="0" smtClean="0"/>
              <a:t> </a:t>
            </a:r>
            <a:r>
              <a:rPr lang="nl-NL" dirty="0" err="1" smtClean="0"/>
              <a:t>enemy</a:t>
            </a:r>
            <a:r>
              <a:rPr lang="nl-NL" dirty="0" smtClean="0"/>
              <a:t> </a:t>
            </a:r>
            <a:r>
              <a:rPr lang="nl-NL" dirty="0" err="1" smtClean="0"/>
              <a:t>cavalry</a:t>
            </a:r>
            <a:r>
              <a:rPr lang="nl-NL" dirty="0" smtClean="0"/>
              <a:t> and </a:t>
            </a:r>
            <a:r>
              <a:rPr lang="nl-NL" dirty="0" err="1" smtClean="0"/>
              <a:t>light</a:t>
            </a:r>
            <a:r>
              <a:rPr lang="nl-NL" dirty="0" smtClean="0"/>
              <a:t> </a:t>
            </a:r>
            <a:r>
              <a:rPr lang="nl-NL" dirty="0" err="1" smtClean="0"/>
              <a:t>infantry</a:t>
            </a:r>
            <a:endParaRPr lang="nl-NL" dirty="0" smtClean="0"/>
          </a:p>
          <a:p>
            <a:endParaRPr lang="nl-NL" dirty="0" smtClean="0"/>
          </a:p>
          <a:p>
            <a:r>
              <a:rPr lang="nl-NL" dirty="0" err="1" smtClean="0"/>
              <a:t>Tactics</a:t>
            </a:r>
            <a:r>
              <a:rPr lang="nl-NL" dirty="0" smtClean="0"/>
              <a:t>: </a:t>
            </a:r>
            <a:r>
              <a:rPr lang="nl-NL" dirty="0" err="1" smtClean="0"/>
              <a:t>skirmish</a:t>
            </a:r>
            <a:r>
              <a:rPr lang="nl-NL" dirty="0" smtClean="0"/>
              <a:t> and charge</a:t>
            </a:r>
            <a:endParaRPr lang="nl-NL" dirty="0"/>
          </a:p>
        </p:txBody>
      </p:sp>
      <p:pic>
        <p:nvPicPr>
          <p:cNvPr id="6" name="Afbeelding 5" descr="Dexileos.png"/>
          <p:cNvPicPr>
            <a:picLocks noChangeAspect="1"/>
          </p:cNvPicPr>
          <p:nvPr/>
        </p:nvPicPr>
        <p:blipFill>
          <a:blip r:embed="rId2" cstate="print"/>
          <a:srcRect l="6676" r="14886" b="6498"/>
          <a:stretch>
            <a:fillRect/>
          </a:stretch>
        </p:blipFill>
        <p:spPr>
          <a:xfrm>
            <a:off x="5142162" y="1412776"/>
            <a:ext cx="3822326" cy="496089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Light</a:t>
            </a:r>
            <a:r>
              <a:rPr lang="nl-NL" dirty="0" smtClean="0"/>
              <a:t> </a:t>
            </a:r>
            <a:r>
              <a:rPr lang="nl-NL" dirty="0" err="1" smtClean="0"/>
              <a:t>infantry</a:t>
            </a:r>
            <a:endParaRPr lang="nl-NL" dirty="0"/>
          </a:p>
        </p:txBody>
      </p:sp>
      <p:sp>
        <p:nvSpPr>
          <p:cNvPr id="3" name="Tijdelijke aanduiding voor inhoud 2"/>
          <p:cNvSpPr>
            <a:spLocks noGrp="1"/>
          </p:cNvSpPr>
          <p:nvPr>
            <p:ph sz="quarter" idx="1"/>
          </p:nvPr>
        </p:nvSpPr>
        <p:spPr>
          <a:xfrm>
            <a:off x="301752" y="1527048"/>
            <a:ext cx="4918320" cy="4572000"/>
          </a:xfrm>
        </p:spPr>
        <p:txBody>
          <a:bodyPr>
            <a:normAutofit/>
          </a:bodyPr>
          <a:lstStyle/>
          <a:p>
            <a:r>
              <a:rPr lang="nl-NL" dirty="0" err="1" smtClean="0"/>
              <a:t>R</a:t>
            </a:r>
            <a:r>
              <a:rPr lang="nl-NL" dirty="0" err="1" smtClean="0"/>
              <a:t>ecourse</a:t>
            </a:r>
            <a:r>
              <a:rPr lang="nl-NL" dirty="0" smtClean="0"/>
              <a:t> of the </a:t>
            </a:r>
            <a:r>
              <a:rPr lang="nl-NL" dirty="0" err="1" smtClean="0"/>
              <a:t>poor</a:t>
            </a:r>
            <a:r>
              <a:rPr lang="nl-NL" dirty="0" smtClean="0"/>
              <a:t> </a:t>
            </a:r>
            <a:r>
              <a:rPr lang="nl-NL" dirty="0" err="1" smtClean="0"/>
              <a:t>masses</a:t>
            </a:r>
            <a:endParaRPr lang="nl-NL" dirty="0" smtClean="0"/>
          </a:p>
          <a:p>
            <a:endParaRPr lang="nl-NL" dirty="0" smtClean="0"/>
          </a:p>
          <a:p>
            <a:r>
              <a:rPr lang="nl-NL" dirty="0" err="1" smtClean="0"/>
              <a:t>Armed</a:t>
            </a:r>
            <a:r>
              <a:rPr lang="nl-NL" dirty="0" smtClean="0"/>
              <a:t> </a:t>
            </a:r>
            <a:r>
              <a:rPr lang="nl-NL" dirty="0" err="1" smtClean="0"/>
              <a:t>with</a:t>
            </a:r>
            <a:r>
              <a:rPr lang="nl-NL" dirty="0" smtClean="0"/>
              <a:t> </a:t>
            </a:r>
            <a:r>
              <a:rPr lang="nl-NL" dirty="0" err="1" smtClean="0"/>
              <a:t>what</a:t>
            </a:r>
            <a:r>
              <a:rPr lang="nl-NL" dirty="0" smtClean="0"/>
              <a:t> </a:t>
            </a:r>
            <a:r>
              <a:rPr lang="nl-NL" dirty="0" err="1" smtClean="0"/>
              <a:t>they</a:t>
            </a:r>
            <a:r>
              <a:rPr lang="nl-NL" dirty="0" smtClean="0"/>
              <a:t> </a:t>
            </a:r>
            <a:r>
              <a:rPr lang="nl-NL" dirty="0" err="1" smtClean="0"/>
              <a:t>could</a:t>
            </a:r>
            <a:r>
              <a:rPr lang="nl-NL" dirty="0" smtClean="0"/>
              <a:t> </a:t>
            </a:r>
            <a:r>
              <a:rPr lang="nl-NL" dirty="0" err="1" smtClean="0"/>
              <a:t>afford</a:t>
            </a:r>
            <a:r>
              <a:rPr lang="nl-NL" dirty="0" smtClean="0"/>
              <a:t>: </a:t>
            </a:r>
            <a:r>
              <a:rPr lang="nl-NL" dirty="0" err="1" smtClean="0"/>
              <a:t>javelins</a:t>
            </a:r>
            <a:r>
              <a:rPr lang="nl-NL" dirty="0" smtClean="0"/>
              <a:t>, </a:t>
            </a:r>
            <a:r>
              <a:rPr lang="nl-NL" dirty="0" err="1" smtClean="0"/>
              <a:t>bows</a:t>
            </a:r>
            <a:r>
              <a:rPr lang="nl-NL" dirty="0" smtClean="0"/>
              <a:t>, </a:t>
            </a:r>
            <a:r>
              <a:rPr lang="nl-NL" dirty="0" err="1" smtClean="0"/>
              <a:t>slings</a:t>
            </a:r>
            <a:r>
              <a:rPr lang="nl-NL" dirty="0" smtClean="0"/>
              <a:t>, </a:t>
            </a:r>
            <a:r>
              <a:rPr lang="nl-NL" dirty="0" err="1" smtClean="0"/>
              <a:t>rocks</a:t>
            </a:r>
            <a:endParaRPr lang="nl-NL" dirty="0" smtClean="0"/>
          </a:p>
          <a:p>
            <a:pPr>
              <a:buNone/>
            </a:pPr>
            <a:endParaRPr lang="nl-NL" dirty="0" smtClean="0"/>
          </a:p>
          <a:p>
            <a:r>
              <a:rPr lang="nl-NL" dirty="0" err="1" smtClean="0"/>
              <a:t>Tactics</a:t>
            </a:r>
            <a:r>
              <a:rPr lang="nl-NL" dirty="0" smtClean="0"/>
              <a:t>: hit and run</a:t>
            </a:r>
            <a:endParaRPr lang="nl-NL" dirty="0"/>
          </a:p>
        </p:txBody>
      </p:sp>
      <p:pic>
        <p:nvPicPr>
          <p:cNvPr id="4" name="Afbeelding 3" descr="archer.jpg"/>
          <p:cNvPicPr>
            <a:picLocks noChangeAspect="1"/>
          </p:cNvPicPr>
          <p:nvPr/>
        </p:nvPicPr>
        <p:blipFill>
          <a:blip r:embed="rId2" cstate="print"/>
          <a:srcRect l="12093" r="11506"/>
          <a:stretch>
            <a:fillRect/>
          </a:stretch>
        </p:blipFill>
        <p:spPr>
          <a:xfrm>
            <a:off x="5076056" y="1364771"/>
            <a:ext cx="3960440" cy="5016557"/>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655</TotalTime>
  <Words>1882</Words>
  <Application>Microsoft Office PowerPoint</Application>
  <PresentationFormat>Diavoorstelling (4:3)</PresentationFormat>
  <Paragraphs>208</Paragraphs>
  <Slides>33</Slides>
  <Notes>0</Notes>
  <HiddenSlides>0</HiddenSlides>
  <MMClips>0</MMClips>
  <ScaleCrop>false</ScaleCrop>
  <HeadingPairs>
    <vt:vector size="4" baseType="variant">
      <vt:variant>
        <vt:lpstr>Thema</vt:lpstr>
      </vt:variant>
      <vt:variant>
        <vt:i4>1</vt:i4>
      </vt:variant>
      <vt:variant>
        <vt:lpstr>Diatitels</vt:lpstr>
      </vt:variant>
      <vt:variant>
        <vt:i4>33</vt:i4>
      </vt:variant>
    </vt:vector>
  </HeadingPairs>
  <TitlesOfParts>
    <vt:vector size="34" baseType="lpstr">
      <vt:lpstr>Civiel</vt:lpstr>
      <vt:lpstr>Democracy and Imperialism</vt:lpstr>
      <vt:lpstr>Society and politics of democratic Athens</vt:lpstr>
      <vt:lpstr>The democracy at war</vt:lpstr>
      <vt:lpstr>Key questions</vt:lpstr>
      <vt:lpstr>Warfare in Early Classical Greece</vt:lpstr>
      <vt:lpstr>Dia 6</vt:lpstr>
      <vt:lpstr>The hoplite</vt:lpstr>
      <vt:lpstr>Cavalry</vt:lpstr>
      <vt:lpstr>Light infantry</vt:lpstr>
      <vt:lpstr>Waging war with amateur levies</vt:lpstr>
      <vt:lpstr>Athens at war</vt:lpstr>
      <vt:lpstr>Who is in charge?</vt:lpstr>
      <vt:lpstr>Raising the levy</vt:lpstr>
      <vt:lpstr>Laws against shirking military duty</vt:lpstr>
      <vt:lpstr>An Imperial Militia</vt:lpstr>
      <vt:lpstr>The Athenian armed forces</vt:lpstr>
      <vt:lpstr>The hoplite body</vt:lpstr>
      <vt:lpstr>The hoplites of Athens</vt:lpstr>
      <vt:lpstr>The cavalry</vt:lpstr>
      <vt:lpstr>The importance of cavalry</vt:lpstr>
      <vt:lpstr>The light-armed</vt:lpstr>
      <vt:lpstr>The status of light infantry</vt:lpstr>
      <vt:lpstr>The importance of light infantry</vt:lpstr>
      <vt:lpstr>The deck-fighters</vt:lpstr>
      <vt:lpstr>The instrument of empire</vt:lpstr>
      <vt:lpstr>The trireme</vt:lpstr>
      <vt:lpstr>Trireme warfare</vt:lpstr>
      <vt:lpstr>Who rows?</vt:lpstr>
      <vt:lpstr>The infrastructure of the fleet</vt:lpstr>
      <vt:lpstr>Dia 30</vt:lpstr>
      <vt:lpstr>Paying for the fleet</vt:lpstr>
      <vt:lpstr>The self-sustaining empire</vt:lpstr>
      <vt:lpstr>The arsenal of democracy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Democracy and Imperialism</dc:title>
  <dc:creator>Roel</dc:creator>
  <cp:lastModifiedBy>Roel</cp:lastModifiedBy>
  <cp:revision>63</cp:revision>
  <dcterms:created xsi:type="dcterms:W3CDTF">2017-11-22T11:49:09Z</dcterms:created>
  <dcterms:modified xsi:type="dcterms:W3CDTF">2017-11-22T22:54:43Z</dcterms:modified>
</cp:coreProperties>
</file>