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78" r:id="rId5"/>
    <p:sldId id="259" r:id="rId6"/>
    <p:sldId id="260" r:id="rId7"/>
    <p:sldId id="261" r:id="rId8"/>
    <p:sldId id="263" r:id="rId9"/>
    <p:sldId id="264" r:id="rId10"/>
    <p:sldId id="265" r:id="rId11"/>
    <p:sldId id="266" r:id="rId12"/>
    <p:sldId id="267" r:id="rId13"/>
    <p:sldId id="268" r:id="rId14"/>
    <p:sldId id="269" r:id="rId15"/>
    <p:sldId id="270" r:id="rId16"/>
    <p:sldId id="271" r:id="rId17"/>
    <p:sldId id="272" r:id="rId18"/>
    <p:sldId id="273" r:id="rId19"/>
    <p:sldId id="283" r:id="rId20"/>
    <p:sldId id="274" r:id="rId21"/>
    <p:sldId id="275" r:id="rId22"/>
    <p:sldId id="279" r:id="rId23"/>
    <p:sldId id="276" r:id="rId24"/>
    <p:sldId id="277" r:id="rId25"/>
    <p:sldId id="284" r:id="rId26"/>
    <p:sldId id="281" r:id="rId27"/>
    <p:sldId id="280" r:id="rId28"/>
    <p:sldId id="282" r:id="rId29"/>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3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Ref idx="1001">
        <a:schemeClr val="bg2"/>
      </p:bgRef>
    </p:bg>
    <p:spTree>
      <p:nvGrpSpPr>
        <p:cNvPr id="1" name=""/>
        <p:cNvGrpSpPr/>
        <p:nvPr/>
      </p:nvGrpSpPr>
      <p:grpSpPr>
        <a:xfrm>
          <a:off x="0" y="0"/>
          <a:ext cx="0" cy="0"/>
          <a:chOff x="0" y="0"/>
          <a:chExt cx="0" cy="0"/>
        </a:xfrm>
      </p:grpSpPr>
      <p:sp>
        <p:nvSpPr>
          <p:cNvPr id="15" name="Rechthoek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hthoek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Ondertitel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nl-NL" smtClean="0"/>
              <a:t>Klik om het opmaakprofiel van de modelondertitel te bewerken</a:t>
            </a:r>
            <a:endParaRPr kumimoji="0" lang="en-US"/>
          </a:p>
        </p:txBody>
      </p:sp>
      <p:sp>
        <p:nvSpPr>
          <p:cNvPr id="28" name="Tijdelijke aanduiding voor datum 27"/>
          <p:cNvSpPr>
            <a:spLocks noGrp="1"/>
          </p:cNvSpPr>
          <p:nvPr>
            <p:ph type="dt" sz="half" idx="10"/>
          </p:nvPr>
        </p:nvSpPr>
        <p:spPr/>
        <p:txBody>
          <a:bodyPr/>
          <a:lstStyle/>
          <a:p>
            <a:fld id="{8638F0FA-503B-447F-A02E-6BF1D880434F}" type="datetimeFigureOut">
              <a:rPr lang="nl-NL" smtClean="0"/>
              <a:pPr/>
              <a:t>28-11-2017</a:t>
            </a:fld>
            <a:endParaRPr lang="nl-NL"/>
          </a:p>
        </p:txBody>
      </p:sp>
      <p:sp>
        <p:nvSpPr>
          <p:cNvPr id="17" name="Tijdelijke aanduiding voor voettekst 16"/>
          <p:cNvSpPr>
            <a:spLocks noGrp="1"/>
          </p:cNvSpPr>
          <p:nvPr>
            <p:ph type="ftr" sz="quarter" idx="11"/>
          </p:nvPr>
        </p:nvSpPr>
        <p:spPr/>
        <p:txBody>
          <a:bodyPr/>
          <a:lstStyle/>
          <a:p>
            <a:endParaRPr lang="nl-NL"/>
          </a:p>
        </p:txBody>
      </p:sp>
      <p:sp>
        <p:nvSpPr>
          <p:cNvPr id="7" name="Rechte verbindingslijn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hthoek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Tijdelijke aanduiding voor dianumm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3EE7185-A582-4542-8FF0-969B3F80C0A5}" type="slidenum">
              <a:rPr lang="nl-NL" smtClean="0"/>
              <a:pPr/>
              <a:t>‹nr.›</a:t>
            </a:fld>
            <a:endParaRPr lang="nl-NL"/>
          </a:p>
        </p:txBody>
      </p:sp>
      <p:sp>
        <p:nvSpPr>
          <p:cNvPr id="8" name="Titel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nl-NL" smtClean="0"/>
              <a:t>Klik om de stijl te bewerken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p:txBody>
          <a:bodyPr vert="eaVer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p>
            <a:fld id="{8638F0FA-503B-447F-A02E-6BF1D880434F}" type="datetimeFigureOut">
              <a:rPr lang="nl-NL" smtClean="0"/>
              <a:pPr/>
              <a:t>28-11-2017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3EE7185-A582-4542-8FF0-969B3F80C0A5}" type="slidenum">
              <a:rPr lang="nl-NL" smtClean="0"/>
              <a:pPr/>
              <a:t>‹nr.›</a:t>
            </a:fld>
            <a:endParaRPr lang="nl-NL"/>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bg>
      <p:bgRef idx="1001">
        <a:schemeClr val="bg2"/>
      </p:bgRef>
    </p:bg>
    <p:spTree>
      <p:nvGrpSpPr>
        <p:cNvPr id="1" name=""/>
        <p:cNvGrpSpPr/>
        <p:nvPr/>
      </p:nvGrpSpPr>
      <p:grpSpPr>
        <a:xfrm>
          <a:off x="0" y="0"/>
          <a:ext cx="0" cy="0"/>
          <a:chOff x="0" y="0"/>
          <a:chExt cx="0" cy="0"/>
        </a:xfrm>
      </p:grpSpPr>
      <p:sp>
        <p:nvSpPr>
          <p:cNvPr id="7" name="Rechthoek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hthoek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hthoek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hthoek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hthoek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hthoek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Rechte verbindingslijn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Tijdelijke aanduiding voor dianummer 5"/>
          <p:cNvSpPr>
            <a:spLocks noGrp="1"/>
          </p:cNvSpPr>
          <p:nvPr>
            <p:ph type="sldNum" sz="quarter" idx="12"/>
          </p:nvPr>
        </p:nvSpPr>
        <p:spPr>
          <a:xfrm>
            <a:off x="6915912" y="3009901"/>
            <a:ext cx="457200" cy="441325"/>
          </a:xfrm>
        </p:spPr>
        <p:txBody>
          <a:bodyPr/>
          <a:lstStyle/>
          <a:p>
            <a:fld id="{C3EE7185-A582-4542-8FF0-969B3F80C0A5}" type="slidenum">
              <a:rPr lang="nl-NL" smtClean="0"/>
              <a:pPr/>
              <a:t>‹nr.›</a:t>
            </a:fld>
            <a:endParaRPr lang="nl-NL"/>
          </a:p>
        </p:txBody>
      </p:sp>
      <p:sp>
        <p:nvSpPr>
          <p:cNvPr id="3" name="Tijdelijke aanduiding voor verticale tekst 2"/>
          <p:cNvSpPr>
            <a:spLocks noGrp="1"/>
          </p:cNvSpPr>
          <p:nvPr>
            <p:ph type="body" orient="vert" idx="1"/>
          </p:nvPr>
        </p:nvSpPr>
        <p:spPr>
          <a:xfrm>
            <a:off x="304800" y="304800"/>
            <a:ext cx="6553200" cy="5821366"/>
          </a:xfrm>
        </p:spPr>
        <p:txBody>
          <a:bodyPr vert="eaVer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p>
            <a:fld id="{8638F0FA-503B-447F-A02E-6BF1D880434F}" type="datetimeFigureOut">
              <a:rPr lang="nl-NL" smtClean="0"/>
              <a:pPr/>
              <a:t>28-11-2017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2" name="Verticale titel 1"/>
          <p:cNvSpPr>
            <a:spLocks noGrp="1"/>
          </p:cNvSpPr>
          <p:nvPr>
            <p:ph type="title" orient="vert"/>
          </p:nvPr>
        </p:nvSpPr>
        <p:spPr>
          <a:xfrm>
            <a:off x="7391400" y="304801"/>
            <a:ext cx="1447800" cy="5851525"/>
          </a:xfrm>
        </p:spPr>
        <p:txBody>
          <a:bodyPr vert="eaVert"/>
          <a:lstStyle/>
          <a:p>
            <a:r>
              <a:rPr kumimoji="0" lang="nl-NL" smtClean="0"/>
              <a:t>Klik om de stijl te bewerken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solidFill>
                  <a:schemeClr val="accent3">
                    <a:shade val="75000"/>
                  </a:schemeClr>
                </a:solidFill>
              </a:defRPr>
            </a:lvl1pPr>
          </a:lstStyle>
          <a:p>
            <a:r>
              <a:rPr kumimoji="0" lang="nl-NL" smtClean="0"/>
              <a:t>Klik om de stijl te bewerken</a:t>
            </a:r>
            <a:endParaRPr kumimoji="0" lang="en-US"/>
          </a:p>
        </p:txBody>
      </p:sp>
      <p:sp>
        <p:nvSpPr>
          <p:cNvPr id="4" name="Tijdelijke aanduiding voor datum 3"/>
          <p:cNvSpPr>
            <a:spLocks noGrp="1"/>
          </p:cNvSpPr>
          <p:nvPr>
            <p:ph type="dt" sz="half" idx="10"/>
          </p:nvPr>
        </p:nvSpPr>
        <p:spPr/>
        <p:txBody>
          <a:bodyPr/>
          <a:lstStyle/>
          <a:p>
            <a:fld id="{8638F0FA-503B-447F-A02E-6BF1D880434F}" type="datetimeFigureOut">
              <a:rPr lang="nl-NL" smtClean="0"/>
              <a:pPr/>
              <a:t>28-11-2017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a:xfrm>
            <a:off x="4361688" y="1026372"/>
            <a:ext cx="457200" cy="441325"/>
          </a:xfrm>
        </p:spPr>
        <p:txBody>
          <a:bodyPr/>
          <a:lstStyle/>
          <a:p>
            <a:fld id="{C3EE7185-A582-4542-8FF0-969B3F80C0A5}" type="slidenum">
              <a:rPr lang="nl-NL" smtClean="0"/>
              <a:pPr/>
              <a:t>‹nr.›</a:t>
            </a:fld>
            <a:endParaRPr lang="nl-NL"/>
          </a:p>
        </p:txBody>
      </p:sp>
      <p:sp>
        <p:nvSpPr>
          <p:cNvPr id="8" name="Tijdelijke aanduiding voor inhoud 7"/>
          <p:cNvSpPr>
            <a:spLocks noGrp="1"/>
          </p:cNvSpPr>
          <p:nvPr>
            <p:ph sz="quarter" idx="1"/>
          </p:nvPr>
        </p:nvSpPr>
        <p:spPr>
          <a:xfrm>
            <a:off x="301752" y="1527048"/>
            <a:ext cx="8503920" cy="45720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Ref idx="1001">
        <a:schemeClr val="bg1"/>
      </p:bgRef>
    </p:bg>
    <p:spTree>
      <p:nvGrpSpPr>
        <p:cNvPr id="1" name=""/>
        <p:cNvGrpSpPr/>
        <p:nvPr/>
      </p:nvGrpSpPr>
      <p:grpSpPr>
        <a:xfrm>
          <a:off x="0" y="0"/>
          <a:ext cx="0" cy="0"/>
          <a:chOff x="0" y="0"/>
          <a:chExt cx="0" cy="0"/>
        </a:xfrm>
      </p:grpSpPr>
      <p:sp>
        <p:nvSpPr>
          <p:cNvPr id="17" name="Rechthoek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hthoek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hthoek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ijdelijke aanduiding voor tekst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nl-NL" smtClean="0"/>
              <a:t>Klik om de modelstijlen te bewerken</a:t>
            </a:r>
          </a:p>
        </p:txBody>
      </p:sp>
      <p:sp>
        <p:nvSpPr>
          <p:cNvPr id="13" name="Rechthoek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hthoek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Tijdelijke aanduiding voor voettekst 4"/>
          <p:cNvSpPr>
            <a:spLocks noGrp="1"/>
          </p:cNvSpPr>
          <p:nvPr>
            <p:ph type="ftr" sz="quarter" idx="11"/>
          </p:nvPr>
        </p:nvSpPr>
        <p:spPr/>
        <p:txBody>
          <a:bodyPr/>
          <a:lstStyle/>
          <a:p>
            <a:endParaRPr lang="nl-NL"/>
          </a:p>
        </p:txBody>
      </p:sp>
      <p:sp>
        <p:nvSpPr>
          <p:cNvPr id="4" name="Tijdelijke aanduiding voor datum 3"/>
          <p:cNvSpPr>
            <a:spLocks noGrp="1"/>
          </p:cNvSpPr>
          <p:nvPr>
            <p:ph type="dt" sz="half" idx="10"/>
          </p:nvPr>
        </p:nvSpPr>
        <p:spPr/>
        <p:txBody>
          <a:bodyPr/>
          <a:lstStyle/>
          <a:p>
            <a:fld id="{8638F0FA-503B-447F-A02E-6BF1D880434F}" type="datetimeFigureOut">
              <a:rPr lang="nl-NL" smtClean="0"/>
              <a:pPr/>
              <a:t>28-11-2017</a:t>
            </a:fld>
            <a:endParaRPr lang="nl-NL"/>
          </a:p>
        </p:txBody>
      </p:sp>
      <p:sp>
        <p:nvSpPr>
          <p:cNvPr id="8" name="Rechte verbindingslijn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Tijdelijke aanduiding voor dianumm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3EE7185-A582-4542-8FF0-969B3F80C0A5}" type="slidenum">
              <a:rPr lang="nl-NL" smtClean="0"/>
              <a:pPr/>
              <a:t>‹nr.›</a:t>
            </a:fld>
            <a:endParaRPr lang="nl-NL"/>
          </a:p>
        </p:txBody>
      </p:sp>
      <p:sp>
        <p:nvSpPr>
          <p:cNvPr id="2" name="Titel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nl-NL" smtClean="0"/>
              <a:t>Klik om de stijl te bewerken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a:xfrm>
            <a:off x="301752" y="228600"/>
            <a:ext cx="8534400" cy="758952"/>
          </a:xfrm>
        </p:spPr>
        <p:txBody>
          <a:bodyPr/>
          <a:lstStyle/>
          <a:p>
            <a:r>
              <a:rPr kumimoji="0" lang="nl-NL" smtClean="0"/>
              <a:t>Klik om de stijl te bewerken</a:t>
            </a:r>
            <a:endParaRPr kumimoji="0" lang="en-US"/>
          </a:p>
        </p:txBody>
      </p:sp>
      <p:sp>
        <p:nvSpPr>
          <p:cNvPr id="5" name="Tijdelijke aanduiding voor datum 4"/>
          <p:cNvSpPr>
            <a:spLocks noGrp="1"/>
          </p:cNvSpPr>
          <p:nvPr>
            <p:ph type="dt" sz="half" idx="10"/>
          </p:nvPr>
        </p:nvSpPr>
        <p:spPr>
          <a:xfrm>
            <a:off x="5791200" y="6409944"/>
            <a:ext cx="3044952" cy="365760"/>
          </a:xfrm>
        </p:spPr>
        <p:txBody>
          <a:bodyPr/>
          <a:lstStyle/>
          <a:p>
            <a:fld id="{8638F0FA-503B-447F-A02E-6BF1D880434F}" type="datetimeFigureOut">
              <a:rPr lang="nl-NL" smtClean="0"/>
              <a:pPr/>
              <a:t>28-11-2017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C3EE7185-A582-4542-8FF0-969B3F80C0A5}" type="slidenum">
              <a:rPr lang="nl-NL" smtClean="0"/>
              <a:pPr/>
              <a:t>‹nr.›</a:t>
            </a:fld>
            <a:endParaRPr lang="nl-NL"/>
          </a:p>
        </p:txBody>
      </p:sp>
      <p:sp>
        <p:nvSpPr>
          <p:cNvPr id="8" name="Rechte verbindingslijn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Tijdelijke aanduiding voor inhoud 9"/>
          <p:cNvSpPr>
            <a:spLocks noGrp="1"/>
          </p:cNvSpPr>
          <p:nvPr>
            <p:ph sz="half" idx="1"/>
          </p:nvPr>
        </p:nvSpPr>
        <p:spPr>
          <a:xfrm>
            <a:off x="301752" y="1371600"/>
            <a:ext cx="4038600" cy="4681728"/>
          </a:xfrm>
        </p:spPr>
        <p:txBody>
          <a:bodyPr/>
          <a:lstStyle>
            <a:lvl1pPr>
              <a:defRPr sz="2500"/>
            </a:lvl1p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12" name="Tijdelijke aanduiding voor inhoud 11"/>
          <p:cNvSpPr>
            <a:spLocks noGrp="1"/>
          </p:cNvSpPr>
          <p:nvPr>
            <p:ph sz="half" idx="2"/>
          </p:nvPr>
        </p:nvSpPr>
        <p:spPr>
          <a:xfrm>
            <a:off x="4800600" y="1371600"/>
            <a:ext cx="4038600" cy="4681728"/>
          </a:xfrm>
        </p:spPr>
        <p:txBody>
          <a:bodyPr/>
          <a:lstStyle>
            <a:lvl1pPr>
              <a:defRPr sz="2500"/>
            </a:lvl1p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Vergelijking">
    <p:bg>
      <p:bgRef idx="1001">
        <a:schemeClr val="bg2"/>
      </p:bgRef>
    </p:bg>
    <p:spTree>
      <p:nvGrpSpPr>
        <p:cNvPr id="1" name=""/>
        <p:cNvGrpSpPr/>
        <p:nvPr/>
      </p:nvGrpSpPr>
      <p:grpSpPr>
        <a:xfrm>
          <a:off x="0" y="0"/>
          <a:ext cx="0" cy="0"/>
          <a:chOff x="0" y="0"/>
          <a:chExt cx="0" cy="0"/>
        </a:xfrm>
      </p:grpSpPr>
      <p:sp>
        <p:nvSpPr>
          <p:cNvPr id="10" name="Rechte verbindingslijn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hthoek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hthoek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hthoek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hthoek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hthoek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ijdelijke aanduiding voor tekst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nl-NL" smtClean="0"/>
              <a:t>Klik om de modelstijlen te bewerken</a:t>
            </a:r>
          </a:p>
        </p:txBody>
      </p:sp>
      <p:sp>
        <p:nvSpPr>
          <p:cNvPr id="4" name="Tijdelijke aanduiding voor tekst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nl-NL" smtClean="0"/>
              <a:t>Klik om de modelstijlen te bewerken</a:t>
            </a:r>
          </a:p>
        </p:txBody>
      </p:sp>
      <p:sp>
        <p:nvSpPr>
          <p:cNvPr id="7" name="Tijdelijke aanduiding voor datum 6"/>
          <p:cNvSpPr>
            <a:spLocks noGrp="1"/>
          </p:cNvSpPr>
          <p:nvPr>
            <p:ph type="dt" sz="half" idx="10"/>
          </p:nvPr>
        </p:nvSpPr>
        <p:spPr/>
        <p:txBody>
          <a:bodyPr/>
          <a:lstStyle/>
          <a:p>
            <a:fld id="{8638F0FA-503B-447F-A02E-6BF1D880434F}" type="datetimeFigureOut">
              <a:rPr lang="nl-NL" smtClean="0"/>
              <a:pPr/>
              <a:t>28-11-2017</a:t>
            </a:fld>
            <a:endParaRPr lang="nl-NL"/>
          </a:p>
        </p:txBody>
      </p:sp>
      <p:sp>
        <p:nvSpPr>
          <p:cNvPr id="8" name="Tijdelijke aanduiding voor voettekst 7"/>
          <p:cNvSpPr>
            <a:spLocks noGrp="1"/>
          </p:cNvSpPr>
          <p:nvPr>
            <p:ph type="ftr" sz="quarter" idx="11"/>
          </p:nvPr>
        </p:nvSpPr>
        <p:spPr>
          <a:xfrm>
            <a:off x="304800" y="6409944"/>
            <a:ext cx="3581400" cy="365760"/>
          </a:xfrm>
        </p:spPr>
        <p:txBody>
          <a:bodyPr/>
          <a:lstStyle/>
          <a:p>
            <a:endParaRPr lang="nl-NL"/>
          </a:p>
        </p:txBody>
      </p:sp>
      <p:sp>
        <p:nvSpPr>
          <p:cNvPr id="15" name="Rechte verbindingslijn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Tijdelijke aanduiding voor inhoud 23"/>
          <p:cNvSpPr>
            <a:spLocks noGrp="1"/>
          </p:cNvSpPr>
          <p:nvPr>
            <p:ph sz="quarter" idx="2"/>
          </p:nvPr>
        </p:nvSpPr>
        <p:spPr>
          <a:xfrm>
            <a:off x="301752" y="2471383"/>
            <a:ext cx="4041648" cy="3818404"/>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26" name="Tijdelijke aanduiding voor inhoud 25"/>
          <p:cNvSpPr>
            <a:spLocks noGrp="1"/>
          </p:cNvSpPr>
          <p:nvPr>
            <p:ph sz="quarter" idx="4"/>
          </p:nvPr>
        </p:nvSpPr>
        <p:spPr>
          <a:xfrm>
            <a:off x="4800600" y="2471383"/>
            <a:ext cx="4038600" cy="3822192"/>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25" name="Ova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jdelijke aanduiding voor dianummer 8"/>
          <p:cNvSpPr>
            <a:spLocks noGrp="1"/>
          </p:cNvSpPr>
          <p:nvPr>
            <p:ph type="sldNum" sz="quarter" idx="12"/>
          </p:nvPr>
        </p:nvSpPr>
        <p:spPr>
          <a:xfrm>
            <a:off x="4343400" y="1042416"/>
            <a:ext cx="457200" cy="441325"/>
          </a:xfrm>
        </p:spPr>
        <p:txBody>
          <a:bodyPr/>
          <a:lstStyle>
            <a:lvl1pPr algn="ctr">
              <a:defRPr/>
            </a:lvl1pPr>
          </a:lstStyle>
          <a:p>
            <a:fld id="{C3EE7185-A582-4542-8FF0-969B3F80C0A5}" type="slidenum">
              <a:rPr lang="nl-NL" smtClean="0"/>
              <a:pPr/>
              <a:t>‹nr.›</a:t>
            </a:fld>
            <a:endParaRPr lang="nl-NL"/>
          </a:p>
        </p:txBody>
      </p:sp>
      <p:sp>
        <p:nvSpPr>
          <p:cNvPr id="23" name="Titel 22"/>
          <p:cNvSpPr>
            <a:spLocks noGrp="1"/>
          </p:cNvSpPr>
          <p:nvPr>
            <p:ph type="title"/>
          </p:nvPr>
        </p:nvSpPr>
        <p:spPr/>
        <p:txBody>
          <a:bodyPr rtlCol="0" anchor="b" anchorCtr="0"/>
          <a:lstStyle/>
          <a:p>
            <a:r>
              <a:rPr kumimoji="0" lang="nl-NL" smtClean="0"/>
              <a:t>Klik om de stijl te bewerken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3" name="Tijdelijke aanduiding voor datum 2"/>
          <p:cNvSpPr>
            <a:spLocks noGrp="1"/>
          </p:cNvSpPr>
          <p:nvPr>
            <p:ph type="dt" sz="half" idx="10"/>
          </p:nvPr>
        </p:nvSpPr>
        <p:spPr/>
        <p:txBody>
          <a:bodyPr/>
          <a:lstStyle/>
          <a:p>
            <a:fld id="{8638F0FA-503B-447F-A02E-6BF1D880434F}" type="datetimeFigureOut">
              <a:rPr lang="nl-NL" smtClean="0"/>
              <a:pPr/>
              <a:t>28-11-2017</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a:xfrm>
            <a:off x="4343400" y="1036020"/>
            <a:ext cx="457200" cy="441325"/>
          </a:xfrm>
        </p:spPr>
        <p:txBody>
          <a:bodyPr/>
          <a:lstStyle/>
          <a:p>
            <a:fld id="{C3EE7185-A582-4542-8FF0-969B3F80C0A5}" type="slidenum">
              <a:rPr lang="nl-NL" smtClean="0"/>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7" name="Rechthoek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hthoek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hthoek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hthoek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hthoek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hthoek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Tijdelijke aanduiding voor datum 1"/>
          <p:cNvSpPr>
            <a:spLocks noGrp="1"/>
          </p:cNvSpPr>
          <p:nvPr>
            <p:ph type="dt" sz="half" idx="10"/>
          </p:nvPr>
        </p:nvSpPr>
        <p:spPr/>
        <p:txBody>
          <a:bodyPr/>
          <a:lstStyle/>
          <a:p>
            <a:fld id="{8638F0FA-503B-447F-A02E-6BF1D880434F}" type="datetimeFigureOut">
              <a:rPr lang="nl-NL" smtClean="0"/>
              <a:pPr/>
              <a:t>28-11-2017</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C3EE7185-A582-4542-8FF0-969B3F80C0A5}" type="slidenum">
              <a:rPr lang="nl-NL" smtClean="0"/>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bg>
      <p:bgRef idx="1001">
        <a:schemeClr val="bg1"/>
      </p:bgRef>
    </p:bg>
    <p:spTree>
      <p:nvGrpSpPr>
        <p:cNvPr id="1" name=""/>
        <p:cNvGrpSpPr/>
        <p:nvPr/>
      </p:nvGrpSpPr>
      <p:grpSpPr>
        <a:xfrm>
          <a:off x="0" y="0"/>
          <a:ext cx="0" cy="0"/>
          <a:chOff x="0" y="0"/>
          <a:chExt cx="0" cy="0"/>
        </a:xfrm>
      </p:grpSpPr>
      <p:sp>
        <p:nvSpPr>
          <p:cNvPr id="19" name="Rechthoek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hthoek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hthoek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hthoek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el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nl-NL" smtClean="0"/>
              <a:t>Klik om de stijl te bewerken</a:t>
            </a:r>
            <a:endParaRPr kumimoji="0" lang="en-US"/>
          </a:p>
        </p:txBody>
      </p:sp>
      <p:sp>
        <p:nvSpPr>
          <p:cNvPr id="3" name="Tijdelijke aanduiding voor tekst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nl-NL" smtClean="0"/>
              <a:t>Klik om de modelstijlen te bewerken</a:t>
            </a:r>
          </a:p>
        </p:txBody>
      </p:sp>
      <p:sp>
        <p:nvSpPr>
          <p:cNvPr id="8" name="Rechthoek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hte verbindingslijn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Tijdelijke aanduiding voor inhoud 19"/>
          <p:cNvSpPr>
            <a:spLocks noGrp="1"/>
          </p:cNvSpPr>
          <p:nvPr>
            <p:ph sz="quarter" idx="1"/>
          </p:nvPr>
        </p:nvSpPr>
        <p:spPr>
          <a:xfrm>
            <a:off x="3124200" y="685800"/>
            <a:ext cx="5638800" cy="54102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10" name="Ova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Tijdelijke aanduiding voor dianumm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C3EE7185-A582-4542-8FF0-969B3F80C0A5}" type="slidenum">
              <a:rPr lang="nl-NL" smtClean="0"/>
              <a:pPr/>
              <a:t>‹nr.›</a:t>
            </a:fld>
            <a:endParaRPr lang="nl-NL"/>
          </a:p>
        </p:txBody>
      </p:sp>
      <p:sp>
        <p:nvSpPr>
          <p:cNvPr id="21" name="Rechthoek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Tijdelijke aanduiding voor datum 4"/>
          <p:cNvSpPr>
            <a:spLocks noGrp="1"/>
          </p:cNvSpPr>
          <p:nvPr>
            <p:ph type="dt" sz="half" idx="10"/>
          </p:nvPr>
        </p:nvSpPr>
        <p:spPr/>
        <p:txBody>
          <a:bodyPr/>
          <a:lstStyle/>
          <a:p>
            <a:fld id="{8638F0FA-503B-447F-A02E-6BF1D880434F}" type="datetimeFigureOut">
              <a:rPr lang="nl-NL" smtClean="0"/>
              <a:pPr/>
              <a:t>28-11-2017</a:t>
            </a:fld>
            <a:endParaRPr lang="nl-NL"/>
          </a:p>
        </p:txBody>
      </p:sp>
      <p:sp>
        <p:nvSpPr>
          <p:cNvPr id="6" name="Tijdelijke aanduiding voor voettekst 5"/>
          <p:cNvSpPr>
            <a:spLocks noGrp="1"/>
          </p:cNvSpPr>
          <p:nvPr>
            <p:ph type="ftr" sz="quarter" idx="11"/>
          </p:nvPr>
        </p:nvSpPr>
        <p:spPr>
          <a:xfrm>
            <a:off x="301752" y="6410848"/>
            <a:ext cx="3383280" cy="365760"/>
          </a:xfrm>
        </p:spPr>
        <p:txBody>
          <a:bodyPr/>
          <a:lstStyle/>
          <a:p>
            <a:endParaRPr lang="nl-NL"/>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1" name="Rechte verbindingslijn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hthoek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hthoek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hthoek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hthoek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Tijdelijke aanduiding voor dianummer 6"/>
          <p:cNvSpPr>
            <a:spLocks noGrp="1"/>
          </p:cNvSpPr>
          <p:nvPr>
            <p:ph type="sldNum" sz="quarter" idx="12"/>
          </p:nvPr>
        </p:nvSpPr>
        <p:spPr>
          <a:xfrm>
            <a:off x="1371600" y="312738"/>
            <a:ext cx="457200" cy="441325"/>
          </a:xfrm>
        </p:spPr>
        <p:txBody>
          <a:bodyPr/>
          <a:lstStyle/>
          <a:p>
            <a:fld id="{C3EE7185-A582-4542-8FF0-969B3F80C0A5}" type="slidenum">
              <a:rPr lang="nl-NL" smtClean="0"/>
              <a:pPr/>
              <a:t>‹nr.›</a:t>
            </a:fld>
            <a:endParaRPr lang="nl-NL"/>
          </a:p>
        </p:txBody>
      </p:sp>
      <p:sp>
        <p:nvSpPr>
          <p:cNvPr id="2" name="Titel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nl-NL" smtClean="0"/>
              <a:t>Klik om de stijl te bewerken</a:t>
            </a:r>
            <a:endParaRPr kumimoji="0" lang="en-US"/>
          </a:p>
        </p:txBody>
      </p:sp>
      <p:sp>
        <p:nvSpPr>
          <p:cNvPr id="3" name="Tijdelijke aanduiding voor afbeelding 2"/>
          <p:cNvSpPr>
            <a:spLocks noGrp="1"/>
          </p:cNvSpPr>
          <p:nvPr>
            <p:ph type="pic" idx="1"/>
          </p:nvPr>
        </p:nvSpPr>
        <p:spPr>
          <a:xfrm>
            <a:off x="3000375" y="609600"/>
            <a:ext cx="5867400" cy="4267200"/>
          </a:xfrm>
        </p:spPr>
        <p:txBody>
          <a:bodyPr/>
          <a:lstStyle>
            <a:lvl1pPr marL="0" indent="0">
              <a:buNone/>
              <a:defRPr sz="3200"/>
            </a:lvl1pPr>
          </a:lstStyle>
          <a:p>
            <a:r>
              <a:rPr kumimoji="0" lang="nl-NL" smtClean="0"/>
              <a:t>Klik op het pictogram als u een afbeelding wilt toevoegen</a:t>
            </a:r>
            <a:endParaRPr kumimoji="0" lang="en-US" dirty="0"/>
          </a:p>
        </p:txBody>
      </p:sp>
      <p:sp>
        <p:nvSpPr>
          <p:cNvPr id="4" name="Tijdelijke aanduiding voor tekst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nl-NL" smtClean="0"/>
              <a:t>Klik om de modelstijlen te bewerken</a:t>
            </a:r>
          </a:p>
        </p:txBody>
      </p:sp>
      <p:sp>
        <p:nvSpPr>
          <p:cNvPr id="22" name="Rechthoek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Tijdelijke aanduiding voor datum 4"/>
          <p:cNvSpPr>
            <a:spLocks noGrp="1"/>
          </p:cNvSpPr>
          <p:nvPr>
            <p:ph type="dt" sz="half" idx="10"/>
          </p:nvPr>
        </p:nvSpPr>
        <p:spPr>
          <a:xfrm>
            <a:off x="5788152" y="6404984"/>
            <a:ext cx="3044952" cy="365760"/>
          </a:xfrm>
        </p:spPr>
        <p:txBody>
          <a:bodyPr/>
          <a:lstStyle/>
          <a:p>
            <a:fld id="{8638F0FA-503B-447F-A02E-6BF1D880434F}" type="datetimeFigureOut">
              <a:rPr lang="nl-NL" smtClean="0"/>
              <a:pPr/>
              <a:t>28-11-2017</a:t>
            </a:fld>
            <a:endParaRPr lang="nl-NL"/>
          </a:p>
        </p:txBody>
      </p:sp>
      <p:sp>
        <p:nvSpPr>
          <p:cNvPr id="6" name="Tijdelijke aanduiding voor voettekst 5"/>
          <p:cNvSpPr>
            <a:spLocks noGrp="1"/>
          </p:cNvSpPr>
          <p:nvPr>
            <p:ph type="ftr" sz="quarter" idx="11"/>
          </p:nvPr>
        </p:nvSpPr>
        <p:spPr>
          <a:xfrm>
            <a:off x="301752" y="6410848"/>
            <a:ext cx="3584448" cy="365760"/>
          </a:xfrm>
        </p:spPr>
        <p:txBody>
          <a:bodyPr/>
          <a:lstStyle/>
          <a:p>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hthoek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hthoek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Tijdelijke aanduiding voor datum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8638F0FA-503B-447F-A02E-6BF1D880434F}" type="datetimeFigureOut">
              <a:rPr lang="nl-NL" smtClean="0"/>
              <a:pPr/>
              <a:t>28-11-2017</a:t>
            </a:fld>
            <a:endParaRPr lang="nl-NL"/>
          </a:p>
        </p:txBody>
      </p:sp>
      <p:sp>
        <p:nvSpPr>
          <p:cNvPr id="3" name="Tijdelijke aanduiding voor voettekst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nl-NL"/>
          </a:p>
        </p:txBody>
      </p:sp>
      <p:sp>
        <p:nvSpPr>
          <p:cNvPr id="8" name="Rechthoek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hte verbindingslijn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Tijdelijke aanduiding voor dianumm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C3EE7185-A582-4542-8FF0-969B3F80C0A5}" type="slidenum">
              <a:rPr lang="nl-NL" smtClean="0"/>
              <a:pPr/>
              <a:t>‹nr.›</a:t>
            </a:fld>
            <a:endParaRPr lang="nl-NL"/>
          </a:p>
        </p:txBody>
      </p:sp>
      <p:sp>
        <p:nvSpPr>
          <p:cNvPr id="22" name="Tijdelijke aanduiding voor titel 21"/>
          <p:cNvSpPr>
            <a:spLocks noGrp="1"/>
          </p:cNvSpPr>
          <p:nvPr>
            <p:ph type="title"/>
          </p:nvPr>
        </p:nvSpPr>
        <p:spPr>
          <a:xfrm>
            <a:off x="301752" y="228600"/>
            <a:ext cx="8534400" cy="758952"/>
          </a:xfrm>
          <a:prstGeom prst="rect">
            <a:avLst/>
          </a:prstGeom>
        </p:spPr>
        <p:txBody>
          <a:bodyPr vert="horz" anchor="b">
            <a:normAutofit/>
          </a:bodyPr>
          <a:lstStyle/>
          <a:p>
            <a:r>
              <a:rPr kumimoji="0" lang="nl-NL" smtClean="0"/>
              <a:t>Klik om de stijl te bewerken</a:t>
            </a:r>
            <a:endParaRPr kumimoji="0" lang="en-US"/>
          </a:p>
        </p:txBody>
      </p:sp>
      <p:sp>
        <p:nvSpPr>
          <p:cNvPr id="13" name="Tijdelijke aanduiding voor tekst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nl-NL" smtClean="0"/>
              <a:t>Klik om de modelstijlen te bewerken</a:t>
            </a:r>
          </a:p>
          <a:p>
            <a:pPr lvl="1" eaLnBrk="1" latinLnBrk="0" hangingPunct="1"/>
            <a:r>
              <a:rPr kumimoji="0" lang="nl-NL" smtClean="0"/>
              <a:t>Tweede niveau</a:t>
            </a:r>
          </a:p>
          <a:p>
            <a:pPr lvl="2" eaLnBrk="1" latinLnBrk="0" hangingPunct="1"/>
            <a:r>
              <a:rPr kumimoji="0" lang="nl-NL" smtClean="0"/>
              <a:t>Derde niveau</a:t>
            </a:r>
          </a:p>
          <a:p>
            <a:pPr lvl="3" eaLnBrk="1" latinLnBrk="0" hangingPunct="1"/>
            <a:r>
              <a:rPr kumimoji="0" lang="nl-NL" smtClean="0"/>
              <a:t>Vierde niveau</a:t>
            </a:r>
          </a:p>
          <a:p>
            <a:pPr lvl="4" eaLnBrk="1" latinLnBrk="0" hangingPunct="1"/>
            <a:r>
              <a:rPr kumimoji="0" lang="nl-NL" smtClean="0"/>
              <a:t>Vijfde niveau</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p:txBody>
          <a:bodyPr/>
          <a:lstStyle/>
          <a:p>
            <a:r>
              <a:rPr lang="nl-NL" dirty="0" err="1" smtClean="0"/>
              <a:t>Lecture</a:t>
            </a:r>
            <a:r>
              <a:rPr lang="nl-NL" dirty="0" smtClean="0"/>
              <a:t> 8: The </a:t>
            </a:r>
            <a:r>
              <a:rPr lang="nl-NL" dirty="0" err="1" smtClean="0"/>
              <a:t>Peloponnesian</a:t>
            </a:r>
            <a:r>
              <a:rPr lang="nl-NL" dirty="0" smtClean="0"/>
              <a:t> War</a:t>
            </a:r>
            <a:endParaRPr lang="nl-NL" dirty="0"/>
          </a:p>
        </p:txBody>
      </p:sp>
      <p:sp>
        <p:nvSpPr>
          <p:cNvPr id="2" name="Titel 1"/>
          <p:cNvSpPr>
            <a:spLocks noGrp="1"/>
          </p:cNvSpPr>
          <p:nvPr>
            <p:ph type="ctrTitle"/>
          </p:nvPr>
        </p:nvSpPr>
        <p:spPr/>
        <p:txBody>
          <a:bodyPr/>
          <a:lstStyle/>
          <a:p>
            <a:r>
              <a:rPr lang="nl-NL" dirty="0" err="1" smtClean="0"/>
              <a:t>Democracy</a:t>
            </a:r>
            <a:r>
              <a:rPr lang="nl-NL" dirty="0" smtClean="0"/>
              <a:t> and </a:t>
            </a:r>
            <a:r>
              <a:rPr lang="nl-NL" dirty="0" err="1" smtClean="0"/>
              <a:t>Imperialism</a:t>
            </a:r>
            <a:endParaRPr lang="nl-NL"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war lobby at Sparta</a:t>
            </a:r>
            <a:endParaRPr lang="nl-NL" dirty="0"/>
          </a:p>
        </p:txBody>
      </p:sp>
      <p:sp>
        <p:nvSpPr>
          <p:cNvPr id="3" name="Tijdelijke aanduiding voor inhoud 2"/>
          <p:cNvSpPr>
            <a:spLocks noGrp="1"/>
          </p:cNvSpPr>
          <p:nvPr>
            <p:ph sz="quarter" idx="1"/>
          </p:nvPr>
        </p:nvSpPr>
        <p:spPr>
          <a:xfrm>
            <a:off x="251520" y="1527048"/>
            <a:ext cx="8640960" cy="4572000"/>
          </a:xfrm>
        </p:spPr>
        <p:txBody>
          <a:bodyPr/>
          <a:lstStyle/>
          <a:p>
            <a:r>
              <a:rPr lang="nl-NL" dirty="0" err="1" smtClean="0"/>
              <a:t>Corinthians</a:t>
            </a:r>
            <a:r>
              <a:rPr lang="nl-NL" dirty="0" smtClean="0"/>
              <a:t>, </a:t>
            </a:r>
            <a:r>
              <a:rPr lang="nl-NL" dirty="0" err="1" smtClean="0"/>
              <a:t>Aeginetans</a:t>
            </a:r>
            <a:r>
              <a:rPr lang="nl-NL" dirty="0" smtClean="0"/>
              <a:t> and </a:t>
            </a:r>
            <a:r>
              <a:rPr lang="nl-NL" dirty="0" err="1" smtClean="0"/>
              <a:t>Megarians</a:t>
            </a:r>
            <a:r>
              <a:rPr lang="nl-NL" dirty="0" smtClean="0"/>
              <a:t> </a:t>
            </a:r>
            <a:r>
              <a:rPr lang="nl-NL" dirty="0" err="1" smtClean="0"/>
              <a:t>clamour</a:t>
            </a:r>
            <a:r>
              <a:rPr lang="nl-NL" dirty="0" smtClean="0"/>
              <a:t> </a:t>
            </a:r>
            <a:r>
              <a:rPr lang="nl-NL" dirty="0" err="1" smtClean="0"/>
              <a:t>for</a:t>
            </a:r>
            <a:r>
              <a:rPr lang="nl-NL" dirty="0" smtClean="0"/>
              <a:t> war</a:t>
            </a:r>
          </a:p>
          <a:p>
            <a:endParaRPr lang="nl-NL" dirty="0" smtClean="0"/>
          </a:p>
          <a:p>
            <a:r>
              <a:rPr lang="nl-NL" dirty="0" err="1" smtClean="0"/>
              <a:t>Pericles</a:t>
            </a:r>
            <a:r>
              <a:rPr lang="nl-NL" dirty="0" smtClean="0"/>
              <a:t> </a:t>
            </a:r>
            <a:r>
              <a:rPr lang="nl-NL" dirty="0" err="1" smtClean="0"/>
              <a:t>rejects</a:t>
            </a:r>
            <a:r>
              <a:rPr lang="nl-NL" dirty="0" smtClean="0"/>
              <a:t> all </a:t>
            </a:r>
            <a:r>
              <a:rPr lang="nl-NL" dirty="0" err="1" smtClean="0"/>
              <a:t>Spartan</a:t>
            </a:r>
            <a:r>
              <a:rPr lang="nl-NL" dirty="0" smtClean="0"/>
              <a:t> </a:t>
            </a:r>
            <a:r>
              <a:rPr lang="nl-NL" dirty="0" err="1" smtClean="0"/>
              <a:t>demands</a:t>
            </a:r>
            <a:r>
              <a:rPr lang="nl-NL" dirty="0" smtClean="0"/>
              <a:t>, </a:t>
            </a:r>
            <a:r>
              <a:rPr lang="nl-NL" dirty="0" err="1" smtClean="0"/>
              <a:t>dismisses</a:t>
            </a:r>
            <a:r>
              <a:rPr lang="nl-NL" dirty="0" smtClean="0"/>
              <a:t> </a:t>
            </a:r>
            <a:r>
              <a:rPr lang="nl-NL" dirty="0" err="1" smtClean="0"/>
              <a:t>envoys</a:t>
            </a:r>
            <a:r>
              <a:rPr lang="nl-NL" dirty="0" smtClean="0"/>
              <a:t> without hearing </a:t>
            </a:r>
            <a:r>
              <a:rPr lang="nl-NL" dirty="0" err="1" smtClean="0"/>
              <a:t>them</a:t>
            </a:r>
            <a:endParaRPr lang="nl-NL" dirty="0" smtClean="0"/>
          </a:p>
          <a:p>
            <a:endParaRPr lang="nl-NL" dirty="0" smtClean="0"/>
          </a:p>
          <a:p>
            <a:r>
              <a:rPr lang="nl-NL" dirty="0" err="1" smtClean="0"/>
              <a:t>Final</a:t>
            </a:r>
            <a:r>
              <a:rPr lang="nl-NL" dirty="0" smtClean="0"/>
              <a:t> ultimatum: ‘Sparta wants </a:t>
            </a:r>
            <a:r>
              <a:rPr lang="nl-NL" dirty="0" err="1" smtClean="0"/>
              <a:t>there</a:t>
            </a:r>
            <a:r>
              <a:rPr lang="nl-NL" dirty="0" smtClean="0"/>
              <a:t> to </a:t>
            </a:r>
            <a:r>
              <a:rPr lang="nl-NL" dirty="0" err="1" smtClean="0"/>
              <a:t>be</a:t>
            </a:r>
            <a:r>
              <a:rPr lang="nl-NL" dirty="0" smtClean="0"/>
              <a:t> </a:t>
            </a:r>
            <a:r>
              <a:rPr lang="nl-NL" dirty="0" err="1" smtClean="0"/>
              <a:t>peace</a:t>
            </a:r>
            <a:r>
              <a:rPr lang="nl-NL" dirty="0" smtClean="0"/>
              <a:t>, and </a:t>
            </a:r>
            <a:r>
              <a:rPr lang="nl-NL" dirty="0" err="1" smtClean="0"/>
              <a:t>there</a:t>
            </a:r>
            <a:r>
              <a:rPr lang="nl-NL" dirty="0" smtClean="0"/>
              <a:t> </a:t>
            </a:r>
            <a:r>
              <a:rPr lang="nl-NL" dirty="0" err="1" smtClean="0"/>
              <a:t>will</a:t>
            </a:r>
            <a:r>
              <a:rPr lang="nl-NL" dirty="0" smtClean="0"/>
              <a:t> </a:t>
            </a:r>
            <a:r>
              <a:rPr lang="nl-NL" dirty="0" err="1" smtClean="0"/>
              <a:t>be</a:t>
            </a:r>
            <a:r>
              <a:rPr lang="nl-NL" dirty="0" smtClean="0"/>
              <a:t>, </a:t>
            </a:r>
            <a:r>
              <a:rPr lang="nl-NL" dirty="0" err="1" smtClean="0"/>
              <a:t>if</a:t>
            </a:r>
            <a:r>
              <a:rPr lang="nl-NL" dirty="0" smtClean="0"/>
              <a:t> </a:t>
            </a:r>
            <a:r>
              <a:rPr lang="nl-NL" dirty="0" err="1" smtClean="0"/>
              <a:t>you</a:t>
            </a:r>
            <a:r>
              <a:rPr lang="nl-NL" dirty="0" smtClean="0"/>
              <a:t> </a:t>
            </a:r>
            <a:r>
              <a:rPr lang="nl-NL" dirty="0" err="1" smtClean="0"/>
              <a:t>leave</a:t>
            </a:r>
            <a:r>
              <a:rPr lang="nl-NL" dirty="0" smtClean="0"/>
              <a:t> the </a:t>
            </a:r>
            <a:r>
              <a:rPr lang="nl-NL" dirty="0" err="1" smtClean="0"/>
              <a:t>Greeks</a:t>
            </a:r>
            <a:r>
              <a:rPr lang="nl-NL" dirty="0" smtClean="0"/>
              <a:t> independent’ (</a:t>
            </a:r>
            <a:r>
              <a:rPr lang="nl-NL" dirty="0" err="1" smtClean="0"/>
              <a:t>Thuc</a:t>
            </a:r>
            <a:r>
              <a:rPr lang="nl-NL" dirty="0" smtClean="0"/>
              <a:t>. 1.139.3)</a:t>
            </a:r>
            <a:endParaRPr lang="nl-NL"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other</a:t>
            </a:r>
            <a:r>
              <a:rPr lang="nl-NL" dirty="0" smtClean="0"/>
              <a:t> </a:t>
            </a:r>
            <a:r>
              <a:rPr lang="nl-NL" dirty="0" err="1" smtClean="0"/>
              <a:t>truest</a:t>
            </a:r>
            <a:r>
              <a:rPr lang="nl-NL" dirty="0" smtClean="0"/>
              <a:t> </a:t>
            </a:r>
            <a:r>
              <a:rPr lang="nl-NL" dirty="0" err="1" smtClean="0"/>
              <a:t>cause</a:t>
            </a:r>
            <a:endParaRPr lang="nl-NL" dirty="0"/>
          </a:p>
        </p:txBody>
      </p:sp>
      <p:sp>
        <p:nvSpPr>
          <p:cNvPr id="3" name="Tekstvak 2"/>
          <p:cNvSpPr txBox="1"/>
          <p:nvPr/>
        </p:nvSpPr>
        <p:spPr>
          <a:xfrm>
            <a:off x="251520" y="1628800"/>
            <a:ext cx="8640960" cy="4668331"/>
          </a:xfrm>
          <a:prstGeom prst="rect">
            <a:avLst/>
          </a:prstGeom>
          <a:noFill/>
        </p:spPr>
        <p:txBody>
          <a:bodyPr wrap="square" rtlCol="0">
            <a:spAutoFit/>
          </a:bodyPr>
          <a:lstStyle/>
          <a:p>
            <a:r>
              <a:rPr lang="en-GB" dirty="0" smtClean="0"/>
              <a:t>“There is one principle, Athenians, to which I hold through everything, and that is the principle of no concession to the Peloponnesians.”</a:t>
            </a:r>
          </a:p>
          <a:p>
            <a:pPr algn="r"/>
            <a:r>
              <a:rPr lang="en-GB" dirty="0" err="1" smtClean="0"/>
              <a:t>Thuc</a:t>
            </a:r>
            <a:r>
              <a:rPr lang="en-GB" dirty="0" smtClean="0"/>
              <a:t>. 1.140.1</a:t>
            </a:r>
          </a:p>
          <a:p>
            <a:pPr algn="r"/>
            <a:endParaRPr lang="en-GB" dirty="0" smtClean="0"/>
          </a:p>
          <a:p>
            <a:pPr algn="just"/>
            <a:r>
              <a:rPr lang="en-GB" dirty="0" smtClean="0"/>
              <a:t>Then Pericles, aflame with </a:t>
            </a:r>
            <a:r>
              <a:rPr lang="en-GB" dirty="0" smtClean="0"/>
              <a:t>rage </a:t>
            </a:r>
            <a:r>
              <a:rPr lang="en-GB" dirty="0" smtClean="0"/>
              <a:t>on his Olympian height, let loose the lightning, caused the thunder to roll, upset Greece and passed an edict (…) and from that time there was horrible clatter of arms everywhere</a:t>
            </a:r>
            <a:r>
              <a:rPr lang="en-GB" dirty="0" smtClean="0"/>
              <a:t>.</a:t>
            </a:r>
          </a:p>
          <a:p>
            <a:pPr algn="r"/>
            <a:r>
              <a:rPr lang="en-GB" dirty="0" smtClean="0"/>
              <a:t>Aristophanes, </a:t>
            </a:r>
            <a:r>
              <a:rPr lang="en-GB" i="1" dirty="0" err="1" smtClean="0"/>
              <a:t>Acharnians</a:t>
            </a:r>
            <a:r>
              <a:rPr lang="en-GB" dirty="0" smtClean="0"/>
              <a:t> 530-540</a:t>
            </a:r>
          </a:p>
          <a:p>
            <a:pPr algn="r"/>
            <a:endParaRPr lang="en-GB" dirty="0" smtClean="0"/>
          </a:p>
          <a:p>
            <a:pPr algn="just"/>
            <a:r>
              <a:rPr lang="en-GB" dirty="0" smtClean="0"/>
              <a:t>It </a:t>
            </a:r>
            <a:r>
              <a:rPr lang="en-GB" dirty="0" smtClean="0"/>
              <a:t>does not seem probable that the war would have come upon the Athenians for any remaining reasons, if only they could have been persuaded to rescind their decree against the </a:t>
            </a:r>
            <a:r>
              <a:rPr lang="en-GB" dirty="0" err="1" smtClean="0"/>
              <a:t>Megarians</a:t>
            </a:r>
            <a:r>
              <a:rPr lang="en-GB" dirty="0" smtClean="0"/>
              <a:t> and be reconciled with them. And therefore, since it was Pericles who was most of all opposed to this, and who incited the people to </a:t>
            </a:r>
            <a:r>
              <a:rPr lang="en-GB" dirty="0" smtClean="0"/>
              <a:t>stick to their policy toward </a:t>
            </a:r>
            <a:r>
              <a:rPr lang="en-GB" dirty="0" smtClean="0"/>
              <a:t>the </a:t>
            </a:r>
            <a:r>
              <a:rPr lang="en-GB" dirty="0" err="1" smtClean="0"/>
              <a:t>Megarians</a:t>
            </a:r>
            <a:r>
              <a:rPr lang="en-GB" dirty="0" smtClean="0"/>
              <a:t>, </a:t>
            </a:r>
            <a:r>
              <a:rPr lang="en-GB" b="1" dirty="0" smtClean="0"/>
              <a:t>he alone was held responsible for the war</a:t>
            </a:r>
            <a:r>
              <a:rPr lang="en-GB" b="1" dirty="0" smtClean="0"/>
              <a:t>.</a:t>
            </a:r>
          </a:p>
          <a:p>
            <a:pPr algn="r"/>
            <a:r>
              <a:rPr lang="en-GB" dirty="0" smtClean="0"/>
              <a:t>Plutarch, </a:t>
            </a:r>
            <a:r>
              <a:rPr lang="en-GB" i="1" dirty="0" smtClean="0"/>
              <a:t>Life of Pericles </a:t>
            </a:r>
            <a:r>
              <a:rPr lang="en-GB" dirty="0" smtClean="0"/>
              <a:t>29.5</a:t>
            </a:r>
            <a:endParaRPr lang="nl-NL"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Pericles</a:t>
            </a:r>
            <a:r>
              <a:rPr lang="nl-NL" dirty="0" smtClean="0"/>
              <a:t> in </a:t>
            </a:r>
            <a:r>
              <a:rPr lang="nl-NL" dirty="0" err="1" smtClean="0"/>
              <a:t>trouble</a:t>
            </a:r>
            <a:endParaRPr lang="nl-NL" dirty="0"/>
          </a:p>
        </p:txBody>
      </p:sp>
      <p:sp>
        <p:nvSpPr>
          <p:cNvPr id="3" name="Tijdelijke aanduiding voor inhoud 2"/>
          <p:cNvSpPr>
            <a:spLocks noGrp="1"/>
          </p:cNvSpPr>
          <p:nvPr>
            <p:ph sz="quarter" idx="1"/>
          </p:nvPr>
        </p:nvSpPr>
        <p:spPr>
          <a:xfrm>
            <a:off x="301752" y="1527048"/>
            <a:ext cx="5350368" cy="4926288"/>
          </a:xfrm>
        </p:spPr>
        <p:txBody>
          <a:bodyPr>
            <a:normAutofit lnSpcReduction="10000"/>
          </a:bodyPr>
          <a:lstStyle/>
          <a:p>
            <a:r>
              <a:rPr lang="nl-NL" dirty="0" err="1" smtClean="0"/>
              <a:t>Accused</a:t>
            </a:r>
            <a:r>
              <a:rPr lang="nl-NL" dirty="0" smtClean="0"/>
              <a:t> of </a:t>
            </a:r>
            <a:r>
              <a:rPr lang="nl-NL" dirty="0" err="1" smtClean="0"/>
              <a:t>embezzlement</a:t>
            </a:r>
            <a:r>
              <a:rPr lang="nl-NL" dirty="0" smtClean="0"/>
              <a:t> and </a:t>
            </a:r>
            <a:r>
              <a:rPr lang="nl-NL" dirty="0" err="1" smtClean="0"/>
              <a:t>corruption</a:t>
            </a:r>
            <a:endParaRPr lang="nl-NL" dirty="0" smtClean="0"/>
          </a:p>
          <a:p>
            <a:endParaRPr lang="nl-NL" dirty="0" smtClean="0"/>
          </a:p>
          <a:p>
            <a:r>
              <a:rPr lang="nl-NL" dirty="0" err="1" smtClean="0"/>
              <a:t>Accused</a:t>
            </a:r>
            <a:r>
              <a:rPr lang="nl-NL" dirty="0" smtClean="0"/>
              <a:t> of </a:t>
            </a:r>
            <a:r>
              <a:rPr lang="nl-NL" dirty="0" err="1" smtClean="0"/>
              <a:t>atheism</a:t>
            </a:r>
            <a:r>
              <a:rPr lang="nl-NL" dirty="0" smtClean="0"/>
              <a:t> </a:t>
            </a:r>
            <a:r>
              <a:rPr lang="nl-NL" dirty="0" err="1" smtClean="0"/>
              <a:t>through</a:t>
            </a:r>
            <a:r>
              <a:rPr lang="nl-NL" dirty="0" smtClean="0"/>
              <a:t> </a:t>
            </a:r>
            <a:r>
              <a:rPr lang="nl-NL" dirty="0" err="1" smtClean="0"/>
              <a:t>association</a:t>
            </a:r>
            <a:r>
              <a:rPr lang="nl-NL" dirty="0" smtClean="0"/>
              <a:t> </a:t>
            </a:r>
            <a:r>
              <a:rPr lang="nl-NL" dirty="0" err="1" smtClean="0"/>
              <a:t>with</a:t>
            </a:r>
            <a:r>
              <a:rPr lang="nl-NL" dirty="0" smtClean="0"/>
              <a:t> </a:t>
            </a:r>
            <a:r>
              <a:rPr lang="nl-NL" dirty="0" err="1" smtClean="0"/>
              <a:t>philosopher</a:t>
            </a:r>
            <a:r>
              <a:rPr lang="nl-NL" dirty="0" smtClean="0"/>
              <a:t> </a:t>
            </a:r>
            <a:r>
              <a:rPr lang="nl-NL" dirty="0" err="1" smtClean="0"/>
              <a:t>Anaxagoras</a:t>
            </a:r>
            <a:endParaRPr lang="nl-NL" dirty="0" smtClean="0"/>
          </a:p>
          <a:p>
            <a:endParaRPr lang="nl-NL" dirty="0" smtClean="0"/>
          </a:p>
          <a:p>
            <a:r>
              <a:rPr lang="nl-NL" dirty="0" err="1" smtClean="0"/>
              <a:t>Ridiculed</a:t>
            </a:r>
            <a:r>
              <a:rPr lang="nl-NL" dirty="0" smtClean="0"/>
              <a:t> </a:t>
            </a:r>
            <a:r>
              <a:rPr lang="nl-NL" dirty="0" err="1" smtClean="0"/>
              <a:t>for</a:t>
            </a:r>
            <a:r>
              <a:rPr lang="nl-NL" dirty="0" smtClean="0"/>
              <a:t> </a:t>
            </a:r>
            <a:r>
              <a:rPr lang="nl-NL" dirty="0" err="1" smtClean="0"/>
              <a:t>his</a:t>
            </a:r>
            <a:r>
              <a:rPr lang="nl-NL" dirty="0" smtClean="0"/>
              <a:t> </a:t>
            </a:r>
            <a:r>
              <a:rPr lang="nl-NL" dirty="0" err="1" smtClean="0"/>
              <a:t>relationship</a:t>
            </a:r>
            <a:r>
              <a:rPr lang="nl-NL" dirty="0" smtClean="0"/>
              <a:t> </a:t>
            </a:r>
            <a:r>
              <a:rPr lang="nl-NL" dirty="0" err="1" smtClean="0"/>
              <a:t>with</a:t>
            </a:r>
            <a:r>
              <a:rPr lang="nl-NL" dirty="0" smtClean="0"/>
              <a:t> </a:t>
            </a:r>
            <a:r>
              <a:rPr lang="nl-NL" dirty="0" err="1" smtClean="0"/>
              <a:t>Aspasia</a:t>
            </a:r>
            <a:r>
              <a:rPr lang="nl-NL" dirty="0" smtClean="0"/>
              <a:t> of </a:t>
            </a:r>
            <a:r>
              <a:rPr lang="nl-NL" dirty="0" err="1" smtClean="0"/>
              <a:t>Miletus</a:t>
            </a:r>
            <a:endParaRPr lang="nl-NL" dirty="0" smtClean="0"/>
          </a:p>
          <a:p>
            <a:endParaRPr lang="nl-NL" dirty="0" smtClean="0"/>
          </a:p>
          <a:p>
            <a:r>
              <a:rPr lang="nl-NL" dirty="0" err="1" smtClean="0"/>
              <a:t>Accused</a:t>
            </a:r>
            <a:r>
              <a:rPr lang="nl-NL" dirty="0" smtClean="0"/>
              <a:t> of </a:t>
            </a:r>
            <a:r>
              <a:rPr lang="nl-NL" dirty="0" err="1" smtClean="0"/>
              <a:t>aiming</a:t>
            </a:r>
            <a:r>
              <a:rPr lang="nl-NL" dirty="0" smtClean="0"/>
              <a:t> </a:t>
            </a:r>
            <a:r>
              <a:rPr lang="nl-NL" dirty="0" err="1" smtClean="0"/>
              <a:t>for</a:t>
            </a:r>
            <a:r>
              <a:rPr lang="nl-NL" dirty="0" smtClean="0"/>
              <a:t> </a:t>
            </a:r>
            <a:r>
              <a:rPr lang="nl-NL" dirty="0" err="1" smtClean="0"/>
              <a:t>tyranny</a:t>
            </a:r>
            <a:endParaRPr lang="nl-NL" dirty="0" smtClean="0"/>
          </a:p>
          <a:p>
            <a:endParaRPr lang="nl-NL" dirty="0" smtClean="0"/>
          </a:p>
        </p:txBody>
      </p:sp>
      <p:pic>
        <p:nvPicPr>
          <p:cNvPr id="4" name="Afbeelding 3" descr="Aspasia.jpg"/>
          <p:cNvPicPr>
            <a:picLocks noChangeAspect="1"/>
          </p:cNvPicPr>
          <p:nvPr/>
        </p:nvPicPr>
        <p:blipFill>
          <a:blip r:embed="rId2" cstate="print"/>
          <a:stretch>
            <a:fillRect/>
          </a:stretch>
        </p:blipFill>
        <p:spPr>
          <a:xfrm>
            <a:off x="5754694" y="1412776"/>
            <a:ext cx="3266993" cy="4968552"/>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Pericles</a:t>
            </a:r>
            <a:r>
              <a:rPr lang="nl-NL" dirty="0" smtClean="0"/>
              <a:t> the </a:t>
            </a:r>
            <a:r>
              <a:rPr lang="nl-NL" dirty="0" err="1" smtClean="0"/>
              <a:t>warmonger</a:t>
            </a:r>
            <a:endParaRPr lang="nl-NL" dirty="0"/>
          </a:p>
        </p:txBody>
      </p:sp>
      <p:sp>
        <p:nvSpPr>
          <p:cNvPr id="3" name="Tekstvak 2"/>
          <p:cNvSpPr txBox="1"/>
          <p:nvPr/>
        </p:nvSpPr>
        <p:spPr>
          <a:xfrm>
            <a:off x="323528" y="1556792"/>
            <a:ext cx="8496944" cy="4801314"/>
          </a:xfrm>
          <a:prstGeom prst="rect">
            <a:avLst/>
          </a:prstGeom>
          <a:noFill/>
        </p:spPr>
        <p:txBody>
          <a:bodyPr wrap="square" rtlCol="0">
            <a:spAutoFit/>
          </a:bodyPr>
          <a:lstStyle/>
          <a:p>
            <a:pPr algn="just"/>
            <a:r>
              <a:rPr lang="en-GB" dirty="0" smtClean="0"/>
              <a:t>To </a:t>
            </a:r>
            <a:r>
              <a:rPr lang="en-GB" dirty="0" smtClean="0"/>
              <a:t>prevent all danger to himself, he threw out that little spark, the </a:t>
            </a:r>
            <a:r>
              <a:rPr lang="en-GB" dirty="0" err="1" smtClean="0"/>
              <a:t>Megarian</a:t>
            </a:r>
            <a:r>
              <a:rPr lang="en-GB" dirty="0" smtClean="0"/>
              <a:t> </a:t>
            </a:r>
            <a:r>
              <a:rPr lang="en-GB" dirty="0" smtClean="0"/>
              <a:t>Decree</a:t>
            </a:r>
            <a:r>
              <a:rPr lang="en-GB" dirty="0" smtClean="0"/>
              <a:t>, set the city aflame, </a:t>
            </a:r>
            <a:r>
              <a:rPr lang="en-GB" dirty="0" smtClean="0"/>
              <a:t>and </a:t>
            </a:r>
            <a:r>
              <a:rPr lang="en-GB" dirty="0" smtClean="0"/>
              <a:t>blew up the conflagration with a hurricane of war, so that the smoke drew tears from all Greeks both here and over there. </a:t>
            </a:r>
            <a:endParaRPr lang="en-GB" dirty="0" smtClean="0"/>
          </a:p>
          <a:p>
            <a:pPr algn="r"/>
            <a:r>
              <a:rPr lang="en-GB" dirty="0" smtClean="0"/>
              <a:t>Aristophanes, </a:t>
            </a:r>
            <a:r>
              <a:rPr lang="en-GB" i="1" dirty="0" smtClean="0"/>
              <a:t>Peace</a:t>
            </a:r>
            <a:r>
              <a:rPr lang="en-GB" dirty="0" smtClean="0"/>
              <a:t> 609-610</a:t>
            </a:r>
          </a:p>
          <a:p>
            <a:pPr algn="r"/>
            <a:endParaRPr lang="en-GB" dirty="0" smtClean="0"/>
          </a:p>
          <a:p>
            <a:pPr algn="just"/>
            <a:r>
              <a:rPr lang="en-GB" dirty="0" smtClean="0"/>
              <a:t>But Pericles, knowing that during </a:t>
            </a:r>
            <a:r>
              <a:rPr lang="en-GB" dirty="0" smtClean="0"/>
              <a:t>war </a:t>
            </a:r>
            <a:r>
              <a:rPr lang="en-GB" dirty="0" smtClean="0"/>
              <a:t>the </a:t>
            </a:r>
            <a:r>
              <a:rPr lang="en-GB" dirty="0" smtClean="0"/>
              <a:t>people have </a:t>
            </a:r>
            <a:r>
              <a:rPr lang="en-GB" dirty="0" smtClean="0"/>
              <a:t>respect for noble men because of their urgent need of </a:t>
            </a:r>
            <a:r>
              <a:rPr lang="en-GB" dirty="0" smtClean="0"/>
              <a:t>them (…) came </a:t>
            </a:r>
            <a:r>
              <a:rPr lang="en-GB" dirty="0" smtClean="0"/>
              <a:t>to the conclusion that it would be to his own advantage to embroil the state in a great war, in order that the city, in its need of the ability and skill in </a:t>
            </a:r>
            <a:r>
              <a:rPr lang="en-GB" dirty="0" err="1" smtClean="0"/>
              <a:t>generalship</a:t>
            </a:r>
            <a:r>
              <a:rPr lang="en-GB" dirty="0" smtClean="0"/>
              <a:t> of Pericles, should pay no attention to the accusations being lodged against </a:t>
            </a:r>
            <a:r>
              <a:rPr lang="en-GB" dirty="0" smtClean="0"/>
              <a:t>him.</a:t>
            </a:r>
          </a:p>
          <a:p>
            <a:pPr algn="r"/>
            <a:r>
              <a:rPr lang="en-GB" dirty="0" err="1" smtClean="0"/>
              <a:t>Diodorus</a:t>
            </a:r>
            <a:r>
              <a:rPr lang="en-GB" dirty="0" smtClean="0"/>
              <a:t> 12.39.3</a:t>
            </a:r>
          </a:p>
          <a:p>
            <a:pPr algn="r"/>
            <a:endParaRPr lang="en-GB" dirty="0" smtClean="0"/>
          </a:p>
          <a:p>
            <a:pPr algn="just"/>
            <a:r>
              <a:rPr lang="en-GB" dirty="0" smtClean="0"/>
              <a:t>He kindled </a:t>
            </a:r>
            <a:r>
              <a:rPr lang="en-GB" dirty="0" smtClean="0"/>
              <a:t>into flame the threatening and smouldering war, hoping thereby to dissipate the charges made against him and </a:t>
            </a:r>
            <a:r>
              <a:rPr lang="en-GB" dirty="0" smtClean="0"/>
              <a:t>take away </a:t>
            </a:r>
            <a:r>
              <a:rPr lang="en-GB" dirty="0" smtClean="0"/>
              <a:t>the people's </a:t>
            </a:r>
            <a:r>
              <a:rPr lang="en-GB" dirty="0" smtClean="0"/>
              <a:t>suspicions, since when great things happened, </a:t>
            </a:r>
            <a:r>
              <a:rPr lang="en-GB" dirty="0" smtClean="0"/>
              <a:t>and great </a:t>
            </a:r>
            <a:r>
              <a:rPr lang="en-GB" dirty="0" smtClean="0"/>
              <a:t>threats loomed, </a:t>
            </a:r>
            <a:r>
              <a:rPr lang="en-GB" dirty="0" smtClean="0"/>
              <a:t>the city entrusted </a:t>
            </a:r>
            <a:r>
              <a:rPr lang="en-GB" dirty="0" smtClean="0"/>
              <a:t>itself </a:t>
            </a:r>
            <a:r>
              <a:rPr lang="en-GB" dirty="0" smtClean="0"/>
              <a:t>to him and to him </a:t>
            </a:r>
            <a:r>
              <a:rPr lang="en-GB" dirty="0" smtClean="0"/>
              <a:t>alone.</a:t>
            </a:r>
          </a:p>
          <a:p>
            <a:pPr algn="r"/>
            <a:r>
              <a:rPr lang="en-GB" dirty="0" smtClean="0"/>
              <a:t>Plutarch, </a:t>
            </a:r>
            <a:r>
              <a:rPr lang="en-GB" i="1" dirty="0" smtClean="0"/>
              <a:t>Life of Pericles </a:t>
            </a:r>
            <a:r>
              <a:rPr lang="en-GB" dirty="0" smtClean="0"/>
              <a:t>32.3</a:t>
            </a:r>
            <a:endParaRPr lang="nl-NL"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vote</a:t>
            </a:r>
            <a:r>
              <a:rPr lang="nl-NL" dirty="0" smtClean="0"/>
              <a:t> </a:t>
            </a:r>
            <a:r>
              <a:rPr lang="nl-NL" dirty="0" err="1" smtClean="0"/>
              <a:t>for</a:t>
            </a:r>
            <a:r>
              <a:rPr lang="nl-NL" dirty="0" smtClean="0"/>
              <a:t> war</a:t>
            </a:r>
            <a:endParaRPr lang="nl-NL" dirty="0"/>
          </a:p>
        </p:txBody>
      </p:sp>
      <p:sp>
        <p:nvSpPr>
          <p:cNvPr id="3" name="Tijdelijke aanduiding voor inhoud 2"/>
          <p:cNvSpPr>
            <a:spLocks noGrp="1"/>
          </p:cNvSpPr>
          <p:nvPr>
            <p:ph sz="quarter" idx="1"/>
          </p:nvPr>
        </p:nvSpPr>
        <p:spPr>
          <a:xfrm>
            <a:off x="301752" y="1772816"/>
            <a:ext cx="8503920" cy="4326232"/>
          </a:xfrm>
        </p:spPr>
        <p:txBody>
          <a:bodyPr/>
          <a:lstStyle/>
          <a:p>
            <a:r>
              <a:rPr lang="nl-NL" dirty="0" smtClean="0"/>
              <a:t>Both </a:t>
            </a:r>
            <a:r>
              <a:rPr lang="nl-NL" dirty="0" err="1" smtClean="0"/>
              <a:t>sides</a:t>
            </a:r>
            <a:r>
              <a:rPr lang="nl-NL" dirty="0" smtClean="0"/>
              <a:t> </a:t>
            </a:r>
            <a:r>
              <a:rPr lang="nl-NL" dirty="0" err="1" smtClean="0"/>
              <a:t>vote</a:t>
            </a:r>
            <a:r>
              <a:rPr lang="nl-NL" dirty="0" smtClean="0"/>
              <a:t> to </a:t>
            </a:r>
            <a:r>
              <a:rPr lang="nl-NL" dirty="0" err="1" smtClean="0"/>
              <a:t>declare</a:t>
            </a:r>
            <a:r>
              <a:rPr lang="nl-NL" dirty="0" smtClean="0"/>
              <a:t>/accept </a:t>
            </a:r>
            <a:r>
              <a:rPr lang="nl-NL" dirty="0" err="1" smtClean="0"/>
              <a:t>termination</a:t>
            </a:r>
            <a:r>
              <a:rPr lang="nl-NL" dirty="0" smtClean="0"/>
              <a:t> of </a:t>
            </a:r>
            <a:r>
              <a:rPr lang="nl-NL" dirty="0" err="1" smtClean="0"/>
              <a:t>Thirty</a:t>
            </a:r>
            <a:r>
              <a:rPr lang="nl-NL" dirty="0" smtClean="0"/>
              <a:t> </a:t>
            </a:r>
            <a:r>
              <a:rPr lang="nl-NL" dirty="0" err="1" smtClean="0"/>
              <a:t>Years</a:t>
            </a:r>
            <a:r>
              <a:rPr lang="nl-NL" dirty="0" smtClean="0"/>
              <a:t>’ </a:t>
            </a:r>
            <a:r>
              <a:rPr lang="nl-NL" dirty="0" err="1" smtClean="0"/>
              <a:t>Peace</a:t>
            </a:r>
            <a:endParaRPr lang="nl-NL" dirty="0" smtClean="0"/>
          </a:p>
          <a:p>
            <a:endParaRPr lang="nl-NL" dirty="0" smtClean="0"/>
          </a:p>
          <a:p>
            <a:r>
              <a:rPr lang="nl-NL" dirty="0" smtClean="0"/>
              <a:t>Sparta: </a:t>
            </a:r>
            <a:r>
              <a:rPr lang="nl-NL" dirty="0" err="1" smtClean="0"/>
              <a:t>protecting</a:t>
            </a:r>
            <a:r>
              <a:rPr lang="nl-NL" dirty="0" smtClean="0"/>
              <a:t> </a:t>
            </a:r>
            <a:r>
              <a:rPr lang="nl-NL" dirty="0" err="1" smtClean="0"/>
              <a:t>allies</a:t>
            </a:r>
            <a:r>
              <a:rPr lang="nl-NL" dirty="0" smtClean="0"/>
              <a:t>, </a:t>
            </a:r>
            <a:r>
              <a:rPr lang="nl-NL" dirty="0" err="1" smtClean="0"/>
              <a:t>defending</a:t>
            </a:r>
            <a:r>
              <a:rPr lang="nl-NL" dirty="0" smtClean="0"/>
              <a:t> </a:t>
            </a:r>
            <a:r>
              <a:rPr lang="nl-NL" dirty="0" err="1" smtClean="0"/>
              <a:t>reputation</a:t>
            </a:r>
            <a:r>
              <a:rPr lang="nl-NL" dirty="0" smtClean="0"/>
              <a:t>?</a:t>
            </a:r>
          </a:p>
          <a:p>
            <a:endParaRPr lang="nl-NL" dirty="0" smtClean="0"/>
          </a:p>
          <a:p>
            <a:r>
              <a:rPr lang="nl-NL" dirty="0" err="1" smtClean="0"/>
              <a:t>Athens</a:t>
            </a:r>
            <a:r>
              <a:rPr lang="nl-NL" dirty="0" smtClean="0"/>
              <a:t>: preserving and </a:t>
            </a:r>
            <a:r>
              <a:rPr lang="nl-NL" dirty="0" err="1" smtClean="0"/>
              <a:t>enlarging</a:t>
            </a:r>
            <a:r>
              <a:rPr lang="nl-NL" dirty="0" smtClean="0"/>
              <a:t> empire, </a:t>
            </a:r>
            <a:r>
              <a:rPr lang="nl-NL" dirty="0" err="1" smtClean="0"/>
              <a:t>solidifying</a:t>
            </a:r>
            <a:r>
              <a:rPr lang="nl-NL" dirty="0" smtClean="0"/>
              <a:t> status?</a:t>
            </a:r>
            <a:endParaRPr lang="nl-NL"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Democracy</a:t>
            </a:r>
            <a:r>
              <a:rPr lang="nl-NL" dirty="0" smtClean="0"/>
              <a:t> and </a:t>
            </a:r>
            <a:r>
              <a:rPr lang="nl-NL" dirty="0" err="1" smtClean="0"/>
              <a:t>imperialism</a:t>
            </a:r>
            <a:endParaRPr lang="nl-NL" dirty="0"/>
          </a:p>
        </p:txBody>
      </p:sp>
      <p:sp>
        <p:nvSpPr>
          <p:cNvPr id="3" name="Tekstvak 2"/>
          <p:cNvSpPr txBox="1"/>
          <p:nvPr/>
        </p:nvSpPr>
        <p:spPr>
          <a:xfrm>
            <a:off x="323528" y="1916832"/>
            <a:ext cx="8424936" cy="3693319"/>
          </a:xfrm>
          <a:prstGeom prst="rect">
            <a:avLst/>
          </a:prstGeom>
          <a:noFill/>
        </p:spPr>
        <p:txBody>
          <a:bodyPr wrap="square" rtlCol="0">
            <a:spAutoFit/>
          </a:bodyPr>
          <a:lstStyle/>
          <a:p>
            <a:pPr algn="just"/>
            <a:r>
              <a:rPr lang="en-GB" dirty="0" smtClean="0"/>
              <a:t>“We </a:t>
            </a:r>
            <a:r>
              <a:rPr lang="en-GB" dirty="0" smtClean="0"/>
              <a:t>must believe that the tyrant city that has been established in </a:t>
            </a:r>
            <a:r>
              <a:rPr lang="en-GB" dirty="0" smtClean="0"/>
              <a:t>Greece </a:t>
            </a:r>
            <a:r>
              <a:rPr lang="en-GB" dirty="0" smtClean="0"/>
              <a:t>has been established against all alike, with a programme of universal empire, part fulfilled, part in contemplation; let us then attack and reduce it, and win future security for ourselves and freedom for the </a:t>
            </a:r>
            <a:r>
              <a:rPr lang="en-GB" dirty="0" smtClean="0"/>
              <a:t>Greeks </a:t>
            </a:r>
            <a:r>
              <a:rPr lang="en-GB" dirty="0" smtClean="0"/>
              <a:t>who are now enslaved</a:t>
            </a:r>
            <a:r>
              <a:rPr lang="en-GB" dirty="0" smtClean="0"/>
              <a:t>.”</a:t>
            </a:r>
          </a:p>
          <a:p>
            <a:pPr algn="r"/>
            <a:r>
              <a:rPr lang="en-GB" dirty="0" err="1" smtClean="0"/>
              <a:t>Thuc</a:t>
            </a:r>
            <a:r>
              <a:rPr lang="en-GB" dirty="0" smtClean="0"/>
              <a:t>. 1.124.3 (the Corinthians to the gathered Peloponnesian League)</a:t>
            </a:r>
          </a:p>
          <a:p>
            <a:pPr algn="r"/>
            <a:endParaRPr lang="en-GB" dirty="0" smtClean="0"/>
          </a:p>
          <a:p>
            <a:pPr algn="just"/>
            <a:r>
              <a:rPr lang="en-GB" dirty="0" smtClean="0"/>
              <a:t>“What you </a:t>
            </a:r>
            <a:r>
              <a:rPr lang="en-GB" dirty="0" smtClean="0"/>
              <a:t>are fighting against is not merely slavery as an exchange for independence, but also loss of empire and danger from the animosities incurred in its exercise. </a:t>
            </a:r>
            <a:r>
              <a:rPr lang="en-GB" dirty="0" smtClean="0"/>
              <a:t>Besides</a:t>
            </a:r>
            <a:r>
              <a:rPr lang="en-GB" dirty="0" smtClean="0"/>
              <a:t>, to recede is no longer possible, if indeed any of you in the alarm of the moment has become </a:t>
            </a:r>
            <a:r>
              <a:rPr lang="en-GB" dirty="0" smtClean="0"/>
              <a:t>enamoured </a:t>
            </a:r>
            <a:r>
              <a:rPr lang="en-GB" dirty="0" smtClean="0"/>
              <a:t>of the honesty of such an </a:t>
            </a:r>
            <a:r>
              <a:rPr lang="en-GB" dirty="0" err="1" smtClean="0"/>
              <a:t>unambitious</a:t>
            </a:r>
            <a:r>
              <a:rPr lang="en-GB" dirty="0" smtClean="0"/>
              <a:t> part. For what you hold is, </a:t>
            </a:r>
            <a:r>
              <a:rPr lang="en-GB" dirty="0" smtClean="0"/>
              <a:t>simply put, </a:t>
            </a:r>
            <a:r>
              <a:rPr lang="en-GB" dirty="0" smtClean="0"/>
              <a:t>a tyranny; to take it perhaps was wrong, but to let it go is unsafe</a:t>
            </a:r>
            <a:r>
              <a:rPr lang="en-GB" dirty="0" smtClean="0"/>
              <a:t>.”</a:t>
            </a:r>
          </a:p>
          <a:p>
            <a:pPr algn="r"/>
            <a:r>
              <a:rPr lang="en-GB" dirty="0" err="1" smtClean="0"/>
              <a:t>Thuc</a:t>
            </a:r>
            <a:r>
              <a:rPr lang="en-GB" dirty="0" smtClean="0"/>
              <a:t>. 2.63.1-2 (Pericles to the Athenians)</a:t>
            </a:r>
            <a:endParaRPr lang="nl-NL"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Peloponnesian</a:t>
            </a:r>
            <a:r>
              <a:rPr lang="nl-NL" dirty="0" smtClean="0"/>
              <a:t> War</a:t>
            </a:r>
            <a:endParaRPr lang="nl-NL" dirty="0"/>
          </a:p>
        </p:txBody>
      </p:sp>
      <p:pic>
        <p:nvPicPr>
          <p:cNvPr id="3" name="Afbeelding 2" descr="owl.jpg"/>
          <p:cNvPicPr>
            <a:picLocks noChangeAspect="1"/>
          </p:cNvPicPr>
          <p:nvPr/>
        </p:nvPicPr>
        <p:blipFill>
          <a:blip r:embed="rId2" cstate="print"/>
          <a:stretch>
            <a:fillRect/>
          </a:stretch>
        </p:blipFill>
        <p:spPr>
          <a:xfrm>
            <a:off x="179512" y="1700808"/>
            <a:ext cx="4320480" cy="4320480"/>
          </a:xfrm>
          <a:prstGeom prst="rect">
            <a:avLst/>
          </a:prstGeom>
        </p:spPr>
      </p:pic>
      <p:pic>
        <p:nvPicPr>
          <p:cNvPr id="5" name="Afbeelding 4" descr="pylos shield.jpg"/>
          <p:cNvPicPr>
            <a:picLocks noChangeAspect="1"/>
          </p:cNvPicPr>
          <p:nvPr/>
        </p:nvPicPr>
        <p:blipFill>
          <a:blip r:embed="rId3" cstate="print"/>
          <a:srcRect l="6632" t="5660" r="8809" b="5660"/>
          <a:stretch>
            <a:fillRect/>
          </a:stretch>
        </p:blipFill>
        <p:spPr>
          <a:xfrm>
            <a:off x="4572000" y="1806702"/>
            <a:ext cx="4417001" cy="407057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Pericles</a:t>
            </a:r>
            <a:r>
              <a:rPr lang="nl-NL" dirty="0" smtClean="0"/>
              <a:t>’ </a:t>
            </a:r>
            <a:r>
              <a:rPr lang="nl-NL" dirty="0" err="1" smtClean="0"/>
              <a:t>island</a:t>
            </a:r>
            <a:r>
              <a:rPr lang="nl-NL" dirty="0" smtClean="0"/>
              <a:t> </a:t>
            </a:r>
            <a:r>
              <a:rPr lang="nl-NL" dirty="0" err="1" smtClean="0"/>
              <a:t>strategy</a:t>
            </a:r>
            <a:endParaRPr lang="nl-NL" dirty="0"/>
          </a:p>
        </p:txBody>
      </p:sp>
      <p:sp>
        <p:nvSpPr>
          <p:cNvPr id="3" name="Tekstvak 2"/>
          <p:cNvSpPr txBox="1"/>
          <p:nvPr/>
        </p:nvSpPr>
        <p:spPr>
          <a:xfrm>
            <a:off x="323528" y="1772816"/>
            <a:ext cx="8496944" cy="3970318"/>
          </a:xfrm>
          <a:prstGeom prst="rect">
            <a:avLst/>
          </a:prstGeom>
          <a:noFill/>
        </p:spPr>
        <p:txBody>
          <a:bodyPr wrap="square" rtlCol="0">
            <a:spAutoFit/>
          </a:bodyPr>
          <a:lstStyle/>
          <a:p>
            <a:pPr algn="just"/>
            <a:r>
              <a:rPr lang="en-GB" dirty="0" smtClean="0"/>
              <a:t>“Suppose </a:t>
            </a:r>
            <a:r>
              <a:rPr lang="en-GB" dirty="0" smtClean="0"/>
              <a:t>that we were islanders: can you </a:t>
            </a:r>
            <a:r>
              <a:rPr lang="en-GB" dirty="0" smtClean="0"/>
              <a:t>think of </a:t>
            </a:r>
            <a:r>
              <a:rPr lang="en-GB" dirty="0" smtClean="0"/>
              <a:t>a more impregnable position? Well, this in future should, as far as possible, be </a:t>
            </a:r>
            <a:r>
              <a:rPr lang="en-GB" dirty="0" smtClean="0"/>
              <a:t>the way we think of </a:t>
            </a:r>
            <a:r>
              <a:rPr lang="en-GB" dirty="0" smtClean="0"/>
              <a:t>our position. Dismissing all thought of our land and houses, we must vigilantly guard the sea and the city. No irritation that we may feel for the former must provoke us to a battle with the numerical superiority of the Peloponnesians</a:t>
            </a:r>
            <a:r>
              <a:rPr lang="en-GB" dirty="0" smtClean="0"/>
              <a:t>.”</a:t>
            </a:r>
          </a:p>
          <a:p>
            <a:pPr algn="r"/>
            <a:r>
              <a:rPr lang="en-GB" dirty="0" err="1" smtClean="0"/>
              <a:t>Thuc</a:t>
            </a:r>
            <a:r>
              <a:rPr lang="en-GB" dirty="0" smtClean="0"/>
              <a:t>. 1.143.5</a:t>
            </a:r>
          </a:p>
          <a:p>
            <a:pPr algn="r"/>
            <a:endParaRPr lang="en-GB" dirty="0" smtClean="0"/>
          </a:p>
          <a:p>
            <a:pPr algn="just"/>
            <a:r>
              <a:rPr lang="en-GB" dirty="0" smtClean="0"/>
              <a:t>They were to prepare for the war, and to carry in their property from the country. They were not to go out to battle, but to come into the city and guard it, and get ready their fleet, in which their real strength lay. They were also to keep a tight rein on their allies—the strength of Athens being derived from the money brought in by their payments, and success in war depending principally upon </a:t>
            </a:r>
            <a:r>
              <a:rPr lang="en-GB" dirty="0" smtClean="0"/>
              <a:t>good judgment and money.</a:t>
            </a:r>
          </a:p>
          <a:p>
            <a:pPr algn="r"/>
            <a:r>
              <a:rPr lang="en-GB" dirty="0" err="1" smtClean="0"/>
              <a:t>Thuc</a:t>
            </a:r>
            <a:r>
              <a:rPr lang="en-GB" dirty="0" smtClean="0"/>
              <a:t>. 2.13.2</a:t>
            </a:r>
            <a:endParaRPr lang="nl-NL"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Archidamian</a:t>
            </a:r>
            <a:r>
              <a:rPr lang="nl-NL" dirty="0" smtClean="0"/>
              <a:t> War (431-421)</a:t>
            </a:r>
            <a:endParaRPr lang="nl-NL" dirty="0"/>
          </a:p>
        </p:txBody>
      </p:sp>
      <p:sp>
        <p:nvSpPr>
          <p:cNvPr id="3" name="Tijdelijke aanduiding voor inhoud 2"/>
          <p:cNvSpPr>
            <a:spLocks noGrp="1"/>
          </p:cNvSpPr>
          <p:nvPr>
            <p:ph sz="quarter" idx="1"/>
          </p:nvPr>
        </p:nvSpPr>
        <p:spPr>
          <a:xfrm>
            <a:off x="301752" y="1527048"/>
            <a:ext cx="8590728" cy="4782272"/>
          </a:xfrm>
        </p:spPr>
        <p:txBody>
          <a:bodyPr>
            <a:normAutofit/>
          </a:bodyPr>
          <a:lstStyle/>
          <a:p>
            <a:r>
              <a:rPr lang="nl-NL" dirty="0" err="1" smtClean="0"/>
              <a:t>Archidamos</a:t>
            </a:r>
            <a:r>
              <a:rPr lang="nl-NL" dirty="0" smtClean="0"/>
              <a:t> of Sparta </a:t>
            </a:r>
            <a:r>
              <a:rPr lang="nl-NL" dirty="0" err="1" smtClean="0"/>
              <a:t>leads</a:t>
            </a:r>
            <a:r>
              <a:rPr lang="nl-NL" dirty="0" smtClean="0"/>
              <a:t> </a:t>
            </a:r>
            <a:r>
              <a:rPr lang="nl-NL" dirty="0" err="1" smtClean="0"/>
              <a:t>annual</a:t>
            </a:r>
            <a:r>
              <a:rPr lang="nl-NL" dirty="0" smtClean="0"/>
              <a:t> </a:t>
            </a:r>
            <a:r>
              <a:rPr lang="nl-NL" dirty="0" err="1" smtClean="0"/>
              <a:t>invasions</a:t>
            </a:r>
            <a:r>
              <a:rPr lang="nl-NL" dirty="0" smtClean="0"/>
              <a:t> of </a:t>
            </a:r>
            <a:r>
              <a:rPr lang="nl-NL" dirty="0" err="1" smtClean="0"/>
              <a:t>Attica</a:t>
            </a:r>
            <a:r>
              <a:rPr lang="nl-NL" dirty="0" smtClean="0"/>
              <a:t>, </a:t>
            </a:r>
            <a:r>
              <a:rPr lang="nl-NL" dirty="0" err="1" smtClean="0"/>
              <a:t>but</a:t>
            </a:r>
            <a:r>
              <a:rPr lang="nl-NL" dirty="0" smtClean="0"/>
              <a:t> </a:t>
            </a:r>
            <a:r>
              <a:rPr lang="nl-NL" dirty="0" err="1" smtClean="0"/>
              <a:t>Athenians</a:t>
            </a:r>
            <a:r>
              <a:rPr lang="nl-NL" dirty="0" smtClean="0"/>
              <a:t> do </a:t>
            </a:r>
            <a:r>
              <a:rPr lang="nl-NL" dirty="0" err="1" smtClean="0"/>
              <a:t>not</a:t>
            </a:r>
            <a:r>
              <a:rPr lang="nl-NL" dirty="0" smtClean="0"/>
              <a:t> </a:t>
            </a:r>
            <a:r>
              <a:rPr lang="nl-NL" dirty="0" err="1" smtClean="0"/>
              <a:t>march</a:t>
            </a:r>
            <a:r>
              <a:rPr lang="nl-NL" dirty="0" smtClean="0"/>
              <a:t> out</a:t>
            </a:r>
          </a:p>
          <a:p>
            <a:endParaRPr lang="nl-NL" dirty="0" smtClean="0"/>
          </a:p>
          <a:p>
            <a:r>
              <a:rPr lang="nl-NL" dirty="0" err="1" smtClean="0"/>
              <a:t>Athenians</a:t>
            </a:r>
            <a:r>
              <a:rPr lang="nl-NL" dirty="0" smtClean="0"/>
              <a:t> </a:t>
            </a:r>
            <a:r>
              <a:rPr lang="nl-NL" dirty="0" err="1" smtClean="0"/>
              <a:t>launch</a:t>
            </a:r>
            <a:r>
              <a:rPr lang="nl-NL" dirty="0" smtClean="0"/>
              <a:t> </a:t>
            </a:r>
            <a:r>
              <a:rPr lang="nl-NL" dirty="0" err="1" smtClean="0"/>
              <a:t>annual</a:t>
            </a:r>
            <a:r>
              <a:rPr lang="nl-NL" dirty="0" smtClean="0"/>
              <a:t> </a:t>
            </a:r>
            <a:r>
              <a:rPr lang="nl-NL" dirty="0" err="1" smtClean="0"/>
              <a:t>fleet</a:t>
            </a:r>
            <a:r>
              <a:rPr lang="nl-NL" dirty="0" smtClean="0"/>
              <a:t> raids </a:t>
            </a:r>
            <a:r>
              <a:rPr lang="nl-NL" dirty="0" err="1" smtClean="0"/>
              <a:t>around</a:t>
            </a:r>
            <a:r>
              <a:rPr lang="nl-NL" dirty="0" smtClean="0"/>
              <a:t> the </a:t>
            </a:r>
            <a:r>
              <a:rPr lang="nl-NL" dirty="0" err="1" smtClean="0"/>
              <a:t>Peloponnese</a:t>
            </a:r>
            <a:r>
              <a:rPr lang="nl-NL" dirty="0" smtClean="0"/>
              <a:t>, </a:t>
            </a:r>
            <a:r>
              <a:rPr lang="nl-NL" dirty="0" err="1" smtClean="0"/>
              <a:t>biannual</a:t>
            </a:r>
            <a:r>
              <a:rPr lang="nl-NL" dirty="0" smtClean="0"/>
              <a:t> </a:t>
            </a:r>
            <a:r>
              <a:rPr lang="nl-NL" dirty="0" err="1" smtClean="0"/>
              <a:t>invasions</a:t>
            </a:r>
            <a:r>
              <a:rPr lang="nl-NL" dirty="0" smtClean="0"/>
              <a:t> of </a:t>
            </a:r>
            <a:r>
              <a:rPr lang="nl-NL" dirty="0" err="1" smtClean="0"/>
              <a:t>Megarid</a:t>
            </a:r>
            <a:endParaRPr lang="nl-NL" dirty="0" smtClean="0"/>
          </a:p>
          <a:p>
            <a:endParaRPr lang="nl-NL" dirty="0" smtClean="0"/>
          </a:p>
          <a:p>
            <a:r>
              <a:rPr lang="nl-NL" dirty="0" err="1" smtClean="0"/>
              <a:t>Plague</a:t>
            </a:r>
            <a:r>
              <a:rPr lang="nl-NL" dirty="0" smtClean="0"/>
              <a:t> in </a:t>
            </a:r>
            <a:r>
              <a:rPr lang="nl-NL" dirty="0" err="1" smtClean="0"/>
              <a:t>Athens</a:t>
            </a:r>
            <a:r>
              <a:rPr lang="nl-NL" dirty="0" smtClean="0"/>
              <a:t> (430-429, 427-6): </a:t>
            </a:r>
            <a:r>
              <a:rPr lang="nl-NL" dirty="0" err="1" smtClean="0"/>
              <a:t>Athenians</a:t>
            </a:r>
            <a:r>
              <a:rPr lang="nl-NL" dirty="0" smtClean="0"/>
              <a:t> </a:t>
            </a:r>
            <a:r>
              <a:rPr lang="nl-NL" dirty="0" err="1" smtClean="0"/>
              <a:t>depose</a:t>
            </a:r>
            <a:r>
              <a:rPr lang="nl-NL" dirty="0" smtClean="0"/>
              <a:t> </a:t>
            </a:r>
            <a:r>
              <a:rPr lang="nl-NL" dirty="0" err="1" smtClean="0"/>
              <a:t>Pericles</a:t>
            </a:r>
            <a:r>
              <a:rPr lang="nl-NL" dirty="0" smtClean="0"/>
              <a:t> and </a:t>
            </a:r>
            <a:r>
              <a:rPr lang="nl-NL" dirty="0" err="1" smtClean="0"/>
              <a:t>sue</a:t>
            </a:r>
            <a:r>
              <a:rPr lang="nl-NL" dirty="0" smtClean="0"/>
              <a:t> </a:t>
            </a:r>
            <a:r>
              <a:rPr lang="nl-NL" dirty="0" err="1" smtClean="0"/>
              <a:t>for</a:t>
            </a:r>
            <a:r>
              <a:rPr lang="nl-NL" dirty="0" smtClean="0"/>
              <a:t> </a:t>
            </a:r>
            <a:r>
              <a:rPr lang="nl-NL" dirty="0" err="1" smtClean="0"/>
              <a:t>peace</a:t>
            </a:r>
            <a:r>
              <a:rPr lang="nl-NL" dirty="0" smtClean="0"/>
              <a:t>, </a:t>
            </a:r>
            <a:r>
              <a:rPr lang="nl-NL" dirty="0" err="1" smtClean="0"/>
              <a:t>but</a:t>
            </a:r>
            <a:r>
              <a:rPr lang="nl-NL" dirty="0" smtClean="0"/>
              <a:t> </a:t>
            </a:r>
            <a:r>
              <a:rPr lang="nl-NL" dirty="0" err="1" smtClean="0"/>
              <a:t>Spartans</a:t>
            </a:r>
            <a:r>
              <a:rPr lang="nl-NL" dirty="0" smtClean="0"/>
              <a:t> </a:t>
            </a:r>
            <a:r>
              <a:rPr lang="nl-NL" dirty="0" err="1" smtClean="0"/>
              <a:t>refuse</a:t>
            </a:r>
            <a:endParaRPr lang="nl-NL" dirty="0" smtClean="0"/>
          </a:p>
          <a:p>
            <a:endParaRPr lang="nl-NL" dirty="0" smtClean="0"/>
          </a:p>
          <a:p>
            <a:r>
              <a:rPr lang="nl-NL" dirty="0" err="1" smtClean="0"/>
              <a:t>Pericles</a:t>
            </a:r>
            <a:r>
              <a:rPr lang="nl-NL" dirty="0" smtClean="0"/>
              <a:t> dies (429/8)</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All </a:t>
            </a:r>
            <a:r>
              <a:rPr lang="nl-NL" dirty="0" err="1" smtClean="0"/>
              <a:t>downhill</a:t>
            </a:r>
            <a:r>
              <a:rPr lang="nl-NL" dirty="0" smtClean="0"/>
              <a:t> </a:t>
            </a:r>
            <a:r>
              <a:rPr lang="nl-NL" dirty="0" err="1" smtClean="0"/>
              <a:t>from</a:t>
            </a:r>
            <a:r>
              <a:rPr lang="nl-NL" dirty="0" smtClean="0"/>
              <a:t> </a:t>
            </a:r>
            <a:r>
              <a:rPr lang="nl-NL" dirty="0" err="1" smtClean="0"/>
              <a:t>here</a:t>
            </a:r>
            <a:r>
              <a:rPr lang="nl-NL" dirty="0" smtClean="0"/>
              <a:t>?</a:t>
            </a:r>
            <a:endParaRPr lang="nl-NL" dirty="0"/>
          </a:p>
        </p:txBody>
      </p:sp>
      <p:sp>
        <p:nvSpPr>
          <p:cNvPr id="3" name="Tekstvak 2"/>
          <p:cNvSpPr txBox="1"/>
          <p:nvPr/>
        </p:nvSpPr>
        <p:spPr>
          <a:xfrm>
            <a:off x="323528" y="1772816"/>
            <a:ext cx="8568952" cy="3416320"/>
          </a:xfrm>
          <a:prstGeom prst="rect">
            <a:avLst/>
          </a:prstGeom>
          <a:noFill/>
        </p:spPr>
        <p:txBody>
          <a:bodyPr wrap="square" rtlCol="0">
            <a:spAutoFit/>
          </a:bodyPr>
          <a:lstStyle/>
          <a:p>
            <a:pPr algn="just"/>
            <a:r>
              <a:rPr lang="en-GB" dirty="0" smtClean="0"/>
              <a:t>He told them to wait quietly, to pay attention to their marine, to attempt no new conquests, and to expose the city to no hazards during the war, and doing this, promised them a </a:t>
            </a:r>
            <a:r>
              <a:rPr lang="en-GB" dirty="0" smtClean="0"/>
              <a:t>favourable </a:t>
            </a:r>
            <a:r>
              <a:rPr lang="en-GB" dirty="0" smtClean="0"/>
              <a:t>result. What they did was the very contrary, allowing private ambitions and private interests, in matters apparently quite foreign to the war, to lead them into projects unjust both to themselves and to their allies—projects whose success would only conduce to the </a:t>
            </a:r>
            <a:r>
              <a:rPr lang="en-GB" dirty="0" smtClean="0"/>
              <a:t>honour </a:t>
            </a:r>
            <a:r>
              <a:rPr lang="en-GB" dirty="0" smtClean="0"/>
              <a:t>and advantage of private persons, and whose failure entailed certain disaster on the country in the war</a:t>
            </a:r>
            <a:r>
              <a:rPr lang="en-GB" dirty="0" smtClean="0"/>
              <a:t>. </a:t>
            </a:r>
            <a:r>
              <a:rPr lang="en-GB" dirty="0" smtClean="0"/>
              <a:t>(…) More on a level with one another, and each grasping at supremacy, they ended by committing even the conduct of state affairs to the whims of the multitude. This, as might have been expected in a great and sovereign state, produced a host of </a:t>
            </a:r>
            <a:r>
              <a:rPr lang="en-GB" dirty="0" smtClean="0"/>
              <a:t>blunders.</a:t>
            </a:r>
          </a:p>
          <a:p>
            <a:pPr algn="r"/>
            <a:r>
              <a:rPr lang="en-GB" dirty="0" err="1" smtClean="0"/>
              <a:t>Thuc</a:t>
            </a:r>
            <a:r>
              <a:rPr lang="en-GB" dirty="0" smtClean="0"/>
              <a:t>. 2.65.7-11</a:t>
            </a:r>
            <a:endParaRPr lang="nl-NL"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Athens</a:t>
            </a:r>
            <a:r>
              <a:rPr lang="nl-NL" dirty="0" smtClean="0"/>
              <a:t>’ </a:t>
            </a:r>
            <a:r>
              <a:rPr lang="nl-NL" dirty="0" err="1" smtClean="0"/>
              <a:t>armed</a:t>
            </a:r>
            <a:r>
              <a:rPr lang="nl-NL" dirty="0" smtClean="0"/>
              <a:t> </a:t>
            </a:r>
            <a:r>
              <a:rPr lang="nl-NL" dirty="0" err="1" smtClean="0"/>
              <a:t>forces</a:t>
            </a:r>
            <a:endParaRPr lang="nl-NL" dirty="0"/>
          </a:p>
        </p:txBody>
      </p:sp>
      <p:sp>
        <p:nvSpPr>
          <p:cNvPr id="3" name="Tijdelijke aanduiding voor inhoud 2"/>
          <p:cNvSpPr>
            <a:spLocks noGrp="1"/>
          </p:cNvSpPr>
          <p:nvPr>
            <p:ph sz="quarter" idx="1"/>
          </p:nvPr>
        </p:nvSpPr>
        <p:spPr/>
        <p:txBody>
          <a:bodyPr/>
          <a:lstStyle/>
          <a:p>
            <a:r>
              <a:rPr lang="nl-NL" dirty="0" err="1" smtClean="0"/>
              <a:t>Athenian</a:t>
            </a:r>
            <a:r>
              <a:rPr lang="nl-NL" dirty="0" smtClean="0"/>
              <a:t> </a:t>
            </a:r>
            <a:r>
              <a:rPr lang="nl-NL" dirty="0" err="1" smtClean="0"/>
              <a:t>army</a:t>
            </a:r>
            <a:r>
              <a:rPr lang="nl-NL" dirty="0" smtClean="0"/>
              <a:t> and </a:t>
            </a:r>
            <a:r>
              <a:rPr lang="nl-NL" dirty="0" err="1" smtClean="0"/>
              <a:t>fleet</a:t>
            </a:r>
            <a:r>
              <a:rPr lang="nl-NL" dirty="0" smtClean="0"/>
              <a:t> are </a:t>
            </a:r>
            <a:r>
              <a:rPr lang="nl-NL" dirty="0" err="1" smtClean="0"/>
              <a:t>militia</a:t>
            </a:r>
            <a:r>
              <a:rPr lang="nl-NL" dirty="0" smtClean="0"/>
              <a:t>, </a:t>
            </a:r>
            <a:r>
              <a:rPr lang="nl-NL" dirty="0" err="1" smtClean="0"/>
              <a:t>large</a:t>
            </a:r>
            <a:r>
              <a:rPr lang="nl-NL" dirty="0" smtClean="0"/>
              <a:t> </a:t>
            </a:r>
            <a:r>
              <a:rPr lang="nl-NL" dirty="0" err="1" smtClean="0"/>
              <a:t>because</a:t>
            </a:r>
            <a:r>
              <a:rPr lang="nl-NL" dirty="0" smtClean="0"/>
              <a:t> </a:t>
            </a:r>
            <a:r>
              <a:rPr lang="nl-NL" dirty="0" err="1" smtClean="0"/>
              <a:t>Athens</a:t>
            </a:r>
            <a:r>
              <a:rPr lang="nl-NL" dirty="0" smtClean="0"/>
              <a:t> is </a:t>
            </a:r>
            <a:r>
              <a:rPr lang="nl-NL" dirty="0" err="1" smtClean="0"/>
              <a:t>large</a:t>
            </a:r>
            <a:endParaRPr lang="nl-NL" dirty="0" smtClean="0"/>
          </a:p>
          <a:p>
            <a:endParaRPr lang="nl-NL" dirty="0" smtClean="0"/>
          </a:p>
          <a:p>
            <a:r>
              <a:rPr lang="nl-NL" dirty="0" smtClean="0"/>
              <a:t>Empire provides </a:t>
            </a:r>
            <a:r>
              <a:rPr lang="nl-NL" dirty="0" err="1" smtClean="0"/>
              <a:t>funds</a:t>
            </a:r>
            <a:r>
              <a:rPr lang="nl-NL" dirty="0" smtClean="0"/>
              <a:t> to </a:t>
            </a:r>
            <a:r>
              <a:rPr lang="nl-NL" dirty="0" err="1" smtClean="0"/>
              <a:t>expand</a:t>
            </a:r>
            <a:r>
              <a:rPr lang="nl-NL" dirty="0" smtClean="0"/>
              <a:t> and </a:t>
            </a:r>
            <a:r>
              <a:rPr lang="nl-NL" dirty="0" err="1" smtClean="0"/>
              <a:t>professionalise</a:t>
            </a:r>
            <a:r>
              <a:rPr lang="nl-NL" dirty="0" smtClean="0"/>
              <a:t> </a:t>
            </a:r>
            <a:r>
              <a:rPr lang="nl-NL" dirty="0" err="1" smtClean="0"/>
              <a:t>armed</a:t>
            </a:r>
            <a:r>
              <a:rPr lang="nl-NL" dirty="0" smtClean="0"/>
              <a:t> </a:t>
            </a:r>
            <a:r>
              <a:rPr lang="nl-NL" dirty="0" err="1" smtClean="0"/>
              <a:t>forces</a:t>
            </a:r>
            <a:endParaRPr lang="nl-NL" dirty="0" smtClean="0"/>
          </a:p>
          <a:p>
            <a:endParaRPr lang="nl-NL" dirty="0" smtClean="0"/>
          </a:p>
          <a:p>
            <a:r>
              <a:rPr lang="nl-NL" dirty="0" smtClean="0"/>
              <a:t>Constant </a:t>
            </a:r>
            <a:r>
              <a:rPr lang="nl-NL" dirty="0" err="1" smtClean="0"/>
              <a:t>campaigning</a:t>
            </a:r>
            <a:r>
              <a:rPr lang="nl-NL" dirty="0" smtClean="0"/>
              <a:t> </a:t>
            </a:r>
            <a:r>
              <a:rPr lang="nl-NL" dirty="0" err="1" smtClean="0"/>
              <a:t>increases</a:t>
            </a:r>
            <a:r>
              <a:rPr lang="nl-NL" dirty="0" smtClean="0"/>
              <a:t> </a:t>
            </a:r>
            <a:r>
              <a:rPr lang="nl-NL" dirty="0" err="1" smtClean="0"/>
              <a:t>effectiveness</a:t>
            </a:r>
            <a:r>
              <a:rPr lang="nl-NL" dirty="0" smtClean="0"/>
              <a:t> of </a:t>
            </a:r>
            <a:r>
              <a:rPr lang="nl-NL" dirty="0" err="1" smtClean="0"/>
              <a:t>Athenian</a:t>
            </a:r>
            <a:r>
              <a:rPr lang="nl-NL" dirty="0" smtClean="0"/>
              <a:t> </a:t>
            </a:r>
            <a:r>
              <a:rPr lang="nl-NL" dirty="0" err="1" smtClean="0"/>
              <a:t>forces</a:t>
            </a:r>
            <a:r>
              <a:rPr lang="nl-NL" dirty="0" smtClean="0"/>
              <a:t>, </a:t>
            </a:r>
            <a:r>
              <a:rPr lang="nl-NL" dirty="0" err="1" smtClean="0"/>
              <a:t>especially</a:t>
            </a:r>
            <a:r>
              <a:rPr lang="nl-NL" dirty="0" smtClean="0"/>
              <a:t> </a:t>
            </a:r>
            <a:r>
              <a:rPr lang="nl-NL" dirty="0" err="1" smtClean="0"/>
              <a:t>fleet</a:t>
            </a:r>
            <a:endParaRPr lang="nl-NL"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proxy war</a:t>
            </a:r>
            <a:endParaRPr lang="nl-NL" dirty="0"/>
          </a:p>
        </p:txBody>
      </p:sp>
      <p:sp>
        <p:nvSpPr>
          <p:cNvPr id="3" name="Tijdelijke aanduiding voor inhoud 2"/>
          <p:cNvSpPr>
            <a:spLocks noGrp="1"/>
          </p:cNvSpPr>
          <p:nvPr>
            <p:ph sz="quarter" idx="1"/>
          </p:nvPr>
        </p:nvSpPr>
        <p:spPr>
          <a:xfrm>
            <a:off x="251520" y="1527048"/>
            <a:ext cx="8640960" cy="4782272"/>
          </a:xfrm>
        </p:spPr>
        <p:txBody>
          <a:bodyPr>
            <a:normAutofit fontScale="92500"/>
          </a:bodyPr>
          <a:lstStyle/>
          <a:p>
            <a:r>
              <a:rPr lang="nl-NL" dirty="0" err="1" smtClean="0"/>
              <a:t>Periclean</a:t>
            </a:r>
            <a:r>
              <a:rPr lang="nl-NL" dirty="0" smtClean="0"/>
              <a:t> </a:t>
            </a:r>
            <a:r>
              <a:rPr lang="nl-NL" dirty="0" err="1" smtClean="0"/>
              <a:t>strategy</a:t>
            </a:r>
            <a:r>
              <a:rPr lang="nl-NL" dirty="0" smtClean="0"/>
              <a:t> moves conflict </a:t>
            </a:r>
            <a:r>
              <a:rPr lang="nl-NL" dirty="0" err="1" smtClean="0"/>
              <a:t>elsewhere</a:t>
            </a:r>
            <a:r>
              <a:rPr lang="nl-NL" dirty="0" smtClean="0"/>
              <a:t>: </a:t>
            </a:r>
            <a:r>
              <a:rPr lang="nl-NL" dirty="0" err="1" smtClean="0"/>
              <a:t>Potidaea</a:t>
            </a:r>
            <a:r>
              <a:rPr lang="nl-NL" dirty="0" smtClean="0"/>
              <a:t>, </a:t>
            </a:r>
            <a:r>
              <a:rPr lang="nl-NL" dirty="0" err="1" smtClean="0"/>
              <a:t>Aetolia</a:t>
            </a:r>
            <a:r>
              <a:rPr lang="nl-NL" dirty="0" smtClean="0"/>
              <a:t>, </a:t>
            </a:r>
            <a:r>
              <a:rPr lang="nl-NL" dirty="0" err="1" smtClean="0"/>
              <a:t>Mytilene</a:t>
            </a:r>
            <a:r>
              <a:rPr lang="nl-NL" dirty="0" smtClean="0"/>
              <a:t>, </a:t>
            </a:r>
            <a:r>
              <a:rPr lang="nl-NL" dirty="0" err="1" smtClean="0"/>
              <a:t>Sicily</a:t>
            </a:r>
            <a:endParaRPr lang="nl-NL" dirty="0" smtClean="0"/>
          </a:p>
          <a:p>
            <a:endParaRPr lang="nl-NL" dirty="0" smtClean="0"/>
          </a:p>
          <a:p>
            <a:r>
              <a:rPr lang="nl-NL" dirty="0" smtClean="0"/>
              <a:t>425: </a:t>
            </a:r>
            <a:r>
              <a:rPr lang="nl-NL" dirty="0" err="1" smtClean="0"/>
              <a:t>Athenians</a:t>
            </a:r>
            <a:r>
              <a:rPr lang="nl-NL" dirty="0" smtClean="0"/>
              <a:t> </a:t>
            </a:r>
            <a:r>
              <a:rPr lang="nl-NL" dirty="0" err="1" smtClean="0"/>
              <a:t>defeat</a:t>
            </a:r>
            <a:r>
              <a:rPr lang="nl-NL" dirty="0" smtClean="0"/>
              <a:t> and </a:t>
            </a:r>
            <a:r>
              <a:rPr lang="nl-NL" dirty="0" err="1" smtClean="0"/>
              <a:t>capture</a:t>
            </a:r>
            <a:r>
              <a:rPr lang="nl-NL" dirty="0" smtClean="0"/>
              <a:t> </a:t>
            </a:r>
            <a:r>
              <a:rPr lang="nl-NL" dirty="0" err="1" smtClean="0"/>
              <a:t>Spartan</a:t>
            </a:r>
            <a:r>
              <a:rPr lang="nl-NL" dirty="0" smtClean="0"/>
              <a:t> </a:t>
            </a:r>
            <a:r>
              <a:rPr lang="nl-NL" dirty="0" err="1" smtClean="0"/>
              <a:t>force</a:t>
            </a:r>
            <a:r>
              <a:rPr lang="nl-NL" dirty="0" smtClean="0"/>
              <a:t> </a:t>
            </a:r>
            <a:r>
              <a:rPr lang="nl-NL" dirty="0" err="1" smtClean="0"/>
              <a:t>on</a:t>
            </a:r>
            <a:r>
              <a:rPr lang="nl-NL" dirty="0" smtClean="0"/>
              <a:t> </a:t>
            </a:r>
            <a:r>
              <a:rPr lang="nl-NL" dirty="0" err="1" smtClean="0"/>
              <a:t>Sphacteria</a:t>
            </a:r>
            <a:r>
              <a:rPr lang="nl-NL" dirty="0" smtClean="0"/>
              <a:t>. </a:t>
            </a:r>
            <a:r>
              <a:rPr lang="nl-NL" dirty="0" err="1" smtClean="0"/>
              <a:t>Spartans</a:t>
            </a:r>
            <a:r>
              <a:rPr lang="nl-NL" dirty="0" smtClean="0"/>
              <a:t> </a:t>
            </a:r>
            <a:r>
              <a:rPr lang="nl-NL" dirty="0" err="1" smtClean="0"/>
              <a:t>sue</a:t>
            </a:r>
            <a:r>
              <a:rPr lang="nl-NL" dirty="0" smtClean="0"/>
              <a:t> </a:t>
            </a:r>
            <a:r>
              <a:rPr lang="nl-NL" dirty="0" err="1" smtClean="0"/>
              <a:t>for</a:t>
            </a:r>
            <a:r>
              <a:rPr lang="nl-NL" dirty="0" smtClean="0"/>
              <a:t> </a:t>
            </a:r>
            <a:r>
              <a:rPr lang="nl-NL" dirty="0" err="1" smtClean="0"/>
              <a:t>peace</a:t>
            </a:r>
            <a:r>
              <a:rPr lang="nl-NL" dirty="0" smtClean="0"/>
              <a:t>, </a:t>
            </a:r>
            <a:r>
              <a:rPr lang="nl-NL" dirty="0" err="1" smtClean="0"/>
              <a:t>but</a:t>
            </a:r>
            <a:r>
              <a:rPr lang="nl-NL" dirty="0" smtClean="0"/>
              <a:t> </a:t>
            </a:r>
            <a:r>
              <a:rPr lang="nl-NL" dirty="0" err="1" smtClean="0"/>
              <a:t>Athenians</a:t>
            </a:r>
            <a:r>
              <a:rPr lang="nl-NL" dirty="0" smtClean="0"/>
              <a:t> </a:t>
            </a:r>
            <a:r>
              <a:rPr lang="nl-NL" dirty="0" err="1" smtClean="0"/>
              <a:t>refuse</a:t>
            </a:r>
            <a:endParaRPr lang="nl-NL" dirty="0" smtClean="0"/>
          </a:p>
          <a:p>
            <a:endParaRPr lang="nl-NL" dirty="0" smtClean="0"/>
          </a:p>
          <a:p>
            <a:r>
              <a:rPr lang="nl-NL" dirty="0" smtClean="0"/>
              <a:t>424: </a:t>
            </a:r>
            <a:r>
              <a:rPr lang="nl-NL" dirty="0" err="1" smtClean="0"/>
              <a:t>Boeotians</a:t>
            </a:r>
            <a:r>
              <a:rPr lang="nl-NL" dirty="0" smtClean="0"/>
              <a:t> </a:t>
            </a:r>
            <a:r>
              <a:rPr lang="nl-NL" dirty="0" err="1" smtClean="0"/>
              <a:t>defeat</a:t>
            </a:r>
            <a:r>
              <a:rPr lang="nl-NL" dirty="0" smtClean="0"/>
              <a:t> </a:t>
            </a:r>
            <a:r>
              <a:rPr lang="nl-NL" dirty="0" err="1" smtClean="0"/>
              <a:t>Athenians</a:t>
            </a:r>
            <a:r>
              <a:rPr lang="nl-NL" dirty="0" smtClean="0"/>
              <a:t> at </a:t>
            </a:r>
            <a:r>
              <a:rPr lang="nl-NL" dirty="0" err="1" smtClean="0"/>
              <a:t>Delium</a:t>
            </a:r>
            <a:r>
              <a:rPr lang="nl-NL" dirty="0" smtClean="0"/>
              <a:t>. </a:t>
            </a:r>
            <a:r>
              <a:rPr lang="nl-NL" dirty="0" err="1" smtClean="0"/>
              <a:t>Spartans</a:t>
            </a:r>
            <a:r>
              <a:rPr lang="nl-NL" dirty="0" smtClean="0"/>
              <a:t> </a:t>
            </a:r>
            <a:r>
              <a:rPr lang="nl-NL" dirty="0" err="1" smtClean="0"/>
              <a:t>send</a:t>
            </a:r>
            <a:r>
              <a:rPr lang="nl-NL" dirty="0" smtClean="0"/>
              <a:t> </a:t>
            </a:r>
            <a:r>
              <a:rPr lang="nl-NL" dirty="0" err="1" smtClean="0"/>
              <a:t>force</a:t>
            </a:r>
            <a:r>
              <a:rPr lang="nl-NL" dirty="0" smtClean="0"/>
              <a:t> to </a:t>
            </a:r>
            <a:r>
              <a:rPr lang="nl-NL" dirty="0" err="1" smtClean="0"/>
              <a:t>Thrace</a:t>
            </a:r>
            <a:r>
              <a:rPr lang="nl-NL" dirty="0" smtClean="0"/>
              <a:t> to </a:t>
            </a:r>
            <a:r>
              <a:rPr lang="nl-NL" dirty="0" err="1" smtClean="0"/>
              <a:t>instigate</a:t>
            </a:r>
            <a:r>
              <a:rPr lang="nl-NL" dirty="0" smtClean="0"/>
              <a:t> </a:t>
            </a:r>
            <a:r>
              <a:rPr lang="nl-NL" dirty="0" err="1" smtClean="0"/>
              <a:t>revolt</a:t>
            </a:r>
            <a:r>
              <a:rPr lang="nl-NL" dirty="0" smtClean="0"/>
              <a:t> </a:t>
            </a:r>
            <a:r>
              <a:rPr lang="nl-NL" dirty="0" err="1" smtClean="0"/>
              <a:t>against</a:t>
            </a:r>
            <a:r>
              <a:rPr lang="nl-NL" dirty="0" smtClean="0"/>
              <a:t> </a:t>
            </a:r>
            <a:r>
              <a:rPr lang="nl-NL" dirty="0" err="1" smtClean="0"/>
              <a:t>Athens</a:t>
            </a:r>
            <a:endParaRPr lang="nl-NL" dirty="0" smtClean="0"/>
          </a:p>
          <a:p>
            <a:endParaRPr lang="nl-NL" dirty="0" smtClean="0"/>
          </a:p>
          <a:p>
            <a:r>
              <a:rPr lang="nl-NL" dirty="0" smtClean="0"/>
              <a:t>422/1: </a:t>
            </a:r>
            <a:r>
              <a:rPr lang="nl-NL" dirty="0" err="1" smtClean="0"/>
              <a:t>Spartan</a:t>
            </a:r>
            <a:r>
              <a:rPr lang="nl-NL" dirty="0" smtClean="0"/>
              <a:t> </a:t>
            </a:r>
            <a:r>
              <a:rPr lang="nl-NL" dirty="0" err="1" smtClean="0"/>
              <a:t>expeditionary</a:t>
            </a:r>
            <a:r>
              <a:rPr lang="nl-NL" dirty="0" smtClean="0"/>
              <a:t> </a:t>
            </a:r>
            <a:r>
              <a:rPr lang="nl-NL" dirty="0" err="1" smtClean="0"/>
              <a:t>force</a:t>
            </a:r>
            <a:r>
              <a:rPr lang="nl-NL" dirty="0" smtClean="0"/>
              <a:t> </a:t>
            </a:r>
            <a:r>
              <a:rPr lang="nl-NL" dirty="0" err="1" smtClean="0"/>
              <a:t>defeats</a:t>
            </a:r>
            <a:r>
              <a:rPr lang="nl-NL" dirty="0" smtClean="0"/>
              <a:t> </a:t>
            </a:r>
            <a:r>
              <a:rPr lang="nl-NL" dirty="0" err="1" smtClean="0"/>
              <a:t>Athenians</a:t>
            </a:r>
            <a:r>
              <a:rPr lang="nl-NL" dirty="0" smtClean="0"/>
              <a:t> at </a:t>
            </a:r>
            <a:r>
              <a:rPr lang="nl-NL" dirty="0" err="1" smtClean="0"/>
              <a:t>Amphipolis</a:t>
            </a:r>
            <a:endParaRPr lang="nl-NL"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inter-war</a:t>
            </a:r>
            <a:r>
              <a:rPr lang="nl-NL" dirty="0" smtClean="0"/>
              <a:t> </a:t>
            </a:r>
            <a:r>
              <a:rPr lang="nl-NL" dirty="0" err="1" smtClean="0"/>
              <a:t>phase</a:t>
            </a:r>
            <a:endParaRPr lang="nl-NL" dirty="0"/>
          </a:p>
        </p:txBody>
      </p:sp>
      <p:sp>
        <p:nvSpPr>
          <p:cNvPr id="3" name="Tijdelijke aanduiding voor inhoud 2"/>
          <p:cNvSpPr>
            <a:spLocks noGrp="1"/>
          </p:cNvSpPr>
          <p:nvPr>
            <p:ph sz="quarter" idx="1"/>
          </p:nvPr>
        </p:nvSpPr>
        <p:spPr/>
        <p:txBody>
          <a:bodyPr/>
          <a:lstStyle/>
          <a:p>
            <a:r>
              <a:rPr lang="nl-NL" dirty="0" smtClean="0"/>
              <a:t>421: </a:t>
            </a:r>
            <a:r>
              <a:rPr lang="nl-NL" dirty="0" err="1" smtClean="0"/>
              <a:t>Peace</a:t>
            </a:r>
            <a:r>
              <a:rPr lang="nl-NL" dirty="0" smtClean="0"/>
              <a:t> of </a:t>
            </a:r>
            <a:r>
              <a:rPr lang="nl-NL" dirty="0" err="1" smtClean="0"/>
              <a:t>Nicias</a:t>
            </a:r>
            <a:r>
              <a:rPr lang="nl-NL" dirty="0" smtClean="0"/>
              <a:t> </a:t>
            </a:r>
            <a:r>
              <a:rPr lang="nl-NL" dirty="0" err="1" smtClean="0"/>
              <a:t>confirms</a:t>
            </a:r>
            <a:r>
              <a:rPr lang="nl-NL" dirty="0" smtClean="0"/>
              <a:t> status </a:t>
            </a:r>
            <a:r>
              <a:rPr lang="nl-NL" dirty="0" err="1" smtClean="0"/>
              <a:t>quo</a:t>
            </a:r>
            <a:endParaRPr lang="nl-NL" dirty="0" smtClean="0"/>
          </a:p>
          <a:p>
            <a:endParaRPr lang="nl-NL" dirty="0" smtClean="0"/>
          </a:p>
          <a:p>
            <a:r>
              <a:rPr lang="nl-NL" dirty="0" smtClean="0"/>
              <a:t>420-418: </a:t>
            </a:r>
            <a:r>
              <a:rPr lang="nl-NL" dirty="0" err="1" smtClean="0"/>
              <a:t>Argos</a:t>
            </a:r>
            <a:r>
              <a:rPr lang="nl-NL" dirty="0" smtClean="0"/>
              <a:t> </a:t>
            </a:r>
            <a:r>
              <a:rPr lang="nl-NL" dirty="0" err="1" smtClean="0"/>
              <a:t>contests</a:t>
            </a:r>
            <a:r>
              <a:rPr lang="nl-NL" dirty="0" smtClean="0"/>
              <a:t> </a:t>
            </a:r>
            <a:r>
              <a:rPr lang="nl-NL" dirty="0" err="1" smtClean="0"/>
              <a:t>Spartan</a:t>
            </a:r>
            <a:r>
              <a:rPr lang="nl-NL" dirty="0" smtClean="0"/>
              <a:t> </a:t>
            </a:r>
            <a:r>
              <a:rPr lang="nl-NL" dirty="0" err="1" smtClean="0"/>
              <a:t>supremacy</a:t>
            </a:r>
            <a:r>
              <a:rPr lang="nl-NL" dirty="0" smtClean="0"/>
              <a:t> </a:t>
            </a:r>
            <a:r>
              <a:rPr lang="nl-NL" dirty="0" err="1" smtClean="0"/>
              <a:t>on</a:t>
            </a:r>
            <a:r>
              <a:rPr lang="nl-NL" dirty="0" smtClean="0"/>
              <a:t> the </a:t>
            </a:r>
            <a:r>
              <a:rPr lang="nl-NL" dirty="0" err="1" smtClean="0"/>
              <a:t>Peloponnese</a:t>
            </a:r>
            <a:endParaRPr lang="nl-NL" dirty="0" smtClean="0"/>
          </a:p>
          <a:p>
            <a:endParaRPr lang="nl-NL" dirty="0" smtClean="0"/>
          </a:p>
          <a:p>
            <a:r>
              <a:rPr lang="nl-NL" dirty="0" smtClean="0"/>
              <a:t>416: </a:t>
            </a:r>
            <a:r>
              <a:rPr lang="nl-NL" dirty="0" err="1" smtClean="0"/>
              <a:t>Athens</a:t>
            </a:r>
            <a:r>
              <a:rPr lang="nl-NL" dirty="0" smtClean="0"/>
              <a:t> </a:t>
            </a:r>
            <a:r>
              <a:rPr lang="nl-NL" dirty="0" err="1" smtClean="0"/>
              <a:t>subjects</a:t>
            </a:r>
            <a:r>
              <a:rPr lang="nl-NL" dirty="0" smtClean="0"/>
              <a:t> </a:t>
            </a:r>
            <a:r>
              <a:rPr lang="nl-NL" dirty="0" err="1" smtClean="0"/>
              <a:t>Melos</a:t>
            </a:r>
            <a:r>
              <a:rPr lang="nl-NL" dirty="0" smtClean="0"/>
              <a:t>, a </a:t>
            </a:r>
            <a:r>
              <a:rPr lang="nl-NL" dirty="0" err="1" smtClean="0"/>
              <a:t>colony</a:t>
            </a:r>
            <a:r>
              <a:rPr lang="nl-NL" dirty="0" smtClean="0"/>
              <a:t> of Sparta</a:t>
            </a:r>
          </a:p>
          <a:p>
            <a:endParaRPr lang="nl-NL" dirty="0" smtClean="0"/>
          </a:p>
          <a:p>
            <a:r>
              <a:rPr lang="nl-NL" dirty="0" smtClean="0"/>
              <a:t>415-413: the </a:t>
            </a:r>
            <a:r>
              <a:rPr lang="nl-NL" dirty="0" err="1" smtClean="0"/>
              <a:t>Sicilian</a:t>
            </a:r>
            <a:r>
              <a:rPr lang="nl-NL" dirty="0" smtClean="0"/>
              <a:t> </a:t>
            </a:r>
            <a:r>
              <a:rPr lang="nl-NL" dirty="0" err="1" smtClean="0"/>
              <a:t>Expedition</a:t>
            </a:r>
            <a:endParaRPr lang="nl-NL"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debate</a:t>
            </a:r>
            <a:r>
              <a:rPr lang="nl-NL" dirty="0" smtClean="0"/>
              <a:t> </a:t>
            </a:r>
            <a:r>
              <a:rPr lang="nl-NL" dirty="0" err="1" smtClean="0"/>
              <a:t>on</a:t>
            </a:r>
            <a:r>
              <a:rPr lang="nl-NL" dirty="0" smtClean="0"/>
              <a:t> </a:t>
            </a:r>
            <a:r>
              <a:rPr lang="nl-NL" dirty="0" err="1" smtClean="0"/>
              <a:t>Sicily</a:t>
            </a:r>
            <a:r>
              <a:rPr lang="nl-NL" dirty="0" smtClean="0"/>
              <a:t> (</a:t>
            </a:r>
            <a:r>
              <a:rPr lang="nl-NL" dirty="0" err="1" smtClean="0"/>
              <a:t>Thuc</a:t>
            </a:r>
            <a:r>
              <a:rPr lang="nl-NL" dirty="0" smtClean="0"/>
              <a:t>. 6.8-26)</a:t>
            </a:r>
            <a:endParaRPr lang="nl-NL" dirty="0"/>
          </a:p>
        </p:txBody>
      </p:sp>
      <p:sp>
        <p:nvSpPr>
          <p:cNvPr id="3" name="Tekstvak 2"/>
          <p:cNvSpPr txBox="1"/>
          <p:nvPr/>
        </p:nvSpPr>
        <p:spPr>
          <a:xfrm>
            <a:off x="323528" y="1812880"/>
            <a:ext cx="8496944" cy="3416320"/>
          </a:xfrm>
          <a:prstGeom prst="rect">
            <a:avLst/>
          </a:prstGeom>
          <a:noFill/>
        </p:spPr>
        <p:txBody>
          <a:bodyPr wrap="square" rtlCol="0">
            <a:spAutoFit/>
          </a:bodyPr>
          <a:lstStyle/>
          <a:p>
            <a:pPr algn="just"/>
            <a:r>
              <a:rPr lang="en-GB" dirty="0" smtClean="0"/>
              <a:t>Speeches by Nicias (against), Alcibiades (for), Nicias again (still against), until --</a:t>
            </a:r>
          </a:p>
          <a:p>
            <a:pPr algn="just"/>
            <a:endParaRPr lang="en-GB" dirty="0" smtClean="0"/>
          </a:p>
          <a:p>
            <a:pPr algn="just"/>
            <a:r>
              <a:rPr lang="en-GB" dirty="0" smtClean="0"/>
              <a:t>‘All </a:t>
            </a:r>
            <a:r>
              <a:rPr lang="en-GB" dirty="0" smtClean="0"/>
              <a:t>alike fell in love with the enterprise. The older men thought that they would either subdue the places against which they were to sail, or at all events, with so large a force, meet with no disaster; those in the prime of life felt a longing for foreign sights and spectacles, and had no doubt that they should come safe home again; while the idea of the common people and the soldiery was to earn wages at the moment, and make conquests that would supply a never-ending fund of pay for the </a:t>
            </a:r>
            <a:r>
              <a:rPr lang="en-GB" dirty="0" smtClean="0"/>
              <a:t>future. With </a:t>
            </a:r>
            <a:r>
              <a:rPr lang="en-GB" dirty="0" smtClean="0"/>
              <a:t>this enthusiasm of the majority, the few that </a:t>
            </a:r>
            <a:r>
              <a:rPr lang="en-GB" dirty="0" smtClean="0"/>
              <a:t>did not like it </a:t>
            </a:r>
            <a:r>
              <a:rPr lang="en-GB" dirty="0" smtClean="0"/>
              <a:t>feared to appear unpatriotic by holding up their hands against it, and so kept quiet</a:t>
            </a:r>
            <a:r>
              <a:rPr lang="en-GB" dirty="0" smtClean="0"/>
              <a:t>.’</a:t>
            </a:r>
          </a:p>
          <a:p>
            <a:pPr algn="r"/>
            <a:r>
              <a:rPr lang="en-GB" dirty="0" err="1" smtClean="0"/>
              <a:t>Thuc</a:t>
            </a:r>
            <a:r>
              <a:rPr lang="en-GB" dirty="0" smtClean="0"/>
              <a:t>. 6.24.3-4</a:t>
            </a:r>
            <a:endParaRPr lang="nl-NL"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siege</a:t>
            </a:r>
            <a:r>
              <a:rPr lang="nl-NL" dirty="0" smtClean="0"/>
              <a:t> of </a:t>
            </a:r>
            <a:r>
              <a:rPr lang="nl-NL" dirty="0" err="1" smtClean="0"/>
              <a:t>Syracuse</a:t>
            </a:r>
            <a:endParaRPr lang="nl-NL" dirty="0"/>
          </a:p>
        </p:txBody>
      </p:sp>
      <p:pic>
        <p:nvPicPr>
          <p:cNvPr id="3" name="Afbeelding 2" descr="siege of Syracuse.jpg"/>
          <p:cNvPicPr>
            <a:picLocks noChangeAspect="1"/>
          </p:cNvPicPr>
          <p:nvPr/>
        </p:nvPicPr>
        <p:blipFill>
          <a:blip r:embed="rId2" cstate="print"/>
          <a:stretch>
            <a:fillRect/>
          </a:stretch>
        </p:blipFill>
        <p:spPr>
          <a:xfrm>
            <a:off x="179512" y="1412776"/>
            <a:ext cx="4195546" cy="5273824"/>
          </a:xfrm>
          <a:prstGeom prst="rect">
            <a:avLst/>
          </a:prstGeom>
        </p:spPr>
      </p:pic>
      <p:sp>
        <p:nvSpPr>
          <p:cNvPr id="4" name="Tekstvak 3"/>
          <p:cNvSpPr txBox="1"/>
          <p:nvPr/>
        </p:nvSpPr>
        <p:spPr>
          <a:xfrm>
            <a:off x="4572000" y="1844824"/>
            <a:ext cx="4320480" cy="3139321"/>
          </a:xfrm>
          <a:prstGeom prst="rect">
            <a:avLst/>
          </a:prstGeom>
          <a:noFill/>
        </p:spPr>
        <p:txBody>
          <a:bodyPr wrap="square" rtlCol="0">
            <a:spAutoFit/>
          </a:bodyPr>
          <a:lstStyle/>
          <a:p>
            <a:pPr algn="just"/>
            <a:r>
              <a:rPr lang="en-GB" dirty="0" smtClean="0"/>
              <a:t>This was the greatest </a:t>
            </a:r>
            <a:r>
              <a:rPr lang="en-GB" dirty="0" smtClean="0"/>
              <a:t>Greek </a:t>
            </a:r>
            <a:r>
              <a:rPr lang="en-GB" dirty="0" smtClean="0"/>
              <a:t>achievement of any in this war, or, in my opinion, in </a:t>
            </a:r>
            <a:r>
              <a:rPr lang="en-GB" dirty="0" smtClean="0"/>
              <a:t>Greek </a:t>
            </a:r>
            <a:r>
              <a:rPr lang="en-GB" dirty="0" smtClean="0"/>
              <a:t>history; at once most glorious to the victors, and most </a:t>
            </a:r>
            <a:r>
              <a:rPr lang="en-GB" dirty="0" smtClean="0"/>
              <a:t>disastrous </a:t>
            </a:r>
            <a:r>
              <a:rPr lang="en-GB" dirty="0" smtClean="0"/>
              <a:t>to the conquered</a:t>
            </a:r>
            <a:r>
              <a:rPr lang="en-GB" dirty="0" smtClean="0"/>
              <a:t>. They </a:t>
            </a:r>
            <a:r>
              <a:rPr lang="en-GB" dirty="0" smtClean="0"/>
              <a:t>were </a:t>
            </a:r>
            <a:r>
              <a:rPr lang="en-GB" dirty="0" smtClean="0"/>
              <a:t>all of them beaten in every way; </a:t>
            </a:r>
            <a:r>
              <a:rPr lang="en-GB" dirty="0" smtClean="0"/>
              <a:t>all that they suffered was great; they were </a:t>
            </a:r>
            <a:r>
              <a:rPr lang="en-GB" dirty="0" smtClean="0"/>
              <a:t>utterly destroyed</a:t>
            </a:r>
            <a:r>
              <a:rPr lang="en-GB" dirty="0" smtClean="0"/>
              <a:t>, as the saying </a:t>
            </a:r>
            <a:r>
              <a:rPr lang="en-GB" dirty="0" smtClean="0"/>
              <a:t>goes – their infantry, </a:t>
            </a:r>
            <a:r>
              <a:rPr lang="en-GB" dirty="0" smtClean="0"/>
              <a:t>their </a:t>
            </a:r>
            <a:r>
              <a:rPr lang="en-GB" dirty="0" smtClean="0"/>
              <a:t>ships, everything was annihilated, </a:t>
            </a:r>
            <a:r>
              <a:rPr lang="en-GB" dirty="0" smtClean="0"/>
              <a:t>and few out of many </a:t>
            </a:r>
            <a:r>
              <a:rPr lang="en-GB" dirty="0" smtClean="0"/>
              <a:t>came back </a:t>
            </a:r>
            <a:r>
              <a:rPr lang="en-GB" dirty="0" smtClean="0"/>
              <a:t>home</a:t>
            </a:r>
            <a:r>
              <a:rPr lang="en-GB" dirty="0" smtClean="0"/>
              <a:t>.</a:t>
            </a:r>
          </a:p>
          <a:p>
            <a:pPr algn="r"/>
            <a:r>
              <a:rPr lang="en-GB" dirty="0" err="1" smtClean="0"/>
              <a:t>Thuc</a:t>
            </a:r>
            <a:r>
              <a:rPr lang="en-GB" dirty="0" smtClean="0"/>
              <a:t>. 7.87.5-6</a:t>
            </a:r>
            <a:endParaRPr lang="nl-NL"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Decelean</a:t>
            </a:r>
            <a:r>
              <a:rPr lang="nl-NL" dirty="0" smtClean="0"/>
              <a:t> War (413-404)</a:t>
            </a:r>
            <a:endParaRPr lang="nl-NL" dirty="0"/>
          </a:p>
        </p:txBody>
      </p:sp>
      <p:sp>
        <p:nvSpPr>
          <p:cNvPr id="3" name="Tijdelijke aanduiding voor inhoud 2"/>
          <p:cNvSpPr>
            <a:spLocks noGrp="1"/>
          </p:cNvSpPr>
          <p:nvPr>
            <p:ph sz="quarter" idx="1"/>
          </p:nvPr>
        </p:nvSpPr>
        <p:spPr>
          <a:xfrm>
            <a:off x="301752" y="1527048"/>
            <a:ext cx="8503920" cy="4854280"/>
          </a:xfrm>
        </p:spPr>
        <p:txBody>
          <a:bodyPr>
            <a:normAutofit lnSpcReduction="10000"/>
          </a:bodyPr>
          <a:lstStyle/>
          <a:p>
            <a:r>
              <a:rPr lang="nl-NL" dirty="0" err="1" smtClean="0"/>
              <a:t>Agis</a:t>
            </a:r>
            <a:r>
              <a:rPr lang="nl-NL" dirty="0" smtClean="0"/>
              <a:t> of Sparta </a:t>
            </a:r>
            <a:r>
              <a:rPr lang="nl-NL" dirty="0" err="1" smtClean="0"/>
              <a:t>fortifies</a:t>
            </a:r>
            <a:r>
              <a:rPr lang="nl-NL" dirty="0" smtClean="0"/>
              <a:t> base at </a:t>
            </a:r>
            <a:r>
              <a:rPr lang="nl-NL" dirty="0" err="1" smtClean="0"/>
              <a:t>Decelea</a:t>
            </a:r>
            <a:r>
              <a:rPr lang="nl-NL" dirty="0" smtClean="0"/>
              <a:t> in </a:t>
            </a:r>
            <a:r>
              <a:rPr lang="nl-NL" dirty="0" err="1" smtClean="0"/>
              <a:t>Attica</a:t>
            </a:r>
            <a:r>
              <a:rPr lang="nl-NL" dirty="0" smtClean="0"/>
              <a:t>; </a:t>
            </a:r>
            <a:r>
              <a:rPr lang="nl-NL" dirty="0" err="1" smtClean="0"/>
              <a:t>Athens</a:t>
            </a:r>
            <a:r>
              <a:rPr lang="nl-NL" dirty="0" smtClean="0"/>
              <a:t> </a:t>
            </a:r>
            <a:r>
              <a:rPr lang="nl-NL" dirty="0" err="1" smtClean="0"/>
              <a:t>under</a:t>
            </a:r>
            <a:r>
              <a:rPr lang="nl-NL" dirty="0" smtClean="0"/>
              <a:t> </a:t>
            </a:r>
            <a:r>
              <a:rPr lang="nl-NL" dirty="0" err="1" smtClean="0"/>
              <a:t>siege</a:t>
            </a:r>
            <a:endParaRPr lang="nl-NL" dirty="0" smtClean="0"/>
          </a:p>
          <a:p>
            <a:endParaRPr lang="nl-NL" dirty="0" smtClean="0"/>
          </a:p>
          <a:p>
            <a:r>
              <a:rPr lang="nl-NL" dirty="0" err="1" smtClean="0"/>
              <a:t>Spartans</a:t>
            </a:r>
            <a:r>
              <a:rPr lang="nl-NL" dirty="0" smtClean="0"/>
              <a:t> </a:t>
            </a:r>
            <a:r>
              <a:rPr lang="nl-NL" dirty="0" err="1" smtClean="0"/>
              <a:t>send</a:t>
            </a:r>
            <a:r>
              <a:rPr lang="nl-NL" dirty="0" smtClean="0"/>
              <a:t> </a:t>
            </a:r>
            <a:r>
              <a:rPr lang="nl-NL" dirty="0" err="1" smtClean="0"/>
              <a:t>fleet</a:t>
            </a:r>
            <a:r>
              <a:rPr lang="nl-NL" dirty="0" smtClean="0"/>
              <a:t> to </a:t>
            </a:r>
            <a:r>
              <a:rPr lang="nl-NL" dirty="0" err="1" smtClean="0"/>
              <a:t>Ionia</a:t>
            </a:r>
            <a:r>
              <a:rPr lang="nl-NL" dirty="0" smtClean="0"/>
              <a:t> and </a:t>
            </a:r>
            <a:r>
              <a:rPr lang="nl-NL" dirty="0" err="1" smtClean="0"/>
              <a:t>Hellespont</a:t>
            </a:r>
            <a:r>
              <a:rPr lang="nl-NL" dirty="0" smtClean="0"/>
              <a:t> to </a:t>
            </a:r>
            <a:r>
              <a:rPr lang="nl-NL" dirty="0" err="1" smtClean="0"/>
              <a:t>encourage</a:t>
            </a:r>
            <a:r>
              <a:rPr lang="nl-NL" dirty="0" smtClean="0"/>
              <a:t> </a:t>
            </a:r>
            <a:r>
              <a:rPr lang="nl-NL" dirty="0" err="1" smtClean="0"/>
              <a:t>revolts</a:t>
            </a:r>
            <a:endParaRPr lang="nl-NL" dirty="0" smtClean="0"/>
          </a:p>
          <a:p>
            <a:endParaRPr lang="nl-NL" dirty="0" smtClean="0"/>
          </a:p>
          <a:p>
            <a:r>
              <a:rPr lang="nl-NL" dirty="0" smtClean="0"/>
              <a:t>411: </a:t>
            </a:r>
            <a:r>
              <a:rPr lang="nl-NL" dirty="0" err="1" smtClean="0"/>
              <a:t>panic</a:t>
            </a:r>
            <a:r>
              <a:rPr lang="nl-NL" dirty="0" smtClean="0"/>
              <a:t> at </a:t>
            </a:r>
            <a:r>
              <a:rPr lang="nl-NL" dirty="0" err="1" smtClean="0"/>
              <a:t>Athens</a:t>
            </a:r>
            <a:r>
              <a:rPr lang="nl-NL" dirty="0" smtClean="0"/>
              <a:t>; </a:t>
            </a:r>
            <a:r>
              <a:rPr lang="nl-NL" dirty="0" err="1" smtClean="0"/>
              <a:t>overthrow</a:t>
            </a:r>
            <a:r>
              <a:rPr lang="nl-NL" dirty="0" smtClean="0"/>
              <a:t> of </a:t>
            </a:r>
            <a:r>
              <a:rPr lang="nl-NL" dirty="0" err="1" smtClean="0"/>
              <a:t>democracy</a:t>
            </a:r>
            <a:r>
              <a:rPr lang="nl-NL" dirty="0" smtClean="0"/>
              <a:t>; </a:t>
            </a:r>
            <a:r>
              <a:rPr lang="nl-NL" dirty="0" err="1" smtClean="0"/>
              <a:t>oligarchy</a:t>
            </a:r>
            <a:r>
              <a:rPr lang="nl-NL" dirty="0" smtClean="0"/>
              <a:t> of the </a:t>
            </a:r>
            <a:r>
              <a:rPr lang="nl-NL" dirty="0" err="1" smtClean="0"/>
              <a:t>Four</a:t>
            </a:r>
            <a:r>
              <a:rPr lang="nl-NL" dirty="0" smtClean="0"/>
              <a:t> </a:t>
            </a:r>
            <a:r>
              <a:rPr lang="nl-NL" dirty="0" err="1" smtClean="0"/>
              <a:t>Hundred</a:t>
            </a:r>
            <a:r>
              <a:rPr lang="nl-NL" dirty="0" smtClean="0"/>
              <a:t>. </a:t>
            </a:r>
            <a:r>
              <a:rPr lang="nl-NL" dirty="0" err="1" smtClean="0"/>
              <a:t>Athenians</a:t>
            </a:r>
            <a:r>
              <a:rPr lang="nl-NL" dirty="0" smtClean="0"/>
              <a:t> </a:t>
            </a:r>
            <a:r>
              <a:rPr lang="nl-NL" dirty="0" err="1" smtClean="0"/>
              <a:t>sue</a:t>
            </a:r>
            <a:r>
              <a:rPr lang="nl-NL" dirty="0" smtClean="0"/>
              <a:t> </a:t>
            </a:r>
            <a:r>
              <a:rPr lang="nl-NL" dirty="0" err="1" smtClean="0"/>
              <a:t>for</a:t>
            </a:r>
            <a:r>
              <a:rPr lang="nl-NL" dirty="0" smtClean="0"/>
              <a:t> </a:t>
            </a:r>
            <a:r>
              <a:rPr lang="nl-NL" dirty="0" err="1" smtClean="0"/>
              <a:t>peace</a:t>
            </a:r>
            <a:r>
              <a:rPr lang="nl-NL" dirty="0" smtClean="0"/>
              <a:t>, </a:t>
            </a:r>
            <a:r>
              <a:rPr lang="nl-NL" dirty="0" err="1" smtClean="0"/>
              <a:t>but</a:t>
            </a:r>
            <a:r>
              <a:rPr lang="nl-NL" dirty="0" smtClean="0"/>
              <a:t> </a:t>
            </a:r>
            <a:r>
              <a:rPr lang="nl-NL" dirty="0" err="1" smtClean="0"/>
              <a:t>Spartans</a:t>
            </a:r>
            <a:r>
              <a:rPr lang="nl-NL" dirty="0" smtClean="0"/>
              <a:t> </a:t>
            </a:r>
            <a:r>
              <a:rPr lang="nl-NL" dirty="0" err="1" smtClean="0"/>
              <a:t>refuse</a:t>
            </a:r>
            <a:endParaRPr lang="nl-NL" dirty="0" smtClean="0"/>
          </a:p>
          <a:p>
            <a:endParaRPr lang="nl-NL" dirty="0" smtClean="0"/>
          </a:p>
          <a:p>
            <a:r>
              <a:rPr lang="nl-NL" dirty="0" smtClean="0"/>
              <a:t>Sparta </a:t>
            </a:r>
            <a:r>
              <a:rPr lang="nl-NL" dirty="0" err="1" smtClean="0"/>
              <a:t>secures</a:t>
            </a:r>
            <a:r>
              <a:rPr lang="nl-NL" dirty="0" smtClean="0"/>
              <a:t> </a:t>
            </a:r>
            <a:r>
              <a:rPr lang="nl-NL" dirty="0" err="1" smtClean="0"/>
              <a:t>Persian</a:t>
            </a:r>
            <a:r>
              <a:rPr lang="nl-NL" dirty="0" smtClean="0"/>
              <a:t> </a:t>
            </a:r>
            <a:r>
              <a:rPr lang="nl-NL" dirty="0" err="1" smtClean="0"/>
              <a:t>funding</a:t>
            </a:r>
            <a:endParaRPr lang="nl-NL" dirty="0" smtClean="0"/>
          </a:p>
          <a:p>
            <a:endParaRPr lang="nl-NL" dirty="0" smtClean="0"/>
          </a:p>
          <a:p>
            <a:endParaRPr lang="nl-NL"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war of the </a:t>
            </a:r>
            <a:r>
              <a:rPr lang="nl-NL" dirty="0" err="1" smtClean="0"/>
              <a:t>fleets</a:t>
            </a:r>
            <a:endParaRPr lang="nl-NL" dirty="0"/>
          </a:p>
        </p:txBody>
      </p:sp>
      <p:sp>
        <p:nvSpPr>
          <p:cNvPr id="3" name="Tijdelijke aanduiding voor inhoud 2"/>
          <p:cNvSpPr>
            <a:spLocks noGrp="1"/>
          </p:cNvSpPr>
          <p:nvPr>
            <p:ph sz="quarter" idx="1"/>
          </p:nvPr>
        </p:nvSpPr>
        <p:spPr/>
        <p:txBody>
          <a:bodyPr/>
          <a:lstStyle/>
          <a:p>
            <a:r>
              <a:rPr lang="nl-NL" dirty="0" smtClean="0"/>
              <a:t>410-8: multiple victories </a:t>
            </a:r>
            <a:r>
              <a:rPr lang="nl-NL" dirty="0" err="1" smtClean="0"/>
              <a:t>restore</a:t>
            </a:r>
            <a:r>
              <a:rPr lang="nl-NL" dirty="0" smtClean="0"/>
              <a:t> </a:t>
            </a:r>
            <a:r>
              <a:rPr lang="nl-NL" dirty="0" err="1" smtClean="0"/>
              <a:t>Athenian</a:t>
            </a:r>
            <a:r>
              <a:rPr lang="nl-NL" dirty="0" smtClean="0"/>
              <a:t> </a:t>
            </a:r>
            <a:r>
              <a:rPr lang="nl-NL" dirty="0" err="1" smtClean="0"/>
              <a:t>influence</a:t>
            </a:r>
            <a:r>
              <a:rPr lang="nl-NL" dirty="0" smtClean="0"/>
              <a:t>, </a:t>
            </a:r>
            <a:r>
              <a:rPr lang="nl-NL" dirty="0" err="1" smtClean="0"/>
              <a:t>but</a:t>
            </a:r>
            <a:r>
              <a:rPr lang="nl-NL" dirty="0" smtClean="0"/>
              <a:t> </a:t>
            </a:r>
            <a:r>
              <a:rPr lang="nl-NL" dirty="0" err="1" smtClean="0"/>
              <a:t>Persian</a:t>
            </a:r>
            <a:r>
              <a:rPr lang="nl-NL" dirty="0" smtClean="0"/>
              <a:t> money </a:t>
            </a:r>
            <a:r>
              <a:rPr lang="nl-NL" dirty="0" err="1" smtClean="0"/>
              <a:t>allows</a:t>
            </a:r>
            <a:r>
              <a:rPr lang="nl-NL" dirty="0" smtClean="0"/>
              <a:t> Sparta to </a:t>
            </a:r>
            <a:r>
              <a:rPr lang="nl-NL" dirty="0" err="1" smtClean="0"/>
              <a:t>rebuild</a:t>
            </a:r>
            <a:r>
              <a:rPr lang="nl-NL" dirty="0" smtClean="0"/>
              <a:t> </a:t>
            </a:r>
            <a:r>
              <a:rPr lang="nl-NL" dirty="0" err="1" smtClean="0"/>
              <a:t>fleet</a:t>
            </a:r>
            <a:r>
              <a:rPr lang="nl-NL" dirty="0" smtClean="0"/>
              <a:t> </a:t>
            </a:r>
            <a:r>
              <a:rPr lang="nl-NL" dirty="0" err="1" smtClean="0"/>
              <a:t>each</a:t>
            </a:r>
            <a:r>
              <a:rPr lang="nl-NL" dirty="0" smtClean="0"/>
              <a:t> time</a:t>
            </a:r>
          </a:p>
          <a:p>
            <a:endParaRPr lang="nl-NL" dirty="0" smtClean="0"/>
          </a:p>
          <a:p>
            <a:r>
              <a:rPr lang="nl-NL" dirty="0" smtClean="0"/>
              <a:t>406: </a:t>
            </a:r>
            <a:r>
              <a:rPr lang="nl-NL" dirty="0" err="1" smtClean="0"/>
              <a:t>battle</a:t>
            </a:r>
            <a:r>
              <a:rPr lang="nl-NL" dirty="0" smtClean="0"/>
              <a:t> of </a:t>
            </a:r>
            <a:r>
              <a:rPr lang="nl-NL" dirty="0" err="1" smtClean="0"/>
              <a:t>Arginusae</a:t>
            </a:r>
            <a:r>
              <a:rPr lang="nl-NL" dirty="0" smtClean="0"/>
              <a:t>; </a:t>
            </a:r>
            <a:r>
              <a:rPr lang="nl-NL" dirty="0" err="1" smtClean="0"/>
              <a:t>Spartan</a:t>
            </a:r>
            <a:r>
              <a:rPr lang="nl-NL" dirty="0" smtClean="0"/>
              <a:t> </a:t>
            </a:r>
            <a:r>
              <a:rPr lang="nl-NL" dirty="0" err="1" smtClean="0"/>
              <a:t>fleet</a:t>
            </a:r>
            <a:r>
              <a:rPr lang="nl-NL" dirty="0" smtClean="0"/>
              <a:t> </a:t>
            </a:r>
            <a:r>
              <a:rPr lang="nl-NL" dirty="0" err="1" smtClean="0"/>
              <a:t>destroyed</a:t>
            </a:r>
            <a:r>
              <a:rPr lang="nl-NL" dirty="0" smtClean="0"/>
              <a:t> (</a:t>
            </a:r>
            <a:r>
              <a:rPr lang="nl-NL" dirty="0" err="1" smtClean="0"/>
              <a:t>again</a:t>
            </a:r>
            <a:r>
              <a:rPr lang="nl-NL" dirty="0" smtClean="0"/>
              <a:t>). </a:t>
            </a:r>
            <a:r>
              <a:rPr lang="nl-NL" dirty="0" err="1" smtClean="0"/>
              <a:t>Spartans</a:t>
            </a:r>
            <a:r>
              <a:rPr lang="nl-NL" dirty="0" smtClean="0"/>
              <a:t> </a:t>
            </a:r>
            <a:r>
              <a:rPr lang="nl-NL" dirty="0" err="1" smtClean="0"/>
              <a:t>sue</a:t>
            </a:r>
            <a:r>
              <a:rPr lang="nl-NL" dirty="0" smtClean="0"/>
              <a:t> </a:t>
            </a:r>
            <a:r>
              <a:rPr lang="nl-NL" dirty="0" err="1" smtClean="0"/>
              <a:t>for</a:t>
            </a:r>
            <a:r>
              <a:rPr lang="nl-NL" dirty="0" smtClean="0"/>
              <a:t> </a:t>
            </a:r>
            <a:r>
              <a:rPr lang="nl-NL" dirty="0" err="1" smtClean="0"/>
              <a:t>peace</a:t>
            </a:r>
            <a:r>
              <a:rPr lang="nl-NL" dirty="0" smtClean="0"/>
              <a:t>, </a:t>
            </a:r>
            <a:r>
              <a:rPr lang="nl-NL" dirty="0" err="1" smtClean="0"/>
              <a:t>but</a:t>
            </a:r>
            <a:r>
              <a:rPr lang="nl-NL" dirty="0" smtClean="0"/>
              <a:t> </a:t>
            </a:r>
            <a:r>
              <a:rPr lang="nl-NL" dirty="0" err="1" smtClean="0"/>
              <a:t>Athenians</a:t>
            </a:r>
            <a:r>
              <a:rPr lang="nl-NL" dirty="0" smtClean="0"/>
              <a:t> </a:t>
            </a:r>
            <a:r>
              <a:rPr lang="nl-NL" dirty="0" err="1" smtClean="0"/>
              <a:t>refuse</a:t>
            </a:r>
            <a:endParaRPr lang="nl-NL" dirty="0" smtClean="0"/>
          </a:p>
          <a:p>
            <a:endParaRPr lang="nl-NL" dirty="0" smtClean="0"/>
          </a:p>
          <a:p>
            <a:r>
              <a:rPr lang="nl-NL" dirty="0" smtClean="0"/>
              <a:t>405</a:t>
            </a:r>
            <a:r>
              <a:rPr lang="nl-NL" dirty="0" smtClean="0"/>
              <a:t>: </a:t>
            </a:r>
            <a:r>
              <a:rPr lang="nl-NL" dirty="0" err="1" smtClean="0"/>
              <a:t>Athenian</a:t>
            </a:r>
            <a:r>
              <a:rPr lang="nl-NL" dirty="0" smtClean="0"/>
              <a:t> </a:t>
            </a:r>
            <a:r>
              <a:rPr lang="nl-NL" dirty="0" err="1" smtClean="0"/>
              <a:t>fleet</a:t>
            </a:r>
            <a:r>
              <a:rPr lang="nl-NL" dirty="0" smtClean="0"/>
              <a:t> </a:t>
            </a:r>
            <a:r>
              <a:rPr lang="nl-NL" dirty="0" err="1" smtClean="0"/>
              <a:t>captured</a:t>
            </a:r>
            <a:r>
              <a:rPr lang="nl-NL" dirty="0" smtClean="0"/>
              <a:t> at </a:t>
            </a:r>
            <a:r>
              <a:rPr lang="nl-NL" dirty="0" err="1" smtClean="0"/>
              <a:t>Aegospotami</a:t>
            </a:r>
            <a:endParaRPr lang="nl-NL"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remorse</a:t>
            </a:r>
            <a:r>
              <a:rPr lang="nl-NL" dirty="0" smtClean="0"/>
              <a:t> of the imperialist</a:t>
            </a:r>
            <a:endParaRPr lang="nl-NL" dirty="0"/>
          </a:p>
        </p:txBody>
      </p:sp>
      <p:sp>
        <p:nvSpPr>
          <p:cNvPr id="3" name="Tekstvak 2"/>
          <p:cNvSpPr txBox="1"/>
          <p:nvPr/>
        </p:nvSpPr>
        <p:spPr>
          <a:xfrm>
            <a:off x="395536" y="1844824"/>
            <a:ext cx="8352928" cy="2585323"/>
          </a:xfrm>
          <a:prstGeom prst="rect">
            <a:avLst/>
          </a:prstGeom>
          <a:noFill/>
        </p:spPr>
        <p:txBody>
          <a:bodyPr wrap="square" rtlCol="0">
            <a:spAutoFit/>
          </a:bodyPr>
          <a:lstStyle/>
          <a:p>
            <a:pPr algn="just"/>
            <a:r>
              <a:rPr lang="en-GB" dirty="0" smtClean="0"/>
              <a:t>It was </a:t>
            </a:r>
            <a:r>
              <a:rPr lang="en-GB" dirty="0" smtClean="0"/>
              <a:t>night when </a:t>
            </a:r>
            <a:r>
              <a:rPr lang="en-GB" dirty="0" smtClean="0"/>
              <a:t>the </a:t>
            </a:r>
            <a:r>
              <a:rPr lang="en-GB" dirty="0" err="1" smtClean="0"/>
              <a:t>Paralus</a:t>
            </a:r>
            <a:r>
              <a:rPr lang="en-GB" dirty="0" smtClean="0"/>
              <a:t> arrived at Athens with tidings of the disaster, and a sound of wailing ran from Piraeus through the </a:t>
            </a:r>
            <a:r>
              <a:rPr lang="en-GB" dirty="0" smtClean="0"/>
              <a:t>Long Walls </a:t>
            </a:r>
            <a:r>
              <a:rPr lang="en-GB" dirty="0" smtClean="0"/>
              <a:t>to the city, one man passing on the news to another; and during that night no one slept, all mourning, not for </a:t>
            </a:r>
            <a:r>
              <a:rPr lang="en-GB" dirty="0" smtClean="0"/>
              <a:t>the </a:t>
            </a:r>
            <a:r>
              <a:rPr lang="en-GB" dirty="0" smtClean="0"/>
              <a:t>lost alone, but far more for their own selves, thinking that they would suffer such treatment as they had visited upon the </a:t>
            </a:r>
            <a:r>
              <a:rPr lang="en-GB" dirty="0" err="1" smtClean="0"/>
              <a:t>Melians</a:t>
            </a:r>
            <a:r>
              <a:rPr lang="en-GB" dirty="0" smtClean="0"/>
              <a:t>, </a:t>
            </a:r>
            <a:r>
              <a:rPr lang="en-GB" dirty="0" smtClean="0"/>
              <a:t>colonists of the </a:t>
            </a:r>
            <a:r>
              <a:rPr lang="en-GB" dirty="0" err="1" smtClean="0"/>
              <a:t>Lacedaemonians</a:t>
            </a:r>
            <a:r>
              <a:rPr lang="en-GB" dirty="0" smtClean="0"/>
              <a:t>, after reducing them by siege, and upon the </a:t>
            </a:r>
            <a:r>
              <a:rPr lang="en-GB" dirty="0" err="1" smtClean="0"/>
              <a:t>Histiaeans</a:t>
            </a:r>
            <a:r>
              <a:rPr lang="en-GB" dirty="0" smtClean="0"/>
              <a:t> and </a:t>
            </a:r>
            <a:r>
              <a:rPr lang="en-GB" dirty="0" err="1" smtClean="0"/>
              <a:t>Scionaeans</a:t>
            </a:r>
            <a:r>
              <a:rPr lang="en-GB" dirty="0" smtClean="0"/>
              <a:t> and </a:t>
            </a:r>
            <a:r>
              <a:rPr lang="en-GB" dirty="0" err="1" smtClean="0"/>
              <a:t>Toronaeans</a:t>
            </a:r>
            <a:r>
              <a:rPr lang="en-GB" dirty="0" smtClean="0"/>
              <a:t> and </a:t>
            </a:r>
            <a:r>
              <a:rPr lang="en-GB" dirty="0" err="1" smtClean="0"/>
              <a:t>Aeginetans</a:t>
            </a:r>
            <a:r>
              <a:rPr lang="en-GB" dirty="0" smtClean="0"/>
              <a:t> and many other Greek peoples</a:t>
            </a:r>
            <a:r>
              <a:rPr lang="en-GB" dirty="0" smtClean="0"/>
              <a:t>.</a:t>
            </a:r>
          </a:p>
          <a:p>
            <a:pPr algn="just"/>
            <a:endParaRPr lang="en-GB" dirty="0" smtClean="0"/>
          </a:p>
          <a:p>
            <a:pPr algn="r"/>
            <a:r>
              <a:rPr lang="en-GB" dirty="0" smtClean="0"/>
              <a:t>Xenophon, </a:t>
            </a:r>
            <a:r>
              <a:rPr lang="en-GB" i="1" dirty="0" err="1" smtClean="0"/>
              <a:t>Hellenica</a:t>
            </a:r>
            <a:r>
              <a:rPr lang="en-GB" dirty="0" smtClean="0"/>
              <a:t> 2.2.3</a:t>
            </a:r>
            <a:endParaRPr lang="nl-NL"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end of the </a:t>
            </a:r>
            <a:r>
              <a:rPr lang="nl-NL" dirty="0" err="1" smtClean="0"/>
              <a:t>Athenian</a:t>
            </a:r>
            <a:r>
              <a:rPr lang="nl-NL" dirty="0" smtClean="0"/>
              <a:t> Empire</a:t>
            </a:r>
            <a:endParaRPr lang="nl-NL" dirty="0"/>
          </a:p>
        </p:txBody>
      </p:sp>
      <p:sp>
        <p:nvSpPr>
          <p:cNvPr id="3" name="Tijdelijke aanduiding voor inhoud 2"/>
          <p:cNvSpPr>
            <a:spLocks noGrp="1"/>
          </p:cNvSpPr>
          <p:nvPr>
            <p:ph sz="quarter" idx="1"/>
          </p:nvPr>
        </p:nvSpPr>
        <p:spPr/>
        <p:txBody>
          <a:bodyPr/>
          <a:lstStyle/>
          <a:p>
            <a:r>
              <a:rPr lang="nl-NL" dirty="0" err="1" smtClean="0"/>
              <a:t>Athens</a:t>
            </a:r>
            <a:r>
              <a:rPr lang="nl-NL" dirty="0" smtClean="0"/>
              <a:t> </a:t>
            </a:r>
            <a:r>
              <a:rPr lang="nl-NL" dirty="0" err="1" smtClean="0"/>
              <a:t>starved</a:t>
            </a:r>
            <a:r>
              <a:rPr lang="nl-NL" dirty="0" smtClean="0"/>
              <a:t> </a:t>
            </a:r>
            <a:r>
              <a:rPr lang="nl-NL" dirty="0" err="1" smtClean="0"/>
              <a:t>into</a:t>
            </a:r>
            <a:r>
              <a:rPr lang="nl-NL" dirty="0" smtClean="0"/>
              <a:t> </a:t>
            </a:r>
            <a:r>
              <a:rPr lang="nl-NL" dirty="0" err="1" smtClean="0"/>
              <a:t>surrender</a:t>
            </a:r>
            <a:r>
              <a:rPr lang="nl-NL" dirty="0" smtClean="0"/>
              <a:t> (405-4)</a:t>
            </a:r>
          </a:p>
          <a:p>
            <a:endParaRPr lang="nl-NL" dirty="0" smtClean="0"/>
          </a:p>
          <a:p>
            <a:r>
              <a:rPr lang="nl-NL" dirty="0" smtClean="0"/>
              <a:t>Empire </a:t>
            </a:r>
            <a:r>
              <a:rPr lang="nl-NL" dirty="0" err="1" smtClean="0"/>
              <a:t>dissolved</a:t>
            </a:r>
            <a:r>
              <a:rPr lang="nl-NL" dirty="0" smtClean="0"/>
              <a:t>; </a:t>
            </a:r>
            <a:r>
              <a:rPr lang="nl-NL" dirty="0" err="1" smtClean="0"/>
              <a:t>Athenian</a:t>
            </a:r>
            <a:r>
              <a:rPr lang="nl-NL" dirty="0" smtClean="0"/>
              <a:t> </a:t>
            </a:r>
            <a:r>
              <a:rPr lang="nl-NL" dirty="0" err="1" smtClean="0"/>
              <a:t>fleet</a:t>
            </a:r>
            <a:r>
              <a:rPr lang="nl-NL" dirty="0" smtClean="0"/>
              <a:t> </a:t>
            </a:r>
            <a:r>
              <a:rPr lang="nl-NL" dirty="0" err="1" smtClean="0"/>
              <a:t>reduced</a:t>
            </a:r>
            <a:r>
              <a:rPr lang="nl-NL" dirty="0" smtClean="0"/>
              <a:t> to 12 </a:t>
            </a:r>
            <a:r>
              <a:rPr lang="nl-NL" dirty="0" err="1" smtClean="0"/>
              <a:t>triremes</a:t>
            </a:r>
            <a:r>
              <a:rPr lang="nl-NL" dirty="0" smtClean="0"/>
              <a:t>; Long </a:t>
            </a:r>
            <a:r>
              <a:rPr lang="nl-NL" dirty="0" err="1" smtClean="0"/>
              <a:t>Walls</a:t>
            </a:r>
            <a:r>
              <a:rPr lang="nl-NL" dirty="0" smtClean="0"/>
              <a:t> and </a:t>
            </a:r>
            <a:r>
              <a:rPr lang="nl-NL" dirty="0" err="1" smtClean="0"/>
              <a:t>walls</a:t>
            </a:r>
            <a:r>
              <a:rPr lang="nl-NL" dirty="0" smtClean="0"/>
              <a:t> of </a:t>
            </a:r>
            <a:r>
              <a:rPr lang="nl-NL" dirty="0" err="1" smtClean="0"/>
              <a:t>Piraeus</a:t>
            </a:r>
            <a:r>
              <a:rPr lang="nl-NL" dirty="0" smtClean="0"/>
              <a:t> torn down</a:t>
            </a:r>
          </a:p>
          <a:p>
            <a:endParaRPr lang="nl-NL" dirty="0" smtClean="0"/>
          </a:p>
          <a:p>
            <a:r>
              <a:rPr lang="nl-NL" dirty="0" err="1" smtClean="0"/>
              <a:t>Corinth</a:t>
            </a:r>
            <a:r>
              <a:rPr lang="nl-NL" dirty="0" smtClean="0"/>
              <a:t> and </a:t>
            </a:r>
            <a:r>
              <a:rPr lang="nl-NL" dirty="0" err="1" smtClean="0"/>
              <a:t>Thebes</a:t>
            </a:r>
            <a:r>
              <a:rPr lang="nl-NL" dirty="0" smtClean="0"/>
              <a:t> protest </a:t>
            </a:r>
            <a:r>
              <a:rPr lang="nl-NL" dirty="0" err="1" smtClean="0"/>
              <a:t>Spartan</a:t>
            </a:r>
            <a:r>
              <a:rPr lang="nl-NL" dirty="0" smtClean="0"/>
              <a:t> </a:t>
            </a:r>
            <a:r>
              <a:rPr lang="nl-NL" dirty="0" err="1" smtClean="0"/>
              <a:t>lenience</a:t>
            </a:r>
            <a:r>
              <a:rPr lang="nl-NL" dirty="0" smtClean="0"/>
              <a:t>, </a:t>
            </a:r>
            <a:r>
              <a:rPr lang="nl-NL" dirty="0" err="1" smtClean="0"/>
              <a:t>insist</a:t>
            </a:r>
            <a:r>
              <a:rPr lang="nl-NL" dirty="0" smtClean="0"/>
              <a:t> </a:t>
            </a:r>
            <a:r>
              <a:rPr lang="nl-NL" dirty="0" err="1" smtClean="0"/>
              <a:t>Athens</a:t>
            </a:r>
            <a:r>
              <a:rPr lang="nl-NL" dirty="0" smtClean="0"/>
              <a:t> must </a:t>
            </a:r>
            <a:r>
              <a:rPr lang="nl-NL" dirty="0" err="1" smtClean="0"/>
              <a:t>be</a:t>
            </a:r>
            <a:r>
              <a:rPr lang="nl-NL" dirty="0" smtClean="0"/>
              <a:t> </a:t>
            </a:r>
            <a:r>
              <a:rPr lang="nl-NL" dirty="0" err="1" smtClean="0"/>
              <a:t>destroyed</a:t>
            </a:r>
            <a:endParaRPr lang="nl-NL" dirty="0" smtClean="0"/>
          </a:p>
          <a:p>
            <a:endParaRPr lang="nl-NL" dirty="0" smtClean="0"/>
          </a:p>
          <a:p>
            <a:r>
              <a:rPr lang="nl-NL" dirty="0" err="1" smtClean="0"/>
              <a:t>Spartans</a:t>
            </a:r>
            <a:r>
              <a:rPr lang="nl-NL" dirty="0" smtClean="0"/>
              <a:t> </a:t>
            </a:r>
            <a:r>
              <a:rPr lang="nl-NL" dirty="0" err="1" smtClean="0"/>
              <a:t>install</a:t>
            </a:r>
            <a:r>
              <a:rPr lang="nl-NL" dirty="0" smtClean="0"/>
              <a:t> puppet </a:t>
            </a:r>
            <a:r>
              <a:rPr lang="nl-NL" dirty="0" err="1" smtClean="0"/>
              <a:t>oligarchy</a:t>
            </a:r>
            <a:r>
              <a:rPr lang="nl-NL" dirty="0" smtClean="0"/>
              <a:t> of the </a:t>
            </a:r>
            <a:r>
              <a:rPr lang="nl-NL" dirty="0" err="1" smtClean="0"/>
              <a:t>Thirty</a:t>
            </a:r>
            <a:endParaRPr lang="nl-NL" dirty="0" smtClean="0"/>
          </a:p>
          <a:p>
            <a:endParaRPr lang="nl-NL" dirty="0" smtClean="0"/>
          </a:p>
          <a:p>
            <a:endParaRPr lang="nl-NL"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defeat</a:t>
            </a:r>
            <a:r>
              <a:rPr lang="nl-NL" dirty="0" smtClean="0"/>
              <a:t> of </a:t>
            </a:r>
            <a:r>
              <a:rPr lang="nl-NL" dirty="0" err="1" smtClean="0"/>
              <a:t>Athens</a:t>
            </a:r>
            <a:endParaRPr lang="nl-NL" dirty="0"/>
          </a:p>
        </p:txBody>
      </p:sp>
      <p:sp>
        <p:nvSpPr>
          <p:cNvPr id="3" name="Tijdelijke aanduiding voor inhoud 2"/>
          <p:cNvSpPr>
            <a:spLocks noGrp="1"/>
          </p:cNvSpPr>
          <p:nvPr>
            <p:ph sz="quarter" idx="1"/>
          </p:nvPr>
        </p:nvSpPr>
        <p:spPr/>
        <p:txBody>
          <a:bodyPr/>
          <a:lstStyle/>
          <a:p>
            <a:r>
              <a:rPr lang="nl-NL" dirty="0" err="1" smtClean="0"/>
              <a:t>Rise</a:t>
            </a:r>
            <a:r>
              <a:rPr lang="nl-NL" dirty="0" smtClean="0"/>
              <a:t> of </a:t>
            </a:r>
            <a:r>
              <a:rPr lang="nl-NL" dirty="0" err="1" smtClean="0"/>
              <a:t>Athenian</a:t>
            </a:r>
            <a:r>
              <a:rPr lang="nl-NL" dirty="0" smtClean="0"/>
              <a:t> status and </a:t>
            </a:r>
            <a:r>
              <a:rPr lang="nl-NL" dirty="0" err="1" smtClean="0"/>
              <a:t>influence</a:t>
            </a:r>
            <a:r>
              <a:rPr lang="nl-NL" dirty="0" smtClean="0"/>
              <a:t> </a:t>
            </a:r>
            <a:r>
              <a:rPr lang="nl-NL" dirty="0" err="1" smtClean="0"/>
              <a:t>affects</a:t>
            </a:r>
            <a:r>
              <a:rPr lang="nl-NL" dirty="0" smtClean="0"/>
              <a:t> </a:t>
            </a:r>
            <a:r>
              <a:rPr lang="nl-NL" dirty="0" err="1" smtClean="0"/>
              <a:t>mainly</a:t>
            </a:r>
            <a:r>
              <a:rPr lang="nl-NL" dirty="0" smtClean="0"/>
              <a:t> </a:t>
            </a:r>
            <a:r>
              <a:rPr lang="nl-NL" dirty="0" err="1" smtClean="0"/>
              <a:t>Sparta’s</a:t>
            </a:r>
            <a:r>
              <a:rPr lang="nl-NL" dirty="0" smtClean="0"/>
              <a:t> </a:t>
            </a:r>
            <a:r>
              <a:rPr lang="nl-NL" dirty="0" err="1" smtClean="0"/>
              <a:t>allies</a:t>
            </a:r>
            <a:r>
              <a:rPr lang="nl-NL" dirty="0" smtClean="0"/>
              <a:t>; Sparta </a:t>
            </a:r>
            <a:r>
              <a:rPr lang="nl-NL" dirty="0" err="1" smtClean="0"/>
              <a:t>eventually</a:t>
            </a:r>
            <a:r>
              <a:rPr lang="nl-NL" dirty="0" smtClean="0"/>
              <a:t> </a:t>
            </a:r>
            <a:r>
              <a:rPr lang="nl-NL" dirty="0" err="1" smtClean="0"/>
              <a:t>obliged</a:t>
            </a:r>
            <a:r>
              <a:rPr lang="nl-NL" dirty="0" smtClean="0"/>
              <a:t> to act</a:t>
            </a:r>
          </a:p>
          <a:p>
            <a:endParaRPr lang="nl-NL" dirty="0" smtClean="0"/>
          </a:p>
          <a:p>
            <a:r>
              <a:rPr lang="nl-NL" dirty="0" smtClean="0"/>
              <a:t>Thucydides </a:t>
            </a:r>
            <a:r>
              <a:rPr lang="nl-NL" dirty="0" err="1" smtClean="0"/>
              <a:t>accuses</a:t>
            </a:r>
            <a:r>
              <a:rPr lang="nl-NL" dirty="0" smtClean="0"/>
              <a:t> </a:t>
            </a:r>
            <a:r>
              <a:rPr lang="nl-NL" dirty="0" err="1" smtClean="0"/>
              <a:t>democracy</a:t>
            </a:r>
            <a:r>
              <a:rPr lang="nl-NL" dirty="0" smtClean="0"/>
              <a:t> of </a:t>
            </a:r>
            <a:r>
              <a:rPr lang="nl-NL" dirty="0" err="1" smtClean="0"/>
              <a:t>mishandling</a:t>
            </a:r>
            <a:r>
              <a:rPr lang="nl-NL" dirty="0" smtClean="0"/>
              <a:t> the war; </a:t>
            </a:r>
            <a:r>
              <a:rPr lang="nl-NL" dirty="0" err="1" smtClean="0"/>
              <a:t>actual</a:t>
            </a:r>
            <a:r>
              <a:rPr lang="nl-NL" dirty="0" smtClean="0"/>
              <a:t> track record more </a:t>
            </a:r>
            <a:r>
              <a:rPr lang="nl-NL" dirty="0" err="1" smtClean="0"/>
              <a:t>ambiguous</a:t>
            </a:r>
            <a:endParaRPr lang="nl-NL" dirty="0" smtClean="0"/>
          </a:p>
          <a:p>
            <a:endParaRPr lang="nl-NL" dirty="0" smtClean="0"/>
          </a:p>
          <a:p>
            <a:r>
              <a:rPr lang="nl-NL" dirty="0" err="1" smtClean="0"/>
              <a:t>Athenian</a:t>
            </a:r>
            <a:r>
              <a:rPr lang="nl-NL" dirty="0" smtClean="0"/>
              <a:t> </a:t>
            </a:r>
            <a:r>
              <a:rPr lang="nl-NL" dirty="0" err="1" smtClean="0"/>
              <a:t>imperialism</a:t>
            </a:r>
            <a:r>
              <a:rPr lang="nl-NL" dirty="0" smtClean="0"/>
              <a:t> and profits of empire </a:t>
            </a:r>
            <a:r>
              <a:rPr lang="nl-NL" dirty="0" err="1" smtClean="0"/>
              <a:t>cause</a:t>
            </a:r>
            <a:r>
              <a:rPr lang="nl-NL" dirty="0" smtClean="0"/>
              <a:t> </a:t>
            </a:r>
            <a:r>
              <a:rPr lang="nl-NL" dirty="0" err="1" smtClean="0"/>
              <a:t>Athens</a:t>
            </a:r>
            <a:r>
              <a:rPr lang="nl-NL" dirty="0" smtClean="0"/>
              <a:t> to </a:t>
            </a:r>
            <a:r>
              <a:rPr lang="nl-NL" dirty="0" err="1" smtClean="0"/>
              <a:t>choose</a:t>
            </a:r>
            <a:r>
              <a:rPr lang="nl-NL" dirty="0" smtClean="0"/>
              <a:t> </a:t>
            </a:r>
            <a:r>
              <a:rPr lang="nl-NL" dirty="0" err="1" smtClean="0"/>
              <a:t>overreach</a:t>
            </a:r>
            <a:r>
              <a:rPr lang="nl-NL" dirty="0" smtClean="0"/>
              <a:t> </a:t>
            </a:r>
            <a:r>
              <a:rPr lang="nl-NL" dirty="0" err="1" smtClean="0"/>
              <a:t>every</a:t>
            </a:r>
            <a:r>
              <a:rPr lang="nl-NL" dirty="0" smtClean="0"/>
              <a:t> time</a:t>
            </a:r>
            <a:endParaRPr lang="nl-NL"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military </a:t>
            </a:r>
            <a:r>
              <a:rPr lang="nl-NL" dirty="0" err="1" smtClean="0"/>
              <a:t>situation</a:t>
            </a:r>
            <a:r>
              <a:rPr lang="nl-NL" dirty="0" smtClean="0"/>
              <a:t> in 431</a:t>
            </a:r>
            <a:endParaRPr lang="nl-NL" dirty="0"/>
          </a:p>
        </p:txBody>
      </p:sp>
      <p:sp>
        <p:nvSpPr>
          <p:cNvPr id="3" name="Tijdelijke aanduiding voor inhoud 2"/>
          <p:cNvSpPr>
            <a:spLocks noGrp="1"/>
          </p:cNvSpPr>
          <p:nvPr>
            <p:ph sz="quarter" idx="1"/>
          </p:nvPr>
        </p:nvSpPr>
        <p:spPr/>
        <p:txBody>
          <a:bodyPr/>
          <a:lstStyle/>
          <a:p>
            <a:r>
              <a:rPr lang="nl-NL" dirty="0" err="1" smtClean="0"/>
              <a:t>Army</a:t>
            </a:r>
            <a:r>
              <a:rPr lang="nl-NL" dirty="0" smtClean="0"/>
              <a:t>: 24,000 </a:t>
            </a:r>
            <a:r>
              <a:rPr lang="nl-NL" dirty="0" err="1" smtClean="0"/>
              <a:t>hoplites</a:t>
            </a:r>
            <a:r>
              <a:rPr lang="nl-NL" dirty="0" smtClean="0"/>
              <a:t>, 1,200 </a:t>
            </a:r>
            <a:r>
              <a:rPr lang="nl-NL" dirty="0" err="1" smtClean="0"/>
              <a:t>cavalry</a:t>
            </a:r>
            <a:r>
              <a:rPr lang="nl-NL" dirty="0" smtClean="0"/>
              <a:t>, 1,600 </a:t>
            </a:r>
            <a:r>
              <a:rPr lang="nl-NL" dirty="0" err="1" smtClean="0"/>
              <a:t>archers</a:t>
            </a:r>
            <a:endParaRPr lang="nl-NL" dirty="0" smtClean="0"/>
          </a:p>
          <a:p>
            <a:endParaRPr lang="nl-NL" dirty="0" smtClean="0"/>
          </a:p>
          <a:p>
            <a:r>
              <a:rPr lang="nl-NL" dirty="0" err="1" smtClean="0"/>
              <a:t>Fleet</a:t>
            </a:r>
            <a:r>
              <a:rPr lang="nl-NL" dirty="0" smtClean="0"/>
              <a:t>: 300 </a:t>
            </a:r>
            <a:r>
              <a:rPr lang="nl-NL" dirty="0" err="1" smtClean="0"/>
              <a:t>triremes</a:t>
            </a:r>
            <a:endParaRPr lang="nl-NL" dirty="0" smtClean="0"/>
          </a:p>
          <a:p>
            <a:endParaRPr lang="nl-NL" dirty="0" smtClean="0"/>
          </a:p>
          <a:p>
            <a:r>
              <a:rPr lang="nl-NL" dirty="0" err="1" smtClean="0"/>
              <a:t>Funds</a:t>
            </a:r>
            <a:r>
              <a:rPr lang="nl-NL" dirty="0" smtClean="0"/>
              <a:t>: 6,000 </a:t>
            </a:r>
            <a:r>
              <a:rPr lang="nl-NL" dirty="0" err="1" smtClean="0"/>
              <a:t>talents</a:t>
            </a:r>
            <a:r>
              <a:rPr lang="nl-NL" dirty="0" smtClean="0"/>
              <a:t> </a:t>
            </a:r>
            <a:r>
              <a:rPr lang="nl-NL" dirty="0" err="1" smtClean="0"/>
              <a:t>stockpiled</a:t>
            </a:r>
            <a:r>
              <a:rPr lang="nl-NL" dirty="0" smtClean="0"/>
              <a:t>, </a:t>
            </a:r>
            <a:r>
              <a:rPr lang="nl-NL" dirty="0" err="1" smtClean="0"/>
              <a:t>yearly</a:t>
            </a:r>
            <a:r>
              <a:rPr lang="nl-NL" dirty="0" smtClean="0"/>
              <a:t> </a:t>
            </a:r>
            <a:r>
              <a:rPr lang="nl-NL" dirty="0" err="1" smtClean="0"/>
              <a:t>tribute</a:t>
            </a:r>
            <a:r>
              <a:rPr lang="nl-NL" dirty="0" smtClean="0"/>
              <a:t> of 600 </a:t>
            </a:r>
            <a:r>
              <a:rPr lang="nl-NL" dirty="0" err="1" smtClean="0"/>
              <a:t>talents</a:t>
            </a:r>
            <a:endParaRPr lang="nl-NL" dirty="0" smtClean="0"/>
          </a:p>
          <a:p>
            <a:endParaRPr lang="nl-NL" dirty="0" smtClean="0"/>
          </a:p>
          <a:p>
            <a:r>
              <a:rPr lang="nl-NL" dirty="0" smtClean="0"/>
              <a:t>Long </a:t>
            </a:r>
            <a:r>
              <a:rPr lang="nl-NL" dirty="0" err="1" smtClean="0"/>
              <a:t>Walls</a:t>
            </a:r>
            <a:r>
              <a:rPr lang="nl-NL" dirty="0" smtClean="0"/>
              <a:t> </a:t>
            </a:r>
            <a:r>
              <a:rPr lang="nl-NL" dirty="0" err="1" smtClean="0"/>
              <a:t>connect</a:t>
            </a:r>
            <a:r>
              <a:rPr lang="nl-NL" dirty="0" smtClean="0"/>
              <a:t> city to </a:t>
            </a:r>
            <a:r>
              <a:rPr lang="nl-NL" dirty="0" err="1" smtClean="0"/>
              <a:t>Piraeus</a:t>
            </a:r>
            <a:endParaRPr lang="nl-NL"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Key</a:t>
            </a:r>
            <a:r>
              <a:rPr lang="nl-NL" dirty="0" smtClean="0"/>
              <a:t> </a:t>
            </a:r>
            <a:r>
              <a:rPr lang="nl-NL" dirty="0" err="1" smtClean="0"/>
              <a:t>questions</a:t>
            </a:r>
            <a:endParaRPr lang="nl-NL" dirty="0"/>
          </a:p>
        </p:txBody>
      </p:sp>
      <p:sp>
        <p:nvSpPr>
          <p:cNvPr id="3" name="Tijdelijke aanduiding voor inhoud 2"/>
          <p:cNvSpPr>
            <a:spLocks noGrp="1"/>
          </p:cNvSpPr>
          <p:nvPr>
            <p:ph sz="quarter" idx="1"/>
          </p:nvPr>
        </p:nvSpPr>
        <p:spPr/>
        <p:txBody>
          <a:bodyPr/>
          <a:lstStyle/>
          <a:p>
            <a:r>
              <a:rPr lang="nl-NL" dirty="0" err="1" smtClean="0"/>
              <a:t>Why</a:t>
            </a:r>
            <a:r>
              <a:rPr lang="nl-NL" dirty="0" smtClean="0"/>
              <a:t> </a:t>
            </a:r>
            <a:r>
              <a:rPr lang="nl-NL" dirty="0" err="1" smtClean="0"/>
              <a:t>did</a:t>
            </a:r>
            <a:r>
              <a:rPr lang="nl-NL" dirty="0" smtClean="0"/>
              <a:t> </a:t>
            </a:r>
            <a:r>
              <a:rPr lang="nl-NL" dirty="0" err="1" smtClean="0"/>
              <a:t>Athens</a:t>
            </a:r>
            <a:r>
              <a:rPr lang="nl-NL" dirty="0" smtClean="0"/>
              <a:t> and Sparta go to war, and </a:t>
            </a:r>
            <a:r>
              <a:rPr lang="nl-NL" dirty="0" err="1" smtClean="0"/>
              <a:t>why</a:t>
            </a:r>
            <a:r>
              <a:rPr lang="nl-NL" dirty="0" smtClean="0"/>
              <a:t> </a:t>
            </a:r>
            <a:r>
              <a:rPr lang="nl-NL" dirty="0" err="1" smtClean="0"/>
              <a:t>did</a:t>
            </a:r>
            <a:r>
              <a:rPr lang="nl-NL" dirty="0" smtClean="0"/>
              <a:t> </a:t>
            </a:r>
            <a:r>
              <a:rPr lang="nl-NL" dirty="0" err="1" smtClean="0"/>
              <a:t>they</a:t>
            </a:r>
            <a:r>
              <a:rPr lang="nl-NL" dirty="0" smtClean="0"/>
              <a:t> do </a:t>
            </a:r>
            <a:r>
              <a:rPr lang="nl-NL" dirty="0" err="1" smtClean="0"/>
              <a:t>so</a:t>
            </a:r>
            <a:r>
              <a:rPr lang="nl-NL" dirty="0" smtClean="0"/>
              <a:t> </a:t>
            </a:r>
            <a:r>
              <a:rPr lang="nl-NL" dirty="0" err="1" smtClean="0"/>
              <a:t>specifically</a:t>
            </a:r>
            <a:r>
              <a:rPr lang="nl-NL" dirty="0" smtClean="0"/>
              <a:t> in 431?</a:t>
            </a:r>
          </a:p>
          <a:p>
            <a:endParaRPr lang="nl-NL" dirty="0" smtClean="0"/>
          </a:p>
          <a:p>
            <a:r>
              <a:rPr lang="nl-NL" dirty="0" err="1" smtClean="0"/>
              <a:t>How</a:t>
            </a:r>
            <a:r>
              <a:rPr lang="nl-NL" dirty="0" smtClean="0"/>
              <a:t> </a:t>
            </a:r>
            <a:r>
              <a:rPr lang="nl-NL" dirty="0" err="1" smtClean="0"/>
              <a:t>did</a:t>
            </a:r>
            <a:r>
              <a:rPr lang="nl-NL" dirty="0" smtClean="0"/>
              <a:t> </a:t>
            </a:r>
            <a:r>
              <a:rPr lang="nl-NL" dirty="0" err="1" smtClean="0"/>
              <a:t>Athenian</a:t>
            </a:r>
            <a:r>
              <a:rPr lang="nl-NL" dirty="0" smtClean="0"/>
              <a:t> </a:t>
            </a:r>
            <a:r>
              <a:rPr lang="nl-NL" dirty="0" err="1" smtClean="0"/>
              <a:t>democracy</a:t>
            </a:r>
            <a:r>
              <a:rPr lang="nl-NL" dirty="0" smtClean="0"/>
              <a:t> </a:t>
            </a:r>
            <a:r>
              <a:rPr lang="nl-NL" dirty="0" err="1" smtClean="0"/>
              <a:t>shape</a:t>
            </a:r>
            <a:r>
              <a:rPr lang="nl-NL" dirty="0" smtClean="0"/>
              <a:t> the </a:t>
            </a:r>
            <a:r>
              <a:rPr lang="nl-NL" dirty="0" err="1" smtClean="0"/>
              <a:t>course</a:t>
            </a:r>
            <a:r>
              <a:rPr lang="nl-NL" dirty="0" smtClean="0"/>
              <a:t> of the war?</a:t>
            </a:r>
          </a:p>
          <a:p>
            <a:endParaRPr lang="nl-NL" dirty="0" smtClean="0"/>
          </a:p>
          <a:p>
            <a:r>
              <a:rPr lang="nl-NL" dirty="0" err="1" smtClean="0"/>
              <a:t>How</a:t>
            </a:r>
            <a:r>
              <a:rPr lang="nl-NL" dirty="0" smtClean="0"/>
              <a:t> </a:t>
            </a:r>
            <a:r>
              <a:rPr lang="nl-NL" dirty="0" err="1" smtClean="0"/>
              <a:t>did</a:t>
            </a:r>
            <a:r>
              <a:rPr lang="nl-NL" dirty="0" smtClean="0"/>
              <a:t> </a:t>
            </a:r>
            <a:r>
              <a:rPr lang="nl-NL" dirty="0" err="1" smtClean="0"/>
              <a:t>Athenian</a:t>
            </a:r>
            <a:r>
              <a:rPr lang="nl-NL" dirty="0" smtClean="0"/>
              <a:t> </a:t>
            </a:r>
            <a:r>
              <a:rPr lang="nl-NL" dirty="0" err="1" smtClean="0"/>
              <a:t>imperialism</a:t>
            </a:r>
            <a:r>
              <a:rPr lang="nl-NL" dirty="0" smtClean="0"/>
              <a:t> </a:t>
            </a:r>
            <a:r>
              <a:rPr lang="nl-NL" dirty="0" err="1" smtClean="0"/>
              <a:t>shape</a:t>
            </a:r>
            <a:r>
              <a:rPr lang="nl-NL" dirty="0" smtClean="0"/>
              <a:t> the </a:t>
            </a:r>
            <a:r>
              <a:rPr lang="nl-NL" dirty="0" err="1" smtClean="0"/>
              <a:t>course</a:t>
            </a:r>
            <a:r>
              <a:rPr lang="nl-NL" dirty="0" smtClean="0"/>
              <a:t> of the war?</a:t>
            </a:r>
            <a:endParaRPr lang="nl-NL"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causes</a:t>
            </a:r>
            <a:r>
              <a:rPr lang="nl-NL" dirty="0" smtClean="0"/>
              <a:t> of the war</a:t>
            </a:r>
            <a:endParaRPr lang="nl-NL" dirty="0"/>
          </a:p>
        </p:txBody>
      </p:sp>
      <p:sp>
        <p:nvSpPr>
          <p:cNvPr id="3" name="Tekstvak 2"/>
          <p:cNvSpPr txBox="1"/>
          <p:nvPr/>
        </p:nvSpPr>
        <p:spPr>
          <a:xfrm>
            <a:off x="3275856" y="1844824"/>
            <a:ext cx="5472608" cy="3416320"/>
          </a:xfrm>
          <a:prstGeom prst="rect">
            <a:avLst/>
          </a:prstGeom>
          <a:noFill/>
        </p:spPr>
        <p:txBody>
          <a:bodyPr wrap="square" rtlCol="0">
            <a:spAutoFit/>
          </a:bodyPr>
          <a:lstStyle/>
          <a:p>
            <a:pPr algn="just"/>
            <a:r>
              <a:rPr lang="en-GB" dirty="0" smtClean="0"/>
              <a:t>To the question why they broke the treaty, I answer by placing first an account of their </a:t>
            </a:r>
            <a:r>
              <a:rPr lang="en-GB" dirty="0" smtClean="0"/>
              <a:t>grievances </a:t>
            </a:r>
            <a:r>
              <a:rPr lang="en-GB" dirty="0" smtClean="0"/>
              <a:t>and points of difference</a:t>
            </a:r>
            <a:r>
              <a:rPr lang="en-GB" dirty="0" smtClean="0"/>
              <a:t>, so </a:t>
            </a:r>
            <a:r>
              <a:rPr lang="en-GB" dirty="0" smtClean="0"/>
              <a:t>that no one may ever have to ask the </a:t>
            </a:r>
            <a:r>
              <a:rPr lang="en-GB" b="1" dirty="0" smtClean="0"/>
              <a:t>immediate cause </a:t>
            </a:r>
            <a:r>
              <a:rPr lang="en-GB" dirty="0" smtClean="0"/>
              <a:t>which plunged the </a:t>
            </a:r>
            <a:r>
              <a:rPr lang="en-GB" dirty="0" smtClean="0"/>
              <a:t>Greeks </a:t>
            </a:r>
            <a:r>
              <a:rPr lang="en-GB" dirty="0" smtClean="0"/>
              <a:t>into a war of such magnitude. </a:t>
            </a:r>
          </a:p>
          <a:p>
            <a:pPr algn="just"/>
            <a:endParaRPr lang="en-GB" dirty="0" smtClean="0"/>
          </a:p>
          <a:p>
            <a:pPr algn="just"/>
            <a:r>
              <a:rPr lang="en-GB" dirty="0" smtClean="0"/>
              <a:t>The </a:t>
            </a:r>
            <a:r>
              <a:rPr lang="en-GB" b="1" dirty="0" smtClean="0"/>
              <a:t>truest cause</a:t>
            </a:r>
            <a:r>
              <a:rPr lang="en-GB" dirty="0" smtClean="0"/>
              <a:t>, I think, is the </a:t>
            </a:r>
            <a:r>
              <a:rPr lang="en-GB" dirty="0" smtClean="0"/>
              <a:t>one which was </a:t>
            </a:r>
            <a:r>
              <a:rPr lang="en-GB" dirty="0" smtClean="0"/>
              <a:t>officially hidden: the </a:t>
            </a:r>
            <a:r>
              <a:rPr lang="en-GB" dirty="0" smtClean="0"/>
              <a:t>growth of the power of Athens, and the </a:t>
            </a:r>
            <a:r>
              <a:rPr lang="en-GB" dirty="0" smtClean="0"/>
              <a:t>fear </a:t>
            </a:r>
            <a:r>
              <a:rPr lang="en-GB" dirty="0" smtClean="0"/>
              <a:t>which this inspired in </a:t>
            </a:r>
            <a:r>
              <a:rPr lang="en-GB" dirty="0" smtClean="0"/>
              <a:t>Sparta, </a:t>
            </a:r>
            <a:r>
              <a:rPr lang="en-GB" dirty="0" smtClean="0"/>
              <a:t>made war inevitable</a:t>
            </a:r>
            <a:r>
              <a:rPr lang="en-GB" dirty="0" smtClean="0"/>
              <a:t>.</a:t>
            </a:r>
          </a:p>
          <a:p>
            <a:pPr algn="just"/>
            <a:endParaRPr lang="en-GB" dirty="0" smtClean="0"/>
          </a:p>
          <a:p>
            <a:pPr algn="r"/>
            <a:r>
              <a:rPr lang="en-GB" dirty="0" err="1" smtClean="0"/>
              <a:t>Thuc</a:t>
            </a:r>
            <a:r>
              <a:rPr lang="en-GB" dirty="0" smtClean="0"/>
              <a:t>. 1.23.5-6</a:t>
            </a:r>
            <a:endParaRPr lang="nl-NL" dirty="0"/>
          </a:p>
        </p:txBody>
      </p:sp>
      <p:pic>
        <p:nvPicPr>
          <p:cNvPr id="4" name="Afbeelding 3" descr="Thucydides-bust-cutout_ROM.jpg"/>
          <p:cNvPicPr>
            <a:picLocks noChangeAspect="1"/>
          </p:cNvPicPr>
          <p:nvPr/>
        </p:nvPicPr>
        <p:blipFill>
          <a:blip r:embed="rId2" cstate="print"/>
          <a:stretch>
            <a:fillRect/>
          </a:stretch>
        </p:blipFill>
        <p:spPr>
          <a:xfrm>
            <a:off x="179512" y="1340768"/>
            <a:ext cx="2893833" cy="5032754"/>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long game</a:t>
            </a:r>
            <a:endParaRPr lang="nl-NL" dirty="0"/>
          </a:p>
        </p:txBody>
      </p:sp>
      <p:sp>
        <p:nvSpPr>
          <p:cNvPr id="3" name="Tijdelijke aanduiding voor inhoud 2"/>
          <p:cNvSpPr>
            <a:spLocks noGrp="1"/>
          </p:cNvSpPr>
          <p:nvPr>
            <p:ph sz="quarter" idx="1"/>
          </p:nvPr>
        </p:nvSpPr>
        <p:spPr/>
        <p:txBody>
          <a:bodyPr>
            <a:normAutofit fontScale="92500" lnSpcReduction="20000"/>
          </a:bodyPr>
          <a:lstStyle/>
          <a:p>
            <a:r>
              <a:rPr lang="nl-NL" dirty="0" smtClean="0"/>
              <a:t>479: </a:t>
            </a:r>
            <a:r>
              <a:rPr lang="nl-NL" dirty="0" err="1" smtClean="0"/>
              <a:t>Athenians</a:t>
            </a:r>
            <a:r>
              <a:rPr lang="nl-NL" dirty="0" smtClean="0"/>
              <a:t> </a:t>
            </a:r>
            <a:r>
              <a:rPr lang="nl-NL" dirty="0" err="1" smtClean="0"/>
              <a:t>rebuild</a:t>
            </a:r>
            <a:r>
              <a:rPr lang="nl-NL" dirty="0" smtClean="0"/>
              <a:t> </a:t>
            </a:r>
            <a:r>
              <a:rPr lang="nl-NL" dirty="0" err="1" smtClean="0"/>
              <a:t>their</a:t>
            </a:r>
            <a:r>
              <a:rPr lang="nl-NL" dirty="0" smtClean="0"/>
              <a:t> city </a:t>
            </a:r>
            <a:r>
              <a:rPr lang="nl-NL" dirty="0" err="1" smtClean="0"/>
              <a:t>wall</a:t>
            </a:r>
            <a:r>
              <a:rPr lang="nl-NL" dirty="0" smtClean="0"/>
              <a:t> </a:t>
            </a:r>
            <a:r>
              <a:rPr lang="nl-NL" dirty="0" err="1" smtClean="0"/>
              <a:t>against</a:t>
            </a:r>
            <a:r>
              <a:rPr lang="nl-NL" dirty="0" smtClean="0"/>
              <a:t> </a:t>
            </a:r>
            <a:r>
              <a:rPr lang="nl-NL" dirty="0" err="1" smtClean="0"/>
              <a:t>Spartan</a:t>
            </a:r>
            <a:r>
              <a:rPr lang="nl-NL" dirty="0" smtClean="0"/>
              <a:t> wishes</a:t>
            </a:r>
          </a:p>
          <a:p>
            <a:endParaRPr lang="nl-NL" dirty="0" smtClean="0"/>
          </a:p>
          <a:p>
            <a:r>
              <a:rPr lang="nl-NL" dirty="0" smtClean="0"/>
              <a:t>478: </a:t>
            </a:r>
            <a:r>
              <a:rPr lang="nl-NL" dirty="0" err="1" smtClean="0"/>
              <a:t>Athenians</a:t>
            </a:r>
            <a:r>
              <a:rPr lang="nl-NL" dirty="0" smtClean="0"/>
              <a:t> </a:t>
            </a:r>
            <a:r>
              <a:rPr lang="nl-NL" dirty="0" err="1" smtClean="0"/>
              <a:t>take</a:t>
            </a:r>
            <a:r>
              <a:rPr lang="nl-NL" dirty="0" smtClean="0"/>
              <a:t> over </a:t>
            </a:r>
            <a:r>
              <a:rPr lang="nl-NL" dirty="0" err="1" smtClean="0"/>
              <a:t>anti-Persian</a:t>
            </a:r>
            <a:r>
              <a:rPr lang="nl-NL" dirty="0" smtClean="0"/>
              <a:t> </a:t>
            </a:r>
            <a:r>
              <a:rPr lang="nl-NL" dirty="0" err="1" smtClean="0"/>
              <a:t>alliance</a:t>
            </a:r>
            <a:r>
              <a:rPr lang="nl-NL" dirty="0" smtClean="0"/>
              <a:t>; </a:t>
            </a:r>
            <a:r>
              <a:rPr lang="nl-NL" dirty="0" err="1" smtClean="0"/>
              <a:t>Spartans</a:t>
            </a:r>
            <a:r>
              <a:rPr lang="nl-NL" dirty="0" smtClean="0"/>
              <a:t> </a:t>
            </a:r>
            <a:r>
              <a:rPr lang="nl-NL" dirty="0" err="1" smtClean="0"/>
              <a:t>acquiesce</a:t>
            </a:r>
            <a:r>
              <a:rPr lang="nl-NL" dirty="0" smtClean="0"/>
              <a:t>?</a:t>
            </a:r>
          </a:p>
          <a:p>
            <a:endParaRPr lang="nl-NL" dirty="0" smtClean="0"/>
          </a:p>
          <a:p>
            <a:r>
              <a:rPr lang="nl-NL" dirty="0" smtClean="0"/>
              <a:t>465: Sparta </a:t>
            </a:r>
            <a:r>
              <a:rPr lang="nl-NL" dirty="0" err="1" smtClean="0"/>
              <a:t>willing</a:t>
            </a:r>
            <a:r>
              <a:rPr lang="nl-NL" dirty="0" smtClean="0"/>
              <a:t> to support </a:t>
            </a:r>
            <a:r>
              <a:rPr lang="nl-NL" dirty="0" err="1" smtClean="0"/>
              <a:t>revolt</a:t>
            </a:r>
            <a:r>
              <a:rPr lang="nl-NL" dirty="0" smtClean="0"/>
              <a:t> of </a:t>
            </a:r>
            <a:r>
              <a:rPr lang="nl-NL" dirty="0" err="1" smtClean="0"/>
              <a:t>Thasos</a:t>
            </a:r>
            <a:r>
              <a:rPr lang="nl-NL" dirty="0" smtClean="0"/>
              <a:t>?</a:t>
            </a:r>
          </a:p>
          <a:p>
            <a:endParaRPr lang="nl-NL" dirty="0" smtClean="0"/>
          </a:p>
          <a:p>
            <a:r>
              <a:rPr lang="nl-NL" dirty="0" smtClean="0"/>
              <a:t>465/4: Sparta </a:t>
            </a:r>
            <a:r>
              <a:rPr lang="nl-NL" dirty="0" err="1" smtClean="0"/>
              <a:t>rejects</a:t>
            </a:r>
            <a:r>
              <a:rPr lang="nl-NL" dirty="0" smtClean="0"/>
              <a:t> </a:t>
            </a:r>
            <a:r>
              <a:rPr lang="nl-NL" dirty="0" err="1" smtClean="0"/>
              <a:t>Athenian</a:t>
            </a:r>
            <a:r>
              <a:rPr lang="nl-NL" dirty="0" smtClean="0"/>
              <a:t> </a:t>
            </a:r>
            <a:r>
              <a:rPr lang="nl-NL" dirty="0" err="1" smtClean="0"/>
              <a:t>aid</a:t>
            </a:r>
            <a:r>
              <a:rPr lang="nl-NL" dirty="0" smtClean="0"/>
              <a:t> </a:t>
            </a:r>
            <a:r>
              <a:rPr lang="nl-NL" dirty="0" err="1" smtClean="0"/>
              <a:t>against</a:t>
            </a:r>
            <a:r>
              <a:rPr lang="nl-NL" dirty="0" smtClean="0"/>
              <a:t> </a:t>
            </a:r>
            <a:r>
              <a:rPr lang="nl-NL" dirty="0" err="1" smtClean="0"/>
              <a:t>helot</a:t>
            </a:r>
            <a:r>
              <a:rPr lang="nl-NL" dirty="0" smtClean="0"/>
              <a:t> </a:t>
            </a:r>
            <a:r>
              <a:rPr lang="nl-NL" dirty="0" err="1" smtClean="0"/>
              <a:t>revolt</a:t>
            </a:r>
            <a:endParaRPr lang="nl-NL" dirty="0" smtClean="0"/>
          </a:p>
          <a:p>
            <a:endParaRPr lang="nl-NL" dirty="0" smtClean="0"/>
          </a:p>
          <a:p>
            <a:r>
              <a:rPr lang="nl-NL" dirty="0" smtClean="0"/>
              <a:t>464-1: </a:t>
            </a:r>
            <a:r>
              <a:rPr lang="nl-NL" dirty="0" err="1" smtClean="0"/>
              <a:t>Athens</a:t>
            </a:r>
            <a:r>
              <a:rPr lang="nl-NL" dirty="0" smtClean="0"/>
              <a:t> breaks </a:t>
            </a:r>
            <a:r>
              <a:rPr lang="nl-NL" dirty="0" err="1" smtClean="0"/>
              <a:t>alliance</a:t>
            </a:r>
            <a:r>
              <a:rPr lang="nl-NL" dirty="0" smtClean="0"/>
              <a:t> </a:t>
            </a:r>
            <a:r>
              <a:rPr lang="nl-NL" dirty="0" err="1" smtClean="0"/>
              <a:t>with</a:t>
            </a:r>
            <a:r>
              <a:rPr lang="nl-NL" dirty="0" smtClean="0"/>
              <a:t> Sparta, </a:t>
            </a:r>
            <a:r>
              <a:rPr lang="nl-NL" dirty="0" err="1" smtClean="0"/>
              <a:t>forges</a:t>
            </a:r>
            <a:r>
              <a:rPr lang="nl-NL" dirty="0" smtClean="0"/>
              <a:t> </a:t>
            </a:r>
            <a:r>
              <a:rPr lang="nl-NL" dirty="0" err="1" smtClean="0"/>
              <a:t>new</a:t>
            </a:r>
            <a:r>
              <a:rPr lang="nl-NL" dirty="0" smtClean="0"/>
              <a:t> </a:t>
            </a:r>
            <a:r>
              <a:rPr lang="nl-NL" dirty="0" err="1" smtClean="0"/>
              <a:t>alliances</a:t>
            </a:r>
            <a:r>
              <a:rPr lang="nl-NL" dirty="0" smtClean="0"/>
              <a:t> </a:t>
            </a:r>
            <a:r>
              <a:rPr lang="nl-NL" dirty="0" err="1" smtClean="0"/>
              <a:t>with</a:t>
            </a:r>
            <a:r>
              <a:rPr lang="nl-NL" dirty="0" smtClean="0"/>
              <a:t> </a:t>
            </a:r>
            <a:r>
              <a:rPr lang="nl-NL" dirty="0" err="1" smtClean="0"/>
              <a:t>Argos</a:t>
            </a:r>
            <a:r>
              <a:rPr lang="nl-NL" dirty="0" smtClean="0"/>
              <a:t>, </a:t>
            </a:r>
            <a:r>
              <a:rPr lang="nl-NL" dirty="0" err="1" smtClean="0"/>
              <a:t>Thessaly</a:t>
            </a:r>
            <a:r>
              <a:rPr lang="nl-NL" dirty="0" smtClean="0"/>
              <a:t>, Megara</a:t>
            </a:r>
            <a:endParaRPr lang="nl-NL"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First </a:t>
            </a:r>
            <a:r>
              <a:rPr lang="nl-NL" dirty="0" err="1" smtClean="0"/>
              <a:t>Peloponnesian</a:t>
            </a:r>
            <a:r>
              <a:rPr lang="nl-NL" dirty="0" smtClean="0"/>
              <a:t> War (460-446)</a:t>
            </a:r>
            <a:endParaRPr lang="nl-NL" dirty="0"/>
          </a:p>
        </p:txBody>
      </p:sp>
      <p:sp>
        <p:nvSpPr>
          <p:cNvPr id="3" name="Tijdelijke aanduiding voor inhoud 2"/>
          <p:cNvSpPr>
            <a:spLocks noGrp="1"/>
          </p:cNvSpPr>
          <p:nvPr>
            <p:ph sz="quarter" idx="1"/>
          </p:nvPr>
        </p:nvSpPr>
        <p:spPr>
          <a:xfrm>
            <a:off x="301752" y="1527048"/>
            <a:ext cx="8503920" cy="4782272"/>
          </a:xfrm>
        </p:spPr>
        <p:txBody>
          <a:bodyPr>
            <a:normAutofit fontScale="92500" lnSpcReduction="20000"/>
          </a:bodyPr>
          <a:lstStyle/>
          <a:p>
            <a:r>
              <a:rPr lang="nl-NL" dirty="0" smtClean="0"/>
              <a:t>Sparta </a:t>
            </a:r>
            <a:r>
              <a:rPr lang="nl-NL" dirty="0" err="1" smtClean="0"/>
              <a:t>leads</a:t>
            </a:r>
            <a:r>
              <a:rPr lang="nl-NL" dirty="0" smtClean="0"/>
              <a:t> </a:t>
            </a:r>
            <a:r>
              <a:rPr lang="nl-NL" dirty="0" err="1" smtClean="0"/>
              <a:t>alliance</a:t>
            </a:r>
            <a:r>
              <a:rPr lang="nl-NL" dirty="0" smtClean="0"/>
              <a:t> </a:t>
            </a:r>
            <a:r>
              <a:rPr lang="nl-NL" dirty="0" err="1" smtClean="0"/>
              <a:t>against</a:t>
            </a:r>
            <a:r>
              <a:rPr lang="nl-NL" dirty="0" smtClean="0"/>
              <a:t> </a:t>
            </a:r>
            <a:r>
              <a:rPr lang="nl-NL" dirty="0" err="1" smtClean="0"/>
              <a:t>Athens</a:t>
            </a:r>
            <a:r>
              <a:rPr lang="nl-NL" dirty="0" smtClean="0"/>
              <a:t>, </a:t>
            </a:r>
            <a:r>
              <a:rPr lang="nl-NL" dirty="0" err="1" smtClean="0"/>
              <a:t>but</a:t>
            </a:r>
            <a:r>
              <a:rPr lang="nl-NL" dirty="0" smtClean="0"/>
              <a:t> </a:t>
            </a:r>
            <a:r>
              <a:rPr lang="nl-NL" dirty="0" err="1" smtClean="0"/>
              <a:t>only</a:t>
            </a:r>
            <a:r>
              <a:rPr lang="nl-NL" dirty="0" smtClean="0"/>
              <a:t> </a:t>
            </a:r>
            <a:r>
              <a:rPr lang="nl-NL" dirty="0" err="1" smtClean="0"/>
              <a:t>marches</a:t>
            </a:r>
            <a:r>
              <a:rPr lang="nl-NL" dirty="0" smtClean="0"/>
              <a:t> out </a:t>
            </a:r>
            <a:r>
              <a:rPr lang="nl-NL" dirty="0" err="1" smtClean="0"/>
              <a:t>twice</a:t>
            </a:r>
            <a:endParaRPr lang="nl-NL" dirty="0" smtClean="0"/>
          </a:p>
          <a:p>
            <a:endParaRPr lang="nl-NL" dirty="0" smtClean="0"/>
          </a:p>
          <a:p>
            <a:r>
              <a:rPr lang="nl-NL" dirty="0" err="1" smtClean="0"/>
              <a:t>Athens</a:t>
            </a:r>
            <a:r>
              <a:rPr lang="nl-NL" dirty="0" smtClean="0"/>
              <a:t> </a:t>
            </a:r>
            <a:r>
              <a:rPr lang="nl-NL" dirty="0" err="1" smtClean="0"/>
              <a:t>mainly</a:t>
            </a:r>
            <a:r>
              <a:rPr lang="nl-NL" dirty="0" smtClean="0"/>
              <a:t> </a:t>
            </a:r>
            <a:r>
              <a:rPr lang="nl-NL" dirty="0" err="1" smtClean="0"/>
              <a:t>fights</a:t>
            </a:r>
            <a:r>
              <a:rPr lang="nl-NL" dirty="0" smtClean="0"/>
              <a:t> </a:t>
            </a:r>
            <a:r>
              <a:rPr lang="nl-NL" dirty="0" err="1" smtClean="0"/>
              <a:t>Corinth</a:t>
            </a:r>
            <a:r>
              <a:rPr lang="nl-NL" dirty="0" smtClean="0"/>
              <a:t>, </a:t>
            </a:r>
            <a:r>
              <a:rPr lang="nl-NL" dirty="0" err="1" smtClean="0"/>
              <a:t>Aegina</a:t>
            </a:r>
            <a:r>
              <a:rPr lang="nl-NL" dirty="0" smtClean="0"/>
              <a:t>, </a:t>
            </a:r>
            <a:r>
              <a:rPr lang="nl-NL" dirty="0" err="1" smtClean="0"/>
              <a:t>Boeotia</a:t>
            </a:r>
            <a:endParaRPr lang="nl-NL" dirty="0" smtClean="0"/>
          </a:p>
          <a:p>
            <a:endParaRPr lang="nl-NL" dirty="0" smtClean="0"/>
          </a:p>
          <a:p>
            <a:r>
              <a:rPr lang="nl-NL" dirty="0" err="1" smtClean="0"/>
              <a:t>Initial</a:t>
            </a:r>
            <a:r>
              <a:rPr lang="nl-NL" dirty="0" smtClean="0"/>
              <a:t> </a:t>
            </a:r>
            <a:r>
              <a:rPr lang="nl-NL" dirty="0" err="1" smtClean="0"/>
              <a:t>success</a:t>
            </a:r>
            <a:r>
              <a:rPr lang="nl-NL" dirty="0" smtClean="0"/>
              <a:t>: </a:t>
            </a:r>
            <a:r>
              <a:rPr lang="nl-NL" dirty="0" err="1" smtClean="0"/>
              <a:t>Athens</a:t>
            </a:r>
            <a:r>
              <a:rPr lang="nl-NL" dirty="0" smtClean="0"/>
              <a:t> </a:t>
            </a:r>
            <a:r>
              <a:rPr lang="nl-NL" dirty="0" err="1" smtClean="0"/>
              <a:t>defeats</a:t>
            </a:r>
            <a:r>
              <a:rPr lang="nl-NL" dirty="0" smtClean="0"/>
              <a:t> </a:t>
            </a:r>
            <a:r>
              <a:rPr lang="nl-NL" dirty="0" err="1" smtClean="0"/>
              <a:t>Corinth</a:t>
            </a:r>
            <a:r>
              <a:rPr lang="nl-NL" dirty="0" smtClean="0"/>
              <a:t>, </a:t>
            </a:r>
            <a:r>
              <a:rPr lang="nl-NL" dirty="0" err="1" smtClean="0"/>
              <a:t>takes</a:t>
            </a:r>
            <a:r>
              <a:rPr lang="nl-NL" dirty="0" smtClean="0"/>
              <a:t> </a:t>
            </a:r>
            <a:r>
              <a:rPr lang="nl-NL" dirty="0" err="1" smtClean="0"/>
              <a:t>Aegina</a:t>
            </a:r>
            <a:r>
              <a:rPr lang="nl-NL" dirty="0" smtClean="0"/>
              <a:t> (458), </a:t>
            </a:r>
            <a:r>
              <a:rPr lang="nl-NL" dirty="0" err="1" smtClean="0"/>
              <a:t>Boeotia</a:t>
            </a:r>
            <a:r>
              <a:rPr lang="nl-NL" dirty="0" smtClean="0"/>
              <a:t> (456), </a:t>
            </a:r>
            <a:r>
              <a:rPr lang="nl-NL" dirty="0" err="1" smtClean="0"/>
              <a:t>Phocis</a:t>
            </a:r>
            <a:r>
              <a:rPr lang="nl-NL" dirty="0" smtClean="0"/>
              <a:t> (454), raids </a:t>
            </a:r>
            <a:r>
              <a:rPr lang="nl-NL" dirty="0" err="1" smtClean="0"/>
              <a:t>Peloponnese</a:t>
            </a:r>
            <a:r>
              <a:rPr lang="nl-NL" dirty="0" smtClean="0"/>
              <a:t> </a:t>
            </a:r>
            <a:r>
              <a:rPr lang="nl-NL" dirty="0" err="1" smtClean="0"/>
              <a:t>unopposed</a:t>
            </a:r>
            <a:endParaRPr lang="nl-NL" dirty="0" smtClean="0"/>
          </a:p>
          <a:p>
            <a:endParaRPr lang="nl-NL" dirty="0" smtClean="0"/>
          </a:p>
          <a:p>
            <a:r>
              <a:rPr lang="nl-NL" dirty="0" err="1" smtClean="0"/>
              <a:t>Rebellion</a:t>
            </a:r>
            <a:r>
              <a:rPr lang="nl-NL" dirty="0" smtClean="0"/>
              <a:t> of </a:t>
            </a:r>
            <a:r>
              <a:rPr lang="nl-NL" dirty="0" err="1" smtClean="0"/>
              <a:t>Boeotia</a:t>
            </a:r>
            <a:r>
              <a:rPr lang="nl-NL" dirty="0" smtClean="0"/>
              <a:t> (447), </a:t>
            </a:r>
            <a:r>
              <a:rPr lang="nl-NL" dirty="0" err="1" smtClean="0"/>
              <a:t>Euboea</a:t>
            </a:r>
            <a:r>
              <a:rPr lang="nl-NL" dirty="0" smtClean="0"/>
              <a:t> and Megara (446); </a:t>
            </a:r>
            <a:r>
              <a:rPr lang="nl-NL" dirty="0" err="1" smtClean="0"/>
              <a:t>threat</a:t>
            </a:r>
            <a:r>
              <a:rPr lang="nl-NL" dirty="0" smtClean="0"/>
              <a:t> of </a:t>
            </a:r>
            <a:r>
              <a:rPr lang="nl-NL" dirty="0" err="1" smtClean="0"/>
              <a:t>Spartan</a:t>
            </a:r>
            <a:r>
              <a:rPr lang="nl-NL" dirty="0" smtClean="0"/>
              <a:t> </a:t>
            </a:r>
            <a:r>
              <a:rPr lang="nl-NL" dirty="0" err="1" smtClean="0"/>
              <a:t>invasion</a:t>
            </a:r>
            <a:r>
              <a:rPr lang="nl-NL" dirty="0" smtClean="0"/>
              <a:t> </a:t>
            </a:r>
            <a:r>
              <a:rPr lang="nl-NL" dirty="0" err="1" smtClean="0"/>
              <a:t>forces</a:t>
            </a:r>
            <a:r>
              <a:rPr lang="nl-NL" dirty="0" smtClean="0"/>
              <a:t> </a:t>
            </a:r>
            <a:r>
              <a:rPr lang="nl-NL" dirty="0" err="1" smtClean="0"/>
              <a:t>Athens</a:t>
            </a:r>
            <a:r>
              <a:rPr lang="nl-NL" dirty="0" smtClean="0"/>
              <a:t> to </a:t>
            </a:r>
            <a:r>
              <a:rPr lang="nl-NL" dirty="0" err="1" smtClean="0"/>
              <a:t>negotiate</a:t>
            </a:r>
            <a:endParaRPr lang="nl-NL" dirty="0" smtClean="0"/>
          </a:p>
          <a:p>
            <a:endParaRPr lang="nl-NL" dirty="0" smtClean="0"/>
          </a:p>
          <a:p>
            <a:r>
              <a:rPr lang="nl-NL" dirty="0" err="1" smtClean="0"/>
              <a:t>Signing</a:t>
            </a:r>
            <a:r>
              <a:rPr lang="nl-NL" dirty="0" smtClean="0"/>
              <a:t> of </a:t>
            </a:r>
            <a:r>
              <a:rPr lang="nl-NL" dirty="0" err="1" smtClean="0"/>
              <a:t>Thirty</a:t>
            </a:r>
            <a:r>
              <a:rPr lang="nl-NL" dirty="0" smtClean="0"/>
              <a:t> </a:t>
            </a:r>
            <a:r>
              <a:rPr lang="nl-NL" dirty="0" err="1" smtClean="0"/>
              <a:t>Years</a:t>
            </a:r>
            <a:r>
              <a:rPr lang="nl-NL" dirty="0" smtClean="0"/>
              <a:t>’ </a:t>
            </a:r>
            <a:r>
              <a:rPr lang="nl-NL" dirty="0" err="1" smtClean="0"/>
              <a:t>Peace</a:t>
            </a:r>
            <a:r>
              <a:rPr lang="nl-NL" dirty="0" smtClean="0"/>
              <a:t> (446/5)</a:t>
            </a:r>
            <a:endParaRPr lang="nl-NL"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t>
            </a:r>
            <a:r>
              <a:rPr lang="nl-NL" dirty="0" err="1" smtClean="0"/>
              <a:t>Grievances</a:t>
            </a:r>
            <a:r>
              <a:rPr lang="nl-NL" dirty="0" smtClean="0"/>
              <a:t> and </a:t>
            </a:r>
            <a:r>
              <a:rPr lang="nl-NL" dirty="0" err="1" smtClean="0"/>
              <a:t>points</a:t>
            </a:r>
            <a:r>
              <a:rPr lang="nl-NL" dirty="0" smtClean="0"/>
              <a:t> of </a:t>
            </a:r>
            <a:r>
              <a:rPr lang="nl-NL" dirty="0" err="1" smtClean="0"/>
              <a:t>difference</a:t>
            </a:r>
            <a:r>
              <a:rPr lang="nl-NL" dirty="0" smtClean="0"/>
              <a:t>’</a:t>
            </a:r>
            <a:endParaRPr lang="nl-NL" dirty="0"/>
          </a:p>
        </p:txBody>
      </p:sp>
      <p:sp>
        <p:nvSpPr>
          <p:cNvPr id="3" name="Tijdelijke aanduiding voor inhoud 2"/>
          <p:cNvSpPr>
            <a:spLocks noGrp="1"/>
          </p:cNvSpPr>
          <p:nvPr>
            <p:ph sz="quarter" idx="1"/>
          </p:nvPr>
        </p:nvSpPr>
        <p:spPr/>
        <p:txBody>
          <a:bodyPr>
            <a:normAutofit lnSpcReduction="10000"/>
          </a:bodyPr>
          <a:lstStyle/>
          <a:p>
            <a:r>
              <a:rPr lang="nl-NL" dirty="0" smtClean="0"/>
              <a:t>435: </a:t>
            </a:r>
            <a:r>
              <a:rPr lang="nl-NL" dirty="0" err="1" smtClean="0"/>
              <a:t>Corcyra</a:t>
            </a:r>
            <a:r>
              <a:rPr lang="nl-NL" dirty="0" smtClean="0"/>
              <a:t> breaks </a:t>
            </a:r>
            <a:r>
              <a:rPr lang="nl-NL" dirty="0" err="1" smtClean="0"/>
              <a:t>with</a:t>
            </a:r>
            <a:r>
              <a:rPr lang="nl-NL" dirty="0" smtClean="0"/>
              <a:t> </a:t>
            </a:r>
            <a:r>
              <a:rPr lang="nl-NL" dirty="0" err="1" smtClean="0"/>
              <a:t>its</a:t>
            </a:r>
            <a:r>
              <a:rPr lang="nl-NL" dirty="0" smtClean="0"/>
              <a:t> </a:t>
            </a:r>
            <a:r>
              <a:rPr lang="nl-NL" dirty="0" err="1" smtClean="0"/>
              <a:t>mother</a:t>
            </a:r>
            <a:r>
              <a:rPr lang="nl-NL" dirty="0" smtClean="0"/>
              <a:t> city </a:t>
            </a:r>
            <a:r>
              <a:rPr lang="nl-NL" dirty="0" err="1" smtClean="0"/>
              <a:t>Corinth</a:t>
            </a:r>
            <a:r>
              <a:rPr lang="nl-NL" dirty="0" smtClean="0"/>
              <a:t> and </a:t>
            </a:r>
            <a:r>
              <a:rPr lang="nl-NL" dirty="0" err="1" smtClean="0"/>
              <a:t>forges</a:t>
            </a:r>
            <a:r>
              <a:rPr lang="nl-NL" dirty="0" smtClean="0"/>
              <a:t> </a:t>
            </a:r>
            <a:r>
              <a:rPr lang="nl-NL" dirty="0" err="1" smtClean="0"/>
              <a:t>alliance</a:t>
            </a:r>
            <a:r>
              <a:rPr lang="nl-NL" dirty="0" smtClean="0"/>
              <a:t> </a:t>
            </a:r>
            <a:r>
              <a:rPr lang="nl-NL" dirty="0" err="1" smtClean="0"/>
              <a:t>with</a:t>
            </a:r>
            <a:r>
              <a:rPr lang="nl-NL" dirty="0" smtClean="0"/>
              <a:t> </a:t>
            </a:r>
            <a:r>
              <a:rPr lang="nl-NL" dirty="0" err="1" smtClean="0"/>
              <a:t>Athens</a:t>
            </a:r>
            <a:endParaRPr lang="nl-NL" dirty="0" smtClean="0"/>
          </a:p>
          <a:p>
            <a:endParaRPr lang="nl-NL" dirty="0" smtClean="0"/>
          </a:p>
          <a:p>
            <a:r>
              <a:rPr lang="nl-NL" dirty="0" smtClean="0"/>
              <a:t>432: </a:t>
            </a:r>
            <a:r>
              <a:rPr lang="nl-NL" dirty="0" err="1" smtClean="0"/>
              <a:t>Potidaea</a:t>
            </a:r>
            <a:r>
              <a:rPr lang="nl-NL" dirty="0" smtClean="0"/>
              <a:t> </a:t>
            </a:r>
            <a:r>
              <a:rPr lang="nl-NL" dirty="0" err="1" smtClean="0"/>
              <a:t>revolts</a:t>
            </a:r>
            <a:r>
              <a:rPr lang="nl-NL" dirty="0" smtClean="0"/>
              <a:t> </a:t>
            </a:r>
            <a:r>
              <a:rPr lang="nl-NL" dirty="0" err="1" smtClean="0"/>
              <a:t>from</a:t>
            </a:r>
            <a:r>
              <a:rPr lang="nl-NL" dirty="0" smtClean="0"/>
              <a:t> </a:t>
            </a:r>
            <a:r>
              <a:rPr lang="nl-NL" dirty="0" err="1" smtClean="0"/>
              <a:t>Athens</a:t>
            </a:r>
            <a:r>
              <a:rPr lang="nl-NL" dirty="0" smtClean="0"/>
              <a:t>; </a:t>
            </a:r>
            <a:r>
              <a:rPr lang="nl-NL" dirty="0" err="1" smtClean="0"/>
              <a:t>supported</a:t>
            </a:r>
            <a:r>
              <a:rPr lang="nl-NL" dirty="0" smtClean="0"/>
              <a:t> </a:t>
            </a:r>
            <a:r>
              <a:rPr lang="nl-NL" dirty="0" err="1" smtClean="0"/>
              <a:t>by</a:t>
            </a:r>
            <a:r>
              <a:rPr lang="nl-NL" dirty="0" smtClean="0"/>
              <a:t> </a:t>
            </a:r>
            <a:r>
              <a:rPr lang="nl-NL" dirty="0" err="1" smtClean="0"/>
              <a:t>volunteers</a:t>
            </a:r>
            <a:r>
              <a:rPr lang="nl-NL" dirty="0" smtClean="0"/>
              <a:t> </a:t>
            </a:r>
            <a:r>
              <a:rPr lang="nl-NL" dirty="0" err="1" smtClean="0"/>
              <a:t>from</a:t>
            </a:r>
            <a:r>
              <a:rPr lang="nl-NL" dirty="0" smtClean="0"/>
              <a:t> </a:t>
            </a:r>
            <a:r>
              <a:rPr lang="nl-NL" dirty="0" err="1" smtClean="0"/>
              <a:t>mother</a:t>
            </a:r>
            <a:r>
              <a:rPr lang="nl-NL" dirty="0" smtClean="0"/>
              <a:t> city </a:t>
            </a:r>
            <a:r>
              <a:rPr lang="nl-NL" dirty="0" err="1" smtClean="0"/>
              <a:t>Corinth</a:t>
            </a:r>
            <a:endParaRPr lang="nl-NL" dirty="0" smtClean="0"/>
          </a:p>
          <a:p>
            <a:endParaRPr lang="nl-NL" dirty="0" smtClean="0"/>
          </a:p>
          <a:p>
            <a:r>
              <a:rPr lang="nl-NL" dirty="0" smtClean="0"/>
              <a:t>431: </a:t>
            </a:r>
            <a:r>
              <a:rPr lang="nl-NL" dirty="0" err="1" smtClean="0"/>
              <a:t>Aeginetans</a:t>
            </a:r>
            <a:r>
              <a:rPr lang="nl-NL" dirty="0" smtClean="0"/>
              <a:t> </a:t>
            </a:r>
            <a:r>
              <a:rPr lang="nl-NL" dirty="0" err="1" smtClean="0"/>
              <a:t>banished</a:t>
            </a:r>
            <a:r>
              <a:rPr lang="nl-NL" dirty="0" smtClean="0"/>
              <a:t> </a:t>
            </a:r>
            <a:r>
              <a:rPr lang="nl-NL" dirty="0" err="1" smtClean="0"/>
              <a:t>from</a:t>
            </a:r>
            <a:r>
              <a:rPr lang="nl-NL" dirty="0" smtClean="0"/>
              <a:t> </a:t>
            </a:r>
            <a:r>
              <a:rPr lang="nl-NL" dirty="0" err="1" smtClean="0"/>
              <a:t>Aegina</a:t>
            </a:r>
            <a:endParaRPr lang="nl-NL" dirty="0" smtClean="0"/>
          </a:p>
          <a:p>
            <a:endParaRPr lang="nl-NL" dirty="0" smtClean="0"/>
          </a:p>
          <a:p>
            <a:r>
              <a:rPr lang="nl-NL" dirty="0" smtClean="0"/>
              <a:t>‘</a:t>
            </a:r>
            <a:r>
              <a:rPr lang="nl-NL" dirty="0" err="1" smtClean="0"/>
              <a:t>Megarian</a:t>
            </a:r>
            <a:r>
              <a:rPr lang="nl-NL" dirty="0" smtClean="0"/>
              <a:t> </a:t>
            </a:r>
            <a:r>
              <a:rPr lang="nl-NL" dirty="0" err="1" smtClean="0"/>
              <a:t>Decree</a:t>
            </a:r>
            <a:r>
              <a:rPr lang="nl-NL" dirty="0" smtClean="0"/>
              <a:t>’ </a:t>
            </a:r>
            <a:r>
              <a:rPr lang="nl-NL" dirty="0" err="1" smtClean="0"/>
              <a:t>bans</a:t>
            </a:r>
            <a:r>
              <a:rPr lang="nl-NL" dirty="0" smtClean="0"/>
              <a:t> </a:t>
            </a:r>
            <a:r>
              <a:rPr lang="nl-NL" dirty="0" err="1" smtClean="0"/>
              <a:t>Megarians</a:t>
            </a:r>
            <a:r>
              <a:rPr lang="nl-NL" dirty="0" smtClean="0"/>
              <a:t> </a:t>
            </a:r>
            <a:r>
              <a:rPr lang="nl-NL" dirty="0" err="1" smtClean="0"/>
              <a:t>from</a:t>
            </a:r>
            <a:r>
              <a:rPr lang="nl-NL" dirty="0" smtClean="0"/>
              <a:t> all </a:t>
            </a:r>
            <a:r>
              <a:rPr lang="nl-NL" dirty="0" err="1" smtClean="0"/>
              <a:t>ports</a:t>
            </a:r>
            <a:r>
              <a:rPr lang="nl-NL" dirty="0" smtClean="0"/>
              <a:t> and </a:t>
            </a:r>
            <a:r>
              <a:rPr lang="nl-NL" dirty="0" err="1" smtClean="0"/>
              <a:t>markets</a:t>
            </a:r>
            <a:r>
              <a:rPr lang="nl-NL" dirty="0" smtClean="0"/>
              <a:t> of the </a:t>
            </a:r>
            <a:r>
              <a:rPr lang="nl-NL" dirty="0" err="1" smtClean="0"/>
              <a:t>Athenian</a:t>
            </a:r>
            <a:r>
              <a:rPr lang="nl-NL" dirty="0" smtClean="0"/>
              <a:t> Empire</a:t>
            </a:r>
            <a:endParaRPr lang="nl-NL"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fbeelding 2" descr="Pel War Greece.jpg"/>
          <p:cNvPicPr>
            <a:picLocks noChangeAspect="1"/>
          </p:cNvPicPr>
          <p:nvPr/>
        </p:nvPicPr>
        <p:blipFill>
          <a:blip r:embed="rId2" cstate="print"/>
          <a:stretch>
            <a:fillRect/>
          </a:stretch>
        </p:blipFill>
        <p:spPr>
          <a:xfrm>
            <a:off x="107504" y="548680"/>
            <a:ext cx="8927638" cy="5905519"/>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el">
  <a:themeElements>
    <a:clrScheme name="Civiel">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el">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el">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357</TotalTime>
  <Words>2118</Words>
  <Application>Microsoft Office PowerPoint</Application>
  <PresentationFormat>Diavoorstelling (4:3)</PresentationFormat>
  <Paragraphs>174</Paragraphs>
  <Slides>28</Slides>
  <Notes>0</Notes>
  <HiddenSlides>0</HiddenSlides>
  <MMClips>0</MMClips>
  <ScaleCrop>false</ScaleCrop>
  <HeadingPairs>
    <vt:vector size="4" baseType="variant">
      <vt:variant>
        <vt:lpstr>Thema</vt:lpstr>
      </vt:variant>
      <vt:variant>
        <vt:i4>1</vt:i4>
      </vt:variant>
      <vt:variant>
        <vt:lpstr>Diatitels</vt:lpstr>
      </vt:variant>
      <vt:variant>
        <vt:i4>28</vt:i4>
      </vt:variant>
    </vt:vector>
  </HeadingPairs>
  <TitlesOfParts>
    <vt:vector size="29" baseType="lpstr">
      <vt:lpstr>Civiel</vt:lpstr>
      <vt:lpstr>Democracy and Imperialism</vt:lpstr>
      <vt:lpstr>Athens’ armed forces</vt:lpstr>
      <vt:lpstr>The military situation in 431</vt:lpstr>
      <vt:lpstr>Key questions</vt:lpstr>
      <vt:lpstr>The causes of the war</vt:lpstr>
      <vt:lpstr>The long game</vt:lpstr>
      <vt:lpstr>The First Peloponnesian War (460-446)</vt:lpstr>
      <vt:lpstr>‘Grievances and points of difference’</vt:lpstr>
      <vt:lpstr>Dia 9</vt:lpstr>
      <vt:lpstr>The war lobby at Sparta</vt:lpstr>
      <vt:lpstr>The other truest cause</vt:lpstr>
      <vt:lpstr>Pericles in trouble</vt:lpstr>
      <vt:lpstr>Pericles the warmonger</vt:lpstr>
      <vt:lpstr>The vote for war</vt:lpstr>
      <vt:lpstr>Democracy and imperialism</vt:lpstr>
      <vt:lpstr>The Peloponnesian War</vt:lpstr>
      <vt:lpstr>Pericles’ island strategy</vt:lpstr>
      <vt:lpstr>The Archidamian War (431-421)</vt:lpstr>
      <vt:lpstr>All downhill from here?</vt:lpstr>
      <vt:lpstr>The proxy war</vt:lpstr>
      <vt:lpstr>The inter-war phase</vt:lpstr>
      <vt:lpstr>The debate on Sicily (Thuc. 6.8-26)</vt:lpstr>
      <vt:lpstr>The siege of Syracuse</vt:lpstr>
      <vt:lpstr>The Decelean War (413-404)</vt:lpstr>
      <vt:lpstr>The war of the fleets</vt:lpstr>
      <vt:lpstr>The remorse of the imperialist</vt:lpstr>
      <vt:lpstr>The end of the Athenian Empire</vt:lpstr>
      <vt:lpstr>The defeat of Athens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Democracy and Imperialism</dc:title>
  <dc:creator>Roel</dc:creator>
  <cp:lastModifiedBy>Roel</cp:lastModifiedBy>
  <cp:revision>31</cp:revision>
  <dcterms:created xsi:type="dcterms:W3CDTF">2017-11-28T16:31:20Z</dcterms:created>
  <dcterms:modified xsi:type="dcterms:W3CDTF">2017-11-28T22:39:52Z</dcterms:modified>
</cp:coreProperties>
</file>