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57" r:id="rId5"/>
    <p:sldId id="265" r:id="rId6"/>
    <p:sldId id="268" r:id="rId7"/>
    <p:sldId id="260" r:id="rId8"/>
    <p:sldId id="262" r:id="rId9"/>
    <p:sldId id="263" r:id="rId10"/>
    <p:sldId id="261" r:id="rId11"/>
    <p:sldId id="264" r:id="rId12"/>
    <p:sldId id="266" r:id="rId13"/>
    <p:sldId id="267" r:id="rId14"/>
    <p:sldId id="269" r:id="rId15"/>
    <p:sldId id="271" r:id="rId16"/>
    <p:sldId id="270" r:id="rId17"/>
    <p:sldId id="273" r:id="rId18"/>
    <p:sldId id="272" r:id="rId19"/>
    <p:sldId id="276" r:id="rId20"/>
    <p:sldId id="275" r:id="rId21"/>
    <p:sldId id="277" r:id="rId22"/>
    <p:sldId id="278" r:id="rId23"/>
    <p:sldId id="279" r:id="rId24"/>
    <p:sldId id="274" r:id="rId2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p:txBody>
          <a:bodyPr/>
          <a:lstStyle/>
          <a:p>
            <a:fld id="{8638F0FA-503B-447F-A02E-6BF1D880434F}" type="datetimeFigureOut">
              <a:rPr lang="nl-NL" smtClean="0"/>
              <a:pPr/>
              <a:t>7-12-2017</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7" name="Rechte verbindingslijn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Tijdelijke aanduiding voor dianumm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8" name="Titel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7-12-2017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bg>
      <p:bgRef idx="1001">
        <a:schemeClr val="bg2"/>
      </p:bgRef>
    </p:b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hte verbindingslijn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6915912" y="3009901"/>
            <a:ext cx="457200" cy="441325"/>
          </a:xfrm>
        </p:spPr>
        <p:txBody>
          <a:bodyPr/>
          <a:lstStyle/>
          <a:p>
            <a:fld id="{C3EE7185-A582-4542-8FF0-969B3F80C0A5}" type="slidenum">
              <a:rPr lang="nl-NL" smtClean="0"/>
              <a:pPr/>
              <a:t>‹nr.›</a:t>
            </a:fld>
            <a:endParaRPr lang="nl-NL"/>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7-12-2017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2" name="Verticale titel 1"/>
          <p:cNvSpPr>
            <a:spLocks noGrp="1"/>
          </p:cNvSpPr>
          <p:nvPr>
            <p:ph type="title" orient="vert"/>
          </p:nvPr>
        </p:nvSpPr>
        <p:spPr>
          <a:xfrm>
            <a:off x="7391400" y="304801"/>
            <a:ext cx="1447800" cy="5851525"/>
          </a:xfrm>
        </p:spPr>
        <p:txBody>
          <a:bodyPr vert="eaVert"/>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3">
                    <a:shade val="75000"/>
                  </a:schemeClr>
                </a:solidFill>
              </a:defRPr>
            </a:lvl1p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7-12-2017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a:xfrm>
            <a:off x="4361688" y="1026372"/>
            <a:ext cx="457200" cy="441325"/>
          </a:xfrm>
        </p:spPr>
        <p:txBody>
          <a:bodyPr/>
          <a:lstStyle/>
          <a:p>
            <a:fld id="{C3EE7185-A582-4542-8FF0-969B3F80C0A5}" type="slidenum">
              <a:rPr lang="nl-NL" smtClean="0"/>
              <a:pPr/>
              <a:t>‹nr.›</a:t>
            </a:fld>
            <a:endParaRPr lang="nl-NL"/>
          </a:p>
        </p:txBody>
      </p:sp>
      <p:sp>
        <p:nvSpPr>
          <p:cNvPr id="8" name="Tijdelijke aanduiding voor inhoud 7"/>
          <p:cNvSpPr>
            <a:spLocks noGrp="1"/>
          </p:cNvSpPr>
          <p:nvPr>
            <p:ph sz="quarter" idx="1"/>
          </p:nvPr>
        </p:nvSpPr>
        <p:spPr>
          <a:xfrm>
            <a:off x="301752" y="1527048"/>
            <a:ext cx="850392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13" name="Rechthoe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hthoe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Tijdelijke aanduiding voor voettekst 4"/>
          <p:cNvSpPr>
            <a:spLocks noGrp="1"/>
          </p:cNvSpPr>
          <p:nvPr>
            <p:ph type="ftr" sz="quarter" idx="11"/>
          </p:nvPr>
        </p:nvSpPr>
        <p:spPr/>
        <p:txBody>
          <a:bodyPr/>
          <a:lstStyle/>
          <a:p>
            <a:endParaRPr lang="nl-NL"/>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7-12-2017</a:t>
            </a:fld>
            <a:endParaRPr lang="nl-NL"/>
          </a:p>
        </p:txBody>
      </p:sp>
      <p:sp>
        <p:nvSpPr>
          <p:cNvPr id="8" name="Rechte verbindingslijn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2" name="Titel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758952"/>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a:xfrm>
            <a:off x="5791200" y="6409944"/>
            <a:ext cx="3044952" cy="365760"/>
          </a:xfrm>
        </p:spPr>
        <p:txBody>
          <a:bodyPr/>
          <a:lstStyle/>
          <a:p>
            <a:fld id="{8638F0FA-503B-447F-A02E-6BF1D880434F}" type="datetimeFigureOut">
              <a:rPr lang="nl-NL" smtClean="0"/>
              <a:pPr/>
              <a:t>7-12-2017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‹nr.›</a:t>
            </a:fld>
            <a:endParaRPr lang="nl-NL"/>
          </a:p>
        </p:txBody>
      </p:sp>
      <p:sp>
        <p:nvSpPr>
          <p:cNvPr id="8" name="Rechte verbindingslijn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1">
        <a:schemeClr val="bg2"/>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hthoe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hthoe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hthoe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8638F0FA-503B-447F-A02E-6BF1D880434F}" type="datetimeFigureOut">
              <a:rPr lang="nl-NL" smtClean="0"/>
              <a:pPr/>
              <a:t>7-12-2017</a:t>
            </a:fld>
            <a:endParaRPr lang="nl-NL"/>
          </a:p>
        </p:txBody>
      </p:sp>
      <p:sp>
        <p:nvSpPr>
          <p:cNvPr id="8" name="Tijdelijke aanduiding voor voettekst 7"/>
          <p:cNvSpPr>
            <a:spLocks noGrp="1"/>
          </p:cNvSpPr>
          <p:nvPr>
            <p:ph type="ftr" sz="quarter" idx="11"/>
          </p:nvPr>
        </p:nvSpPr>
        <p:spPr>
          <a:xfrm>
            <a:off x="304800" y="6409944"/>
            <a:ext cx="3581400" cy="365760"/>
          </a:xfrm>
        </p:spPr>
        <p:txBody>
          <a:bodyPr/>
          <a:lstStyle/>
          <a:p>
            <a:endParaRPr lang="nl-NL"/>
          </a:p>
        </p:txBody>
      </p:sp>
      <p:sp>
        <p:nvSpPr>
          <p:cNvPr id="15" name="Rechte verbindingslijn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ijdelijke aanduiding voor inhoud 23"/>
          <p:cNvSpPr>
            <a:spLocks noGrp="1"/>
          </p:cNvSpPr>
          <p:nvPr>
            <p:ph sz="quarter" idx="2"/>
          </p:nvPr>
        </p:nvSpPr>
        <p:spPr>
          <a:xfrm>
            <a:off x="301752" y="2471383"/>
            <a:ext cx="4041648" cy="3818404"/>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6" name="Tijdelijke aanduiding voor inhoud 25"/>
          <p:cNvSpPr>
            <a:spLocks noGrp="1"/>
          </p:cNvSpPr>
          <p:nvPr>
            <p:ph sz="quarter" idx="4"/>
          </p:nvPr>
        </p:nvSpPr>
        <p:spPr>
          <a:xfrm>
            <a:off x="4800600" y="2471383"/>
            <a:ext cx="4038600" cy="382219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5" name="Ova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jdelijke aanduiding voor dianummer 8"/>
          <p:cNvSpPr>
            <a:spLocks noGrp="1"/>
          </p:cNvSpPr>
          <p:nvPr>
            <p:ph type="sldNum" sz="quarter" idx="12"/>
          </p:nvPr>
        </p:nvSpPr>
        <p:spPr>
          <a:xfrm>
            <a:off x="4343400" y="1042416"/>
            <a:ext cx="457200" cy="441325"/>
          </a:xfrm>
        </p:spPr>
        <p:txBody>
          <a:bodyPr/>
          <a:lstStyle>
            <a:lvl1pPr algn="ctr">
              <a:defRPr/>
            </a:lvl1pPr>
          </a:lstStyle>
          <a:p>
            <a:fld id="{C3EE7185-A582-4542-8FF0-969B3F80C0A5}" type="slidenum">
              <a:rPr lang="nl-NL" smtClean="0"/>
              <a:pPr/>
              <a:t>‹nr.›</a:t>
            </a:fld>
            <a:endParaRPr lang="nl-NL"/>
          </a:p>
        </p:txBody>
      </p:sp>
      <p:sp>
        <p:nvSpPr>
          <p:cNvPr id="23" name="Titel 22"/>
          <p:cNvSpPr>
            <a:spLocks noGrp="1"/>
          </p:cNvSpPr>
          <p:nvPr>
            <p:ph type="title"/>
          </p:nvPr>
        </p:nvSpPr>
        <p:spPr/>
        <p:txBody>
          <a:bodyPr rtlCol="0" anchor="b" anchorCtr="0"/>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8638F0FA-503B-447F-A02E-6BF1D880434F}" type="datetimeFigureOut">
              <a:rPr lang="nl-NL" smtClean="0"/>
              <a:pPr/>
              <a:t>7-12-2017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a:xfrm>
            <a:off x="4343400" y="1036020"/>
            <a:ext cx="457200" cy="441325"/>
          </a:xfrm>
        </p:spPr>
        <p:txBody>
          <a:bodyPr/>
          <a:lstStyle/>
          <a:p>
            <a:fld id="{C3EE7185-A582-4542-8FF0-969B3F80C0A5}"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hthoe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hthoe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Tijdelijke aanduiding voor datum 1"/>
          <p:cNvSpPr>
            <a:spLocks noGrp="1"/>
          </p:cNvSpPr>
          <p:nvPr>
            <p:ph type="dt" sz="half" idx="10"/>
          </p:nvPr>
        </p:nvSpPr>
        <p:spPr/>
        <p:txBody>
          <a:bodyPr/>
          <a:lstStyle/>
          <a:p>
            <a:fld id="{8638F0FA-503B-447F-A02E-6BF1D880434F}" type="datetimeFigureOut">
              <a:rPr lang="nl-NL" smtClean="0"/>
              <a:pPr/>
              <a:t>7-12-2017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3EE7185-A582-4542-8FF0-969B3F80C0A5}"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9" name="Rechthoe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hthoe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hoe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hte verbindingslijn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ijdelijke aanduiding voor inhoud 19"/>
          <p:cNvSpPr>
            <a:spLocks noGrp="1"/>
          </p:cNvSpPr>
          <p:nvPr>
            <p:ph sz="quarter" idx="1"/>
          </p:nvPr>
        </p:nvSpPr>
        <p:spPr>
          <a:xfrm>
            <a:off x="3124200" y="685800"/>
            <a:ext cx="5638800" cy="5410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0" name="Ova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21" name="Rechthoe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7-12-2017</a:t>
            </a:fld>
            <a:endParaRPr lang="nl-NL"/>
          </a:p>
        </p:txBody>
      </p:sp>
      <p:sp>
        <p:nvSpPr>
          <p:cNvPr id="6" name="Tijdelijke aanduiding voor voettekst 5"/>
          <p:cNvSpPr>
            <a:spLocks noGrp="1"/>
          </p:cNvSpPr>
          <p:nvPr>
            <p:ph type="ftr" sz="quarter" idx="11"/>
          </p:nvPr>
        </p:nvSpPr>
        <p:spPr>
          <a:xfrm>
            <a:off x="301752" y="6410848"/>
            <a:ext cx="3383280" cy="365760"/>
          </a:xfrm>
        </p:spPr>
        <p:txBody>
          <a:bodyPr/>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1" name="Rechte verbindingslijn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hthoe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hthoe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p>
            <a:fld id="{C3EE7185-A582-4542-8FF0-969B3F80C0A5}" type="slidenum">
              <a:rPr lang="nl-NL" smtClean="0"/>
              <a:pPr/>
              <a:t>‹nr.›</a:t>
            </a:fld>
            <a:endParaRPr lang="nl-NL"/>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3000375" y="609600"/>
            <a:ext cx="5867400" cy="4267200"/>
          </a:xfrm>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22" name="Rechthoe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a:xfrm>
            <a:off x="5788152" y="6404984"/>
            <a:ext cx="3044952" cy="365760"/>
          </a:xfrm>
        </p:spPr>
        <p:txBody>
          <a:bodyPr/>
          <a:lstStyle/>
          <a:p>
            <a:fld id="{8638F0FA-503B-447F-A02E-6BF1D880434F}" type="datetimeFigureOut">
              <a:rPr lang="nl-NL" smtClean="0"/>
              <a:pPr/>
              <a:t>7-12-2017</a:t>
            </a:fld>
            <a:endParaRPr lang="nl-NL"/>
          </a:p>
        </p:txBody>
      </p:sp>
      <p:sp>
        <p:nvSpPr>
          <p:cNvPr id="6" name="Tijdelijke aanduiding voor voettekst 5"/>
          <p:cNvSpPr>
            <a:spLocks noGrp="1"/>
          </p:cNvSpPr>
          <p:nvPr>
            <p:ph type="ftr" sz="quarter" idx="11"/>
          </p:nvPr>
        </p:nvSpPr>
        <p:spPr>
          <a:xfrm>
            <a:off x="301752" y="6410848"/>
            <a:ext cx="3584448" cy="365760"/>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Tijdelijke aanduiding voor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638F0FA-503B-447F-A02E-6BF1D880434F}" type="datetimeFigureOut">
              <a:rPr lang="nl-NL" smtClean="0"/>
              <a:pPr/>
              <a:t>7-12-2017</a:t>
            </a:fld>
            <a:endParaRPr lang="nl-NL"/>
          </a:p>
        </p:txBody>
      </p:sp>
      <p:sp>
        <p:nvSpPr>
          <p:cNvPr id="3" name="Tijdelijke aanduiding voor voettekst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nl-NL"/>
          </a:p>
        </p:txBody>
      </p:sp>
      <p:sp>
        <p:nvSpPr>
          <p:cNvPr id="8" name="Rechthoe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hte verbindingslijn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3EE7185-A582-4542-8FF0-969B3F80C0A5}" type="slidenum">
              <a:rPr lang="nl-NL" smtClean="0"/>
              <a:pPr/>
              <a:t>‹nr.›</a:t>
            </a:fld>
            <a:endParaRPr lang="nl-NL"/>
          </a:p>
        </p:txBody>
      </p:sp>
      <p:sp>
        <p:nvSpPr>
          <p:cNvPr id="22" name="Tijdelijke aanduiding voor titel 21"/>
          <p:cNvSpPr>
            <a:spLocks noGrp="1"/>
          </p:cNvSpPr>
          <p:nvPr>
            <p:ph type="title"/>
          </p:nvPr>
        </p:nvSpPr>
        <p:spPr>
          <a:xfrm>
            <a:off x="301752" y="228600"/>
            <a:ext cx="8534400" cy="758952"/>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taJ4MFCxiuo"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r>
              <a:rPr lang="nl-NL" dirty="0" err="1" smtClean="0"/>
              <a:t>Lecture</a:t>
            </a:r>
            <a:r>
              <a:rPr lang="nl-NL" dirty="0" smtClean="0"/>
              <a:t> 9: </a:t>
            </a:r>
            <a:r>
              <a:rPr lang="nl-NL" dirty="0" err="1" smtClean="0"/>
              <a:t>democracy</a:t>
            </a:r>
            <a:r>
              <a:rPr lang="nl-NL" dirty="0" smtClean="0"/>
              <a:t> </a:t>
            </a:r>
            <a:r>
              <a:rPr lang="nl-NL" dirty="0" err="1" smtClean="0"/>
              <a:t>interrupted</a:t>
            </a:r>
            <a:endParaRPr lang="nl-NL" dirty="0"/>
          </a:p>
        </p:txBody>
      </p:sp>
      <p:sp>
        <p:nvSpPr>
          <p:cNvPr id="2" name="Titel 1"/>
          <p:cNvSpPr>
            <a:spLocks noGrp="1"/>
          </p:cNvSpPr>
          <p:nvPr>
            <p:ph type="ctrTitle"/>
          </p:nvPr>
        </p:nvSpPr>
        <p:spPr/>
        <p:txBody>
          <a:bodyPr/>
          <a:lstStyle/>
          <a:p>
            <a:r>
              <a:rPr lang="nl-NL" dirty="0" err="1" smtClean="0"/>
              <a:t>Democracy</a:t>
            </a:r>
            <a:r>
              <a:rPr lang="nl-NL" dirty="0" smtClean="0"/>
              <a:t> and </a:t>
            </a:r>
            <a:r>
              <a:rPr lang="nl-NL" dirty="0" err="1" smtClean="0"/>
              <a:t>Imperialism</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Four</a:t>
            </a:r>
            <a:r>
              <a:rPr lang="nl-NL" dirty="0" smtClean="0"/>
              <a:t> </a:t>
            </a:r>
            <a:r>
              <a:rPr lang="nl-NL" dirty="0" err="1" smtClean="0"/>
              <a:t>Hundred</a:t>
            </a:r>
            <a:endParaRPr lang="nl-NL" dirty="0"/>
          </a:p>
        </p:txBody>
      </p:sp>
      <p:sp>
        <p:nvSpPr>
          <p:cNvPr id="3" name="Tijdelijke aanduiding voor inhoud 2"/>
          <p:cNvSpPr>
            <a:spLocks noGrp="1"/>
          </p:cNvSpPr>
          <p:nvPr>
            <p:ph sz="quarter" idx="1"/>
          </p:nvPr>
        </p:nvSpPr>
        <p:spPr>
          <a:xfrm>
            <a:off x="301752" y="1772816"/>
            <a:ext cx="8503920" cy="4392488"/>
          </a:xfrm>
        </p:spPr>
        <p:txBody>
          <a:bodyPr>
            <a:normAutofit lnSpcReduction="10000"/>
          </a:bodyPr>
          <a:lstStyle/>
          <a:p>
            <a:r>
              <a:rPr lang="nl-NL" dirty="0" err="1" smtClean="0"/>
              <a:t>Installation</a:t>
            </a:r>
            <a:r>
              <a:rPr lang="nl-NL" dirty="0" smtClean="0"/>
              <a:t> of </a:t>
            </a:r>
            <a:r>
              <a:rPr lang="nl-NL" dirty="0" err="1" smtClean="0"/>
              <a:t>new</a:t>
            </a:r>
            <a:r>
              <a:rPr lang="nl-NL" dirty="0" smtClean="0"/>
              <a:t> </a:t>
            </a:r>
            <a:r>
              <a:rPr lang="nl-NL" dirty="0" err="1" smtClean="0"/>
              <a:t>Council</a:t>
            </a:r>
            <a:r>
              <a:rPr lang="nl-NL" dirty="0" smtClean="0"/>
              <a:t> of 400, </a:t>
            </a:r>
            <a:r>
              <a:rPr lang="nl-NL" dirty="0" err="1" smtClean="0"/>
              <a:t>chosen</a:t>
            </a:r>
            <a:r>
              <a:rPr lang="nl-NL" dirty="0" smtClean="0"/>
              <a:t> </a:t>
            </a:r>
            <a:r>
              <a:rPr lang="nl-NL" dirty="0" err="1" smtClean="0"/>
              <a:t>by</a:t>
            </a:r>
            <a:r>
              <a:rPr lang="nl-NL" dirty="0" smtClean="0"/>
              <a:t> the </a:t>
            </a:r>
            <a:r>
              <a:rPr lang="nl-NL" dirty="0" err="1" smtClean="0"/>
              <a:t>conspirators</a:t>
            </a:r>
            <a:endParaRPr lang="nl-NL" dirty="0" smtClean="0"/>
          </a:p>
          <a:p>
            <a:endParaRPr lang="nl-NL" dirty="0" smtClean="0"/>
          </a:p>
          <a:p>
            <a:r>
              <a:rPr lang="nl-NL" dirty="0" err="1" smtClean="0"/>
              <a:t>Reduction</a:t>
            </a:r>
            <a:r>
              <a:rPr lang="nl-NL" dirty="0" smtClean="0"/>
              <a:t> of </a:t>
            </a:r>
            <a:r>
              <a:rPr lang="nl-NL" dirty="0" err="1" smtClean="0"/>
              <a:t>Assembly</a:t>
            </a:r>
            <a:r>
              <a:rPr lang="nl-NL" dirty="0" smtClean="0"/>
              <a:t> to 5,000 – </a:t>
            </a:r>
            <a:r>
              <a:rPr lang="nl-NL" dirty="0" err="1" smtClean="0"/>
              <a:t>convened</a:t>
            </a:r>
            <a:r>
              <a:rPr lang="nl-NL" dirty="0" smtClean="0"/>
              <a:t> </a:t>
            </a:r>
            <a:r>
              <a:rPr lang="nl-NL" dirty="0" err="1" smtClean="0"/>
              <a:t>only</a:t>
            </a:r>
            <a:r>
              <a:rPr lang="nl-NL" dirty="0" smtClean="0"/>
              <a:t> </a:t>
            </a:r>
            <a:r>
              <a:rPr lang="nl-NL" dirty="0" err="1" smtClean="0"/>
              <a:t>when</a:t>
            </a:r>
            <a:r>
              <a:rPr lang="nl-NL" dirty="0" smtClean="0"/>
              <a:t> </a:t>
            </a:r>
            <a:r>
              <a:rPr lang="nl-NL" dirty="0" err="1" smtClean="0"/>
              <a:t>called</a:t>
            </a:r>
            <a:endParaRPr lang="nl-NL" dirty="0" smtClean="0"/>
          </a:p>
          <a:p>
            <a:endParaRPr lang="nl-NL" dirty="0" smtClean="0"/>
          </a:p>
          <a:p>
            <a:r>
              <a:rPr lang="nl-NL" dirty="0" err="1" smtClean="0"/>
              <a:t>Much</a:t>
            </a:r>
            <a:r>
              <a:rPr lang="nl-NL" dirty="0" smtClean="0"/>
              <a:t> </a:t>
            </a:r>
            <a:r>
              <a:rPr lang="nl-NL" dirty="0" err="1" smtClean="0"/>
              <a:t>else</a:t>
            </a:r>
            <a:r>
              <a:rPr lang="nl-NL" dirty="0" smtClean="0"/>
              <a:t> </a:t>
            </a:r>
            <a:r>
              <a:rPr lang="nl-NL" dirty="0" err="1" smtClean="0"/>
              <a:t>left</a:t>
            </a:r>
            <a:r>
              <a:rPr lang="nl-NL" dirty="0" smtClean="0"/>
              <a:t> as </a:t>
            </a:r>
            <a:r>
              <a:rPr lang="nl-NL" dirty="0" err="1" smtClean="0"/>
              <a:t>it</a:t>
            </a:r>
            <a:r>
              <a:rPr lang="nl-NL" dirty="0" smtClean="0"/>
              <a:t> is (</a:t>
            </a:r>
            <a:r>
              <a:rPr lang="nl-NL" dirty="0" smtClean="0"/>
              <a:t>[</a:t>
            </a:r>
            <a:r>
              <a:rPr lang="nl-NL" dirty="0" err="1" smtClean="0"/>
              <a:t>Arist</a:t>
            </a:r>
            <a:r>
              <a:rPr lang="nl-NL" dirty="0" smtClean="0"/>
              <a:t>.] </a:t>
            </a:r>
            <a:r>
              <a:rPr lang="nl-NL" i="1" dirty="0" err="1" smtClean="0"/>
              <a:t>Ath.Pol</a:t>
            </a:r>
            <a:r>
              <a:rPr lang="nl-NL" i="1" dirty="0" smtClean="0"/>
              <a:t>.</a:t>
            </a:r>
            <a:r>
              <a:rPr lang="nl-NL" dirty="0" smtClean="0"/>
              <a:t> </a:t>
            </a:r>
            <a:r>
              <a:rPr lang="nl-NL" dirty="0" smtClean="0"/>
              <a:t>30-31)</a:t>
            </a:r>
          </a:p>
          <a:p>
            <a:endParaRPr lang="nl-NL" dirty="0" smtClean="0"/>
          </a:p>
          <a:p>
            <a:r>
              <a:rPr lang="nl-NL" dirty="0" smtClean="0"/>
              <a:t>Thucydides </a:t>
            </a:r>
            <a:r>
              <a:rPr lang="nl-NL" dirty="0" err="1" smtClean="0"/>
              <a:t>lists</a:t>
            </a:r>
            <a:r>
              <a:rPr lang="nl-NL" dirty="0" smtClean="0"/>
              <a:t> </a:t>
            </a:r>
            <a:r>
              <a:rPr lang="nl-NL" dirty="0" err="1" smtClean="0"/>
              <a:t>chief</a:t>
            </a:r>
            <a:r>
              <a:rPr lang="nl-NL" dirty="0" smtClean="0"/>
              <a:t> </a:t>
            </a:r>
            <a:r>
              <a:rPr lang="nl-NL" dirty="0" err="1" smtClean="0"/>
              <a:t>culprits</a:t>
            </a:r>
            <a:r>
              <a:rPr lang="nl-NL" dirty="0" smtClean="0"/>
              <a:t>: </a:t>
            </a:r>
            <a:r>
              <a:rPr lang="nl-NL" dirty="0" err="1" smtClean="0"/>
              <a:t>Antiphon</a:t>
            </a:r>
            <a:r>
              <a:rPr lang="nl-NL" dirty="0" smtClean="0"/>
              <a:t>, Peisander, </a:t>
            </a:r>
            <a:r>
              <a:rPr lang="nl-NL" dirty="0" err="1" smtClean="0"/>
              <a:t>Phrynichus</a:t>
            </a:r>
            <a:r>
              <a:rPr lang="nl-NL" dirty="0" smtClean="0"/>
              <a:t>, </a:t>
            </a:r>
            <a:r>
              <a:rPr lang="nl-NL" dirty="0" err="1" smtClean="0"/>
              <a:t>Theramenes</a:t>
            </a:r>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opposition</a:t>
            </a:r>
            <a:endParaRPr lang="nl-NL" dirty="0"/>
          </a:p>
        </p:txBody>
      </p:sp>
      <p:sp>
        <p:nvSpPr>
          <p:cNvPr id="3" name="Tijdelijke aanduiding voor inhoud 2"/>
          <p:cNvSpPr>
            <a:spLocks noGrp="1"/>
          </p:cNvSpPr>
          <p:nvPr>
            <p:ph sz="quarter" idx="1"/>
          </p:nvPr>
        </p:nvSpPr>
        <p:spPr/>
        <p:txBody>
          <a:bodyPr>
            <a:normAutofit/>
          </a:bodyPr>
          <a:lstStyle/>
          <a:p>
            <a:r>
              <a:rPr lang="nl-NL" dirty="0" err="1" smtClean="0"/>
              <a:t>Fleet</a:t>
            </a:r>
            <a:r>
              <a:rPr lang="nl-NL" dirty="0" smtClean="0"/>
              <a:t> at </a:t>
            </a:r>
            <a:r>
              <a:rPr lang="nl-NL" dirty="0" err="1" smtClean="0"/>
              <a:t>Samos</a:t>
            </a:r>
            <a:r>
              <a:rPr lang="nl-NL" dirty="0" smtClean="0"/>
              <a:t> rebels </a:t>
            </a:r>
            <a:r>
              <a:rPr lang="nl-NL" dirty="0" err="1" smtClean="0"/>
              <a:t>against</a:t>
            </a:r>
            <a:r>
              <a:rPr lang="nl-NL" dirty="0" smtClean="0"/>
              <a:t> </a:t>
            </a:r>
            <a:r>
              <a:rPr lang="nl-NL" dirty="0" err="1" smtClean="0"/>
              <a:t>government</a:t>
            </a:r>
            <a:r>
              <a:rPr lang="nl-NL" dirty="0" smtClean="0"/>
              <a:t> at home</a:t>
            </a:r>
          </a:p>
          <a:p>
            <a:endParaRPr lang="nl-NL" dirty="0" smtClean="0"/>
          </a:p>
          <a:p>
            <a:r>
              <a:rPr lang="nl-NL" dirty="0" err="1" smtClean="0"/>
              <a:t>Fleet</a:t>
            </a:r>
            <a:r>
              <a:rPr lang="nl-NL" dirty="0" smtClean="0"/>
              <a:t> </a:t>
            </a:r>
            <a:r>
              <a:rPr lang="nl-NL" dirty="0" err="1" smtClean="0"/>
              <a:t>deposes</a:t>
            </a:r>
            <a:r>
              <a:rPr lang="nl-NL" dirty="0" smtClean="0"/>
              <a:t> </a:t>
            </a:r>
            <a:r>
              <a:rPr lang="nl-NL" dirty="0" err="1" smtClean="0"/>
              <a:t>its</a:t>
            </a:r>
            <a:r>
              <a:rPr lang="nl-NL" dirty="0" smtClean="0"/>
              <a:t> </a:t>
            </a:r>
            <a:r>
              <a:rPr lang="nl-NL" dirty="0" err="1" smtClean="0"/>
              <a:t>generals</a:t>
            </a:r>
            <a:r>
              <a:rPr lang="nl-NL" dirty="0" smtClean="0"/>
              <a:t> and </a:t>
            </a:r>
            <a:r>
              <a:rPr lang="nl-NL" dirty="0" err="1" smtClean="0"/>
              <a:t>elects</a:t>
            </a:r>
            <a:r>
              <a:rPr lang="nl-NL" dirty="0" smtClean="0"/>
              <a:t> </a:t>
            </a:r>
            <a:r>
              <a:rPr lang="nl-NL" dirty="0" err="1" smtClean="0"/>
              <a:t>new</a:t>
            </a:r>
            <a:r>
              <a:rPr lang="nl-NL" dirty="0" smtClean="0"/>
              <a:t> </a:t>
            </a:r>
            <a:r>
              <a:rPr lang="nl-NL" dirty="0" err="1" smtClean="0"/>
              <a:t>ones</a:t>
            </a:r>
            <a:r>
              <a:rPr lang="nl-NL" dirty="0" smtClean="0"/>
              <a:t>, </a:t>
            </a:r>
            <a:r>
              <a:rPr lang="nl-NL" dirty="0" err="1" smtClean="0"/>
              <a:t>including</a:t>
            </a:r>
            <a:r>
              <a:rPr lang="nl-NL" dirty="0" smtClean="0"/>
              <a:t> </a:t>
            </a:r>
            <a:r>
              <a:rPr lang="nl-NL" dirty="0" err="1" smtClean="0"/>
              <a:t>Thrasyllus</a:t>
            </a:r>
            <a:r>
              <a:rPr lang="nl-NL" dirty="0" smtClean="0"/>
              <a:t>,</a:t>
            </a:r>
            <a:r>
              <a:rPr lang="nl-NL" dirty="0" smtClean="0"/>
              <a:t> </a:t>
            </a:r>
            <a:r>
              <a:rPr lang="nl-NL" dirty="0" err="1" smtClean="0"/>
              <a:t>Thrasybulus</a:t>
            </a:r>
            <a:r>
              <a:rPr lang="nl-NL" dirty="0" smtClean="0"/>
              <a:t> – and </a:t>
            </a:r>
            <a:r>
              <a:rPr lang="nl-NL" dirty="0" err="1" smtClean="0"/>
              <a:t>Alcibiades</a:t>
            </a:r>
            <a:endParaRPr lang="nl-NL" dirty="0" smtClean="0"/>
          </a:p>
          <a:p>
            <a:endParaRPr lang="nl-NL" dirty="0" smtClean="0"/>
          </a:p>
          <a:p>
            <a:r>
              <a:rPr lang="nl-NL" dirty="0" err="1" smtClean="0"/>
              <a:t>Moderates</a:t>
            </a:r>
            <a:r>
              <a:rPr lang="nl-NL" dirty="0" smtClean="0"/>
              <a:t> of the </a:t>
            </a:r>
            <a:r>
              <a:rPr lang="nl-NL" dirty="0" err="1" smtClean="0"/>
              <a:t>Four</a:t>
            </a:r>
            <a:r>
              <a:rPr lang="nl-NL" dirty="0" smtClean="0"/>
              <a:t> </a:t>
            </a:r>
            <a:r>
              <a:rPr lang="nl-NL" dirty="0" err="1" smtClean="0"/>
              <a:t>Hundred</a:t>
            </a:r>
            <a:r>
              <a:rPr lang="nl-NL" dirty="0" smtClean="0"/>
              <a:t>, led </a:t>
            </a:r>
            <a:r>
              <a:rPr lang="nl-NL" dirty="0" err="1" smtClean="0"/>
              <a:t>by</a:t>
            </a:r>
            <a:r>
              <a:rPr lang="nl-NL" dirty="0" smtClean="0"/>
              <a:t> </a:t>
            </a:r>
            <a:r>
              <a:rPr lang="nl-NL" dirty="0" err="1" smtClean="0"/>
              <a:t>Theramenes</a:t>
            </a:r>
            <a:r>
              <a:rPr lang="nl-NL" dirty="0" smtClean="0"/>
              <a:t>, </a:t>
            </a:r>
            <a:r>
              <a:rPr lang="nl-NL" dirty="0" err="1" smtClean="0"/>
              <a:t>demand</a:t>
            </a:r>
            <a:r>
              <a:rPr lang="nl-NL" dirty="0" smtClean="0"/>
              <a:t> </a:t>
            </a:r>
            <a:r>
              <a:rPr lang="nl-NL" dirty="0" err="1" smtClean="0"/>
              <a:t>greater</a:t>
            </a:r>
            <a:r>
              <a:rPr lang="nl-NL" dirty="0" smtClean="0"/>
              <a:t> </a:t>
            </a:r>
            <a:r>
              <a:rPr lang="nl-NL" dirty="0" err="1" smtClean="0"/>
              <a:t>role</a:t>
            </a:r>
            <a:r>
              <a:rPr lang="nl-NL" dirty="0" smtClean="0"/>
              <a:t> </a:t>
            </a:r>
            <a:r>
              <a:rPr lang="nl-NL" dirty="0" err="1" smtClean="0"/>
              <a:t>for</a:t>
            </a:r>
            <a:r>
              <a:rPr lang="nl-NL" dirty="0" smtClean="0"/>
              <a:t> the </a:t>
            </a:r>
            <a:r>
              <a:rPr lang="nl-NL" dirty="0" err="1" smtClean="0"/>
              <a:t>Five</a:t>
            </a:r>
            <a:r>
              <a:rPr lang="nl-NL" dirty="0" smtClean="0"/>
              <a:t> </a:t>
            </a:r>
            <a:r>
              <a:rPr lang="nl-NL" dirty="0" err="1" smtClean="0"/>
              <a:t>Thousand</a:t>
            </a:r>
            <a:endParaRPr lang="nl-NL" dirty="0" smtClean="0"/>
          </a:p>
          <a:p>
            <a:endParaRPr lang="nl-NL" dirty="0" smtClean="0"/>
          </a:p>
          <a:p>
            <a:r>
              <a:rPr lang="nl-NL" dirty="0" err="1" smtClean="0"/>
              <a:t>Phrynichus</a:t>
            </a:r>
            <a:r>
              <a:rPr lang="nl-NL" dirty="0" smtClean="0"/>
              <a:t> </a:t>
            </a:r>
            <a:r>
              <a:rPr lang="nl-NL" dirty="0" err="1" smtClean="0"/>
              <a:t>stabbed</a:t>
            </a:r>
            <a:r>
              <a:rPr lang="nl-NL" dirty="0" smtClean="0"/>
              <a:t> to </a:t>
            </a:r>
            <a:r>
              <a:rPr lang="nl-NL" dirty="0" err="1" smtClean="0"/>
              <a:t>death</a:t>
            </a:r>
            <a:r>
              <a:rPr lang="nl-NL" dirty="0" smtClean="0"/>
              <a:t> in the </a:t>
            </a:r>
            <a:r>
              <a:rPr lang="nl-NL" i="1" dirty="0" err="1" smtClean="0"/>
              <a:t>agora</a:t>
            </a:r>
            <a:endParaRPr lang="nl-NL" i="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fall</a:t>
            </a:r>
            <a:r>
              <a:rPr lang="nl-NL" dirty="0" smtClean="0"/>
              <a:t> of the </a:t>
            </a:r>
            <a:r>
              <a:rPr lang="nl-NL" dirty="0" err="1" smtClean="0"/>
              <a:t>Four</a:t>
            </a:r>
            <a:r>
              <a:rPr lang="nl-NL" dirty="0" smtClean="0"/>
              <a:t> </a:t>
            </a:r>
            <a:r>
              <a:rPr lang="nl-NL" dirty="0" err="1" smtClean="0"/>
              <a:t>Hundred</a:t>
            </a:r>
            <a:endParaRPr lang="nl-NL" dirty="0"/>
          </a:p>
        </p:txBody>
      </p:sp>
      <p:sp>
        <p:nvSpPr>
          <p:cNvPr id="3" name="Tijdelijke aanduiding voor inhoud 2"/>
          <p:cNvSpPr>
            <a:spLocks noGrp="1"/>
          </p:cNvSpPr>
          <p:nvPr>
            <p:ph sz="quarter" idx="1"/>
          </p:nvPr>
        </p:nvSpPr>
        <p:spPr/>
        <p:txBody>
          <a:bodyPr>
            <a:normAutofit lnSpcReduction="10000"/>
          </a:bodyPr>
          <a:lstStyle/>
          <a:p>
            <a:r>
              <a:rPr lang="nl-NL" dirty="0" err="1" smtClean="0"/>
              <a:t>Five</a:t>
            </a:r>
            <a:r>
              <a:rPr lang="nl-NL" dirty="0" smtClean="0"/>
              <a:t> </a:t>
            </a:r>
            <a:r>
              <a:rPr lang="nl-NL" dirty="0" err="1" smtClean="0"/>
              <a:t>Thousand</a:t>
            </a:r>
            <a:r>
              <a:rPr lang="nl-NL" dirty="0" smtClean="0"/>
              <a:t> </a:t>
            </a:r>
            <a:r>
              <a:rPr lang="nl-NL" dirty="0" err="1" smtClean="0"/>
              <a:t>demand</a:t>
            </a:r>
            <a:r>
              <a:rPr lang="nl-NL" dirty="0" smtClean="0"/>
              <a:t> </a:t>
            </a:r>
            <a:r>
              <a:rPr lang="nl-NL" dirty="0" err="1" smtClean="0"/>
              <a:t>recognition</a:t>
            </a:r>
            <a:r>
              <a:rPr lang="nl-NL" dirty="0" smtClean="0"/>
              <a:t>, </a:t>
            </a:r>
            <a:r>
              <a:rPr lang="nl-NL" dirty="0" err="1" smtClean="0"/>
              <a:t>march</a:t>
            </a:r>
            <a:r>
              <a:rPr lang="nl-NL" dirty="0" smtClean="0"/>
              <a:t> </a:t>
            </a:r>
            <a:r>
              <a:rPr lang="nl-NL" dirty="0" err="1" smtClean="0"/>
              <a:t>on</a:t>
            </a:r>
            <a:r>
              <a:rPr lang="nl-NL" dirty="0" smtClean="0"/>
              <a:t> </a:t>
            </a:r>
            <a:r>
              <a:rPr lang="nl-NL" dirty="0" err="1" smtClean="0"/>
              <a:t>Athens</a:t>
            </a:r>
            <a:endParaRPr lang="nl-NL" dirty="0" smtClean="0"/>
          </a:p>
          <a:p>
            <a:endParaRPr lang="nl-NL" dirty="0" smtClean="0"/>
          </a:p>
          <a:p>
            <a:r>
              <a:rPr lang="nl-NL" dirty="0" err="1" smtClean="0"/>
              <a:t>Spartans</a:t>
            </a:r>
            <a:r>
              <a:rPr lang="nl-NL" dirty="0" smtClean="0"/>
              <a:t> </a:t>
            </a:r>
            <a:r>
              <a:rPr lang="nl-NL" dirty="0" err="1" smtClean="0"/>
              <a:t>liberate</a:t>
            </a:r>
            <a:r>
              <a:rPr lang="nl-NL" dirty="0" smtClean="0"/>
              <a:t> </a:t>
            </a:r>
            <a:r>
              <a:rPr lang="nl-NL" dirty="0" err="1" smtClean="0"/>
              <a:t>Euboea</a:t>
            </a:r>
            <a:endParaRPr lang="nl-NL" dirty="0" smtClean="0"/>
          </a:p>
          <a:p>
            <a:endParaRPr lang="nl-NL" dirty="0" smtClean="0"/>
          </a:p>
          <a:p>
            <a:endParaRPr lang="nl-NL" dirty="0" smtClean="0"/>
          </a:p>
          <a:p>
            <a:endParaRPr lang="nl-NL" dirty="0" smtClean="0"/>
          </a:p>
          <a:p>
            <a:endParaRPr lang="nl-NL" dirty="0" smtClean="0"/>
          </a:p>
          <a:p>
            <a:r>
              <a:rPr lang="nl-NL" dirty="0" err="1" smtClean="0"/>
              <a:t>Four</a:t>
            </a:r>
            <a:r>
              <a:rPr lang="nl-NL" dirty="0" smtClean="0"/>
              <a:t> </a:t>
            </a:r>
            <a:r>
              <a:rPr lang="nl-NL" dirty="0" err="1" smtClean="0"/>
              <a:t>Hundred</a:t>
            </a:r>
            <a:r>
              <a:rPr lang="nl-NL" dirty="0" smtClean="0"/>
              <a:t> </a:t>
            </a:r>
            <a:r>
              <a:rPr lang="nl-NL" dirty="0" err="1" smtClean="0"/>
              <a:t>deposed</a:t>
            </a:r>
            <a:r>
              <a:rPr lang="nl-NL" dirty="0" smtClean="0"/>
              <a:t> </a:t>
            </a:r>
            <a:r>
              <a:rPr lang="nl-NL" dirty="0" err="1" smtClean="0"/>
              <a:t>after</a:t>
            </a:r>
            <a:r>
              <a:rPr lang="nl-NL" dirty="0" smtClean="0"/>
              <a:t> </a:t>
            </a:r>
            <a:r>
              <a:rPr lang="nl-NL" dirty="0" err="1" smtClean="0"/>
              <a:t>just</a:t>
            </a:r>
            <a:r>
              <a:rPr lang="nl-NL" dirty="0" smtClean="0"/>
              <a:t> 4 </a:t>
            </a:r>
            <a:r>
              <a:rPr lang="nl-NL" dirty="0" err="1" smtClean="0"/>
              <a:t>months</a:t>
            </a:r>
            <a:r>
              <a:rPr lang="nl-NL" dirty="0" smtClean="0"/>
              <a:t>; </a:t>
            </a:r>
            <a:r>
              <a:rPr lang="nl-NL" dirty="0" err="1" smtClean="0"/>
              <a:t>Five</a:t>
            </a:r>
            <a:r>
              <a:rPr lang="nl-NL" dirty="0" smtClean="0"/>
              <a:t> </a:t>
            </a:r>
            <a:r>
              <a:rPr lang="nl-NL" dirty="0" err="1" smtClean="0"/>
              <a:t>Thousand</a:t>
            </a:r>
            <a:r>
              <a:rPr lang="nl-NL" dirty="0" smtClean="0"/>
              <a:t> </a:t>
            </a:r>
            <a:r>
              <a:rPr lang="nl-NL" dirty="0" err="1" smtClean="0"/>
              <a:t>installed</a:t>
            </a:r>
            <a:r>
              <a:rPr lang="nl-NL" dirty="0" smtClean="0"/>
              <a:t> as moderate </a:t>
            </a:r>
            <a:r>
              <a:rPr lang="nl-NL" dirty="0" err="1" smtClean="0"/>
              <a:t>oligarchy</a:t>
            </a:r>
            <a:endParaRPr lang="nl-NL" dirty="0"/>
          </a:p>
        </p:txBody>
      </p:sp>
      <p:sp>
        <p:nvSpPr>
          <p:cNvPr id="4" name="Tekstvak 3"/>
          <p:cNvSpPr txBox="1"/>
          <p:nvPr/>
        </p:nvSpPr>
        <p:spPr>
          <a:xfrm>
            <a:off x="611560" y="3573016"/>
            <a:ext cx="7992888" cy="1200329"/>
          </a:xfrm>
          <a:prstGeom prst="rect">
            <a:avLst/>
          </a:prstGeom>
          <a:solidFill>
            <a:schemeClr val="bg1"/>
          </a:solidFill>
        </p:spPr>
        <p:txBody>
          <a:bodyPr wrap="square" rtlCol="0">
            <a:spAutoFit/>
          </a:bodyPr>
          <a:lstStyle/>
          <a:p>
            <a:pPr algn="just"/>
            <a:r>
              <a:rPr lang="en-GB" dirty="0" smtClean="0"/>
              <a:t>When the news of what had happened in Euboea reached Athens a panic ensued such as they had never before known. Neither the disaster in Sicily, great as it seemed at the time, nor any other had ever so much alarmed them. </a:t>
            </a:r>
            <a:endParaRPr lang="en-GB" dirty="0" smtClean="0"/>
          </a:p>
          <a:p>
            <a:pPr algn="r"/>
            <a:r>
              <a:rPr lang="en-GB" dirty="0" err="1" smtClean="0"/>
              <a:t>Thuc</a:t>
            </a:r>
            <a:r>
              <a:rPr lang="en-GB" dirty="0" smtClean="0"/>
              <a:t>. 8.96.1</a:t>
            </a:r>
            <a:endParaRPr lang="nl-N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Five</a:t>
            </a:r>
            <a:r>
              <a:rPr lang="nl-NL" dirty="0" smtClean="0"/>
              <a:t> </a:t>
            </a:r>
            <a:r>
              <a:rPr lang="nl-NL" dirty="0" err="1" smtClean="0"/>
              <a:t>Thousand</a:t>
            </a:r>
            <a:endParaRPr lang="nl-NL" dirty="0"/>
          </a:p>
        </p:txBody>
      </p:sp>
      <p:sp>
        <p:nvSpPr>
          <p:cNvPr id="3" name="Tekstvak 2"/>
          <p:cNvSpPr txBox="1"/>
          <p:nvPr/>
        </p:nvSpPr>
        <p:spPr>
          <a:xfrm>
            <a:off x="395536" y="2204864"/>
            <a:ext cx="8352928" cy="2585323"/>
          </a:xfrm>
          <a:prstGeom prst="rect">
            <a:avLst/>
          </a:prstGeom>
          <a:noFill/>
        </p:spPr>
        <p:txBody>
          <a:bodyPr wrap="square" rtlCol="0">
            <a:spAutoFit/>
          </a:bodyPr>
          <a:lstStyle/>
          <a:p>
            <a:pPr algn="just"/>
            <a:r>
              <a:rPr lang="en-GB" dirty="0" smtClean="0"/>
              <a:t>It was during the first period of this constitution that the Athenians appear to have enjoyed the best government that they ever did, at least in my time. For the fusion of the high and the low was effected with judgment, and this was what first enabled the state to raise up her head after her manifold disasters</a:t>
            </a:r>
            <a:r>
              <a:rPr lang="en-GB" dirty="0" smtClean="0"/>
              <a:t>.</a:t>
            </a:r>
          </a:p>
          <a:p>
            <a:pPr algn="r"/>
            <a:r>
              <a:rPr lang="en-GB" dirty="0" err="1" smtClean="0"/>
              <a:t>Thuc</a:t>
            </a:r>
            <a:r>
              <a:rPr lang="en-GB" dirty="0" smtClean="0"/>
              <a:t>. 8.97.2</a:t>
            </a:r>
          </a:p>
          <a:p>
            <a:pPr algn="r"/>
            <a:endParaRPr lang="en-GB" dirty="0" smtClean="0"/>
          </a:p>
          <a:p>
            <a:pPr algn="just"/>
            <a:r>
              <a:rPr lang="en-GB" dirty="0" smtClean="0"/>
              <a:t>Athens </a:t>
            </a:r>
            <a:r>
              <a:rPr lang="en-GB" dirty="0" smtClean="0"/>
              <a:t>seems to have been well governed during this critical period, although a war was going on and the government was confined to the </a:t>
            </a:r>
            <a:r>
              <a:rPr lang="en-GB" dirty="0" smtClean="0"/>
              <a:t>hoplite citizens.</a:t>
            </a:r>
          </a:p>
          <a:p>
            <a:pPr algn="r"/>
            <a:r>
              <a:rPr lang="en-GB" dirty="0" smtClean="0"/>
              <a:t>[</a:t>
            </a:r>
            <a:r>
              <a:rPr lang="en-GB" dirty="0" err="1" smtClean="0"/>
              <a:t>Arist</a:t>
            </a:r>
            <a:r>
              <a:rPr lang="en-GB" dirty="0" smtClean="0"/>
              <a:t>.] </a:t>
            </a:r>
            <a:r>
              <a:rPr lang="en-GB" i="1" dirty="0" err="1" smtClean="0"/>
              <a:t>Ath.Pol</a:t>
            </a:r>
            <a:r>
              <a:rPr lang="en-GB" i="1" dirty="0" smtClean="0"/>
              <a:t>. </a:t>
            </a:r>
            <a:r>
              <a:rPr lang="en-GB" dirty="0" smtClean="0"/>
              <a:t>33.2</a:t>
            </a:r>
            <a:endParaRPr lang="nl-N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Reactions</a:t>
            </a:r>
            <a:r>
              <a:rPr lang="nl-NL" dirty="0" smtClean="0"/>
              <a:t>: the </a:t>
            </a:r>
            <a:r>
              <a:rPr lang="nl-NL" dirty="0" err="1" smtClean="0"/>
              <a:t>decree</a:t>
            </a:r>
            <a:r>
              <a:rPr lang="nl-NL" dirty="0" smtClean="0"/>
              <a:t> of </a:t>
            </a:r>
            <a:r>
              <a:rPr lang="nl-NL" dirty="0" err="1" smtClean="0"/>
              <a:t>Demophantus</a:t>
            </a:r>
            <a:r>
              <a:rPr lang="nl-NL" dirty="0" smtClean="0"/>
              <a:t> (410)</a:t>
            </a:r>
            <a:endParaRPr lang="nl-NL" dirty="0"/>
          </a:p>
        </p:txBody>
      </p:sp>
      <p:sp>
        <p:nvSpPr>
          <p:cNvPr id="3" name="Tekstvak 2"/>
          <p:cNvSpPr txBox="1"/>
          <p:nvPr/>
        </p:nvSpPr>
        <p:spPr>
          <a:xfrm>
            <a:off x="467544" y="1916832"/>
            <a:ext cx="8208912" cy="2031325"/>
          </a:xfrm>
          <a:prstGeom prst="rect">
            <a:avLst/>
          </a:prstGeom>
          <a:noFill/>
        </p:spPr>
        <p:txBody>
          <a:bodyPr wrap="square" rtlCol="0">
            <a:spAutoFit/>
          </a:bodyPr>
          <a:lstStyle/>
          <a:p>
            <a:pPr algn="just">
              <a:buNone/>
            </a:pPr>
            <a:r>
              <a:rPr lang="en-US" dirty="0" smtClean="0"/>
              <a:t>“If </a:t>
            </a:r>
            <a:r>
              <a:rPr lang="en-US" dirty="0" smtClean="0"/>
              <a:t>anyone shall suppress democracy at Athens or hold any public office after its suppression, he shall become a public enemy and be killed with impunity; his goods shall be confiscated and a tithe given to the Goddess. No sin shall he commit, no defilement shall he suffer who kills someone like this or who conspires to kill him. And all the Athenians shall take oath by tribes and by demes over a sacrifice without blemish to kill someone like this</a:t>
            </a:r>
            <a:r>
              <a:rPr lang="en-US" dirty="0" smtClean="0"/>
              <a:t>.”</a:t>
            </a:r>
            <a:endParaRPr lang="en-US" dirty="0" smtClean="0"/>
          </a:p>
          <a:p>
            <a:pPr algn="r">
              <a:buNone/>
            </a:pPr>
            <a:r>
              <a:rPr lang="en-US" dirty="0" err="1" smtClean="0"/>
              <a:t>Andocides</a:t>
            </a:r>
            <a:r>
              <a:rPr lang="en-US" dirty="0" smtClean="0"/>
              <a:t> 1.96-97</a:t>
            </a:r>
            <a:endParaRPr lang="nl-NL"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Reactions</a:t>
            </a:r>
            <a:r>
              <a:rPr lang="nl-NL" dirty="0" smtClean="0"/>
              <a:t>: a </a:t>
            </a:r>
            <a:r>
              <a:rPr lang="nl-NL" dirty="0" err="1" smtClean="0"/>
              <a:t>constitution</a:t>
            </a:r>
            <a:r>
              <a:rPr lang="nl-NL" dirty="0" smtClean="0"/>
              <a:t> </a:t>
            </a:r>
            <a:r>
              <a:rPr lang="nl-NL" dirty="0" err="1" smtClean="0"/>
              <a:t>for</a:t>
            </a:r>
            <a:r>
              <a:rPr lang="nl-NL" dirty="0" smtClean="0"/>
              <a:t> </a:t>
            </a:r>
            <a:r>
              <a:rPr lang="nl-NL" dirty="0" err="1" smtClean="0"/>
              <a:t>Athens</a:t>
            </a:r>
            <a:r>
              <a:rPr lang="nl-NL" dirty="0" smtClean="0"/>
              <a:t>?</a:t>
            </a:r>
            <a:endParaRPr lang="nl-NL" dirty="0"/>
          </a:p>
        </p:txBody>
      </p:sp>
      <p:sp>
        <p:nvSpPr>
          <p:cNvPr id="3" name="Tijdelijke aanduiding voor inhoud 2"/>
          <p:cNvSpPr>
            <a:spLocks noGrp="1"/>
          </p:cNvSpPr>
          <p:nvPr>
            <p:ph sz="quarter" idx="1"/>
          </p:nvPr>
        </p:nvSpPr>
        <p:spPr/>
        <p:txBody>
          <a:bodyPr/>
          <a:lstStyle/>
          <a:p>
            <a:r>
              <a:rPr lang="nl-NL" dirty="0" err="1" smtClean="0"/>
              <a:t>Laws</a:t>
            </a:r>
            <a:r>
              <a:rPr lang="nl-NL" dirty="0" smtClean="0"/>
              <a:t> of </a:t>
            </a:r>
            <a:r>
              <a:rPr lang="nl-NL" dirty="0" err="1" smtClean="0"/>
              <a:t>Athens</a:t>
            </a:r>
            <a:r>
              <a:rPr lang="nl-NL" dirty="0" smtClean="0"/>
              <a:t>:</a:t>
            </a:r>
            <a:r>
              <a:rPr lang="nl-NL" dirty="0" smtClean="0"/>
              <a:t> </a:t>
            </a:r>
            <a:r>
              <a:rPr lang="nl-NL" dirty="0" err="1" smtClean="0"/>
              <a:t>from</a:t>
            </a:r>
            <a:r>
              <a:rPr lang="nl-NL" dirty="0" smtClean="0"/>
              <a:t> </a:t>
            </a:r>
            <a:r>
              <a:rPr lang="nl-NL" dirty="0" err="1" smtClean="0"/>
              <a:t>Draco</a:t>
            </a:r>
            <a:r>
              <a:rPr lang="nl-NL" dirty="0" smtClean="0"/>
              <a:t> to </a:t>
            </a:r>
            <a:r>
              <a:rPr lang="nl-NL" dirty="0" err="1" smtClean="0"/>
              <a:t>Demophantus</a:t>
            </a:r>
            <a:r>
              <a:rPr lang="nl-NL" dirty="0" smtClean="0"/>
              <a:t>. </a:t>
            </a:r>
            <a:r>
              <a:rPr lang="nl-NL" dirty="0" err="1" smtClean="0"/>
              <a:t>Four</a:t>
            </a:r>
            <a:r>
              <a:rPr lang="nl-NL" dirty="0" smtClean="0"/>
              <a:t> </a:t>
            </a:r>
            <a:r>
              <a:rPr lang="nl-NL" dirty="0" err="1" smtClean="0"/>
              <a:t>Hundred</a:t>
            </a:r>
            <a:r>
              <a:rPr lang="nl-NL" dirty="0" smtClean="0"/>
              <a:t> show </a:t>
            </a:r>
            <a:r>
              <a:rPr lang="nl-NL" dirty="0" err="1" smtClean="0"/>
              <a:t>opportunity</a:t>
            </a:r>
            <a:r>
              <a:rPr lang="nl-NL" dirty="0" smtClean="0"/>
              <a:t> </a:t>
            </a:r>
            <a:r>
              <a:rPr lang="nl-NL" dirty="0" err="1" smtClean="0"/>
              <a:t>for</a:t>
            </a:r>
            <a:r>
              <a:rPr lang="nl-NL" dirty="0" smtClean="0"/>
              <a:t> </a:t>
            </a:r>
            <a:r>
              <a:rPr lang="nl-NL" dirty="0" err="1" smtClean="0"/>
              <a:t>abuse</a:t>
            </a:r>
            <a:endParaRPr lang="nl-NL" dirty="0" smtClean="0"/>
          </a:p>
          <a:p>
            <a:endParaRPr lang="nl-NL" dirty="0" smtClean="0"/>
          </a:p>
          <a:p>
            <a:r>
              <a:rPr lang="nl-NL" dirty="0" err="1" smtClean="0"/>
              <a:t>Athens</a:t>
            </a:r>
            <a:r>
              <a:rPr lang="nl-NL" dirty="0" smtClean="0"/>
              <a:t> </a:t>
            </a:r>
            <a:r>
              <a:rPr lang="nl-NL" dirty="0" err="1" smtClean="0"/>
              <a:t>embarks</a:t>
            </a:r>
            <a:r>
              <a:rPr lang="nl-NL" dirty="0" smtClean="0"/>
              <a:t> </a:t>
            </a:r>
            <a:r>
              <a:rPr lang="nl-NL" dirty="0" err="1" smtClean="0"/>
              <a:t>on</a:t>
            </a:r>
            <a:r>
              <a:rPr lang="nl-NL" dirty="0" smtClean="0"/>
              <a:t> </a:t>
            </a:r>
            <a:r>
              <a:rPr lang="nl-NL" dirty="0" err="1" smtClean="0"/>
              <a:t>collection</a:t>
            </a:r>
            <a:r>
              <a:rPr lang="nl-NL" dirty="0" smtClean="0"/>
              <a:t> and </a:t>
            </a:r>
            <a:r>
              <a:rPr lang="nl-NL" dirty="0" err="1" smtClean="0"/>
              <a:t>review</a:t>
            </a:r>
            <a:r>
              <a:rPr lang="nl-NL" dirty="0" smtClean="0"/>
              <a:t> of </a:t>
            </a:r>
            <a:r>
              <a:rPr lang="nl-NL" dirty="0" err="1" smtClean="0"/>
              <a:t>laws</a:t>
            </a:r>
            <a:r>
              <a:rPr lang="nl-NL" dirty="0" smtClean="0"/>
              <a:t>, led </a:t>
            </a:r>
            <a:r>
              <a:rPr lang="nl-NL" dirty="0" err="1" smtClean="0"/>
              <a:t>by</a:t>
            </a:r>
            <a:r>
              <a:rPr lang="nl-NL" dirty="0" smtClean="0"/>
              <a:t> </a:t>
            </a:r>
            <a:r>
              <a:rPr lang="nl-NL" dirty="0" err="1" smtClean="0"/>
              <a:t>freedman</a:t>
            </a:r>
            <a:r>
              <a:rPr lang="nl-NL" dirty="0" smtClean="0"/>
              <a:t> </a:t>
            </a:r>
            <a:r>
              <a:rPr lang="nl-NL" dirty="0" err="1" smtClean="0"/>
              <a:t>Nicomachus</a:t>
            </a:r>
            <a:r>
              <a:rPr lang="nl-NL" dirty="0" smtClean="0"/>
              <a:t> (410-399)</a:t>
            </a:r>
          </a:p>
          <a:p>
            <a:endParaRPr lang="nl-NL" dirty="0" smtClean="0"/>
          </a:p>
          <a:p>
            <a:r>
              <a:rPr lang="nl-NL" dirty="0" err="1" smtClean="0"/>
              <a:t>Result</a:t>
            </a:r>
            <a:r>
              <a:rPr lang="nl-NL" dirty="0" smtClean="0"/>
              <a:t>: </a:t>
            </a:r>
            <a:r>
              <a:rPr lang="nl-NL" dirty="0" err="1" smtClean="0"/>
              <a:t>no</a:t>
            </a:r>
            <a:r>
              <a:rPr lang="nl-NL" dirty="0" smtClean="0"/>
              <a:t> ‘</a:t>
            </a:r>
            <a:r>
              <a:rPr lang="nl-NL" dirty="0" err="1" smtClean="0"/>
              <a:t>constitution</a:t>
            </a:r>
            <a:r>
              <a:rPr lang="nl-NL" dirty="0" smtClean="0"/>
              <a:t>’, </a:t>
            </a:r>
            <a:r>
              <a:rPr lang="nl-NL" dirty="0" err="1" smtClean="0"/>
              <a:t>but</a:t>
            </a:r>
            <a:r>
              <a:rPr lang="nl-NL" dirty="0" smtClean="0"/>
              <a:t> </a:t>
            </a:r>
            <a:r>
              <a:rPr lang="nl-NL" dirty="0" err="1" smtClean="0"/>
              <a:t>laws</a:t>
            </a:r>
            <a:r>
              <a:rPr lang="nl-NL" dirty="0" smtClean="0"/>
              <a:t> made public and </a:t>
            </a:r>
            <a:r>
              <a:rPr lang="nl-NL" dirty="0" err="1" smtClean="0"/>
              <a:t>systematic</a:t>
            </a:r>
            <a:endParaRPr lang="nl-NL"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aftermath</a:t>
            </a:r>
            <a:endParaRPr lang="nl-NL" dirty="0"/>
          </a:p>
        </p:txBody>
      </p:sp>
      <p:sp>
        <p:nvSpPr>
          <p:cNvPr id="3" name="Tijdelijke aanduiding voor inhoud 2"/>
          <p:cNvSpPr>
            <a:spLocks noGrp="1"/>
          </p:cNvSpPr>
          <p:nvPr>
            <p:ph sz="quarter" idx="1"/>
          </p:nvPr>
        </p:nvSpPr>
        <p:spPr>
          <a:xfrm>
            <a:off x="301752" y="1527048"/>
            <a:ext cx="5278360" cy="4572000"/>
          </a:xfrm>
        </p:spPr>
        <p:txBody>
          <a:bodyPr/>
          <a:lstStyle/>
          <a:p>
            <a:r>
              <a:rPr lang="nl-NL" dirty="0" err="1" smtClean="0"/>
              <a:t>Five</a:t>
            </a:r>
            <a:r>
              <a:rPr lang="nl-NL" dirty="0" smtClean="0"/>
              <a:t> </a:t>
            </a:r>
            <a:r>
              <a:rPr lang="nl-NL" dirty="0" err="1" smtClean="0"/>
              <a:t>Thousand</a:t>
            </a:r>
            <a:r>
              <a:rPr lang="nl-NL" dirty="0" smtClean="0"/>
              <a:t> </a:t>
            </a:r>
            <a:r>
              <a:rPr lang="nl-NL" dirty="0" err="1" smtClean="0"/>
              <a:t>deposed</a:t>
            </a:r>
            <a:r>
              <a:rPr lang="nl-NL" dirty="0" smtClean="0"/>
              <a:t>, </a:t>
            </a:r>
            <a:r>
              <a:rPr lang="nl-NL" dirty="0" err="1" smtClean="0"/>
              <a:t>early</a:t>
            </a:r>
            <a:r>
              <a:rPr lang="nl-NL" dirty="0" smtClean="0"/>
              <a:t> 410; </a:t>
            </a:r>
            <a:r>
              <a:rPr lang="nl-NL" dirty="0" err="1" smtClean="0"/>
              <a:t>democracy</a:t>
            </a:r>
            <a:r>
              <a:rPr lang="nl-NL" dirty="0" smtClean="0"/>
              <a:t> </a:t>
            </a:r>
            <a:r>
              <a:rPr lang="nl-NL" dirty="0" err="1" smtClean="0"/>
              <a:t>restored</a:t>
            </a:r>
            <a:endParaRPr lang="nl-NL" dirty="0" smtClean="0"/>
          </a:p>
          <a:p>
            <a:endParaRPr lang="nl-NL" dirty="0" smtClean="0"/>
          </a:p>
          <a:p>
            <a:r>
              <a:rPr lang="nl-NL" dirty="0" err="1" smtClean="0"/>
              <a:t>Alcibiades</a:t>
            </a:r>
            <a:r>
              <a:rPr lang="nl-NL" dirty="0" smtClean="0"/>
              <a:t> returns to </a:t>
            </a:r>
            <a:r>
              <a:rPr lang="nl-NL" dirty="0" err="1" smtClean="0"/>
              <a:t>Athens</a:t>
            </a:r>
            <a:r>
              <a:rPr lang="nl-NL" dirty="0" smtClean="0"/>
              <a:t>, </a:t>
            </a:r>
            <a:r>
              <a:rPr lang="nl-NL" dirty="0" err="1" smtClean="0"/>
              <a:t>but</a:t>
            </a:r>
            <a:r>
              <a:rPr lang="nl-NL" dirty="0" smtClean="0"/>
              <a:t> </a:t>
            </a:r>
            <a:r>
              <a:rPr lang="nl-NL" dirty="0" err="1" smtClean="0"/>
              <a:t>leaves</a:t>
            </a:r>
            <a:r>
              <a:rPr lang="nl-NL" dirty="0" smtClean="0"/>
              <a:t> </a:t>
            </a:r>
            <a:r>
              <a:rPr lang="nl-NL" dirty="0" err="1" smtClean="0"/>
              <a:t>again</a:t>
            </a:r>
            <a:r>
              <a:rPr lang="nl-NL" dirty="0" smtClean="0"/>
              <a:t> in 408</a:t>
            </a:r>
          </a:p>
          <a:p>
            <a:endParaRPr lang="nl-NL" dirty="0" smtClean="0"/>
          </a:p>
          <a:p>
            <a:r>
              <a:rPr lang="nl-NL" dirty="0" err="1" smtClean="0"/>
              <a:t>Athens</a:t>
            </a:r>
            <a:r>
              <a:rPr lang="nl-NL" dirty="0" smtClean="0"/>
              <a:t> </a:t>
            </a:r>
            <a:r>
              <a:rPr lang="nl-NL" dirty="0" err="1" smtClean="0"/>
              <a:t>defeated</a:t>
            </a:r>
            <a:r>
              <a:rPr lang="nl-NL" dirty="0" smtClean="0"/>
              <a:t> in 405-4; </a:t>
            </a:r>
            <a:r>
              <a:rPr lang="nl-NL" dirty="0" err="1" smtClean="0"/>
              <a:t>forced</a:t>
            </a:r>
            <a:r>
              <a:rPr lang="nl-NL" dirty="0" smtClean="0"/>
              <a:t> to </a:t>
            </a:r>
            <a:r>
              <a:rPr lang="nl-NL" dirty="0" err="1" smtClean="0"/>
              <a:t>recall</a:t>
            </a:r>
            <a:r>
              <a:rPr lang="nl-NL" dirty="0" smtClean="0"/>
              <a:t> </a:t>
            </a:r>
            <a:r>
              <a:rPr lang="nl-NL" dirty="0" err="1" smtClean="0"/>
              <a:t>exiles</a:t>
            </a:r>
            <a:endParaRPr lang="nl-NL" dirty="0"/>
          </a:p>
        </p:txBody>
      </p:sp>
      <p:pic>
        <p:nvPicPr>
          <p:cNvPr id="4" name="Afbeelding 3" descr="1200px-Bust_Alcibiades_Musei_Capitolini_MC1160.jpg"/>
          <p:cNvPicPr>
            <a:picLocks noChangeAspect="1"/>
          </p:cNvPicPr>
          <p:nvPr/>
        </p:nvPicPr>
        <p:blipFill>
          <a:blip r:embed="rId2" cstate="print"/>
          <a:stretch>
            <a:fillRect/>
          </a:stretch>
        </p:blipFill>
        <p:spPr>
          <a:xfrm>
            <a:off x="5767094" y="1412776"/>
            <a:ext cx="3182585" cy="530696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second</a:t>
            </a:r>
            <a:r>
              <a:rPr lang="nl-NL" dirty="0" smtClean="0"/>
              <a:t> </a:t>
            </a:r>
            <a:r>
              <a:rPr lang="nl-NL" dirty="0" err="1" smtClean="0"/>
              <a:t>abolition</a:t>
            </a:r>
            <a:r>
              <a:rPr lang="nl-NL" dirty="0" smtClean="0"/>
              <a:t> of </a:t>
            </a:r>
            <a:r>
              <a:rPr lang="nl-NL" dirty="0" err="1" smtClean="0"/>
              <a:t>democracy</a:t>
            </a:r>
            <a:endParaRPr lang="nl-NL" dirty="0"/>
          </a:p>
        </p:txBody>
      </p:sp>
      <p:sp>
        <p:nvSpPr>
          <p:cNvPr id="3" name="Tekstvak 2"/>
          <p:cNvSpPr txBox="1"/>
          <p:nvPr/>
        </p:nvSpPr>
        <p:spPr>
          <a:xfrm>
            <a:off x="395536" y="1700808"/>
            <a:ext cx="8280920" cy="3970318"/>
          </a:xfrm>
          <a:prstGeom prst="rect">
            <a:avLst/>
          </a:prstGeom>
          <a:noFill/>
        </p:spPr>
        <p:txBody>
          <a:bodyPr wrap="square" rtlCol="0">
            <a:spAutoFit/>
          </a:bodyPr>
          <a:lstStyle/>
          <a:p>
            <a:pPr algn="just"/>
            <a:r>
              <a:rPr lang="en-GB" dirty="0" smtClean="0"/>
              <a:t>The peace having been concluded on terms of their carrying on the government according to the ancestral constitution, the popular party </a:t>
            </a:r>
            <a:r>
              <a:rPr lang="en-GB" dirty="0" smtClean="0"/>
              <a:t>endeavoured </a:t>
            </a:r>
            <a:r>
              <a:rPr lang="en-GB" dirty="0" smtClean="0"/>
              <a:t>to preserve the democracy, but the notables who belonged to the </a:t>
            </a:r>
            <a:r>
              <a:rPr lang="en-GB" i="1" dirty="0" err="1" smtClean="0"/>
              <a:t>hetaireia</a:t>
            </a:r>
            <a:r>
              <a:rPr lang="en-GB" dirty="0" smtClean="0"/>
              <a:t> </a:t>
            </a:r>
            <a:r>
              <a:rPr lang="en-GB" dirty="0" smtClean="0"/>
              <a:t>and those exiles who had returned after the peace were eager for </a:t>
            </a:r>
            <a:r>
              <a:rPr lang="en-GB" dirty="0" smtClean="0"/>
              <a:t>oligarchy. </a:t>
            </a:r>
            <a:r>
              <a:rPr lang="en-GB" dirty="0" smtClean="0"/>
              <a:t>(…) And when Lysander sided with the </a:t>
            </a:r>
            <a:r>
              <a:rPr lang="en-GB" dirty="0" smtClean="0"/>
              <a:t>oligarchic </a:t>
            </a:r>
            <a:r>
              <a:rPr lang="en-GB" dirty="0" smtClean="0"/>
              <a:t>party, the people were cowed and were forced to vote for the oligarchy. </a:t>
            </a:r>
            <a:endParaRPr lang="en-GB" dirty="0" smtClean="0"/>
          </a:p>
          <a:p>
            <a:pPr algn="r"/>
            <a:r>
              <a:rPr lang="en-GB" dirty="0" smtClean="0"/>
              <a:t>[</a:t>
            </a:r>
            <a:r>
              <a:rPr lang="en-GB" dirty="0" err="1" smtClean="0"/>
              <a:t>Arist</a:t>
            </a:r>
            <a:r>
              <a:rPr lang="en-GB" dirty="0" smtClean="0"/>
              <a:t>.] </a:t>
            </a:r>
            <a:r>
              <a:rPr lang="en-GB" i="1" dirty="0" err="1" smtClean="0"/>
              <a:t>Ath.Pol</a:t>
            </a:r>
            <a:r>
              <a:rPr lang="en-GB" i="1" dirty="0" smtClean="0"/>
              <a:t>.</a:t>
            </a:r>
            <a:r>
              <a:rPr lang="en-GB" dirty="0" smtClean="0"/>
              <a:t> 34.3</a:t>
            </a:r>
          </a:p>
          <a:p>
            <a:pPr algn="just"/>
            <a:endParaRPr lang="en-GB" dirty="0" smtClean="0"/>
          </a:p>
          <a:p>
            <a:pPr algn="just"/>
            <a:r>
              <a:rPr lang="en-GB" dirty="0" smtClean="0"/>
              <a:t>The </a:t>
            </a:r>
            <a:r>
              <a:rPr lang="en-GB" dirty="0" smtClean="0"/>
              <a:t>Thirty had been chosen as soon as the </a:t>
            </a:r>
            <a:r>
              <a:rPr lang="en-GB" dirty="0" smtClean="0"/>
              <a:t>Long Walls </a:t>
            </a:r>
            <a:r>
              <a:rPr lang="en-GB" dirty="0" smtClean="0"/>
              <a:t>and the walls round Piraeus were demolished; although chosen, however, for the purpose of framing a constitution under which to conduct the government, they continually delayed framing and publishing this constitution, but they appointed a </a:t>
            </a:r>
            <a:r>
              <a:rPr lang="en-GB" dirty="0" smtClean="0"/>
              <a:t>Council </a:t>
            </a:r>
            <a:r>
              <a:rPr lang="en-GB" dirty="0" smtClean="0"/>
              <a:t>and the other magistrates as they saw fit</a:t>
            </a:r>
            <a:r>
              <a:rPr lang="en-GB" dirty="0" smtClean="0"/>
              <a:t>.</a:t>
            </a:r>
          </a:p>
          <a:p>
            <a:pPr algn="r"/>
            <a:r>
              <a:rPr lang="en-GB" dirty="0" err="1" smtClean="0"/>
              <a:t>Xen</a:t>
            </a:r>
            <a:r>
              <a:rPr lang="en-GB" dirty="0" smtClean="0"/>
              <a:t>. </a:t>
            </a:r>
            <a:r>
              <a:rPr lang="en-GB" i="1" dirty="0" smtClean="0"/>
              <a:t>Hell.</a:t>
            </a:r>
            <a:r>
              <a:rPr lang="en-GB" dirty="0" smtClean="0"/>
              <a:t> 2.3.11</a:t>
            </a:r>
            <a:endParaRPr lang="nl-NL"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Thirty</a:t>
            </a:r>
            <a:endParaRPr lang="nl-NL" dirty="0"/>
          </a:p>
        </p:txBody>
      </p:sp>
      <p:sp>
        <p:nvSpPr>
          <p:cNvPr id="3" name="Tijdelijke aanduiding voor inhoud 2"/>
          <p:cNvSpPr>
            <a:spLocks noGrp="1"/>
          </p:cNvSpPr>
          <p:nvPr>
            <p:ph sz="quarter" idx="1"/>
          </p:nvPr>
        </p:nvSpPr>
        <p:spPr>
          <a:xfrm>
            <a:off x="301752" y="1527048"/>
            <a:ext cx="8503920" cy="4854280"/>
          </a:xfrm>
        </p:spPr>
        <p:txBody>
          <a:bodyPr>
            <a:normAutofit lnSpcReduction="10000"/>
          </a:bodyPr>
          <a:lstStyle/>
          <a:p>
            <a:r>
              <a:rPr lang="nl-NL" dirty="0" smtClean="0"/>
              <a:t>Regime </a:t>
            </a:r>
            <a:r>
              <a:rPr lang="nl-NL" dirty="0" err="1" smtClean="0"/>
              <a:t>propped</a:t>
            </a:r>
            <a:r>
              <a:rPr lang="nl-NL" dirty="0" smtClean="0"/>
              <a:t> up </a:t>
            </a:r>
            <a:r>
              <a:rPr lang="nl-NL" dirty="0" err="1" smtClean="0"/>
              <a:t>by</a:t>
            </a:r>
            <a:r>
              <a:rPr lang="nl-NL" dirty="0" smtClean="0"/>
              <a:t> the </a:t>
            </a:r>
            <a:r>
              <a:rPr lang="nl-NL" dirty="0" err="1" smtClean="0"/>
              <a:t>cavalry</a:t>
            </a:r>
            <a:r>
              <a:rPr lang="nl-NL" dirty="0" smtClean="0"/>
              <a:t>, 300 ‘</a:t>
            </a:r>
            <a:r>
              <a:rPr lang="nl-NL" dirty="0" err="1" smtClean="0"/>
              <a:t>whip-bearers</a:t>
            </a:r>
            <a:r>
              <a:rPr lang="nl-NL" dirty="0" smtClean="0"/>
              <a:t>’ and </a:t>
            </a:r>
            <a:r>
              <a:rPr lang="nl-NL" dirty="0" err="1" smtClean="0"/>
              <a:t>Spartan</a:t>
            </a:r>
            <a:r>
              <a:rPr lang="nl-NL" dirty="0" smtClean="0"/>
              <a:t> </a:t>
            </a:r>
            <a:r>
              <a:rPr lang="nl-NL" dirty="0" err="1" smtClean="0"/>
              <a:t>garrison</a:t>
            </a:r>
            <a:endParaRPr lang="nl-NL" dirty="0" smtClean="0"/>
          </a:p>
          <a:p>
            <a:endParaRPr lang="nl-NL" dirty="0" smtClean="0"/>
          </a:p>
          <a:p>
            <a:r>
              <a:rPr lang="nl-NL" dirty="0" err="1" smtClean="0"/>
              <a:t>Reduction</a:t>
            </a:r>
            <a:r>
              <a:rPr lang="nl-NL" dirty="0" smtClean="0"/>
              <a:t> of </a:t>
            </a:r>
            <a:r>
              <a:rPr lang="nl-NL" dirty="0" err="1" smtClean="0"/>
              <a:t>Assembly</a:t>
            </a:r>
            <a:r>
              <a:rPr lang="nl-NL" dirty="0" smtClean="0"/>
              <a:t> to 3,000 – </a:t>
            </a:r>
            <a:r>
              <a:rPr lang="nl-NL" dirty="0" err="1" smtClean="0"/>
              <a:t>convened</a:t>
            </a:r>
            <a:r>
              <a:rPr lang="nl-NL" dirty="0" smtClean="0"/>
              <a:t> </a:t>
            </a:r>
            <a:r>
              <a:rPr lang="nl-NL" dirty="0" err="1" smtClean="0"/>
              <a:t>only</a:t>
            </a:r>
            <a:r>
              <a:rPr lang="nl-NL" dirty="0" smtClean="0"/>
              <a:t> </a:t>
            </a:r>
            <a:r>
              <a:rPr lang="nl-NL" dirty="0" err="1" smtClean="0"/>
              <a:t>when</a:t>
            </a:r>
            <a:r>
              <a:rPr lang="nl-NL" dirty="0" smtClean="0"/>
              <a:t> </a:t>
            </a:r>
            <a:r>
              <a:rPr lang="nl-NL" dirty="0" err="1" smtClean="0"/>
              <a:t>called</a:t>
            </a:r>
            <a:endParaRPr lang="nl-NL" dirty="0" smtClean="0"/>
          </a:p>
          <a:p>
            <a:endParaRPr lang="nl-NL" dirty="0" smtClean="0"/>
          </a:p>
          <a:p>
            <a:r>
              <a:rPr lang="nl-NL" dirty="0" err="1" smtClean="0"/>
              <a:t>Dissolution</a:t>
            </a:r>
            <a:r>
              <a:rPr lang="nl-NL" dirty="0" smtClean="0"/>
              <a:t> of jury </a:t>
            </a:r>
            <a:r>
              <a:rPr lang="nl-NL" dirty="0" err="1" smtClean="0"/>
              <a:t>courts</a:t>
            </a:r>
            <a:r>
              <a:rPr lang="nl-NL" dirty="0" smtClean="0"/>
              <a:t>; </a:t>
            </a:r>
            <a:r>
              <a:rPr lang="nl-NL" dirty="0" err="1" smtClean="0"/>
              <a:t>restoration</a:t>
            </a:r>
            <a:r>
              <a:rPr lang="nl-NL" dirty="0" smtClean="0"/>
              <a:t> of </a:t>
            </a:r>
            <a:r>
              <a:rPr lang="nl-NL" dirty="0" err="1" smtClean="0"/>
              <a:t>powers</a:t>
            </a:r>
            <a:r>
              <a:rPr lang="nl-NL" dirty="0" smtClean="0"/>
              <a:t> to </a:t>
            </a:r>
            <a:r>
              <a:rPr lang="nl-NL" dirty="0" err="1" smtClean="0"/>
              <a:t>Areopagus</a:t>
            </a:r>
            <a:r>
              <a:rPr lang="nl-NL" dirty="0" smtClean="0"/>
              <a:t> </a:t>
            </a:r>
            <a:r>
              <a:rPr lang="nl-NL" dirty="0" err="1" smtClean="0"/>
              <a:t>Council</a:t>
            </a:r>
            <a:endParaRPr lang="nl-NL" dirty="0" smtClean="0"/>
          </a:p>
          <a:p>
            <a:endParaRPr lang="nl-NL" dirty="0" smtClean="0"/>
          </a:p>
          <a:p>
            <a:r>
              <a:rPr lang="nl-NL" dirty="0" err="1" smtClean="0"/>
              <a:t>Theramenes</a:t>
            </a:r>
            <a:r>
              <a:rPr lang="nl-NL" dirty="0" smtClean="0"/>
              <a:t> </a:t>
            </a:r>
            <a:r>
              <a:rPr lang="nl-NL" dirty="0" err="1" smtClean="0"/>
              <a:t>executed</a:t>
            </a:r>
            <a:r>
              <a:rPr lang="nl-NL" dirty="0" smtClean="0"/>
              <a:t> </a:t>
            </a:r>
            <a:r>
              <a:rPr lang="nl-NL" dirty="0" err="1" smtClean="0"/>
              <a:t>for</a:t>
            </a:r>
            <a:r>
              <a:rPr lang="nl-NL" dirty="0" smtClean="0"/>
              <a:t> </a:t>
            </a:r>
            <a:r>
              <a:rPr lang="nl-NL" dirty="0" err="1" smtClean="0"/>
              <a:t>resisting</a:t>
            </a:r>
            <a:r>
              <a:rPr lang="nl-NL" dirty="0" smtClean="0"/>
              <a:t> </a:t>
            </a:r>
            <a:r>
              <a:rPr lang="nl-NL" dirty="0" err="1" smtClean="0"/>
              <a:t>hardline</a:t>
            </a:r>
            <a:r>
              <a:rPr lang="nl-NL" dirty="0" smtClean="0"/>
              <a:t> </a:t>
            </a:r>
            <a:r>
              <a:rPr lang="nl-NL" dirty="0" err="1" smtClean="0"/>
              <a:t>oligarchs</a:t>
            </a:r>
            <a:r>
              <a:rPr lang="nl-NL" dirty="0" smtClean="0"/>
              <a:t> </a:t>
            </a:r>
            <a:r>
              <a:rPr lang="nl-NL" dirty="0" err="1" smtClean="0"/>
              <a:t>under</a:t>
            </a:r>
            <a:r>
              <a:rPr lang="nl-NL" dirty="0" smtClean="0"/>
              <a:t> </a:t>
            </a:r>
            <a:r>
              <a:rPr lang="nl-NL" dirty="0" err="1" smtClean="0"/>
              <a:t>Critias</a:t>
            </a:r>
            <a:endParaRPr lang="nl-NL"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Critias</a:t>
            </a:r>
            <a:r>
              <a:rPr lang="nl-NL" dirty="0" smtClean="0"/>
              <a:t>’ </a:t>
            </a:r>
            <a:r>
              <a:rPr lang="nl-NL" dirty="0" err="1" smtClean="0"/>
              <a:t>reign</a:t>
            </a:r>
            <a:r>
              <a:rPr lang="nl-NL" dirty="0" smtClean="0"/>
              <a:t> of </a:t>
            </a:r>
            <a:r>
              <a:rPr lang="nl-NL" dirty="0" err="1" smtClean="0"/>
              <a:t>terror</a:t>
            </a:r>
            <a:endParaRPr lang="nl-NL" dirty="0"/>
          </a:p>
        </p:txBody>
      </p:sp>
      <p:sp>
        <p:nvSpPr>
          <p:cNvPr id="3" name="Tekstvak 2"/>
          <p:cNvSpPr txBox="1"/>
          <p:nvPr/>
        </p:nvSpPr>
        <p:spPr>
          <a:xfrm>
            <a:off x="395536" y="1628800"/>
            <a:ext cx="8424936" cy="4247317"/>
          </a:xfrm>
          <a:prstGeom prst="rect">
            <a:avLst/>
          </a:prstGeom>
          <a:noFill/>
        </p:spPr>
        <p:txBody>
          <a:bodyPr wrap="square" rtlCol="0">
            <a:spAutoFit/>
          </a:bodyPr>
          <a:lstStyle/>
          <a:p>
            <a:pPr algn="just"/>
            <a:r>
              <a:rPr lang="en-GB" dirty="0" smtClean="0"/>
              <a:t>The </a:t>
            </a:r>
            <a:r>
              <a:rPr lang="en-GB" dirty="0" smtClean="0"/>
              <a:t>Thirty</a:t>
            </a:r>
            <a:r>
              <a:rPr lang="en-GB" dirty="0" smtClean="0"/>
              <a:t>, </a:t>
            </a:r>
            <a:r>
              <a:rPr lang="en-GB" dirty="0" smtClean="0"/>
              <a:t>thinking that now they could play the tyrant without fear, issued a proclamation forbidding those who were outside the </a:t>
            </a:r>
            <a:r>
              <a:rPr lang="en-GB" dirty="0" smtClean="0"/>
              <a:t>roll [of 3,000 full citizens] </a:t>
            </a:r>
            <a:r>
              <a:rPr lang="en-GB" dirty="0" smtClean="0"/>
              <a:t>to enter the city and evicted them from their estates, in order that they themselves and their friends might have these people's lands. And when they fled to Piraeus, they drove many of them away from there also, and filled both Megara and Thebes with </a:t>
            </a:r>
            <a:r>
              <a:rPr lang="en-GB" dirty="0" smtClean="0"/>
              <a:t>refugees.</a:t>
            </a:r>
          </a:p>
          <a:p>
            <a:pPr algn="r"/>
            <a:r>
              <a:rPr lang="en-GB" dirty="0" err="1" smtClean="0"/>
              <a:t>Xen</a:t>
            </a:r>
            <a:r>
              <a:rPr lang="en-GB" dirty="0" smtClean="0"/>
              <a:t>. </a:t>
            </a:r>
            <a:r>
              <a:rPr lang="en-GB" i="1" dirty="0" smtClean="0"/>
              <a:t>Hell.</a:t>
            </a:r>
            <a:r>
              <a:rPr lang="en-GB" dirty="0" smtClean="0"/>
              <a:t> 2.4.1</a:t>
            </a:r>
          </a:p>
          <a:p>
            <a:pPr algn="r"/>
            <a:endParaRPr lang="en-GB" dirty="0" smtClean="0"/>
          </a:p>
          <a:p>
            <a:pPr algn="just"/>
            <a:r>
              <a:rPr lang="en-GB" dirty="0" smtClean="0"/>
              <a:t>But when they got a firmer hold on the state, they kept their hands off none of the citizens, but put to death those of outstanding wealth or birth or reputation, intending to put that source of danger out of the way, and also desiring to plunder their estates; and by the end of a brief interval of time they had made away with not less than fifteen hundred</a:t>
            </a:r>
            <a:r>
              <a:rPr lang="en-GB" dirty="0" smtClean="0"/>
              <a:t>.</a:t>
            </a:r>
          </a:p>
          <a:p>
            <a:pPr algn="r"/>
            <a:r>
              <a:rPr lang="en-GB" dirty="0" smtClean="0"/>
              <a:t>[</a:t>
            </a:r>
            <a:r>
              <a:rPr lang="en-GB" dirty="0" err="1" smtClean="0"/>
              <a:t>Arist</a:t>
            </a:r>
            <a:r>
              <a:rPr lang="en-GB" dirty="0" smtClean="0"/>
              <a:t>.] </a:t>
            </a:r>
            <a:r>
              <a:rPr lang="en-GB" i="1" dirty="0" err="1" smtClean="0"/>
              <a:t>Ath.Pol</a:t>
            </a:r>
            <a:r>
              <a:rPr lang="en-GB" i="1" dirty="0" smtClean="0"/>
              <a:t>.</a:t>
            </a:r>
            <a:r>
              <a:rPr lang="en-GB" dirty="0" smtClean="0"/>
              <a:t> 35.4</a:t>
            </a:r>
          </a:p>
          <a:p>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strike="sngStrike" dirty="0" err="1" smtClean="0"/>
              <a:t>Periclean</a:t>
            </a:r>
            <a:r>
              <a:rPr lang="nl-NL" dirty="0" smtClean="0"/>
              <a:t> </a:t>
            </a:r>
            <a:r>
              <a:rPr lang="nl-NL" dirty="0" err="1" smtClean="0"/>
              <a:t>Peloponnesian</a:t>
            </a:r>
            <a:r>
              <a:rPr lang="nl-NL" dirty="0" smtClean="0"/>
              <a:t> War</a:t>
            </a:r>
            <a:endParaRPr lang="nl-NL" dirty="0"/>
          </a:p>
        </p:txBody>
      </p:sp>
      <p:sp>
        <p:nvSpPr>
          <p:cNvPr id="3" name="Tijdelijke aanduiding voor inhoud 2"/>
          <p:cNvSpPr>
            <a:spLocks noGrp="1"/>
          </p:cNvSpPr>
          <p:nvPr>
            <p:ph sz="quarter" idx="1"/>
          </p:nvPr>
        </p:nvSpPr>
        <p:spPr/>
        <p:txBody>
          <a:bodyPr/>
          <a:lstStyle/>
          <a:p>
            <a:r>
              <a:rPr lang="nl-NL" dirty="0" err="1" smtClean="0"/>
              <a:t>Continued</a:t>
            </a:r>
            <a:r>
              <a:rPr lang="nl-NL" dirty="0" smtClean="0"/>
              <a:t> </a:t>
            </a:r>
            <a:r>
              <a:rPr lang="nl-NL" dirty="0" err="1" smtClean="0"/>
              <a:t>expansion</a:t>
            </a:r>
            <a:r>
              <a:rPr lang="nl-NL" dirty="0" smtClean="0"/>
              <a:t> of </a:t>
            </a:r>
            <a:r>
              <a:rPr lang="nl-NL" dirty="0" err="1" smtClean="0"/>
              <a:t>Athens</a:t>
            </a:r>
            <a:r>
              <a:rPr lang="nl-NL" dirty="0" smtClean="0"/>
              <a:t> at the </a:t>
            </a:r>
            <a:r>
              <a:rPr lang="nl-NL" dirty="0" err="1" smtClean="0"/>
              <a:t>expense</a:t>
            </a:r>
            <a:r>
              <a:rPr lang="nl-NL" dirty="0" smtClean="0"/>
              <a:t> of </a:t>
            </a:r>
            <a:r>
              <a:rPr lang="nl-NL" dirty="0" err="1" smtClean="0"/>
              <a:t>other</a:t>
            </a:r>
            <a:r>
              <a:rPr lang="nl-NL" dirty="0" smtClean="0"/>
              <a:t> </a:t>
            </a:r>
            <a:r>
              <a:rPr lang="nl-NL" dirty="0" err="1" smtClean="0"/>
              <a:t>Greeks</a:t>
            </a:r>
            <a:r>
              <a:rPr lang="nl-NL" dirty="0" smtClean="0"/>
              <a:t> </a:t>
            </a:r>
            <a:r>
              <a:rPr lang="nl-NL" dirty="0" err="1" smtClean="0"/>
              <a:t>provokes</a:t>
            </a:r>
            <a:r>
              <a:rPr lang="nl-NL" dirty="0" smtClean="0"/>
              <a:t> traditional </a:t>
            </a:r>
            <a:r>
              <a:rPr lang="nl-NL" dirty="0" err="1" smtClean="0"/>
              <a:t>hegemon</a:t>
            </a:r>
            <a:r>
              <a:rPr lang="nl-NL" dirty="0" smtClean="0"/>
              <a:t> Sparta</a:t>
            </a:r>
          </a:p>
          <a:p>
            <a:endParaRPr lang="nl-NL" dirty="0" smtClean="0"/>
          </a:p>
          <a:p>
            <a:r>
              <a:rPr lang="nl-NL" dirty="0" err="1" smtClean="0"/>
              <a:t>Course</a:t>
            </a:r>
            <a:r>
              <a:rPr lang="nl-NL" dirty="0" smtClean="0"/>
              <a:t> of war </a:t>
            </a:r>
            <a:r>
              <a:rPr lang="nl-NL" dirty="0" err="1" smtClean="0"/>
              <a:t>determined</a:t>
            </a:r>
            <a:r>
              <a:rPr lang="nl-NL" dirty="0" smtClean="0"/>
              <a:t> </a:t>
            </a:r>
            <a:r>
              <a:rPr lang="nl-NL" dirty="0" err="1" smtClean="0"/>
              <a:t>by</a:t>
            </a:r>
            <a:r>
              <a:rPr lang="nl-NL" dirty="0" smtClean="0"/>
              <a:t> </a:t>
            </a:r>
            <a:r>
              <a:rPr lang="nl-NL" dirty="0" err="1" smtClean="0"/>
              <a:t>democratic</a:t>
            </a:r>
            <a:r>
              <a:rPr lang="nl-NL" dirty="0" smtClean="0"/>
              <a:t> support </a:t>
            </a:r>
            <a:r>
              <a:rPr lang="nl-NL" dirty="0" err="1" smtClean="0"/>
              <a:t>for</a:t>
            </a:r>
            <a:r>
              <a:rPr lang="nl-NL" dirty="0" smtClean="0"/>
              <a:t> </a:t>
            </a:r>
            <a:r>
              <a:rPr lang="nl-NL" dirty="0" err="1" smtClean="0"/>
              <a:t>imperialism</a:t>
            </a:r>
            <a:endParaRPr lang="nl-NL" dirty="0" smtClean="0"/>
          </a:p>
          <a:p>
            <a:endParaRPr lang="nl-NL" dirty="0" smtClean="0"/>
          </a:p>
          <a:p>
            <a:r>
              <a:rPr lang="nl-NL" dirty="0" err="1" smtClean="0"/>
              <a:t>Athenian</a:t>
            </a:r>
            <a:r>
              <a:rPr lang="nl-NL" dirty="0" smtClean="0"/>
              <a:t> power </a:t>
            </a:r>
            <a:r>
              <a:rPr lang="nl-NL" dirty="0" err="1" smtClean="0"/>
              <a:t>dismantled</a:t>
            </a:r>
            <a:r>
              <a:rPr lang="nl-NL" dirty="0" smtClean="0"/>
              <a:t> </a:t>
            </a:r>
            <a:r>
              <a:rPr lang="nl-NL" dirty="0" err="1" smtClean="0"/>
              <a:t>after</a:t>
            </a:r>
            <a:r>
              <a:rPr lang="nl-NL" dirty="0" smtClean="0"/>
              <a:t> </a:t>
            </a:r>
            <a:r>
              <a:rPr lang="nl-NL" dirty="0" err="1" smtClean="0"/>
              <a:t>Spartan</a:t>
            </a:r>
            <a:r>
              <a:rPr lang="nl-NL" dirty="0" smtClean="0"/>
              <a:t> </a:t>
            </a:r>
            <a:r>
              <a:rPr lang="nl-NL" dirty="0" err="1" smtClean="0"/>
              <a:t>victory</a:t>
            </a:r>
            <a:r>
              <a:rPr lang="nl-NL" dirty="0" smtClean="0"/>
              <a:t>, </a:t>
            </a:r>
            <a:r>
              <a:rPr lang="nl-NL" dirty="0" err="1" smtClean="0"/>
              <a:t>but</a:t>
            </a:r>
            <a:r>
              <a:rPr lang="nl-NL" dirty="0" smtClean="0"/>
              <a:t> </a:t>
            </a:r>
            <a:r>
              <a:rPr lang="nl-NL" dirty="0" err="1" smtClean="0"/>
              <a:t>Athens</a:t>
            </a:r>
            <a:r>
              <a:rPr lang="nl-NL" dirty="0" smtClean="0"/>
              <a:t> </a:t>
            </a:r>
            <a:r>
              <a:rPr lang="nl-NL" dirty="0" err="1" smtClean="0"/>
              <a:t>preserved</a:t>
            </a:r>
            <a:endParaRPr lang="nl-N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Good</a:t>
            </a:r>
            <a:r>
              <a:rPr lang="nl-NL" dirty="0" smtClean="0"/>
              <a:t> Guy </a:t>
            </a:r>
            <a:r>
              <a:rPr lang="nl-NL" dirty="0" err="1" smtClean="0"/>
              <a:t>Thrasybulus</a:t>
            </a:r>
            <a:endParaRPr lang="nl-NL" dirty="0"/>
          </a:p>
        </p:txBody>
      </p:sp>
      <p:pic>
        <p:nvPicPr>
          <p:cNvPr id="3" name="Afbeelding 2" descr="Thrasyboulos.jpg"/>
          <p:cNvPicPr>
            <a:picLocks noChangeAspect="1"/>
          </p:cNvPicPr>
          <p:nvPr/>
        </p:nvPicPr>
        <p:blipFill>
          <a:blip r:embed="rId2" cstate="print"/>
          <a:stretch>
            <a:fillRect/>
          </a:stretch>
        </p:blipFill>
        <p:spPr>
          <a:xfrm>
            <a:off x="1907704" y="1484784"/>
            <a:ext cx="5256584" cy="5256584"/>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democratic</a:t>
            </a:r>
            <a:r>
              <a:rPr lang="nl-NL" dirty="0" smtClean="0"/>
              <a:t> </a:t>
            </a:r>
            <a:r>
              <a:rPr lang="nl-NL" dirty="0" err="1" smtClean="0"/>
              <a:t>insurgence</a:t>
            </a:r>
            <a:endParaRPr lang="nl-NL" dirty="0"/>
          </a:p>
        </p:txBody>
      </p:sp>
      <p:sp>
        <p:nvSpPr>
          <p:cNvPr id="3" name="Tijdelijke aanduiding voor inhoud 2"/>
          <p:cNvSpPr>
            <a:spLocks noGrp="1"/>
          </p:cNvSpPr>
          <p:nvPr>
            <p:ph sz="quarter" idx="1"/>
          </p:nvPr>
        </p:nvSpPr>
        <p:spPr>
          <a:xfrm>
            <a:off x="301752" y="1527048"/>
            <a:ext cx="8503920" cy="4782272"/>
          </a:xfrm>
        </p:spPr>
        <p:txBody>
          <a:bodyPr>
            <a:normAutofit fontScale="85000" lnSpcReduction="10000"/>
          </a:bodyPr>
          <a:lstStyle/>
          <a:p>
            <a:r>
              <a:rPr lang="nl-NL" dirty="0" err="1" smtClean="0"/>
              <a:t>Thrasybulus</a:t>
            </a:r>
            <a:r>
              <a:rPr lang="nl-NL" dirty="0" smtClean="0"/>
              <a:t> </a:t>
            </a:r>
            <a:r>
              <a:rPr lang="nl-NL" dirty="0" err="1" smtClean="0"/>
              <a:t>invades</a:t>
            </a:r>
            <a:r>
              <a:rPr lang="nl-NL" dirty="0" smtClean="0"/>
              <a:t> </a:t>
            </a:r>
            <a:r>
              <a:rPr lang="nl-NL" dirty="0" err="1" smtClean="0"/>
              <a:t>Attica</a:t>
            </a:r>
            <a:r>
              <a:rPr lang="nl-NL" dirty="0" smtClean="0"/>
              <a:t> </a:t>
            </a:r>
            <a:r>
              <a:rPr lang="nl-NL" dirty="0" err="1" smtClean="0"/>
              <a:t>with</a:t>
            </a:r>
            <a:r>
              <a:rPr lang="nl-NL" dirty="0" smtClean="0"/>
              <a:t> 70 </a:t>
            </a:r>
            <a:r>
              <a:rPr lang="nl-NL" dirty="0" err="1" smtClean="0"/>
              <a:t>exiles</a:t>
            </a:r>
            <a:r>
              <a:rPr lang="nl-NL" dirty="0" smtClean="0"/>
              <a:t>; </a:t>
            </a:r>
            <a:r>
              <a:rPr lang="nl-NL" dirty="0" err="1" smtClean="0"/>
              <a:t>wins</a:t>
            </a:r>
            <a:r>
              <a:rPr lang="nl-NL" dirty="0" smtClean="0"/>
              <a:t> </a:t>
            </a:r>
            <a:r>
              <a:rPr lang="nl-NL" dirty="0" err="1" smtClean="0"/>
              <a:t>victory</a:t>
            </a:r>
            <a:r>
              <a:rPr lang="nl-NL" dirty="0" smtClean="0"/>
              <a:t> </a:t>
            </a:r>
            <a:r>
              <a:rPr lang="nl-NL" dirty="0" err="1" smtClean="0"/>
              <a:t>after</a:t>
            </a:r>
            <a:r>
              <a:rPr lang="nl-NL" dirty="0" smtClean="0"/>
              <a:t> </a:t>
            </a:r>
            <a:r>
              <a:rPr lang="nl-NL" dirty="0" err="1" smtClean="0"/>
              <a:t>victory</a:t>
            </a:r>
            <a:r>
              <a:rPr lang="nl-NL" dirty="0" smtClean="0"/>
              <a:t>; </a:t>
            </a:r>
            <a:r>
              <a:rPr lang="nl-NL" dirty="0" err="1" smtClean="0"/>
              <a:t>seizes</a:t>
            </a:r>
            <a:r>
              <a:rPr lang="nl-NL" dirty="0" smtClean="0"/>
              <a:t> </a:t>
            </a:r>
            <a:r>
              <a:rPr lang="nl-NL" dirty="0" err="1" smtClean="0"/>
              <a:t>Piraeus</a:t>
            </a:r>
            <a:endParaRPr lang="nl-NL" dirty="0" smtClean="0"/>
          </a:p>
          <a:p>
            <a:endParaRPr lang="nl-NL" dirty="0" smtClean="0"/>
          </a:p>
          <a:p>
            <a:r>
              <a:rPr lang="nl-NL" dirty="0" err="1" smtClean="0"/>
              <a:t>Thirty</a:t>
            </a:r>
            <a:r>
              <a:rPr lang="nl-NL" dirty="0" smtClean="0"/>
              <a:t> </a:t>
            </a:r>
            <a:r>
              <a:rPr lang="nl-NL" dirty="0" err="1" smtClean="0"/>
              <a:t>defeated</a:t>
            </a:r>
            <a:r>
              <a:rPr lang="nl-NL" dirty="0" smtClean="0"/>
              <a:t> at </a:t>
            </a:r>
            <a:r>
              <a:rPr lang="nl-NL" dirty="0" err="1" smtClean="0"/>
              <a:t>Munichia</a:t>
            </a:r>
            <a:r>
              <a:rPr lang="nl-NL" dirty="0" smtClean="0"/>
              <a:t> in </a:t>
            </a:r>
            <a:r>
              <a:rPr lang="nl-NL" dirty="0" err="1" smtClean="0"/>
              <a:t>Piraeus</a:t>
            </a:r>
            <a:r>
              <a:rPr lang="nl-NL" dirty="0" smtClean="0"/>
              <a:t>; </a:t>
            </a:r>
            <a:r>
              <a:rPr lang="nl-NL" dirty="0" err="1" smtClean="0"/>
              <a:t>Critias</a:t>
            </a:r>
            <a:r>
              <a:rPr lang="nl-NL" dirty="0" smtClean="0"/>
              <a:t> and </a:t>
            </a:r>
            <a:r>
              <a:rPr lang="nl-NL" dirty="0" err="1" smtClean="0"/>
              <a:t>other</a:t>
            </a:r>
            <a:r>
              <a:rPr lang="nl-NL" dirty="0" smtClean="0"/>
              <a:t> </a:t>
            </a:r>
            <a:r>
              <a:rPr lang="nl-NL" dirty="0" err="1" smtClean="0"/>
              <a:t>key</a:t>
            </a:r>
            <a:r>
              <a:rPr lang="nl-NL" dirty="0" smtClean="0"/>
              <a:t> </a:t>
            </a:r>
            <a:r>
              <a:rPr lang="nl-NL" dirty="0" err="1" smtClean="0"/>
              <a:t>oligarchs</a:t>
            </a:r>
            <a:r>
              <a:rPr lang="nl-NL" dirty="0" smtClean="0"/>
              <a:t> killed</a:t>
            </a:r>
          </a:p>
          <a:p>
            <a:endParaRPr lang="nl-NL" dirty="0" smtClean="0"/>
          </a:p>
          <a:p>
            <a:r>
              <a:rPr lang="nl-NL" dirty="0" smtClean="0"/>
              <a:t>3,000 </a:t>
            </a:r>
            <a:r>
              <a:rPr lang="nl-NL" dirty="0" err="1" smtClean="0"/>
              <a:t>depose</a:t>
            </a:r>
            <a:r>
              <a:rPr lang="nl-NL" dirty="0" smtClean="0"/>
              <a:t> </a:t>
            </a:r>
            <a:r>
              <a:rPr lang="nl-NL" dirty="0" err="1" smtClean="0"/>
              <a:t>Thirty</a:t>
            </a:r>
            <a:r>
              <a:rPr lang="nl-NL" dirty="0" smtClean="0"/>
              <a:t> and </a:t>
            </a:r>
            <a:r>
              <a:rPr lang="nl-NL" dirty="0" err="1" smtClean="0"/>
              <a:t>install</a:t>
            </a:r>
            <a:r>
              <a:rPr lang="nl-NL" dirty="0" smtClean="0"/>
              <a:t> Ten, </a:t>
            </a:r>
            <a:r>
              <a:rPr lang="nl-NL" dirty="0" err="1" smtClean="0"/>
              <a:t>who</a:t>
            </a:r>
            <a:r>
              <a:rPr lang="nl-NL" dirty="0" smtClean="0"/>
              <a:t> </a:t>
            </a:r>
            <a:r>
              <a:rPr lang="nl-NL" dirty="0" err="1" smtClean="0"/>
              <a:t>call</a:t>
            </a:r>
            <a:r>
              <a:rPr lang="nl-NL" dirty="0" smtClean="0"/>
              <a:t> </a:t>
            </a:r>
            <a:r>
              <a:rPr lang="nl-NL" dirty="0" err="1" smtClean="0"/>
              <a:t>for</a:t>
            </a:r>
            <a:r>
              <a:rPr lang="nl-NL" dirty="0" smtClean="0"/>
              <a:t> </a:t>
            </a:r>
            <a:r>
              <a:rPr lang="nl-NL" dirty="0" err="1" smtClean="0"/>
              <a:t>Spartan</a:t>
            </a:r>
            <a:r>
              <a:rPr lang="nl-NL" dirty="0" smtClean="0"/>
              <a:t> </a:t>
            </a:r>
            <a:r>
              <a:rPr lang="nl-NL" dirty="0" err="1" smtClean="0"/>
              <a:t>aid</a:t>
            </a:r>
            <a:endParaRPr lang="nl-NL" dirty="0" smtClean="0"/>
          </a:p>
          <a:p>
            <a:endParaRPr lang="nl-NL" dirty="0" smtClean="0"/>
          </a:p>
          <a:p>
            <a:r>
              <a:rPr lang="nl-NL" dirty="0" err="1" smtClean="0"/>
              <a:t>Spartans</a:t>
            </a:r>
            <a:r>
              <a:rPr lang="nl-NL" dirty="0" smtClean="0"/>
              <a:t> </a:t>
            </a:r>
            <a:r>
              <a:rPr lang="nl-NL" dirty="0" err="1" smtClean="0"/>
              <a:t>defeat</a:t>
            </a:r>
            <a:r>
              <a:rPr lang="nl-NL" dirty="0" smtClean="0"/>
              <a:t> </a:t>
            </a:r>
            <a:r>
              <a:rPr lang="nl-NL" dirty="0" err="1" smtClean="0"/>
              <a:t>Thrasybulus</a:t>
            </a:r>
            <a:r>
              <a:rPr lang="nl-NL" dirty="0" smtClean="0"/>
              <a:t> </a:t>
            </a:r>
            <a:r>
              <a:rPr lang="nl-NL" dirty="0" err="1" smtClean="0"/>
              <a:t>but</a:t>
            </a:r>
            <a:r>
              <a:rPr lang="nl-NL" dirty="0" smtClean="0"/>
              <a:t> </a:t>
            </a:r>
            <a:r>
              <a:rPr lang="nl-NL" dirty="0" err="1" smtClean="0"/>
              <a:t>force</a:t>
            </a:r>
            <a:r>
              <a:rPr lang="nl-NL" dirty="0" smtClean="0"/>
              <a:t> </a:t>
            </a:r>
            <a:r>
              <a:rPr lang="nl-NL" dirty="0" err="1" smtClean="0"/>
              <a:t>oligarchs</a:t>
            </a:r>
            <a:r>
              <a:rPr lang="nl-NL" dirty="0" smtClean="0"/>
              <a:t> to accept return of </a:t>
            </a:r>
            <a:r>
              <a:rPr lang="nl-NL" dirty="0" err="1" smtClean="0"/>
              <a:t>democracy</a:t>
            </a:r>
            <a:endParaRPr lang="nl-NL" dirty="0" smtClean="0"/>
          </a:p>
          <a:p>
            <a:endParaRPr lang="nl-NL" dirty="0" smtClean="0"/>
          </a:p>
          <a:p>
            <a:r>
              <a:rPr lang="nl-NL" dirty="0" err="1" smtClean="0"/>
              <a:t>Thrasybulus</a:t>
            </a:r>
            <a:r>
              <a:rPr lang="nl-NL" dirty="0" smtClean="0"/>
              <a:t> </a:t>
            </a:r>
            <a:r>
              <a:rPr lang="nl-NL" dirty="0" err="1" smtClean="0"/>
              <a:t>declares</a:t>
            </a:r>
            <a:r>
              <a:rPr lang="nl-NL" dirty="0" smtClean="0"/>
              <a:t> </a:t>
            </a:r>
            <a:r>
              <a:rPr lang="nl-NL" dirty="0" err="1" smtClean="0"/>
              <a:t>general</a:t>
            </a:r>
            <a:r>
              <a:rPr lang="nl-NL" dirty="0" smtClean="0"/>
              <a:t> </a:t>
            </a:r>
            <a:r>
              <a:rPr lang="nl-NL" dirty="0" err="1" smtClean="0"/>
              <a:t>amnesty</a:t>
            </a:r>
            <a:r>
              <a:rPr lang="nl-NL" dirty="0" smtClean="0"/>
              <a:t> </a:t>
            </a:r>
            <a:r>
              <a:rPr lang="nl-NL" dirty="0" err="1" smtClean="0"/>
              <a:t>for</a:t>
            </a:r>
            <a:r>
              <a:rPr lang="nl-NL" dirty="0" smtClean="0"/>
              <a:t> all </a:t>
            </a:r>
            <a:r>
              <a:rPr lang="nl-NL" dirty="0" err="1" smtClean="0"/>
              <a:t>but</a:t>
            </a:r>
            <a:r>
              <a:rPr lang="nl-NL" dirty="0" smtClean="0"/>
              <a:t> the </a:t>
            </a:r>
            <a:r>
              <a:rPr lang="nl-NL" dirty="0" err="1" smtClean="0"/>
              <a:t>Thirty</a:t>
            </a:r>
            <a:r>
              <a:rPr lang="nl-NL" dirty="0" smtClean="0"/>
              <a:t> and the Ten</a:t>
            </a:r>
            <a:endParaRPr lang="nl-NL"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Reforging</a:t>
            </a:r>
            <a:r>
              <a:rPr lang="nl-NL" dirty="0" smtClean="0"/>
              <a:t> </a:t>
            </a:r>
            <a:r>
              <a:rPr lang="nl-NL" dirty="0" err="1" smtClean="0"/>
              <a:t>Athens</a:t>
            </a:r>
            <a:endParaRPr lang="nl-NL" dirty="0"/>
          </a:p>
        </p:txBody>
      </p:sp>
      <p:sp>
        <p:nvSpPr>
          <p:cNvPr id="3" name="Tekstvak 2"/>
          <p:cNvSpPr txBox="1"/>
          <p:nvPr/>
        </p:nvSpPr>
        <p:spPr>
          <a:xfrm>
            <a:off x="395536" y="1772816"/>
            <a:ext cx="8352928" cy="2585323"/>
          </a:xfrm>
          <a:prstGeom prst="rect">
            <a:avLst/>
          </a:prstGeom>
          <a:noFill/>
        </p:spPr>
        <p:txBody>
          <a:bodyPr wrap="square" rtlCol="0">
            <a:spAutoFit/>
          </a:bodyPr>
          <a:lstStyle/>
          <a:p>
            <a:pPr algn="just"/>
            <a:r>
              <a:rPr lang="en-GB" dirty="0" smtClean="0"/>
              <a:t>And, pledged as they were under oath, that in very truth they would not remember past grievances, the two parties even to this day live together as fellow-citizens and the commons abide by their oaths</a:t>
            </a:r>
            <a:r>
              <a:rPr lang="en-GB" dirty="0" smtClean="0"/>
              <a:t>.</a:t>
            </a:r>
          </a:p>
          <a:p>
            <a:pPr algn="r"/>
            <a:r>
              <a:rPr lang="en-GB" dirty="0" err="1" smtClean="0"/>
              <a:t>Xen</a:t>
            </a:r>
            <a:r>
              <a:rPr lang="en-GB" dirty="0" smtClean="0"/>
              <a:t>. </a:t>
            </a:r>
            <a:r>
              <a:rPr lang="en-GB" i="1" dirty="0" smtClean="0"/>
              <a:t>Hell.</a:t>
            </a:r>
            <a:r>
              <a:rPr lang="en-GB" dirty="0" smtClean="0"/>
              <a:t> 2.4.43</a:t>
            </a:r>
          </a:p>
          <a:p>
            <a:pPr algn="just"/>
            <a:endParaRPr lang="en-GB" dirty="0" smtClean="0"/>
          </a:p>
          <a:p>
            <a:pPr algn="just"/>
            <a:r>
              <a:rPr lang="en-GB" dirty="0" smtClean="0"/>
              <a:t>The Athenians appear both in private and public to have behaved towards the past disasters in the most completely </a:t>
            </a:r>
            <a:r>
              <a:rPr lang="en-GB" dirty="0" err="1" smtClean="0"/>
              <a:t>honorable</a:t>
            </a:r>
            <a:r>
              <a:rPr lang="en-GB" dirty="0" smtClean="0"/>
              <a:t> and statesmanlike manner of any people in </a:t>
            </a:r>
            <a:r>
              <a:rPr lang="en-GB" dirty="0" smtClean="0"/>
              <a:t>history.</a:t>
            </a:r>
          </a:p>
          <a:p>
            <a:pPr algn="r"/>
            <a:r>
              <a:rPr lang="en-GB" dirty="0" smtClean="0"/>
              <a:t>[</a:t>
            </a:r>
            <a:r>
              <a:rPr lang="en-GB" dirty="0" err="1" smtClean="0"/>
              <a:t>Arist</a:t>
            </a:r>
            <a:r>
              <a:rPr lang="en-GB" dirty="0" smtClean="0"/>
              <a:t>.] </a:t>
            </a:r>
            <a:r>
              <a:rPr lang="en-GB" i="1" dirty="0" err="1" smtClean="0"/>
              <a:t>Ath.Pol</a:t>
            </a:r>
            <a:r>
              <a:rPr lang="en-GB" i="1" dirty="0" smtClean="0"/>
              <a:t>.</a:t>
            </a:r>
            <a:r>
              <a:rPr lang="en-GB" dirty="0" smtClean="0"/>
              <a:t> 40.2</a:t>
            </a:r>
            <a:endParaRPr lang="nl-NL"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All is </a:t>
            </a:r>
            <a:r>
              <a:rPr lang="nl-NL" dirty="0" err="1" smtClean="0"/>
              <a:t>forgiven</a:t>
            </a:r>
            <a:r>
              <a:rPr lang="nl-NL" dirty="0" smtClean="0"/>
              <a:t>?</a:t>
            </a:r>
            <a:endParaRPr lang="nl-NL" dirty="0"/>
          </a:p>
        </p:txBody>
      </p:sp>
      <p:sp>
        <p:nvSpPr>
          <p:cNvPr id="3" name="Tekstvak 2"/>
          <p:cNvSpPr txBox="1"/>
          <p:nvPr/>
        </p:nvSpPr>
        <p:spPr>
          <a:xfrm>
            <a:off x="251520" y="1844824"/>
            <a:ext cx="4392488" cy="2308324"/>
          </a:xfrm>
          <a:prstGeom prst="rect">
            <a:avLst/>
          </a:prstGeom>
          <a:noFill/>
        </p:spPr>
        <p:txBody>
          <a:bodyPr wrap="square" rtlCol="0">
            <a:spAutoFit/>
          </a:bodyPr>
          <a:lstStyle/>
          <a:p>
            <a:pPr algn="just"/>
            <a:r>
              <a:rPr lang="en-GB" dirty="0" err="1" smtClean="0"/>
              <a:t>Thibron</a:t>
            </a:r>
            <a:r>
              <a:rPr lang="en-GB" dirty="0" smtClean="0"/>
              <a:t> also asked from the Athenians three hundred cavalrymen (…) And the Athenians sent some of those who had served as cavalrymen in the time of the Thirty, thinking it would be a gain to the democracy if they should go abroad and die there</a:t>
            </a:r>
            <a:r>
              <a:rPr lang="en-GB" dirty="0" smtClean="0"/>
              <a:t>.</a:t>
            </a:r>
          </a:p>
          <a:p>
            <a:pPr algn="r"/>
            <a:r>
              <a:rPr lang="en-GB" dirty="0" err="1" smtClean="0"/>
              <a:t>Xen</a:t>
            </a:r>
            <a:r>
              <a:rPr lang="en-GB" dirty="0" smtClean="0"/>
              <a:t>. </a:t>
            </a:r>
            <a:r>
              <a:rPr lang="en-GB" i="1" dirty="0" smtClean="0"/>
              <a:t>Hell.</a:t>
            </a:r>
            <a:r>
              <a:rPr lang="en-GB" dirty="0" smtClean="0"/>
              <a:t> 3.1.4</a:t>
            </a:r>
            <a:endParaRPr lang="nl-NL" dirty="0"/>
          </a:p>
        </p:txBody>
      </p:sp>
      <p:pic>
        <p:nvPicPr>
          <p:cNvPr id="4" name="Afbeelding 3" descr="Dexileos.png"/>
          <p:cNvPicPr>
            <a:picLocks noChangeAspect="1"/>
          </p:cNvPicPr>
          <p:nvPr/>
        </p:nvPicPr>
        <p:blipFill>
          <a:blip r:embed="rId2" cstate="print"/>
          <a:srcRect l="8825" t="2769" r="15815" b="10021"/>
          <a:stretch>
            <a:fillRect/>
          </a:stretch>
        </p:blipFill>
        <p:spPr>
          <a:xfrm>
            <a:off x="4932040" y="1300444"/>
            <a:ext cx="4032448" cy="5080884"/>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400, the 5,000, the 30 and the 10</a:t>
            </a:r>
            <a:endParaRPr lang="nl-NL" dirty="0"/>
          </a:p>
        </p:txBody>
      </p:sp>
      <p:sp>
        <p:nvSpPr>
          <p:cNvPr id="3" name="Tijdelijke aanduiding voor inhoud 2"/>
          <p:cNvSpPr>
            <a:spLocks noGrp="1"/>
          </p:cNvSpPr>
          <p:nvPr>
            <p:ph sz="quarter" idx="1"/>
          </p:nvPr>
        </p:nvSpPr>
        <p:spPr>
          <a:xfrm>
            <a:off x="251520" y="1556792"/>
            <a:ext cx="8640960" cy="4542256"/>
          </a:xfrm>
        </p:spPr>
        <p:txBody>
          <a:bodyPr/>
          <a:lstStyle/>
          <a:p>
            <a:r>
              <a:rPr lang="nl-NL" dirty="0" err="1" smtClean="0"/>
              <a:t>Despite</a:t>
            </a:r>
            <a:r>
              <a:rPr lang="nl-NL" dirty="0" smtClean="0"/>
              <a:t> </a:t>
            </a:r>
            <a:r>
              <a:rPr lang="nl-NL" dirty="0" err="1" smtClean="0"/>
              <a:t>anti-democratic</a:t>
            </a:r>
            <a:r>
              <a:rPr lang="nl-NL" dirty="0" smtClean="0"/>
              <a:t> </a:t>
            </a:r>
            <a:r>
              <a:rPr lang="nl-NL" dirty="0" err="1" smtClean="0"/>
              <a:t>sentiments</a:t>
            </a:r>
            <a:r>
              <a:rPr lang="nl-NL" dirty="0" smtClean="0"/>
              <a:t>, </a:t>
            </a:r>
            <a:r>
              <a:rPr lang="nl-NL" dirty="0" err="1" smtClean="0"/>
              <a:t>oligarchies</a:t>
            </a:r>
            <a:r>
              <a:rPr lang="nl-NL" dirty="0" smtClean="0"/>
              <a:t> </a:t>
            </a:r>
            <a:r>
              <a:rPr lang="nl-NL" dirty="0" err="1" smtClean="0"/>
              <a:t>arose</a:t>
            </a:r>
            <a:r>
              <a:rPr lang="nl-NL" dirty="0" smtClean="0"/>
              <a:t> </a:t>
            </a:r>
            <a:r>
              <a:rPr lang="nl-NL" dirty="0" err="1" smtClean="0"/>
              <a:t>only</a:t>
            </a:r>
            <a:r>
              <a:rPr lang="nl-NL" dirty="0" smtClean="0"/>
              <a:t> out of </a:t>
            </a:r>
            <a:r>
              <a:rPr lang="nl-NL" dirty="0" err="1" smtClean="0"/>
              <a:t>pragmatism</a:t>
            </a:r>
            <a:r>
              <a:rPr lang="nl-NL" dirty="0" smtClean="0"/>
              <a:t> (411) </a:t>
            </a:r>
            <a:r>
              <a:rPr lang="nl-NL" dirty="0" err="1" smtClean="0"/>
              <a:t>or</a:t>
            </a:r>
            <a:r>
              <a:rPr lang="nl-NL" dirty="0" smtClean="0"/>
              <a:t> </a:t>
            </a:r>
            <a:r>
              <a:rPr lang="nl-NL" dirty="0" err="1" smtClean="0"/>
              <a:t>compulsion</a:t>
            </a:r>
            <a:r>
              <a:rPr lang="nl-NL" dirty="0" smtClean="0"/>
              <a:t> (403)</a:t>
            </a:r>
          </a:p>
          <a:p>
            <a:endParaRPr lang="nl-NL" dirty="0" smtClean="0"/>
          </a:p>
          <a:p>
            <a:r>
              <a:rPr lang="nl-NL" dirty="0" err="1" smtClean="0"/>
              <a:t>Oligarchs</a:t>
            </a:r>
            <a:r>
              <a:rPr lang="nl-NL" dirty="0" smtClean="0"/>
              <a:t> </a:t>
            </a:r>
            <a:r>
              <a:rPr lang="nl-NL" dirty="0" err="1" smtClean="0"/>
              <a:t>always</a:t>
            </a:r>
            <a:r>
              <a:rPr lang="nl-NL" dirty="0" smtClean="0"/>
              <a:t> </a:t>
            </a:r>
            <a:r>
              <a:rPr lang="nl-NL" dirty="0" err="1" smtClean="0"/>
              <a:t>aim</a:t>
            </a:r>
            <a:r>
              <a:rPr lang="nl-NL" dirty="0" smtClean="0"/>
              <a:t> to </a:t>
            </a:r>
            <a:r>
              <a:rPr lang="nl-NL" dirty="0" err="1" smtClean="0"/>
              <a:t>restrict</a:t>
            </a:r>
            <a:r>
              <a:rPr lang="nl-NL" dirty="0" smtClean="0"/>
              <a:t> the franchise, </a:t>
            </a:r>
            <a:r>
              <a:rPr lang="nl-NL" dirty="0" err="1" smtClean="0"/>
              <a:t>decrease</a:t>
            </a:r>
            <a:r>
              <a:rPr lang="nl-NL" dirty="0" smtClean="0"/>
              <a:t> </a:t>
            </a:r>
            <a:r>
              <a:rPr lang="nl-NL" dirty="0" err="1" smtClean="0"/>
              <a:t>spending</a:t>
            </a:r>
            <a:r>
              <a:rPr lang="nl-NL" dirty="0" smtClean="0"/>
              <a:t> &amp; </a:t>
            </a:r>
            <a:r>
              <a:rPr lang="nl-NL" dirty="0" err="1" smtClean="0"/>
              <a:t>repress</a:t>
            </a:r>
            <a:r>
              <a:rPr lang="nl-NL" dirty="0" smtClean="0"/>
              <a:t> free speech</a:t>
            </a:r>
          </a:p>
          <a:p>
            <a:endParaRPr lang="nl-NL" dirty="0" smtClean="0"/>
          </a:p>
          <a:p>
            <a:r>
              <a:rPr lang="nl-NL" dirty="0" err="1" smtClean="0"/>
              <a:t>Athenian</a:t>
            </a:r>
            <a:r>
              <a:rPr lang="nl-NL" dirty="0" smtClean="0"/>
              <a:t> response: </a:t>
            </a:r>
            <a:r>
              <a:rPr lang="nl-NL" dirty="0" err="1" smtClean="0"/>
              <a:t>popular</a:t>
            </a:r>
            <a:r>
              <a:rPr lang="nl-NL" dirty="0" smtClean="0"/>
              <a:t> </a:t>
            </a:r>
            <a:r>
              <a:rPr lang="nl-NL" dirty="0" err="1" smtClean="0"/>
              <a:t>revolt</a:t>
            </a:r>
            <a:r>
              <a:rPr lang="nl-NL" dirty="0" smtClean="0"/>
              <a:t>,</a:t>
            </a:r>
            <a:r>
              <a:rPr lang="nl-NL" dirty="0" smtClean="0"/>
              <a:t> </a:t>
            </a:r>
            <a:r>
              <a:rPr lang="nl-NL" dirty="0" err="1" smtClean="0"/>
              <a:t>restoration</a:t>
            </a:r>
            <a:r>
              <a:rPr lang="nl-NL" dirty="0" smtClean="0"/>
              <a:t> of </a:t>
            </a:r>
            <a:r>
              <a:rPr lang="nl-NL" dirty="0" err="1" smtClean="0"/>
              <a:t>democracy</a:t>
            </a:r>
            <a:r>
              <a:rPr lang="nl-NL" dirty="0" smtClean="0"/>
              <a:t> as </a:t>
            </a:r>
            <a:r>
              <a:rPr lang="nl-NL" dirty="0" err="1" smtClean="0"/>
              <a:t>political</a:t>
            </a:r>
            <a:r>
              <a:rPr lang="nl-NL" dirty="0" smtClean="0"/>
              <a:t> system and </a:t>
            </a:r>
            <a:r>
              <a:rPr lang="nl-NL" dirty="0" err="1" smtClean="0"/>
              <a:t>ideology</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oligarchic</a:t>
            </a:r>
            <a:r>
              <a:rPr lang="nl-NL" dirty="0" smtClean="0"/>
              <a:t> regimes of 411 and 403</a:t>
            </a:r>
            <a:endParaRPr lang="nl-NL" dirty="0"/>
          </a:p>
        </p:txBody>
      </p:sp>
      <p:sp>
        <p:nvSpPr>
          <p:cNvPr id="3" name="Tijdelijke aanduiding voor inhoud 2"/>
          <p:cNvSpPr>
            <a:spLocks noGrp="1"/>
          </p:cNvSpPr>
          <p:nvPr>
            <p:ph sz="quarter" idx="1"/>
          </p:nvPr>
        </p:nvSpPr>
        <p:spPr/>
        <p:txBody>
          <a:bodyPr/>
          <a:lstStyle/>
          <a:p>
            <a:r>
              <a:rPr lang="nl-NL" dirty="0" err="1" smtClean="0"/>
              <a:t>What</a:t>
            </a:r>
            <a:r>
              <a:rPr lang="nl-NL" dirty="0" smtClean="0"/>
              <a:t> </a:t>
            </a:r>
            <a:r>
              <a:rPr lang="nl-NL" dirty="0" err="1" smtClean="0"/>
              <a:t>conditions</a:t>
            </a:r>
            <a:r>
              <a:rPr lang="nl-NL" dirty="0" smtClean="0"/>
              <a:t> and </a:t>
            </a:r>
            <a:r>
              <a:rPr lang="nl-NL" dirty="0" err="1" smtClean="0"/>
              <a:t>pressures</a:t>
            </a:r>
            <a:r>
              <a:rPr lang="nl-NL" dirty="0" smtClean="0"/>
              <a:t> led to the </a:t>
            </a:r>
            <a:r>
              <a:rPr lang="nl-NL" dirty="0" err="1" smtClean="0"/>
              <a:t>dissolution</a:t>
            </a:r>
            <a:r>
              <a:rPr lang="nl-NL" dirty="0" smtClean="0"/>
              <a:t> of </a:t>
            </a:r>
            <a:r>
              <a:rPr lang="nl-NL" dirty="0" err="1" smtClean="0"/>
              <a:t>democracy</a:t>
            </a:r>
            <a:r>
              <a:rPr lang="nl-NL" dirty="0" smtClean="0"/>
              <a:t>?</a:t>
            </a:r>
          </a:p>
          <a:p>
            <a:endParaRPr lang="nl-NL" dirty="0" smtClean="0"/>
          </a:p>
          <a:p>
            <a:r>
              <a:rPr lang="nl-NL" dirty="0" err="1" smtClean="0"/>
              <a:t>What</a:t>
            </a:r>
            <a:r>
              <a:rPr lang="nl-NL" dirty="0" smtClean="0"/>
              <a:t> </a:t>
            </a:r>
            <a:r>
              <a:rPr lang="nl-NL" dirty="0" err="1" smtClean="0"/>
              <a:t>specific</a:t>
            </a:r>
            <a:r>
              <a:rPr lang="nl-NL" dirty="0" smtClean="0"/>
              <a:t> </a:t>
            </a:r>
            <a:r>
              <a:rPr lang="nl-NL" dirty="0" err="1" smtClean="0"/>
              <a:t>elements</a:t>
            </a:r>
            <a:r>
              <a:rPr lang="nl-NL" dirty="0" smtClean="0"/>
              <a:t> of </a:t>
            </a:r>
            <a:r>
              <a:rPr lang="nl-NL" dirty="0" err="1" smtClean="0"/>
              <a:t>democracy</a:t>
            </a:r>
            <a:r>
              <a:rPr lang="nl-NL" dirty="0" smtClean="0"/>
              <a:t> </a:t>
            </a:r>
            <a:r>
              <a:rPr lang="nl-NL" dirty="0" err="1" smtClean="0"/>
              <a:t>did</a:t>
            </a:r>
            <a:r>
              <a:rPr lang="nl-NL" dirty="0" smtClean="0"/>
              <a:t> the </a:t>
            </a:r>
            <a:r>
              <a:rPr lang="nl-NL" dirty="0" err="1" smtClean="0"/>
              <a:t>oligarchs</a:t>
            </a:r>
            <a:r>
              <a:rPr lang="nl-NL" dirty="0" smtClean="0"/>
              <a:t> </a:t>
            </a:r>
            <a:r>
              <a:rPr lang="nl-NL" dirty="0" err="1" smtClean="0"/>
              <a:t>mean</a:t>
            </a:r>
            <a:r>
              <a:rPr lang="nl-NL" dirty="0" smtClean="0"/>
              <a:t> to correct?</a:t>
            </a:r>
          </a:p>
          <a:p>
            <a:endParaRPr lang="nl-NL" dirty="0" smtClean="0"/>
          </a:p>
          <a:p>
            <a:r>
              <a:rPr lang="nl-NL" dirty="0" err="1" smtClean="0"/>
              <a:t>How</a:t>
            </a:r>
            <a:r>
              <a:rPr lang="nl-NL" dirty="0" smtClean="0"/>
              <a:t> </a:t>
            </a:r>
            <a:r>
              <a:rPr lang="nl-NL" dirty="0" err="1" smtClean="0"/>
              <a:t>did</a:t>
            </a:r>
            <a:r>
              <a:rPr lang="nl-NL" dirty="0" smtClean="0"/>
              <a:t> the </a:t>
            </a:r>
            <a:r>
              <a:rPr lang="nl-NL" dirty="0" err="1" smtClean="0"/>
              <a:t>Athenians</a:t>
            </a:r>
            <a:r>
              <a:rPr lang="nl-NL" dirty="0" smtClean="0"/>
              <a:t> </a:t>
            </a:r>
            <a:r>
              <a:rPr lang="nl-NL" dirty="0" err="1" smtClean="0"/>
              <a:t>respond</a:t>
            </a:r>
            <a:r>
              <a:rPr lang="nl-NL" dirty="0" smtClean="0"/>
              <a:t> to the </a:t>
            </a:r>
            <a:r>
              <a:rPr lang="nl-NL" dirty="0" err="1" smtClean="0"/>
              <a:t>interruption</a:t>
            </a:r>
            <a:r>
              <a:rPr lang="nl-NL" dirty="0" smtClean="0"/>
              <a:t> of </a:t>
            </a:r>
            <a:r>
              <a:rPr lang="nl-NL" dirty="0" err="1" smtClean="0"/>
              <a:t>democracy</a:t>
            </a:r>
            <a:r>
              <a:rPr lang="nl-NL" dirty="0" smtClean="0"/>
              <a:t>?</a:t>
            </a:r>
            <a:endParaRPr lang="nl-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51520" y="2420888"/>
            <a:ext cx="8640960" cy="1569660"/>
          </a:xfrm>
          <a:prstGeom prst="rect">
            <a:avLst/>
          </a:prstGeom>
          <a:noFill/>
        </p:spPr>
        <p:txBody>
          <a:bodyPr wrap="square" rtlCol="0">
            <a:spAutoFit/>
          </a:bodyPr>
          <a:lstStyle/>
          <a:p>
            <a:pPr algn="ctr"/>
            <a:r>
              <a:rPr lang="nl-NL" sz="3200" i="1" dirty="0" smtClean="0"/>
              <a:t>The </a:t>
            </a:r>
            <a:r>
              <a:rPr lang="nl-NL" sz="3200" i="1" dirty="0" err="1" smtClean="0"/>
              <a:t>Simpsons</a:t>
            </a:r>
            <a:r>
              <a:rPr lang="nl-NL" sz="3200" i="1" dirty="0" smtClean="0"/>
              <a:t> </a:t>
            </a:r>
          </a:p>
          <a:p>
            <a:pPr algn="ctr"/>
            <a:r>
              <a:rPr lang="nl-NL" sz="3200" dirty="0" smtClean="0">
                <a:hlinkClick r:id="rId2"/>
              </a:rPr>
              <a:t>S04E12 Marge vs. the Monorail</a:t>
            </a:r>
            <a:endParaRPr lang="nl-NL" sz="3200" dirty="0" smtClean="0"/>
          </a:p>
          <a:p>
            <a:pPr algn="ctr"/>
            <a:r>
              <a:rPr lang="nl-NL" sz="3200" dirty="0" smtClean="0"/>
              <a:t>(1993)</a:t>
            </a:r>
            <a:endParaRPr lang="nl-NL"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trouble</a:t>
            </a:r>
            <a:r>
              <a:rPr lang="nl-NL" dirty="0" smtClean="0"/>
              <a:t> </a:t>
            </a:r>
            <a:r>
              <a:rPr lang="nl-NL" dirty="0" err="1" smtClean="0"/>
              <a:t>with</a:t>
            </a:r>
            <a:r>
              <a:rPr lang="nl-NL" dirty="0" smtClean="0"/>
              <a:t> </a:t>
            </a:r>
            <a:r>
              <a:rPr lang="nl-NL" dirty="0" err="1" smtClean="0"/>
              <a:t>people</a:t>
            </a:r>
            <a:r>
              <a:rPr lang="nl-NL" dirty="0" smtClean="0"/>
              <a:t> power</a:t>
            </a:r>
            <a:endParaRPr lang="nl-NL" dirty="0"/>
          </a:p>
        </p:txBody>
      </p:sp>
      <p:sp>
        <p:nvSpPr>
          <p:cNvPr id="3" name="Tijdelijke aanduiding voor inhoud 2"/>
          <p:cNvSpPr>
            <a:spLocks noGrp="1"/>
          </p:cNvSpPr>
          <p:nvPr>
            <p:ph sz="quarter" idx="1"/>
          </p:nvPr>
        </p:nvSpPr>
        <p:spPr>
          <a:xfrm>
            <a:off x="301752" y="1527048"/>
            <a:ext cx="4414264" cy="4572000"/>
          </a:xfrm>
        </p:spPr>
        <p:txBody>
          <a:bodyPr/>
          <a:lstStyle/>
          <a:p>
            <a:r>
              <a:rPr lang="nl-NL" dirty="0" smtClean="0"/>
              <a:t>The power of </a:t>
            </a:r>
            <a:r>
              <a:rPr lang="nl-NL" dirty="0" err="1" smtClean="0"/>
              <a:t>rhetoric</a:t>
            </a:r>
            <a:endParaRPr lang="nl-NL" dirty="0" smtClean="0"/>
          </a:p>
          <a:p>
            <a:endParaRPr lang="nl-NL" dirty="0" smtClean="0"/>
          </a:p>
          <a:p>
            <a:r>
              <a:rPr lang="nl-NL" dirty="0" err="1" smtClean="0"/>
              <a:t>Equal</a:t>
            </a:r>
            <a:r>
              <a:rPr lang="nl-NL" dirty="0" smtClean="0"/>
              <a:t> </a:t>
            </a:r>
            <a:r>
              <a:rPr lang="nl-NL" dirty="0" err="1" smtClean="0"/>
              <a:t>vote</a:t>
            </a:r>
            <a:r>
              <a:rPr lang="nl-NL" dirty="0" smtClean="0"/>
              <a:t>, </a:t>
            </a:r>
            <a:r>
              <a:rPr lang="nl-NL" dirty="0" err="1" smtClean="0"/>
              <a:t>unequal</a:t>
            </a:r>
            <a:r>
              <a:rPr lang="nl-NL" dirty="0" smtClean="0"/>
              <a:t> </a:t>
            </a:r>
            <a:r>
              <a:rPr lang="nl-NL" dirty="0" err="1" smtClean="0"/>
              <a:t>knowledge</a:t>
            </a:r>
            <a:endParaRPr lang="nl-NL" dirty="0" smtClean="0"/>
          </a:p>
          <a:p>
            <a:endParaRPr lang="nl-NL" dirty="0" smtClean="0"/>
          </a:p>
          <a:p>
            <a:r>
              <a:rPr lang="nl-NL" dirty="0" smtClean="0"/>
              <a:t>‘The </a:t>
            </a:r>
            <a:r>
              <a:rPr lang="nl-NL" dirty="0" err="1" smtClean="0"/>
              <a:t>mob</a:t>
            </a:r>
            <a:r>
              <a:rPr lang="nl-NL" dirty="0" smtClean="0"/>
              <a:t> has spoken’</a:t>
            </a:r>
          </a:p>
          <a:p>
            <a:endParaRPr lang="nl-NL" dirty="0" smtClean="0"/>
          </a:p>
          <a:p>
            <a:r>
              <a:rPr lang="nl-NL" dirty="0" err="1" smtClean="0"/>
              <a:t>By</a:t>
            </a:r>
            <a:r>
              <a:rPr lang="nl-NL" dirty="0" smtClean="0"/>
              <a:t> the </a:t>
            </a:r>
            <a:r>
              <a:rPr lang="nl-NL" dirty="0" err="1" smtClean="0"/>
              <a:t>people</a:t>
            </a:r>
            <a:r>
              <a:rPr lang="nl-NL" dirty="0" smtClean="0"/>
              <a:t>, </a:t>
            </a:r>
            <a:r>
              <a:rPr lang="nl-NL" dirty="0" err="1" smtClean="0"/>
              <a:t>for</a:t>
            </a:r>
            <a:r>
              <a:rPr lang="nl-NL" dirty="0" smtClean="0"/>
              <a:t> the </a:t>
            </a:r>
            <a:r>
              <a:rPr lang="nl-NL" dirty="0" err="1" smtClean="0"/>
              <a:t>people</a:t>
            </a:r>
            <a:r>
              <a:rPr lang="nl-NL" dirty="0" smtClean="0"/>
              <a:t>?</a:t>
            </a:r>
            <a:endParaRPr lang="nl-NL" dirty="0"/>
          </a:p>
        </p:txBody>
      </p:sp>
      <p:pic>
        <p:nvPicPr>
          <p:cNvPr id="4" name="Afbeelding 3" descr="ostracism-hyperbolus.jpg"/>
          <p:cNvPicPr>
            <a:picLocks noChangeAspect="1"/>
          </p:cNvPicPr>
          <p:nvPr/>
        </p:nvPicPr>
        <p:blipFill>
          <a:blip r:embed="rId2" cstate="print"/>
          <a:stretch>
            <a:fillRect/>
          </a:stretch>
        </p:blipFill>
        <p:spPr>
          <a:xfrm>
            <a:off x="4626384" y="1844824"/>
            <a:ext cx="4335871" cy="417646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Athenians</a:t>
            </a:r>
            <a:r>
              <a:rPr lang="nl-NL" dirty="0" smtClean="0"/>
              <a:t> </a:t>
            </a:r>
            <a:r>
              <a:rPr lang="nl-NL" dirty="0" err="1" smtClean="0"/>
              <a:t>Against</a:t>
            </a:r>
            <a:r>
              <a:rPr lang="nl-NL" dirty="0" smtClean="0"/>
              <a:t> </a:t>
            </a:r>
            <a:r>
              <a:rPr lang="nl-NL" dirty="0" err="1" smtClean="0"/>
              <a:t>Democracy</a:t>
            </a:r>
            <a:endParaRPr lang="nl-NL" dirty="0"/>
          </a:p>
        </p:txBody>
      </p:sp>
      <p:sp>
        <p:nvSpPr>
          <p:cNvPr id="3" name="Tijdelijke aanduiding voor inhoud 2"/>
          <p:cNvSpPr>
            <a:spLocks noGrp="1"/>
          </p:cNvSpPr>
          <p:nvPr>
            <p:ph sz="quarter" idx="1"/>
          </p:nvPr>
        </p:nvSpPr>
        <p:spPr>
          <a:xfrm>
            <a:off x="301752" y="1527048"/>
            <a:ext cx="8503920" cy="4854280"/>
          </a:xfrm>
        </p:spPr>
        <p:txBody>
          <a:bodyPr>
            <a:normAutofit lnSpcReduction="10000"/>
          </a:bodyPr>
          <a:lstStyle/>
          <a:p>
            <a:r>
              <a:rPr lang="nl-NL" dirty="0" err="1" smtClean="0"/>
              <a:t>Pamphlets</a:t>
            </a:r>
            <a:r>
              <a:rPr lang="nl-NL" dirty="0" smtClean="0"/>
              <a:t> </a:t>
            </a:r>
            <a:r>
              <a:rPr lang="nl-NL" dirty="0" err="1" smtClean="0"/>
              <a:t>like</a:t>
            </a:r>
            <a:r>
              <a:rPr lang="nl-NL" dirty="0" smtClean="0"/>
              <a:t> </a:t>
            </a:r>
            <a:r>
              <a:rPr lang="nl-NL" dirty="0" err="1" smtClean="0"/>
              <a:t>that</a:t>
            </a:r>
            <a:r>
              <a:rPr lang="nl-NL" dirty="0" smtClean="0"/>
              <a:t> of the Old Oligarch provide </a:t>
            </a:r>
            <a:r>
              <a:rPr lang="nl-NL" dirty="0" err="1" smtClean="0"/>
              <a:t>fuel</a:t>
            </a:r>
            <a:r>
              <a:rPr lang="nl-NL" dirty="0" smtClean="0"/>
              <a:t> </a:t>
            </a:r>
            <a:r>
              <a:rPr lang="nl-NL" dirty="0" err="1" smtClean="0"/>
              <a:t>for</a:t>
            </a:r>
            <a:r>
              <a:rPr lang="nl-NL" dirty="0" smtClean="0"/>
              <a:t> </a:t>
            </a:r>
            <a:r>
              <a:rPr lang="nl-NL" dirty="0" err="1" smtClean="0"/>
              <a:t>anti-democratic</a:t>
            </a:r>
            <a:r>
              <a:rPr lang="nl-NL" dirty="0" smtClean="0"/>
              <a:t> </a:t>
            </a:r>
            <a:r>
              <a:rPr lang="nl-NL" dirty="0" err="1" smtClean="0"/>
              <a:t>thought</a:t>
            </a:r>
            <a:endParaRPr lang="nl-NL" dirty="0" smtClean="0"/>
          </a:p>
          <a:p>
            <a:endParaRPr lang="nl-NL" dirty="0" smtClean="0"/>
          </a:p>
          <a:p>
            <a:r>
              <a:rPr lang="nl-NL" dirty="0" err="1" smtClean="0"/>
              <a:t>Socrates</a:t>
            </a:r>
            <a:r>
              <a:rPr lang="nl-NL" dirty="0" smtClean="0"/>
              <a:t> </a:t>
            </a:r>
            <a:r>
              <a:rPr lang="nl-NL" dirty="0" err="1" smtClean="0"/>
              <a:t>questions</a:t>
            </a:r>
            <a:r>
              <a:rPr lang="nl-NL" dirty="0" smtClean="0"/>
              <a:t> </a:t>
            </a:r>
            <a:r>
              <a:rPr lang="nl-NL" dirty="0" err="1" smtClean="0"/>
              <a:t>values</a:t>
            </a:r>
            <a:r>
              <a:rPr lang="nl-NL" dirty="0" smtClean="0"/>
              <a:t> &amp; </a:t>
            </a:r>
            <a:r>
              <a:rPr lang="nl-NL" dirty="0" err="1" smtClean="0"/>
              <a:t>principles</a:t>
            </a:r>
            <a:r>
              <a:rPr lang="nl-NL" dirty="0" smtClean="0"/>
              <a:t> of </a:t>
            </a:r>
            <a:r>
              <a:rPr lang="nl-NL" dirty="0" err="1" smtClean="0"/>
              <a:t>democracy</a:t>
            </a:r>
            <a:r>
              <a:rPr lang="nl-NL" dirty="0" smtClean="0"/>
              <a:t>; </a:t>
            </a:r>
            <a:r>
              <a:rPr lang="nl-NL" dirty="0" err="1" smtClean="0"/>
              <a:t>many</a:t>
            </a:r>
            <a:r>
              <a:rPr lang="nl-NL" dirty="0" smtClean="0"/>
              <a:t> </a:t>
            </a:r>
            <a:r>
              <a:rPr lang="nl-NL" dirty="0" err="1" smtClean="0"/>
              <a:t>influential</a:t>
            </a:r>
            <a:r>
              <a:rPr lang="nl-NL" dirty="0" smtClean="0"/>
              <a:t> </a:t>
            </a:r>
            <a:r>
              <a:rPr lang="nl-NL" dirty="0" err="1" smtClean="0"/>
              <a:t>pupils</a:t>
            </a:r>
            <a:r>
              <a:rPr lang="nl-NL" dirty="0" smtClean="0"/>
              <a:t> (</a:t>
            </a:r>
            <a:r>
              <a:rPr lang="nl-NL" dirty="0" err="1" smtClean="0"/>
              <a:t>Alcibiades</a:t>
            </a:r>
            <a:r>
              <a:rPr lang="nl-NL" dirty="0" smtClean="0"/>
              <a:t>, </a:t>
            </a:r>
            <a:r>
              <a:rPr lang="nl-NL" dirty="0" err="1" smtClean="0"/>
              <a:t>Critias</a:t>
            </a:r>
            <a:r>
              <a:rPr lang="nl-NL" dirty="0" smtClean="0"/>
              <a:t>)</a:t>
            </a:r>
          </a:p>
          <a:p>
            <a:endParaRPr lang="nl-NL" dirty="0" smtClean="0"/>
          </a:p>
          <a:p>
            <a:r>
              <a:rPr lang="nl-NL" dirty="0" err="1" smtClean="0"/>
              <a:t>Cost</a:t>
            </a:r>
            <a:r>
              <a:rPr lang="nl-NL" dirty="0" smtClean="0"/>
              <a:t> of </a:t>
            </a:r>
            <a:r>
              <a:rPr lang="nl-NL" dirty="0" err="1" smtClean="0"/>
              <a:t>ongoing</a:t>
            </a:r>
            <a:r>
              <a:rPr lang="nl-NL" dirty="0" smtClean="0"/>
              <a:t> war </a:t>
            </a:r>
            <a:r>
              <a:rPr lang="nl-NL" dirty="0" err="1" smtClean="0"/>
              <a:t>fuels</a:t>
            </a:r>
            <a:r>
              <a:rPr lang="nl-NL" dirty="0" smtClean="0"/>
              <a:t> </a:t>
            </a:r>
            <a:r>
              <a:rPr lang="nl-NL" dirty="0" err="1" smtClean="0"/>
              <a:t>resentment</a:t>
            </a:r>
            <a:r>
              <a:rPr lang="nl-NL" dirty="0" smtClean="0"/>
              <a:t> </a:t>
            </a:r>
            <a:r>
              <a:rPr lang="nl-NL" dirty="0" err="1" smtClean="0"/>
              <a:t>against</a:t>
            </a:r>
            <a:r>
              <a:rPr lang="nl-NL" dirty="0" smtClean="0"/>
              <a:t> the </a:t>
            </a:r>
            <a:r>
              <a:rPr lang="nl-NL" dirty="0" err="1" smtClean="0"/>
              <a:t>demos</a:t>
            </a:r>
            <a:endParaRPr lang="nl-NL" dirty="0" smtClean="0"/>
          </a:p>
          <a:p>
            <a:endParaRPr lang="nl-NL" dirty="0" smtClean="0"/>
          </a:p>
          <a:p>
            <a:r>
              <a:rPr lang="nl-NL" dirty="0" err="1" smtClean="0"/>
              <a:t>Call</a:t>
            </a:r>
            <a:r>
              <a:rPr lang="nl-NL" dirty="0" smtClean="0"/>
              <a:t> </a:t>
            </a:r>
            <a:r>
              <a:rPr lang="nl-NL" dirty="0" err="1" smtClean="0"/>
              <a:t>for</a:t>
            </a:r>
            <a:r>
              <a:rPr lang="nl-NL" dirty="0" smtClean="0"/>
              <a:t> return to ‘</a:t>
            </a:r>
            <a:r>
              <a:rPr lang="nl-NL" dirty="0" err="1" smtClean="0"/>
              <a:t>ancestral</a:t>
            </a:r>
            <a:r>
              <a:rPr lang="nl-NL" dirty="0" smtClean="0"/>
              <a:t> </a:t>
            </a:r>
            <a:r>
              <a:rPr lang="nl-NL" dirty="0" err="1" smtClean="0"/>
              <a:t>constitution</a:t>
            </a:r>
            <a:r>
              <a:rPr lang="nl-NL" dirty="0" smtClean="0"/>
              <a:t>’ of </a:t>
            </a:r>
            <a:r>
              <a:rPr lang="nl-NL" dirty="0" err="1" smtClean="0"/>
              <a:t>Cleisthenes</a:t>
            </a:r>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abolition</a:t>
            </a:r>
            <a:r>
              <a:rPr lang="nl-NL" dirty="0" smtClean="0"/>
              <a:t> of </a:t>
            </a:r>
            <a:r>
              <a:rPr lang="nl-NL" dirty="0" err="1" smtClean="0"/>
              <a:t>democracy</a:t>
            </a:r>
            <a:endParaRPr lang="nl-NL" dirty="0"/>
          </a:p>
        </p:txBody>
      </p:sp>
      <p:sp>
        <p:nvSpPr>
          <p:cNvPr id="3" name="Tekstvak 2"/>
          <p:cNvSpPr txBox="1"/>
          <p:nvPr/>
        </p:nvSpPr>
        <p:spPr>
          <a:xfrm>
            <a:off x="323528" y="1916832"/>
            <a:ext cx="8568952" cy="3416320"/>
          </a:xfrm>
          <a:prstGeom prst="rect">
            <a:avLst/>
          </a:prstGeom>
          <a:noFill/>
        </p:spPr>
        <p:txBody>
          <a:bodyPr wrap="square" rtlCol="0">
            <a:spAutoFit/>
          </a:bodyPr>
          <a:lstStyle/>
          <a:p>
            <a:pPr algn="just"/>
            <a:r>
              <a:rPr lang="en-GB" dirty="0" smtClean="0"/>
              <a:t>“This [i.e. an alliance with Persia] </a:t>
            </a:r>
            <a:r>
              <a:rPr lang="en-GB" dirty="0" smtClean="0"/>
              <a:t>we cannot have unless we have a more moderate form of government, and put the offices into fewer hands, and so gain the king's confidence, and forthwith restore Alcibiades, who is the only man living that can bring this about. The safety of the state, not the form of its government, is for the moment the most pressing question, as we can always change afterwards whatever we do not like</a:t>
            </a:r>
            <a:r>
              <a:rPr lang="en-GB" dirty="0" smtClean="0"/>
              <a:t>.”</a:t>
            </a:r>
          </a:p>
          <a:p>
            <a:pPr algn="just"/>
            <a:endParaRPr lang="en-GB" dirty="0" smtClean="0"/>
          </a:p>
          <a:p>
            <a:pPr algn="just"/>
            <a:r>
              <a:rPr lang="en-GB" dirty="0" smtClean="0"/>
              <a:t>The people were at first highly irritated at the mention of an oligarchy, but upon understanding clearly from </a:t>
            </a:r>
            <a:r>
              <a:rPr lang="en-GB" dirty="0" err="1" smtClean="0"/>
              <a:t>Peisander</a:t>
            </a:r>
            <a:r>
              <a:rPr lang="en-GB" dirty="0" smtClean="0"/>
              <a:t> </a:t>
            </a:r>
            <a:r>
              <a:rPr lang="en-GB" dirty="0" smtClean="0"/>
              <a:t>that this was the only resource left, they took counsel of their fears, and promised themselves some day to change the government again, and gave way</a:t>
            </a:r>
            <a:r>
              <a:rPr lang="en-GB" dirty="0" smtClean="0"/>
              <a:t>.</a:t>
            </a:r>
          </a:p>
          <a:p>
            <a:pPr algn="r"/>
            <a:r>
              <a:rPr lang="en-GB" dirty="0" err="1" smtClean="0"/>
              <a:t>Thuc</a:t>
            </a:r>
            <a:r>
              <a:rPr lang="en-GB" dirty="0" smtClean="0"/>
              <a:t>. 8.53.3-54.1</a:t>
            </a:r>
            <a:endParaRPr lang="nl-N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Aims</a:t>
            </a:r>
            <a:r>
              <a:rPr lang="nl-NL" dirty="0" smtClean="0"/>
              <a:t> of </a:t>
            </a:r>
            <a:r>
              <a:rPr lang="nl-NL" dirty="0" err="1" smtClean="0"/>
              <a:t>oligarchy</a:t>
            </a:r>
            <a:endParaRPr lang="nl-NL" dirty="0"/>
          </a:p>
        </p:txBody>
      </p:sp>
      <p:sp>
        <p:nvSpPr>
          <p:cNvPr id="3" name="Tijdelijke aanduiding voor inhoud 2"/>
          <p:cNvSpPr>
            <a:spLocks noGrp="1"/>
          </p:cNvSpPr>
          <p:nvPr>
            <p:ph sz="quarter" idx="1"/>
          </p:nvPr>
        </p:nvSpPr>
        <p:spPr>
          <a:xfrm>
            <a:off x="301752" y="1700808"/>
            <a:ext cx="8503920" cy="4608512"/>
          </a:xfrm>
        </p:spPr>
        <p:txBody>
          <a:bodyPr>
            <a:normAutofit/>
          </a:bodyPr>
          <a:lstStyle/>
          <a:p>
            <a:r>
              <a:rPr lang="nl-NL" dirty="0" err="1" smtClean="0"/>
              <a:t>Restriction</a:t>
            </a:r>
            <a:r>
              <a:rPr lang="nl-NL" dirty="0" smtClean="0"/>
              <a:t> of franchise to ‘</a:t>
            </a:r>
            <a:r>
              <a:rPr lang="nl-NL" dirty="0" err="1" smtClean="0"/>
              <a:t>those</a:t>
            </a:r>
            <a:r>
              <a:rPr lang="nl-NL" dirty="0" smtClean="0"/>
              <a:t> most </a:t>
            </a:r>
            <a:r>
              <a:rPr lang="nl-NL" dirty="0" err="1" smtClean="0"/>
              <a:t>able</a:t>
            </a:r>
            <a:r>
              <a:rPr lang="nl-NL" dirty="0" smtClean="0"/>
              <a:t> to serve the city </a:t>
            </a:r>
            <a:r>
              <a:rPr lang="nl-NL" dirty="0" err="1" smtClean="0"/>
              <a:t>with</a:t>
            </a:r>
            <a:r>
              <a:rPr lang="nl-NL" dirty="0" smtClean="0"/>
              <a:t> </a:t>
            </a:r>
            <a:r>
              <a:rPr lang="nl-NL" dirty="0" err="1" smtClean="0"/>
              <a:t>their</a:t>
            </a:r>
            <a:r>
              <a:rPr lang="nl-NL" dirty="0" smtClean="0"/>
              <a:t> money and </a:t>
            </a:r>
            <a:r>
              <a:rPr lang="nl-NL" dirty="0" err="1" smtClean="0"/>
              <a:t>their</a:t>
            </a:r>
            <a:r>
              <a:rPr lang="nl-NL" dirty="0" smtClean="0"/>
              <a:t> </a:t>
            </a:r>
            <a:r>
              <a:rPr lang="nl-NL" dirty="0" err="1" smtClean="0"/>
              <a:t>bodies</a:t>
            </a:r>
            <a:r>
              <a:rPr lang="nl-NL" dirty="0" smtClean="0"/>
              <a:t>’ (</a:t>
            </a:r>
            <a:r>
              <a:rPr lang="nl-NL" dirty="0" err="1" smtClean="0"/>
              <a:t>Thuc</a:t>
            </a:r>
            <a:r>
              <a:rPr lang="nl-NL" dirty="0" smtClean="0"/>
              <a:t>. 8.65.3; [</a:t>
            </a:r>
            <a:r>
              <a:rPr lang="nl-NL" dirty="0" err="1" smtClean="0"/>
              <a:t>Arist</a:t>
            </a:r>
            <a:r>
              <a:rPr lang="nl-NL" dirty="0" smtClean="0"/>
              <a:t>.] </a:t>
            </a:r>
            <a:r>
              <a:rPr lang="nl-NL" i="1" dirty="0" err="1" smtClean="0"/>
              <a:t>Ath.Pol</a:t>
            </a:r>
            <a:r>
              <a:rPr lang="nl-NL" dirty="0" smtClean="0"/>
              <a:t>. 29.5)</a:t>
            </a:r>
          </a:p>
          <a:p>
            <a:endParaRPr lang="nl-NL" dirty="0" smtClean="0"/>
          </a:p>
          <a:p>
            <a:r>
              <a:rPr lang="nl-NL" dirty="0" smtClean="0"/>
              <a:t>Ban </a:t>
            </a:r>
            <a:r>
              <a:rPr lang="nl-NL" dirty="0" err="1" smtClean="0"/>
              <a:t>on</a:t>
            </a:r>
            <a:r>
              <a:rPr lang="nl-NL" dirty="0" smtClean="0"/>
              <a:t> all </a:t>
            </a:r>
            <a:r>
              <a:rPr lang="nl-NL" dirty="0" err="1" smtClean="0"/>
              <a:t>expenses</a:t>
            </a:r>
            <a:r>
              <a:rPr lang="nl-NL" dirty="0" smtClean="0"/>
              <a:t> </a:t>
            </a:r>
            <a:r>
              <a:rPr lang="nl-NL" dirty="0" err="1" smtClean="0"/>
              <a:t>not</a:t>
            </a:r>
            <a:r>
              <a:rPr lang="nl-NL" dirty="0" smtClean="0"/>
              <a:t> </a:t>
            </a:r>
            <a:r>
              <a:rPr lang="nl-NL" dirty="0" err="1" smtClean="0"/>
              <a:t>related</a:t>
            </a:r>
            <a:r>
              <a:rPr lang="nl-NL" dirty="0" smtClean="0"/>
              <a:t> to the war</a:t>
            </a:r>
          </a:p>
          <a:p>
            <a:endParaRPr lang="nl-NL" dirty="0" smtClean="0"/>
          </a:p>
          <a:p>
            <a:r>
              <a:rPr lang="nl-NL" dirty="0" err="1" smtClean="0"/>
              <a:t>Abolition</a:t>
            </a:r>
            <a:r>
              <a:rPr lang="nl-NL" dirty="0" smtClean="0"/>
              <a:t> of </a:t>
            </a:r>
            <a:r>
              <a:rPr lang="nl-NL" dirty="0" err="1" smtClean="0"/>
              <a:t>pay</a:t>
            </a:r>
            <a:r>
              <a:rPr lang="nl-NL" dirty="0" smtClean="0"/>
              <a:t> </a:t>
            </a:r>
            <a:r>
              <a:rPr lang="nl-NL" dirty="0" err="1" smtClean="0"/>
              <a:t>for</a:t>
            </a:r>
            <a:r>
              <a:rPr lang="nl-NL" dirty="0" smtClean="0"/>
              <a:t> office</a:t>
            </a:r>
          </a:p>
          <a:p>
            <a:pPr>
              <a:buNone/>
            </a:pPr>
            <a:endParaRPr lang="nl-NL" dirty="0" smtClean="0"/>
          </a:p>
          <a:p>
            <a:r>
              <a:rPr lang="nl-NL" dirty="0" err="1" smtClean="0"/>
              <a:t>Peace</a:t>
            </a:r>
            <a:r>
              <a:rPr lang="nl-NL" dirty="0" smtClean="0"/>
              <a:t> </a:t>
            </a:r>
            <a:r>
              <a:rPr lang="nl-NL" dirty="0" err="1" smtClean="0"/>
              <a:t>with</a:t>
            </a:r>
            <a:r>
              <a:rPr lang="nl-NL" dirty="0" smtClean="0"/>
              <a:t> Sparta</a:t>
            </a:r>
            <a:endParaRPr lang="nl-N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oligarchs</a:t>
            </a:r>
            <a:r>
              <a:rPr lang="nl-NL" dirty="0" smtClean="0"/>
              <a:t> </a:t>
            </a:r>
            <a:r>
              <a:rPr lang="nl-NL" dirty="0" err="1" smtClean="0"/>
              <a:t>seize</a:t>
            </a:r>
            <a:r>
              <a:rPr lang="nl-NL" dirty="0" smtClean="0"/>
              <a:t> power</a:t>
            </a:r>
            <a:endParaRPr lang="nl-NL" dirty="0"/>
          </a:p>
        </p:txBody>
      </p:sp>
      <p:sp>
        <p:nvSpPr>
          <p:cNvPr id="3" name="Tijdelijke aanduiding voor inhoud 2"/>
          <p:cNvSpPr>
            <a:spLocks noGrp="1"/>
          </p:cNvSpPr>
          <p:nvPr>
            <p:ph sz="quarter" idx="1"/>
          </p:nvPr>
        </p:nvSpPr>
        <p:spPr>
          <a:xfrm>
            <a:off x="301752" y="1527048"/>
            <a:ext cx="8503920" cy="3126088"/>
          </a:xfrm>
        </p:spPr>
        <p:txBody>
          <a:bodyPr>
            <a:normAutofit fontScale="92500" lnSpcReduction="10000"/>
          </a:bodyPr>
          <a:lstStyle/>
          <a:p>
            <a:r>
              <a:rPr lang="nl-NL" dirty="0" err="1" smtClean="0"/>
              <a:t>Main</a:t>
            </a:r>
            <a:r>
              <a:rPr lang="nl-NL" dirty="0" smtClean="0"/>
              <a:t> </a:t>
            </a:r>
            <a:r>
              <a:rPr lang="nl-NL" dirty="0" err="1" smtClean="0"/>
              <a:t>popular</a:t>
            </a:r>
            <a:r>
              <a:rPr lang="nl-NL" dirty="0" smtClean="0"/>
              <a:t> leaders </a:t>
            </a:r>
            <a:r>
              <a:rPr lang="nl-NL" dirty="0" err="1" smtClean="0"/>
              <a:t>assassinated</a:t>
            </a:r>
            <a:endParaRPr lang="nl-NL" dirty="0" smtClean="0"/>
          </a:p>
          <a:p>
            <a:endParaRPr lang="nl-NL" dirty="0" smtClean="0"/>
          </a:p>
          <a:p>
            <a:r>
              <a:rPr lang="nl-NL" dirty="0" err="1" smtClean="0"/>
              <a:t>Opposition</a:t>
            </a:r>
            <a:r>
              <a:rPr lang="nl-NL" dirty="0" smtClean="0"/>
              <a:t> </a:t>
            </a:r>
            <a:r>
              <a:rPr lang="nl-NL" dirty="0" err="1" smtClean="0"/>
              <a:t>silenced</a:t>
            </a:r>
            <a:r>
              <a:rPr lang="nl-NL" dirty="0" smtClean="0"/>
              <a:t> </a:t>
            </a:r>
            <a:r>
              <a:rPr lang="nl-NL" dirty="0" err="1" smtClean="0"/>
              <a:t>through</a:t>
            </a:r>
            <a:r>
              <a:rPr lang="nl-NL" dirty="0" smtClean="0"/>
              <a:t> </a:t>
            </a:r>
            <a:r>
              <a:rPr lang="nl-NL" dirty="0" err="1" smtClean="0"/>
              <a:t>fear</a:t>
            </a:r>
            <a:endParaRPr lang="nl-NL" dirty="0" smtClean="0"/>
          </a:p>
          <a:p>
            <a:endParaRPr lang="nl-NL" dirty="0" smtClean="0"/>
          </a:p>
          <a:p>
            <a:r>
              <a:rPr lang="nl-NL" dirty="0" err="1" smtClean="0"/>
              <a:t>Council</a:t>
            </a:r>
            <a:r>
              <a:rPr lang="nl-NL" dirty="0" smtClean="0"/>
              <a:t> </a:t>
            </a:r>
            <a:r>
              <a:rPr lang="nl-NL" dirty="0" err="1" smtClean="0"/>
              <a:t>evicted</a:t>
            </a:r>
            <a:r>
              <a:rPr lang="nl-NL" dirty="0" smtClean="0"/>
              <a:t> </a:t>
            </a:r>
            <a:r>
              <a:rPr lang="nl-NL" dirty="0" err="1" smtClean="0"/>
              <a:t>from</a:t>
            </a:r>
            <a:r>
              <a:rPr lang="nl-NL" dirty="0" smtClean="0"/>
              <a:t> </a:t>
            </a:r>
            <a:r>
              <a:rPr lang="nl-NL" dirty="0" err="1" smtClean="0"/>
              <a:t>council</a:t>
            </a:r>
            <a:r>
              <a:rPr lang="nl-NL" dirty="0" smtClean="0"/>
              <a:t> </a:t>
            </a:r>
            <a:r>
              <a:rPr lang="nl-NL" dirty="0" err="1" smtClean="0"/>
              <a:t>chamber</a:t>
            </a:r>
            <a:endParaRPr lang="nl-NL" dirty="0" smtClean="0"/>
          </a:p>
          <a:p>
            <a:endParaRPr lang="nl-NL" dirty="0" smtClean="0"/>
          </a:p>
          <a:p>
            <a:r>
              <a:rPr lang="nl-NL" dirty="0" smtClean="0"/>
              <a:t>120 </a:t>
            </a:r>
            <a:r>
              <a:rPr lang="nl-NL" dirty="0" err="1" smtClean="0"/>
              <a:t>youths</a:t>
            </a:r>
            <a:r>
              <a:rPr lang="nl-NL" dirty="0" smtClean="0"/>
              <a:t> ‘</a:t>
            </a:r>
            <a:r>
              <a:rPr lang="nl-NL" dirty="0" err="1" smtClean="0"/>
              <a:t>used</a:t>
            </a:r>
            <a:r>
              <a:rPr lang="nl-NL" dirty="0" smtClean="0"/>
              <a:t> </a:t>
            </a:r>
            <a:r>
              <a:rPr lang="nl-NL" dirty="0" err="1" smtClean="0"/>
              <a:t>whenever</a:t>
            </a:r>
            <a:r>
              <a:rPr lang="nl-NL" dirty="0" smtClean="0"/>
              <a:t> </a:t>
            </a:r>
            <a:r>
              <a:rPr lang="nl-NL" dirty="0" err="1" smtClean="0"/>
              <a:t>violence</a:t>
            </a:r>
            <a:r>
              <a:rPr lang="nl-NL" dirty="0" smtClean="0"/>
              <a:t> was </a:t>
            </a:r>
            <a:r>
              <a:rPr lang="nl-NL" dirty="0" err="1" smtClean="0"/>
              <a:t>needed</a:t>
            </a:r>
            <a:r>
              <a:rPr lang="nl-NL" dirty="0" smtClean="0"/>
              <a:t>’</a:t>
            </a:r>
            <a:endParaRPr lang="nl-NL" dirty="0"/>
          </a:p>
        </p:txBody>
      </p:sp>
      <p:sp>
        <p:nvSpPr>
          <p:cNvPr id="4" name="Tekstvak 3"/>
          <p:cNvSpPr txBox="1"/>
          <p:nvPr/>
        </p:nvSpPr>
        <p:spPr>
          <a:xfrm>
            <a:off x="611560" y="4725144"/>
            <a:ext cx="7920880" cy="1477328"/>
          </a:xfrm>
          <a:prstGeom prst="rect">
            <a:avLst/>
          </a:prstGeom>
          <a:solidFill>
            <a:schemeClr val="bg1"/>
          </a:solidFill>
        </p:spPr>
        <p:txBody>
          <a:bodyPr wrap="square" rtlCol="0">
            <a:spAutoFit/>
          </a:bodyPr>
          <a:lstStyle/>
          <a:p>
            <a:pPr algn="just"/>
            <a:r>
              <a:rPr lang="en-GB" dirty="0" smtClean="0"/>
              <a:t>It </a:t>
            </a:r>
            <a:r>
              <a:rPr lang="en-GB" dirty="0" smtClean="0"/>
              <a:t>was no light matter to deprive the Athenian people of its freedom, almost a hundred years after the deposition of the tyrants, when it had been not only not subject to any during the whole of that period, but accustomed during more than half of it to rule over subjects of its own. </a:t>
            </a:r>
            <a:endParaRPr lang="en-GB" dirty="0" smtClean="0"/>
          </a:p>
          <a:p>
            <a:pPr algn="r"/>
            <a:r>
              <a:rPr lang="en-GB" dirty="0" err="1" smtClean="0"/>
              <a:t>Thuc</a:t>
            </a:r>
            <a:r>
              <a:rPr lang="en-GB" dirty="0" smtClean="0"/>
              <a:t>. 8.68.4</a:t>
            </a:r>
            <a:endParaRPr lang="nl-NL"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el">
  <a:themeElements>
    <a:clrScheme name="Civie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e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e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626</TotalTime>
  <Words>1548</Words>
  <Application>Microsoft Office PowerPoint</Application>
  <PresentationFormat>Diavoorstelling (4:3)</PresentationFormat>
  <Paragraphs>150</Paragraphs>
  <Slides>24</Slides>
  <Notes>0</Notes>
  <HiddenSlides>0</HiddenSlides>
  <MMClips>0</MMClips>
  <ScaleCrop>false</ScaleCrop>
  <HeadingPairs>
    <vt:vector size="4" baseType="variant">
      <vt:variant>
        <vt:lpstr>Thema</vt:lpstr>
      </vt:variant>
      <vt:variant>
        <vt:i4>1</vt:i4>
      </vt:variant>
      <vt:variant>
        <vt:lpstr>Diatitels</vt:lpstr>
      </vt:variant>
      <vt:variant>
        <vt:i4>24</vt:i4>
      </vt:variant>
    </vt:vector>
  </HeadingPairs>
  <TitlesOfParts>
    <vt:vector size="25" baseType="lpstr">
      <vt:lpstr>Civiel</vt:lpstr>
      <vt:lpstr>Democracy and Imperialism</vt:lpstr>
      <vt:lpstr>The Periclean Peloponnesian War</vt:lpstr>
      <vt:lpstr>The oligarchic regimes of 411 and 403</vt:lpstr>
      <vt:lpstr>Dia 4</vt:lpstr>
      <vt:lpstr>The trouble with people power</vt:lpstr>
      <vt:lpstr>Athenians Against Democracy</vt:lpstr>
      <vt:lpstr>The abolition of democracy</vt:lpstr>
      <vt:lpstr>Aims of oligarchy</vt:lpstr>
      <vt:lpstr>The oligarchs seize power</vt:lpstr>
      <vt:lpstr>The Four Hundred</vt:lpstr>
      <vt:lpstr>The opposition</vt:lpstr>
      <vt:lpstr>The fall of the Four Hundred</vt:lpstr>
      <vt:lpstr>The Five Thousand</vt:lpstr>
      <vt:lpstr>Reactions: the decree of Demophantus (410)</vt:lpstr>
      <vt:lpstr>Reactions: a constitution for Athens?</vt:lpstr>
      <vt:lpstr>The aftermath</vt:lpstr>
      <vt:lpstr>The second abolition of democracy</vt:lpstr>
      <vt:lpstr>The Thirty</vt:lpstr>
      <vt:lpstr>Critias’ reign of terror</vt:lpstr>
      <vt:lpstr>Good Guy Thrasybulus</vt:lpstr>
      <vt:lpstr>The democratic insurgence</vt:lpstr>
      <vt:lpstr>Reforging Athens</vt:lpstr>
      <vt:lpstr>All is forgiven?</vt:lpstr>
      <vt:lpstr>The 400, the 5,000, the 30 and the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Democracy and Imperialism</dc:title>
  <dc:creator>Roel</dc:creator>
  <cp:lastModifiedBy>Roel</cp:lastModifiedBy>
  <cp:revision>60</cp:revision>
  <dcterms:created xsi:type="dcterms:W3CDTF">2017-12-07T10:56:57Z</dcterms:created>
  <dcterms:modified xsi:type="dcterms:W3CDTF">2017-12-07T21:33:57Z</dcterms:modified>
</cp:coreProperties>
</file>