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79"/>
  </p:notesMasterIdLst>
  <p:sldIdLst>
    <p:sldId id="257" r:id="rId3"/>
    <p:sldId id="384" r:id="rId4"/>
    <p:sldId id="390" r:id="rId5"/>
    <p:sldId id="382" r:id="rId6"/>
    <p:sldId id="383" r:id="rId7"/>
    <p:sldId id="346" r:id="rId8"/>
    <p:sldId id="345" r:id="rId9"/>
    <p:sldId id="369" r:id="rId10"/>
    <p:sldId id="370" r:id="rId11"/>
    <p:sldId id="372" r:id="rId12"/>
    <p:sldId id="402" r:id="rId13"/>
    <p:sldId id="373" r:id="rId14"/>
    <p:sldId id="374" r:id="rId15"/>
    <p:sldId id="375" r:id="rId16"/>
    <p:sldId id="401" r:id="rId17"/>
    <p:sldId id="376" r:id="rId18"/>
    <p:sldId id="377" r:id="rId19"/>
    <p:sldId id="378" r:id="rId20"/>
    <p:sldId id="379" r:id="rId21"/>
    <p:sldId id="380" r:id="rId22"/>
    <p:sldId id="381" r:id="rId23"/>
    <p:sldId id="391" r:id="rId24"/>
    <p:sldId id="352" r:id="rId25"/>
    <p:sldId id="367" r:id="rId26"/>
    <p:sldId id="400" r:id="rId27"/>
    <p:sldId id="353" r:id="rId28"/>
    <p:sldId id="354" r:id="rId29"/>
    <p:sldId id="355" r:id="rId30"/>
    <p:sldId id="357" r:id="rId31"/>
    <p:sldId id="358" r:id="rId32"/>
    <p:sldId id="403" r:id="rId33"/>
    <p:sldId id="359" r:id="rId34"/>
    <p:sldId id="368" r:id="rId35"/>
    <p:sldId id="360" r:id="rId36"/>
    <p:sldId id="392" r:id="rId37"/>
    <p:sldId id="393" r:id="rId38"/>
    <p:sldId id="394" r:id="rId39"/>
    <p:sldId id="395" r:id="rId40"/>
    <p:sldId id="396" r:id="rId41"/>
    <p:sldId id="397" r:id="rId42"/>
    <p:sldId id="398" r:id="rId43"/>
    <p:sldId id="404" r:id="rId44"/>
    <p:sldId id="405" r:id="rId45"/>
    <p:sldId id="406" r:id="rId46"/>
    <p:sldId id="407" r:id="rId47"/>
    <p:sldId id="408" r:id="rId48"/>
    <p:sldId id="409" r:id="rId49"/>
    <p:sldId id="410" r:id="rId50"/>
    <p:sldId id="411" r:id="rId51"/>
    <p:sldId id="412" r:id="rId52"/>
    <p:sldId id="413" r:id="rId53"/>
    <p:sldId id="414" r:id="rId54"/>
    <p:sldId id="415" r:id="rId55"/>
    <p:sldId id="416" r:id="rId56"/>
    <p:sldId id="417" r:id="rId57"/>
    <p:sldId id="418" r:id="rId58"/>
    <p:sldId id="419" r:id="rId59"/>
    <p:sldId id="420" r:id="rId60"/>
    <p:sldId id="421" r:id="rId61"/>
    <p:sldId id="422" r:id="rId62"/>
    <p:sldId id="423" r:id="rId63"/>
    <p:sldId id="424" r:id="rId64"/>
    <p:sldId id="425" r:id="rId65"/>
    <p:sldId id="426" r:id="rId66"/>
    <p:sldId id="427" r:id="rId67"/>
    <p:sldId id="428" r:id="rId68"/>
    <p:sldId id="429" r:id="rId69"/>
    <p:sldId id="430" r:id="rId70"/>
    <p:sldId id="431" r:id="rId71"/>
    <p:sldId id="432" r:id="rId72"/>
    <p:sldId id="433" r:id="rId73"/>
    <p:sldId id="434" r:id="rId74"/>
    <p:sldId id="435" r:id="rId75"/>
    <p:sldId id="436" r:id="rId76"/>
    <p:sldId id="437" r:id="rId77"/>
    <p:sldId id="438" r:id="rId7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1" autoAdjust="0"/>
    <p:restoredTop sz="77005" autoAdjust="0"/>
  </p:normalViewPr>
  <p:slideViewPr>
    <p:cSldViewPr snapToGrid="0" snapToObjects="1">
      <p:cViewPr>
        <p:scale>
          <a:sx n="72" d="100"/>
          <a:sy n="72" d="100"/>
        </p:scale>
        <p:origin x="-1312"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slide" Target="slides/slide66.xml"/><Relationship Id="rId69" Type="http://schemas.openxmlformats.org/officeDocument/2006/relationships/slide" Target="slides/slide6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80" Type="http://schemas.openxmlformats.org/officeDocument/2006/relationships/printerSettings" Target="printerSettings/printerSettings1.bin"/><Relationship Id="rId81" Type="http://schemas.openxmlformats.org/officeDocument/2006/relationships/presProps" Target="presProps.xml"/><Relationship Id="rId82" Type="http://schemas.openxmlformats.org/officeDocument/2006/relationships/viewProps" Target="viewProps.xml"/><Relationship Id="rId83" Type="http://schemas.openxmlformats.org/officeDocument/2006/relationships/theme" Target="theme/theme1.xml"/><Relationship Id="rId84" Type="http://schemas.openxmlformats.org/officeDocument/2006/relationships/tableStyles" Target="tableStyles.xml"/><Relationship Id="rId70" Type="http://schemas.openxmlformats.org/officeDocument/2006/relationships/slide" Target="slides/slide68.xml"/><Relationship Id="rId71" Type="http://schemas.openxmlformats.org/officeDocument/2006/relationships/slide" Target="slides/slide69.xml"/><Relationship Id="rId72" Type="http://schemas.openxmlformats.org/officeDocument/2006/relationships/slide" Target="slides/slide70.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slide" Target="slides/slide71.xml"/><Relationship Id="rId74" Type="http://schemas.openxmlformats.org/officeDocument/2006/relationships/slide" Target="slides/slide72.xml"/><Relationship Id="rId75" Type="http://schemas.openxmlformats.org/officeDocument/2006/relationships/slide" Target="slides/slide73.xml"/><Relationship Id="rId76" Type="http://schemas.openxmlformats.org/officeDocument/2006/relationships/slide" Target="slides/slide74.xml"/><Relationship Id="rId77" Type="http://schemas.openxmlformats.org/officeDocument/2006/relationships/slide" Target="slides/slide75.xml"/><Relationship Id="rId78" Type="http://schemas.openxmlformats.org/officeDocument/2006/relationships/slide" Target="slides/slide76.xml"/><Relationship Id="rId79" Type="http://schemas.openxmlformats.org/officeDocument/2006/relationships/notesMaster" Target="notesMasters/notesMaster1.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3A0D81-EF9B-DD41-BA67-E02DF50DD52A}" type="datetimeFigureOut">
              <a:rPr lang="en-US" smtClean="0"/>
              <a:t>01/02/18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5DB244-51D3-E548-9639-BBB890308790}" type="slidenum">
              <a:rPr lang="en-US" smtClean="0"/>
              <a:t>‹#›</a:t>
            </a:fld>
            <a:endParaRPr lang="en-US"/>
          </a:p>
        </p:txBody>
      </p:sp>
    </p:spTree>
    <p:extLst>
      <p:ext uri="{BB962C8B-B14F-4D97-AF65-F5344CB8AC3E}">
        <p14:creationId xmlns:p14="http://schemas.microsoft.com/office/powerpoint/2010/main" val="14194328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perseus.tufts.edu/hopper/entityvote?doc=Perseus:text:1999.01.0058:book=1&amp;auth=perseus,Miletus&amp;n=2&amp;type=place" TargetMode="External"/><Relationship Id="rId4" Type="http://schemas.openxmlformats.org/officeDocument/2006/relationships/hyperlink" Target="http://www.perseus.tufts.edu/hopper/entityvote?doc=Perseus:text:1999.01.0058:book=1&amp;auth=perseus,Chios%20City&amp;n=1&amp;type=place" TargetMode="External"/><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xcelab.net/rm/statistical-rethinking/" TargetMode="External"/><Relationship Id="rId4" Type="http://schemas.openxmlformats.org/officeDocument/2006/relationships/hyperlink" Target="https://xkcd.com/1132/" TargetMode="External"/><Relationship Id="rId5" Type="http://schemas.openxmlformats.org/officeDocument/2006/relationships/hyperlink" Target="http://www.indiana.edu/~kruschke/articles/Kruschke2013JEPG.pdf" TargetMode="External"/><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Ancient</a:t>
            </a:r>
            <a:r>
              <a:rPr lang="en-US" baseline="0" dirty="0" smtClean="0"/>
              <a:t> Greece... ignore the highways and you can feel transported... there (show temple)</a:t>
            </a:r>
          </a:p>
          <a:p>
            <a:endParaRPr lang="en-US" baseline="0" dirty="0" smtClean="0"/>
          </a:p>
          <a:p>
            <a:r>
              <a:rPr lang="en-US" baseline="0" dirty="0" smtClean="0"/>
              <a:t>Our story begins when </a:t>
            </a:r>
            <a:r>
              <a:rPr lang="en-US" b="1" baseline="0" dirty="0" smtClean="0"/>
              <a:t>the Spartans first marched on Athens in 431BC</a:t>
            </a:r>
            <a:r>
              <a:rPr lang="en-US" baseline="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Spartan King </a:t>
            </a:r>
            <a:r>
              <a:rPr lang="en-US" dirty="0" err="1" smtClean="0"/>
              <a:t>Archidamos</a:t>
            </a:r>
            <a:r>
              <a:rPr lang="en-US" baseline="0" dirty="0" smtClean="0"/>
              <a:t> </a:t>
            </a:r>
            <a:r>
              <a:rPr lang="en-US" b="1" u="sng" baseline="0" dirty="0" smtClean="0"/>
              <a:t>marched</a:t>
            </a:r>
            <a:r>
              <a:rPr lang="en-US" baseline="0" dirty="0" smtClean="0"/>
              <a:t> his troops over land </a:t>
            </a:r>
            <a:r>
              <a:rPr lang="en-US" b="1" baseline="0" dirty="0" smtClean="0"/>
              <a:t>VERY SLOWLY and LEISURELY to Athens</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9FC4415-E6B4-7E4B-AF5C-B502165BB3B9}" type="slidenum">
              <a:rPr lang="en-US" smtClean="0"/>
              <a:t>8</a:t>
            </a:fld>
            <a:endParaRPr lang="en-US"/>
          </a:p>
        </p:txBody>
      </p:sp>
    </p:spTree>
    <p:extLst>
      <p:ext uri="{BB962C8B-B14F-4D97-AF65-F5344CB8AC3E}">
        <p14:creationId xmlns:p14="http://schemas.microsoft.com/office/powerpoint/2010/main" val="28603133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Athenians who are voting democratically will also choose an action which is in their COLLECTIVE self interest.</a:t>
            </a:r>
          </a:p>
          <a:p>
            <a:endParaRPr lang="en-US" baseline="0" dirty="0" smtClean="0"/>
          </a:p>
          <a:p>
            <a:r>
              <a:rPr lang="en-US" b="1" baseline="0" dirty="0" smtClean="0"/>
              <a:t>If Arch is Pass</a:t>
            </a:r>
            <a:r>
              <a:rPr lang="en-US" baseline="0" dirty="0" smtClean="0"/>
              <a:t>, </a:t>
            </a:r>
            <a:r>
              <a:rPr lang="en-US" baseline="0" dirty="0" err="1" smtClean="0"/>
              <a:t>Ath</a:t>
            </a:r>
            <a:r>
              <a:rPr lang="en-US" baseline="0" dirty="0" smtClean="0"/>
              <a:t> are indifferent </a:t>
            </a:r>
            <a:r>
              <a:rPr lang="en-US" baseline="0" dirty="0" err="1" smtClean="0"/>
              <a:t>bc</a:t>
            </a:r>
            <a:r>
              <a:rPr lang="en-US" baseline="0" dirty="0" smtClean="0"/>
              <a:t> of the divided vote.</a:t>
            </a:r>
          </a:p>
          <a:p>
            <a:r>
              <a:rPr lang="en-US" b="1" baseline="0" dirty="0" smtClean="0"/>
              <a:t>If Arch is </a:t>
            </a:r>
            <a:r>
              <a:rPr lang="en-US" b="1" baseline="0" dirty="0" err="1" smtClean="0"/>
              <a:t>Agg</a:t>
            </a:r>
            <a:r>
              <a:rPr lang="en-US" baseline="0" dirty="0" smtClean="0"/>
              <a:t>, </a:t>
            </a:r>
            <a:r>
              <a:rPr lang="en-US" baseline="0" dirty="0" err="1" smtClean="0"/>
              <a:t>Ath</a:t>
            </a:r>
            <a:r>
              <a:rPr lang="en-US" baseline="0" dirty="0" smtClean="0"/>
              <a:t> prefer to Pass </a:t>
            </a:r>
            <a:r>
              <a:rPr lang="en-US" baseline="0" dirty="0" err="1" smtClean="0"/>
              <a:t>bc</a:t>
            </a:r>
            <a:r>
              <a:rPr lang="en-US" baseline="0" dirty="0" smtClean="0"/>
              <a:t> they cannot defeat the Spartans on land.</a:t>
            </a:r>
            <a:endParaRPr lang="en-US" dirty="0" smtClean="0"/>
          </a:p>
          <a:p>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19</a:t>
            </a:fld>
            <a:endParaRPr lang="en-US"/>
          </a:p>
        </p:txBody>
      </p:sp>
    </p:spTree>
    <p:extLst>
      <p:ext uri="{BB962C8B-B14F-4D97-AF65-F5344CB8AC3E}">
        <p14:creationId xmlns:p14="http://schemas.microsoft.com/office/powerpoint/2010/main" val="2959069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The </a:t>
            </a:r>
            <a:r>
              <a:rPr lang="en-GB" sz="1200" b="1" u="sng" kern="1200" dirty="0" smtClean="0">
                <a:solidFill>
                  <a:schemeClr val="tx1"/>
                </a:solidFill>
                <a:effectLst/>
                <a:latin typeface="+mn-lt"/>
                <a:ea typeface="+mn-ea"/>
                <a:cs typeface="+mn-cs"/>
              </a:rPr>
              <a:t>intersect of self-interested choices </a:t>
            </a:r>
            <a:r>
              <a:rPr lang="en-GB" sz="1200" b="1" kern="1200" dirty="0" smtClean="0">
                <a:solidFill>
                  <a:schemeClr val="tx1"/>
                </a:solidFill>
                <a:effectLst/>
                <a:latin typeface="+mn-lt"/>
                <a:ea typeface="+mn-ea"/>
                <a:cs typeface="+mn-cs"/>
              </a:rPr>
              <a:t>are the likely outcomes.</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Archidamos</a:t>
            </a:r>
            <a:r>
              <a:rPr lang="en-US" sz="1200" kern="1200" dirty="0" smtClean="0">
                <a:solidFill>
                  <a:schemeClr val="tx1"/>
                </a:solidFill>
                <a:effectLst/>
                <a:latin typeface="+mn-lt"/>
                <a:ea typeface="+mn-ea"/>
                <a:cs typeface="+mn-cs"/>
              </a:rPr>
              <a:t>’ choice to remain </a:t>
            </a:r>
            <a:r>
              <a:rPr lang="en-US" sz="1200" b="1" kern="1200" dirty="0" smtClean="0">
                <a:solidFill>
                  <a:schemeClr val="tx1"/>
                </a:solidFill>
                <a:effectLst/>
                <a:latin typeface="+mn-lt"/>
                <a:ea typeface="+mn-ea"/>
                <a:cs typeface="+mn-cs"/>
              </a:rPr>
              <a:t>passive created </a:t>
            </a:r>
            <a:r>
              <a:rPr lang="en-US" sz="1200" b="1" u="sng" kern="1200" dirty="0" smtClean="0">
                <a:solidFill>
                  <a:schemeClr val="tx1"/>
                </a:solidFill>
                <a:effectLst/>
                <a:latin typeface="+mn-lt"/>
                <a:ea typeface="+mn-ea"/>
                <a:cs typeface="+mn-cs"/>
              </a:rPr>
              <a:t>dissent</a:t>
            </a:r>
            <a:r>
              <a:rPr lang="en-US" sz="1200" b="1" kern="1200" dirty="0" smtClean="0">
                <a:solidFill>
                  <a:schemeClr val="tx1"/>
                </a:solidFill>
                <a:effectLst/>
                <a:latin typeface="+mn-lt"/>
                <a:ea typeface="+mn-ea"/>
                <a:cs typeface="+mn-cs"/>
              </a:rPr>
              <a:t>, </a:t>
            </a:r>
            <a:r>
              <a:rPr lang="en-US" sz="1200" b="1" u="sng" kern="1200" dirty="0" smtClean="0">
                <a:solidFill>
                  <a:schemeClr val="tx1"/>
                </a:solidFill>
                <a:effectLst/>
                <a:latin typeface="+mn-lt"/>
                <a:ea typeface="+mn-ea"/>
                <a:cs typeface="+mn-cs"/>
              </a:rPr>
              <a:t>confusion</a:t>
            </a:r>
            <a:r>
              <a:rPr lang="en-US" sz="1200" b="1" kern="1200" dirty="0" smtClean="0">
                <a:solidFill>
                  <a:schemeClr val="tx1"/>
                </a:solidFill>
                <a:effectLst/>
                <a:latin typeface="+mn-lt"/>
                <a:ea typeface="+mn-ea"/>
                <a:cs typeface="+mn-cs"/>
              </a:rPr>
              <a:t> and </a:t>
            </a:r>
            <a:r>
              <a:rPr lang="en-US" sz="1200" b="1" u="sng" kern="1200" dirty="0" smtClean="0">
                <a:solidFill>
                  <a:schemeClr val="tx1"/>
                </a:solidFill>
                <a:effectLst/>
                <a:latin typeface="+mn-lt"/>
                <a:ea typeface="+mn-ea"/>
                <a:cs typeface="+mn-cs"/>
              </a:rPr>
              <a:t>division</a:t>
            </a:r>
            <a:r>
              <a:rPr lang="en-US" sz="1200" b="1" kern="1200" dirty="0" smtClean="0">
                <a:solidFill>
                  <a:schemeClr val="tx1"/>
                </a:solidFill>
                <a:effectLst/>
                <a:latin typeface="+mn-lt"/>
                <a:ea typeface="+mn-ea"/>
                <a:cs typeface="+mn-cs"/>
              </a:rPr>
              <a:t> among the Athenians</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Archidamos</a:t>
            </a:r>
            <a:r>
              <a:rPr lang="en-US" sz="1200" kern="120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strategy of indifference </a:t>
            </a:r>
            <a:r>
              <a:rPr lang="en-US" sz="1200" kern="1200" dirty="0" smtClean="0">
                <a:solidFill>
                  <a:schemeClr val="tx1"/>
                </a:solidFill>
                <a:effectLst/>
                <a:latin typeface="+mn-lt"/>
                <a:ea typeface="+mn-ea"/>
                <a:cs typeface="+mn-cs"/>
              </a:rPr>
              <a:t>almost made the Athenians come out and fight and they would have lost.</a:t>
            </a:r>
            <a:r>
              <a:rPr lang="en-GB" dirty="0" smtClean="0">
                <a:effectLst/>
              </a:rPr>
              <a:t> </a:t>
            </a:r>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20</a:t>
            </a:fld>
            <a:endParaRPr lang="en-US"/>
          </a:p>
        </p:txBody>
      </p:sp>
    </p:spTree>
    <p:extLst>
      <p:ext uri="{BB962C8B-B14F-4D97-AF65-F5344CB8AC3E}">
        <p14:creationId xmlns:p14="http://schemas.microsoft.com/office/powerpoint/2010/main" val="2626590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Sooooo</a:t>
            </a:r>
            <a:r>
              <a:rPr lang="en-US" dirty="0" smtClean="0"/>
              <a:t>...</a:t>
            </a:r>
            <a:r>
              <a:rPr lang="en-US" baseline="0" dirty="0" smtClean="0"/>
              <a:t> </a:t>
            </a:r>
            <a:r>
              <a:rPr lang="en-US" dirty="0" smtClean="0"/>
              <a:t>THE CORINTHIANS</a:t>
            </a:r>
            <a:r>
              <a:rPr lang="en-US" baseline="0" dirty="0" smtClean="0"/>
              <a:t> ARE WRONG ... CLEVER! </a:t>
            </a:r>
          </a:p>
          <a:p>
            <a:endParaRPr lang="en-GB" sz="1200" b="1" kern="1200" dirty="0" smtClean="0">
              <a:solidFill>
                <a:schemeClr val="tx1"/>
              </a:solidFill>
              <a:effectLst/>
              <a:latin typeface="+mn-lt"/>
              <a:ea typeface="+mn-ea"/>
              <a:cs typeface="+mn-cs"/>
            </a:endParaRPr>
          </a:p>
          <a:p>
            <a:r>
              <a:rPr lang="en-GB" sz="1200" b="1" kern="1200" dirty="0" err="1" smtClean="0">
                <a:solidFill>
                  <a:schemeClr val="tx1"/>
                </a:solidFill>
                <a:effectLst/>
                <a:latin typeface="+mn-lt"/>
                <a:ea typeface="+mn-ea"/>
                <a:cs typeface="+mn-cs"/>
              </a:rPr>
              <a:t>Archidamos</a:t>
            </a:r>
            <a:r>
              <a:rPr lang="en-GB" sz="1200" b="1" kern="1200" dirty="0" smtClean="0">
                <a:solidFill>
                  <a:schemeClr val="tx1"/>
                </a:solidFill>
                <a:effectLst/>
                <a:latin typeface="+mn-lt"/>
                <a:ea typeface="+mn-ea"/>
                <a:cs typeface="+mn-cs"/>
              </a:rPr>
              <a:t> was able to create civil strife within Athens with minimal loss of life and expenditure of resources to himself. </a:t>
            </a:r>
            <a:endParaRPr lang="en-GB" sz="1200" b="1" kern="1200" dirty="0" smtClean="0">
              <a:solidFill>
                <a:schemeClr val="tx1"/>
              </a:solidFill>
              <a:effectLst/>
              <a:latin typeface="+mn-lt"/>
              <a:ea typeface="+mn-ea"/>
              <a:cs typeface="+mn-cs"/>
            </a:endParaRPr>
          </a:p>
          <a:p>
            <a:endParaRPr lang="en-GB"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de St Croix</a:t>
            </a:r>
            <a:r>
              <a:rPr lang="en-GB" sz="1200" b="1" kern="1200" baseline="0" dirty="0" smtClean="0">
                <a:solidFill>
                  <a:schemeClr val="tx1"/>
                </a:solidFill>
                <a:effectLst/>
                <a:latin typeface="+mn-lt"/>
                <a:ea typeface="+mn-ea"/>
                <a:cs typeface="+mn-cs"/>
              </a:rPr>
              <a:t> who was a Thucydides believed that the Spartans were dovish until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FC4415-E6B4-7E4B-AF5C-B502165BB3B9}" type="slidenum">
              <a:rPr lang="en-US" smtClean="0"/>
              <a:t>21</a:t>
            </a:fld>
            <a:endParaRPr lang="en-US"/>
          </a:p>
        </p:txBody>
      </p:sp>
    </p:spTree>
    <p:extLst>
      <p:ext uri="{BB962C8B-B14F-4D97-AF65-F5344CB8AC3E}">
        <p14:creationId xmlns:p14="http://schemas.microsoft.com/office/powerpoint/2010/main" val="1940735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en-GB" dirty="0"/>
          </a:p>
        </p:txBody>
      </p:sp>
      <p:sp>
        <p:nvSpPr>
          <p:cNvPr id="4" name="Espaço Reservado para Número de Slide 3"/>
          <p:cNvSpPr>
            <a:spLocks noGrp="1"/>
          </p:cNvSpPr>
          <p:nvPr>
            <p:ph type="sldNum" sz="quarter" idx="10"/>
          </p:nvPr>
        </p:nvSpPr>
        <p:spPr/>
        <p:txBody>
          <a:bodyPr/>
          <a:lstStyle/>
          <a:p>
            <a:fld id="{8ACF60D3-C216-4ECD-B1E9-7F6BDE36880A}" type="slidenum">
              <a:rPr lang="en-GB" smtClean="0"/>
              <a:t>23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Internal dissent can also emerge among allies within a league, just as it did in the case</a:t>
            </a:r>
            <a:r>
              <a:rPr lang="en-GB"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of the small island</a:t>
            </a:r>
            <a:r>
              <a:rPr lang="en-GB" sz="1200" b="1" kern="1200" dirty="0" smtClean="0">
                <a:solidFill>
                  <a:schemeClr val="tx1"/>
                </a:solidFill>
                <a:effectLst/>
                <a:latin typeface="+mn-lt"/>
                <a:ea typeface="+mn-ea"/>
                <a:cs typeface="+mn-cs"/>
              </a:rPr>
              <a:t> of Melos.  </a:t>
            </a:r>
          </a:p>
          <a:p>
            <a:endParaRPr lang="en-GB" sz="1200" b="1" kern="1200" dirty="0" smtClean="0">
              <a:solidFill>
                <a:schemeClr val="tx1"/>
              </a:solidFill>
              <a:effectLst/>
              <a:latin typeface="+mn-lt"/>
              <a:ea typeface="+mn-ea"/>
              <a:cs typeface="+mn-cs"/>
            </a:endParaRPr>
          </a:p>
          <a:p>
            <a:r>
              <a:rPr lang="en-GB" sz="1200" b="0" kern="1200" dirty="0" smtClean="0">
                <a:solidFill>
                  <a:schemeClr val="tx1"/>
                </a:solidFill>
                <a:effectLst/>
                <a:latin typeface="+mn-lt"/>
                <a:ea typeface="+mn-ea"/>
                <a:cs typeface="+mn-cs"/>
              </a:rPr>
              <a:t>The </a:t>
            </a:r>
            <a:r>
              <a:rPr lang="en-GB" sz="1200" b="0" kern="1200" dirty="0" err="1" smtClean="0">
                <a:solidFill>
                  <a:schemeClr val="tx1"/>
                </a:solidFill>
                <a:effectLst/>
                <a:latin typeface="+mn-lt"/>
                <a:ea typeface="+mn-ea"/>
                <a:cs typeface="+mn-cs"/>
              </a:rPr>
              <a:t>Melians</a:t>
            </a:r>
            <a:r>
              <a:rPr lang="en-GB" sz="1200" b="0" kern="1200" dirty="0" smtClean="0">
                <a:solidFill>
                  <a:schemeClr val="tx1"/>
                </a:solidFill>
                <a:effectLst/>
                <a:latin typeface="+mn-lt"/>
                <a:ea typeface="+mn-ea"/>
                <a:cs typeface="+mn-cs"/>
              </a:rPr>
              <a:t> </a:t>
            </a:r>
            <a:r>
              <a:rPr lang="en-GB" sz="1200" b="0" u="sng" kern="1200" dirty="0" smtClean="0">
                <a:solidFill>
                  <a:schemeClr val="tx1"/>
                </a:solidFill>
                <a:effectLst/>
                <a:latin typeface="+mn-lt"/>
                <a:ea typeface="+mn-ea"/>
                <a:cs typeface="+mn-cs"/>
              </a:rPr>
              <a:t>wanted</a:t>
            </a:r>
            <a:r>
              <a:rPr lang="en-GB" sz="1200" b="0" kern="1200" dirty="0" smtClean="0">
                <a:solidFill>
                  <a:schemeClr val="tx1"/>
                </a:solidFill>
                <a:effectLst/>
                <a:latin typeface="+mn-lt"/>
                <a:ea typeface="+mn-ea"/>
                <a:cs typeface="+mn-cs"/>
              </a:rPr>
              <a:t> </a:t>
            </a:r>
            <a:r>
              <a:rPr lang="en-GB" sz="1200" b="0" u="sng" kern="1200" dirty="0" smtClean="0">
                <a:solidFill>
                  <a:schemeClr val="tx1"/>
                </a:solidFill>
                <a:effectLst/>
                <a:latin typeface="+mn-lt"/>
                <a:ea typeface="+mn-ea"/>
                <a:cs typeface="+mn-cs"/>
              </a:rPr>
              <a:t>to be left out of the Athenian</a:t>
            </a:r>
            <a:r>
              <a:rPr lang="en-GB" sz="1200" b="0" u="none" kern="1200" baseline="0" dirty="0" smtClean="0">
                <a:solidFill>
                  <a:schemeClr val="tx1"/>
                </a:solidFill>
                <a:effectLst/>
                <a:latin typeface="+mn-lt"/>
                <a:ea typeface="+mn-ea"/>
                <a:cs typeface="+mn-cs"/>
              </a:rPr>
              <a:t> league or </a:t>
            </a:r>
            <a:r>
              <a:rPr lang="en-GB" sz="1200" b="0" kern="1200" dirty="0" smtClean="0">
                <a:solidFill>
                  <a:schemeClr val="tx1"/>
                </a:solidFill>
                <a:effectLst/>
                <a:latin typeface="+mn-lt"/>
                <a:ea typeface="+mn-ea"/>
                <a:cs typeface="+mn-cs"/>
              </a:rPr>
              <a:t>empire.</a:t>
            </a: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Athenian league</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like</a:t>
            </a:r>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European Union </a:t>
            </a:r>
            <a:r>
              <a:rPr lang="en-US" sz="1200" kern="1200" dirty="0" smtClean="0">
                <a:solidFill>
                  <a:schemeClr val="tx1"/>
                </a:solidFill>
                <a:effectLst/>
                <a:latin typeface="+mn-lt"/>
                <a:ea typeface="+mn-ea"/>
                <a:cs typeface="+mn-cs"/>
              </a:rPr>
              <a:t>are </a:t>
            </a:r>
            <a:r>
              <a:rPr lang="en-US" sz="1200" u="sng" kern="1200" dirty="0" smtClean="0">
                <a:solidFill>
                  <a:schemeClr val="tx1"/>
                </a:solidFill>
                <a:effectLst/>
                <a:latin typeface="+mn-lt"/>
                <a:ea typeface="+mn-ea"/>
                <a:cs typeface="+mn-cs"/>
              </a:rPr>
              <a:t>coalitions</a:t>
            </a:r>
            <a:r>
              <a:rPr lang="en-US" sz="1200" kern="1200" dirty="0" smtClean="0">
                <a:solidFill>
                  <a:schemeClr val="tx1"/>
                </a:solidFill>
                <a:effectLst/>
                <a:latin typeface="+mn-lt"/>
                <a:ea typeface="+mn-ea"/>
                <a:cs typeface="+mn-cs"/>
              </a:rPr>
              <a:t> which have member states who sometimes desire to exit the economic and political unions.</a:t>
            </a:r>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35</a:t>
            </a:fld>
            <a:endParaRPr lang="en-US"/>
          </a:p>
        </p:txBody>
      </p:sp>
    </p:spTree>
    <p:extLst>
      <p:ext uri="{BB962C8B-B14F-4D97-AF65-F5344CB8AC3E}">
        <p14:creationId xmlns:p14="http://schemas.microsoft.com/office/powerpoint/2010/main" val="3568338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sng" kern="1200" dirty="0" smtClean="0">
                <a:solidFill>
                  <a:schemeClr val="tx1"/>
                </a:solidFill>
                <a:effectLst/>
                <a:latin typeface="+mn-lt"/>
                <a:ea typeface="+mn-ea"/>
                <a:cs typeface="+mn-cs"/>
              </a:rPr>
              <a:t>Therefore, the OTHER</a:t>
            </a:r>
            <a:r>
              <a:rPr lang="en-US" sz="1200" b="1" u="sng" kern="1200" baseline="0" dirty="0" smtClean="0">
                <a:solidFill>
                  <a:schemeClr val="tx1"/>
                </a:solidFill>
                <a:effectLst/>
                <a:latin typeface="+mn-lt"/>
                <a:ea typeface="+mn-ea"/>
                <a:cs typeface="+mn-cs"/>
              </a:rPr>
              <a:t> </a:t>
            </a:r>
            <a:r>
              <a:rPr lang="en-US" sz="1200" b="1" u="sng" kern="1200" dirty="0" smtClean="0">
                <a:solidFill>
                  <a:schemeClr val="tx1"/>
                </a:solidFill>
                <a:effectLst/>
                <a:latin typeface="+mn-lt"/>
                <a:ea typeface="+mn-ea"/>
                <a:cs typeface="+mn-cs"/>
              </a:rPr>
              <a:t>league states make them an offer to either reconsider or suffer the consequences.</a:t>
            </a:r>
            <a:r>
              <a:rPr lang="en-US" sz="1200" kern="1200" dirty="0" smtClean="0">
                <a:solidFill>
                  <a:schemeClr val="tx1"/>
                </a:solidFill>
                <a:effectLst/>
                <a:latin typeface="+mn-lt"/>
                <a:ea typeface="+mn-ea"/>
                <a:cs typeface="+mn-cs"/>
              </a:rPr>
              <a:t> </a:t>
            </a:r>
            <a:r>
              <a:rPr lang="en-GB" sz="1200" b="1" u="sng" kern="1200" dirty="0" smtClean="0">
                <a:solidFill>
                  <a:schemeClr val="tx1"/>
                </a:solidFill>
                <a:effectLst/>
                <a:latin typeface="+mn-lt"/>
                <a:ea typeface="+mn-ea"/>
                <a:cs typeface="+mn-cs"/>
              </a:rPr>
              <a:t>Rejecting that offer</a:t>
            </a:r>
            <a:r>
              <a:rPr lang="en-GB" sz="1200" kern="1200" dirty="0" smtClean="0">
                <a:solidFill>
                  <a:schemeClr val="tx1"/>
                </a:solidFill>
                <a:effectLst/>
                <a:latin typeface="+mn-lt"/>
                <a:ea typeface="+mn-ea"/>
                <a:cs typeface="+mn-cs"/>
              </a:rPr>
              <a:t> would be a major blow to the political economy of the “</a:t>
            </a:r>
            <a:r>
              <a:rPr lang="en-GB" sz="1200" kern="1200" dirty="0" err="1" smtClean="0">
                <a:solidFill>
                  <a:schemeClr val="tx1"/>
                </a:solidFill>
                <a:effectLst/>
                <a:latin typeface="+mn-lt"/>
                <a:ea typeface="+mn-ea"/>
                <a:cs typeface="+mn-cs"/>
              </a:rPr>
              <a:t>Exiters</a:t>
            </a:r>
            <a:r>
              <a:rPr lang="en-GB" sz="1200" kern="1200" dirty="0" smtClean="0">
                <a:solidFill>
                  <a:schemeClr val="tx1"/>
                </a:solidFill>
                <a:effectLst/>
                <a:latin typeface="+mn-lt"/>
                <a:ea typeface="+mn-ea"/>
                <a:cs typeface="+mn-cs"/>
              </a:rPr>
              <a:t>”, </a:t>
            </a:r>
            <a:r>
              <a:rPr lang="en-GB" sz="1200" b="1" u="sng" kern="1200" dirty="0" smtClean="0">
                <a:solidFill>
                  <a:schemeClr val="tx1"/>
                </a:solidFill>
                <a:effectLst/>
                <a:latin typeface="+mn-lt"/>
                <a:ea typeface="+mn-ea"/>
                <a:cs typeface="+mn-cs"/>
              </a:rPr>
              <a:t>they all argue</a:t>
            </a:r>
            <a:r>
              <a:rPr lang="en-GB"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If they reject, </a:t>
            </a:r>
            <a:r>
              <a:rPr lang="en-US" sz="1200" kern="1200" dirty="0" smtClean="0">
                <a:solidFill>
                  <a:schemeClr val="tx1"/>
                </a:solidFill>
                <a:effectLst/>
                <a:latin typeface="+mn-lt"/>
                <a:ea typeface="+mn-ea"/>
                <a:cs typeface="+mn-cs"/>
              </a:rPr>
              <a:t>the male citizens of Melos under the Athenian empire were told they would </a:t>
            </a:r>
            <a:r>
              <a:rPr lang="en-US" sz="1200" b="1" u="sng" kern="1200" dirty="0" smtClean="0">
                <a:solidFill>
                  <a:schemeClr val="tx1"/>
                </a:solidFill>
                <a:effectLst/>
                <a:latin typeface="+mn-lt"/>
                <a:ea typeface="+mn-ea"/>
                <a:cs typeface="+mn-cs"/>
              </a:rPr>
              <a:t>lose regulatory control </a:t>
            </a:r>
            <a:r>
              <a:rPr lang="en-US" sz="1200" kern="1200" dirty="0" smtClean="0">
                <a:solidFill>
                  <a:schemeClr val="tx1"/>
                </a:solidFill>
                <a:effectLst/>
                <a:latin typeface="+mn-lt"/>
                <a:ea typeface="+mn-ea"/>
                <a:cs typeface="+mn-cs"/>
              </a:rPr>
              <a:t>over their city, all physical possessions, watch the enslavement of their women and children and, most importantly, lose their lives if they did not submit to paying the tribute due to Athens from its allies.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If the UK rejects, </a:t>
            </a:r>
            <a:r>
              <a:rPr lang="en-US" sz="1200" kern="1200" dirty="0" smtClean="0">
                <a:solidFill>
                  <a:schemeClr val="tx1"/>
                </a:solidFill>
                <a:effectLst/>
                <a:latin typeface="+mn-lt"/>
                <a:ea typeface="+mn-ea"/>
                <a:cs typeface="+mn-cs"/>
              </a:rPr>
              <a:t>the European Commission told the UK that </a:t>
            </a:r>
            <a:r>
              <a:rPr lang="en-US" sz="1200" kern="1200" dirty="0" err="1" smtClean="0">
                <a:solidFill>
                  <a:schemeClr val="tx1"/>
                </a:solidFill>
                <a:effectLst/>
                <a:latin typeface="+mn-lt"/>
                <a:ea typeface="+mn-ea"/>
                <a:cs typeface="+mn-cs"/>
              </a:rPr>
              <a:t>Brexit</a:t>
            </a:r>
            <a:r>
              <a:rPr lang="en-US" sz="1200" kern="1200" dirty="0" smtClean="0">
                <a:solidFill>
                  <a:schemeClr val="tx1"/>
                </a:solidFill>
                <a:effectLst/>
                <a:latin typeface="+mn-lt"/>
                <a:ea typeface="+mn-ea"/>
                <a:cs typeface="+mn-cs"/>
              </a:rPr>
              <a:t> would entail losing </a:t>
            </a:r>
            <a:r>
              <a:rPr lang="en-US" sz="1200" b="1" kern="1200" dirty="0" smtClean="0">
                <a:solidFill>
                  <a:schemeClr val="tx1"/>
                </a:solidFill>
                <a:effectLst/>
                <a:latin typeface="+mn-lt"/>
                <a:ea typeface="+mn-ea"/>
                <a:cs typeface="+mn-cs"/>
              </a:rPr>
              <a:t>access to the European single market</a:t>
            </a:r>
            <a:r>
              <a:rPr lang="en-US" sz="1200" kern="1200" dirty="0" smtClean="0">
                <a:solidFill>
                  <a:schemeClr val="tx1"/>
                </a:solidFill>
                <a:effectLst/>
                <a:latin typeface="+mn-lt"/>
                <a:ea typeface="+mn-ea"/>
                <a:cs typeface="+mn-cs"/>
              </a:rPr>
              <a:t>, seriously </a:t>
            </a:r>
            <a:r>
              <a:rPr lang="en-US" sz="1200" u="sng" kern="1200" dirty="0" smtClean="0">
                <a:solidFill>
                  <a:schemeClr val="tx1"/>
                </a:solidFill>
                <a:effectLst/>
                <a:latin typeface="+mn-lt"/>
                <a:ea typeface="+mn-ea"/>
                <a:cs typeface="+mn-cs"/>
              </a:rPr>
              <a:t>damage the financial sector,</a:t>
            </a:r>
            <a:r>
              <a:rPr lang="en-US" sz="1200" kern="1200" dirty="0" smtClean="0">
                <a:solidFill>
                  <a:schemeClr val="tx1"/>
                </a:solidFill>
                <a:effectLst/>
                <a:latin typeface="+mn-lt"/>
                <a:ea typeface="+mn-ea"/>
                <a:cs typeface="+mn-cs"/>
              </a:rPr>
              <a:t> losing a large chunk of </a:t>
            </a:r>
            <a:r>
              <a:rPr lang="en-US" sz="1200" b="1" kern="1200" dirty="0" smtClean="0">
                <a:solidFill>
                  <a:schemeClr val="tx1"/>
                </a:solidFill>
                <a:effectLst/>
                <a:latin typeface="+mn-lt"/>
                <a:ea typeface="+mn-ea"/>
                <a:cs typeface="+mn-cs"/>
              </a:rPr>
              <a:t>national tax contribution from its European migrant </a:t>
            </a:r>
            <a:r>
              <a:rPr lang="en-US" sz="1200" kern="1200" dirty="0" smtClean="0">
                <a:solidFill>
                  <a:schemeClr val="tx1"/>
                </a:solidFill>
                <a:effectLst/>
                <a:latin typeface="+mn-lt"/>
                <a:ea typeface="+mn-ea"/>
                <a:cs typeface="+mn-cs"/>
              </a:rPr>
              <a:t>workers and generally </a:t>
            </a:r>
            <a:r>
              <a:rPr lang="en-US" sz="1200" u="sng" kern="1200" dirty="0" smtClean="0">
                <a:solidFill>
                  <a:schemeClr val="tx1"/>
                </a:solidFill>
                <a:effectLst/>
                <a:latin typeface="+mn-lt"/>
                <a:ea typeface="+mn-ea"/>
                <a:cs typeface="+mn-cs"/>
              </a:rPr>
              <a:t>jeopardize national security through military alienation</a:t>
            </a:r>
            <a:r>
              <a:rPr lang="en-US" sz="1200" kern="1200" dirty="0" smtClean="0">
                <a:solidFill>
                  <a:schemeClr val="tx1"/>
                </a:solidFill>
                <a:effectLst/>
                <a:latin typeface="+mn-lt"/>
                <a:ea typeface="+mn-ea"/>
                <a:cs typeface="+mn-cs"/>
              </a:rPr>
              <a:t> if they did not submit to paying the 8 to 9 billion £ in contributions to the Union and submitting to the ECJ.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a:t>
            </a:r>
            <a:r>
              <a:rPr lang="en-GB" sz="1200" kern="1200" dirty="0" err="1" smtClean="0">
                <a:solidFill>
                  <a:schemeClr val="tx1"/>
                </a:solidFill>
                <a:effectLst/>
                <a:latin typeface="+mn-lt"/>
                <a:ea typeface="+mn-ea"/>
                <a:cs typeface="+mn-cs"/>
              </a:rPr>
              <a:t>Melian</a:t>
            </a:r>
            <a:r>
              <a:rPr lang="en-GB" sz="1200" kern="1200" dirty="0" smtClean="0">
                <a:solidFill>
                  <a:schemeClr val="tx1"/>
                </a:solidFill>
                <a:effectLst/>
                <a:latin typeface="+mn-lt"/>
                <a:ea typeface="+mn-ea"/>
                <a:cs typeface="+mn-cs"/>
              </a:rPr>
              <a:t> negotiators and the UK PM both declared their conditions were an </a:t>
            </a:r>
            <a:r>
              <a:rPr lang="en-GB" sz="1200" b="1" u="sng" kern="1200" dirty="0" smtClean="0">
                <a:solidFill>
                  <a:schemeClr val="tx1"/>
                </a:solidFill>
                <a:effectLst/>
                <a:latin typeface="+mn-lt"/>
                <a:ea typeface="+mn-ea"/>
                <a:cs typeface="+mn-cs"/>
              </a:rPr>
              <a:t>unfair offer</a:t>
            </a:r>
            <a:r>
              <a:rPr lang="en-GB" sz="1200" kern="1200" dirty="0" smtClean="0">
                <a:solidFill>
                  <a:schemeClr val="tx1"/>
                </a:solidFill>
                <a:effectLst/>
                <a:latin typeface="+mn-lt"/>
                <a:ea typeface="+mn-ea"/>
                <a:cs typeface="+mn-cs"/>
              </a:rPr>
              <a:t>! </a:t>
            </a:r>
          </a:p>
          <a:p>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b="1" u="sng" kern="1200" dirty="0" smtClean="0">
                <a:solidFill>
                  <a:schemeClr val="tx1"/>
                </a:solidFill>
                <a:effectLst/>
                <a:latin typeface="+mn-lt"/>
                <a:ea typeface="+mn-ea"/>
                <a:cs typeface="+mn-cs"/>
              </a:rPr>
              <a:t>Accepting an offer, </a:t>
            </a:r>
            <a:r>
              <a:rPr lang="en-GB" sz="1200" kern="1200" dirty="0" smtClean="0">
                <a:solidFill>
                  <a:schemeClr val="tx1"/>
                </a:solidFill>
                <a:effectLst/>
                <a:latin typeface="+mn-lt"/>
                <a:ea typeface="+mn-ea"/>
                <a:cs typeface="+mn-cs"/>
              </a:rPr>
              <a:t>in the case of the </a:t>
            </a:r>
            <a:r>
              <a:rPr lang="en-GB" sz="1200" kern="1200" dirty="0" err="1" smtClean="0">
                <a:solidFill>
                  <a:schemeClr val="tx1"/>
                </a:solidFill>
                <a:effectLst/>
                <a:latin typeface="+mn-lt"/>
                <a:ea typeface="+mn-ea"/>
                <a:cs typeface="+mn-cs"/>
              </a:rPr>
              <a:t>Melians</a:t>
            </a:r>
            <a:r>
              <a:rPr lang="en-GB" sz="1200" kern="1200" dirty="0" smtClean="0">
                <a:solidFill>
                  <a:schemeClr val="tx1"/>
                </a:solidFill>
                <a:effectLst/>
                <a:latin typeface="+mn-lt"/>
                <a:ea typeface="+mn-ea"/>
                <a:cs typeface="+mn-cs"/>
              </a:rPr>
              <a:t>, it would mean the surrender of government and</a:t>
            </a:r>
            <a:r>
              <a:rPr lang="en-GB" sz="1200" kern="1200" baseline="0" dirty="0" smtClean="0">
                <a:solidFill>
                  <a:schemeClr val="tx1"/>
                </a:solidFill>
                <a:effectLst/>
                <a:latin typeface="+mn-lt"/>
                <a:ea typeface="+mn-ea"/>
                <a:cs typeface="+mn-cs"/>
              </a:rPr>
              <a:t> payment of tribute </a:t>
            </a:r>
            <a:r>
              <a:rPr lang="en-GB" sz="1200" kern="1200" dirty="0" smtClean="0">
                <a:solidFill>
                  <a:schemeClr val="tx1"/>
                </a:solidFill>
                <a:effectLst/>
                <a:latin typeface="+mn-lt"/>
                <a:ea typeface="+mn-ea"/>
                <a:cs typeface="+mn-cs"/>
              </a:rPr>
              <a:t>in exchange for their lives. </a:t>
            </a:r>
          </a:p>
          <a:p>
            <a:r>
              <a:rPr lang="en-GB" sz="1200" kern="1200" dirty="0" smtClean="0">
                <a:solidFill>
                  <a:schemeClr val="tx1"/>
                </a:solidFill>
                <a:effectLst/>
                <a:latin typeface="+mn-lt"/>
                <a:ea typeface="+mn-ea"/>
                <a:cs typeface="+mn-cs"/>
              </a:rPr>
              <a:t> </a:t>
            </a:r>
          </a:p>
          <a:p>
            <a:r>
              <a:rPr lang="en-GB" sz="1200" b="1" u="sng" kern="1200" dirty="0" smtClean="0">
                <a:solidFill>
                  <a:schemeClr val="tx1"/>
                </a:solidFill>
                <a:effectLst/>
                <a:latin typeface="+mn-lt"/>
                <a:ea typeface="+mn-ea"/>
                <a:cs typeface="+mn-cs"/>
              </a:rPr>
              <a:t>Accepting an offer, </a:t>
            </a:r>
            <a:r>
              <a:rPr lang="en-GB" sz="1200" b="0" u="none" kern="1200" dirty="0" smtClean="0">
                <a:solidFill>
                  <a:schemeClr val="tx1"/>
                </a:solidFill>
                <a:effectLst/>
                <a:latin typeface="+mn-lt"/>
                <a:ea typeface="+mn-ea"/>
                <a:cs typeface="+mn-cs"/>
              </a:rPr>
              <a:t>i</a:t>
            </a:r>
            <a:r>
              <a:rPr lang="en-GB" sz="1200" kern="1200" dirty="0" smtClean="0">
                <a:solidFill>
                  <a:schemeClr val="tx1"/>
                </a:solidFill>
                <a:effectLst/>
                <a:latin typeface="+mn-lt"/>
                <a:ea typeface="+mn-ea"/>
                <a:cs typeface="+mn-cs"/>
              </a:rPr>
              <a:t>n the case of the UK</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would mean the surrender of national security as it pertains to regulatory control and migrant inflow in exchange for the stability of the City’s financial sector. Jacob Nell, Chief Economist at Morgan Stanley is expecting that the EU will</a:t>
            </a:r>
            <a:r>
              <a:rPr lang="en-US" sz="1200" kern="1200" dirty="0" smtClean="0">
                <a:solidFill>
                  <a:schemeClr val="tx1"/>
                </a:solidFill>
                <a:effectLst/>
                <a:latin typeface="+mn-lt"/>
                <a:ea typeface="+mn-ea"/>
                <a:cs typeface="+mn-cs"/>
              </a:rPr>
              <a:t> treat the city as a </a:t>
            </a:r>
            <a:r>
              <a:rPr lang="en-US" sz="1200" u="sng" kern="1200" dirty="0" smtClean="0">
                <a:solidFill>
                  <a:schemeClr val="tx1"/>
                </a:solidFill>
                <a:effectLst/>
                <a:latin typeface="+mn-lt"/>
                <a:ea typeface="+mn-ea"/>
                <a:cs typeface="+mn-cs"/>
              </a:rPr>
              <a:t>European public good</a:t>
            </a:r>
            <a:r>
              <a:rPr lang="en-US" sz="1200" kern="1200" dirty="0" smtClean="0">
                <a:solidFill>
                  <a:schemeClr val="tx1"/>
                </a:solidFill>
                <a:effectLst/>
                <a:latin typeface="+mn-lt"/>
                <a:ea typeface="+mn-ea"/>
                <a:cs typeface="+mn-cs"/>
              </a:rPr>
              <a:t> because it is so important to Europe while the rest of the deal remains Hard or Soft.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F5DB244-51D3-E548-9639-BBB890308790}" type="slidenum">
              <a:rPr lang="en-US" smtClean="0"/>
              <a:t>36</a:t>
            </a:fld>
            <a:endParaRPr lang="en-US"/>
          </a:p>
        </p:txBody>
      </p:sp>
    </p:spTree>
    <p:extLst>
      <p:ext uri="{BB962C8B-B14F-4D97-AF65-F5344CB8AC3E}">
        <p14:creationId xmlns:p14="http://schemas.microsoft.com/office/powerpoint/2010/main" val="38720601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baseline="-2500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Athenian empire and the EU are </a:t>
            </a:r>
            <a:r>
              <a:rPr lang="en-US" sz="1200" b="1" u="sng" kern="1200" dirty="0" smtClean="0">
                <a:solidFill>
                  <a:schemeClr val="tx1"/>
                </a:solidFill>
                <a:effectLst/>
                <a:latin typeface="+mn-lt"/>
                <a:ea typeface="+mn-ea"/>
                <a:cs typeface="+mn-cs"/>
              </a:rPr>
              <a:t>realists</a:t>
            </a:r>
            <a:r>
              <a:rPr lang="en-US" sz="1200" kern="1200" dirty="0" smtClean="0">
                <a:solidFill>
                  <a:schemeClr val="tx1"/>
                </a:solidFill>
                <a:effectLst/>
                <a:latin typeface="+mn-lt"/>
                <a:ea typeface="+mn-ea"/>
                <a:cs typeface="+mn-cs"/>
              </a:rPr>
              <a:t> motivated by maintenance of power. </a:t>
            </a:r>
          </a:p>
          <a:p>
            <a:r>
              <a:rPr lang="en-GB" sz="1200" kern="1200" dirty="0" smtClean="0">
                <a:solidFill>
                  <a:schemeClr val="tx1"/>
                </a:solidFill>
                <a:effectLst/>
                <a:latin typeface="+mn-lt"/>
                <a:ea typeface="+mn-ea"/>
                <a:cs typeface="+mn-cs"/>
              </a:rPr>
              <a:t>The Athenians argued that “</a:t>
            </a:r>
            <a:r>
              <a:rPr lang="en-US" sz="1200" b="1" kern="1200" dirty="0" smtClean="0">
                <a:solidFill>
                  <a:schemeClr val="tx1"/>
                </a:solidFill>
                <a:effectLst/>
                <a:latin typeface="+mn-lt"/>
                <a:ea typeface="+mn-ea"/>
                <a:cs typeface="+mn-cs"/>
              </a:rPr>
              <a:t>possible actions are defined by what the strong do and the weak accept</a:t>
            </a:r>
            <a:r>
              <a:rPr lang="en-GB" sz="1200" kern="1200" dirty="0" smtClean="0">
                <a:solidFill>
                  <a:schemeClr val="tx1"/>
                </a:solidFill>
                <a:effectLst/>
                <a:latin typeface="+mn-lt"/>
                <a:ea typeface="+mn-ea"/>
                <a:cs typeface="+mn-cs"/>
              </a:rPr>
              <a:t>” You have to do what your told when you are small!</a:t>
            </a:r>
          </a:p>
          <a:p>
            <a:r>
              <a:rPr lang="en-GB" sz="1200" kern="1200" dirty="0" smtClean="0">
                <a:solidFill>
                  <a:schemeClr val="tx1"/>
                </a:solidFill>
                <a:effectLst/>
                <a:latin typeface="+mn-lt"/>
                <a:ea typeface="+mn-ea"/>
                <a:cs typeface="+mn-cs"/>
              </a:rPr>
              <a:t> </a:t>
            </a:r>
          </a:p>
          <a:p>
            <a:r>
              <a:rPr lang="en-GB" sz="1200" b="1" kern="1200" baseline="-250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Melians</a:t>
            </a:r>
            <a:r>
              <a:rPr lang="en-US" sz="1200" kern="1200" dirty="0" smtClean="0">
                <a:solidFill>
                  <a:schemeClr val="tx1"/>
                </a:solidFill>
                <a:effectLst/>
                <a:latin typeface="+mn-lt"/>
                <a:ea typeface="+mn-ea"/>
                <a:cs typeface="+mn-cs"/>
              </a:rPr>
              <a:t> and the Brits are </a:t>
            </a:r>
            <a:r>
              <a:rPr lang="en-US" sz="1200" b="1" u="sng" kern="1200" dirty="0" smtClean="0">
                <a:solidFill>
                  <a:schemeClr val="tx1"/>
                </a:solidFill>
                <a:effectLst/>
                <a:latin typeface="+mn-lt"/>
                <a:ea typeface="+mn-ea"/>
                <a:cs typeface="+mn-cs"/>
              </a:rPr>
              <a:t>idealists</a:t>
            </a:r>
            <a:r>
              <a:rPr lang="en-US" sz="1200" kern="1200" dirty="0" smtClean="0">
                <a:solidFill>
                  <a:schemeClr val="tx1"/>
                </a:solidFill>
                <a:effectLst/>
                <a:latin typeface="+mn-lt"/>
                <a:ea typeface="+mn-ea"/>
                <a:cs typeface="+mn-cs"/>
              </a:rPr>
              <a:t> motivated by moral and ethical values of what is </a:t>
            </a:r>
            <a:r>
              <a:rPr lang="en-US" sz="1200" b="1" u="sng" kern="1200" dirty="0" smtClean="0">
                <a:solidFill>
                  <a:schemeClr val="tx1"/>
                </a:solidFill>
                <a:effectLst/>
                <a:latin typeface="+mn-lt"/>
                <a:ea typeface="+mn-ea"/>
                <a:cs typeface="+mn-cs"/>
              </a:rPr>
              <a:t>fair</a:t>
            </a:r>
            <a:r>
              <a:rPr lang="en-US" sz="1200" kern="1200" dirty="0" smtClean="0">
                <a:solidFill>
                  <a:schemeClr val="tx1"/>
                </a:solidFill>
                <a:effectLst/>
                <a:latin typeface="+mn-lt"/>
                <a:ea typeface="+mn-ea"/>
                <a:cs typeface="+mn-cs"/>
              </a:rPr>
              <a:t>. The </a:t>
            </a:r>
            <a:r>
              <a:rPr lang="en-US" sz="1200" kern="1200" dirty="0" err="1" smtClean="0">
                <a:solidFill>
                  <a:schemeClr val="tx1"/>
                </a:solidFill>
                <a:effectLst/>
                <a:latin typeface="+mn-lt"/>
                <a:ea typeface="+mn-ea"/>
                <a:cs typeface="+mn-cs"/>
              </a:rPr>
              <a:t>Melians</a:t>
            </a:r>
            <a:r>
              <a:rPr lang="en-US" sz="1200" kern="1200" dirty="0" smtClean="0">
                <a:solidFill>
                  <a:schemeClr val="tx1"/>
                </a:solidFill>
                <a:effectLst/>
                <a:latin typeface="+mn-lt"/>
                <a:ea typeface="+mn-ea"/>
                <a:cs typeface="+mn-cs"/>
              </a:rPr>
              <a:t> appealed to justice and the gods, and the Athenians simply argued that they had jurisdiction.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GB" sz="1200" b="1" kern="1200" baseline="-250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The UK PM Theresa May </a:t>
            </a:r>
            <a:r>
              <a:rPr lang="en-US" sz="1200" kern="1200" dirty="0" smtClean="0">
                <a:solidFill>
                  <a:schemeClr val="tx1"/>
                </a:solidFill>
                <a:effectLst/>
                <a:latin typeface="+mn-lt"/>
                <a:ea typeface="+mn-ea"/>
                <a:cs typeface="+mn-cs"/>
              </a:rPr>
              <a:t>has been vilified time and time again for declaring that </a:t>
            </a:r>
            <a:r>
              <a:rPr lang="en-GB" sz="1200" kern="1200" dirty="0" smtClean="0">
                <a:solidFill>
                  <a:schemeClr val="tx1"/>
                </a:solidFill>
                <a:effectLst/>
                <a:latin typeface="+mn-lt"/>
                <a:ea typeface="+mn-ea"/>
                <a:cs typeface="+mn-cs"/>
              </a:rPr>
              <a:t>"no deal is better than a bad deal".</a:t>
            </a:r>
          </a:p>
          <a:p>
            <a:endParaRPr lang="en-GB" sz="1200" kern="1200" dirty="0" smtClean="0">
              <a:solidFill>
                <a:schemeClr val="tx1"/>
              </a:solidFill>
              <a:effectLst/>
              <a:latin typeface="+mn-lt"/>
              <a:ea typeface="+mn-ea"/>
              <a:cs typeface="+mn-cs"/>
            </a:endParaRPr>
          </a:p>
          <a:p>
            <a:r>
              <a:rPr lang="en-GB" sz="1200" b="1" kern="1200" baseline="-250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This is very much in line with </a:t>
            </a:r>
            <a:r>
              <a:rPr lang="en-GB" sz="1200" kern="1200" dirty="0" err="1" smtClean="0">
                <a:solidFill>
                  <a:schemeClr val="tx1"/>
                </a:solidFill>
                <a:effectLst/>
                <a:latin typeface="+mn-lt"/>
                <a:ea typeface="+mn-ea"/>
                <a:cs typeface="+mn-cs"/>
              </a:rPr>
              <a:t>Yanis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Varoufakis</a:t>
            </a:r>
            <a:r>
              <a:rPr lang="en-GB" sz="1200" kern="1200" dirty="0" smtClean="0">
                <a:solidFill>
                  <a:schemeClr val="tx1"/>
                </a:solidFill>
                <a:effectLst/>
                <a:latin typeface="+mn-lt"/>
                <a:ea typeface="+mn-ea"/>
                <a:cs typeface="+mn-cs"/>
              </a:rPr>
              <a:t>’ position vis-à-vis Europe’s offer in the </a:t>
            </a:r>
            <a:r>
              <a:rPr lang="en-GB" sz="1200" kern="1200" dirty="0" err="1" smtClean="0">
                <a:solidFill>
                  <a:schemeClr val="tx1"/>
                </a:solidFill>
                <a:effectLst/>
                <a:latin typeface="+mn-lt"/>
                <a:ea typeface="+mn-ea"/>
                <a:cs typeface="+mn-cs"/>
              </a:rPr>
              <a:t>Grexit</a:t>
            </a:r>
            <a:r>
              <a:rPr lang="en-GB" sz="1200" kern="1200" dirty="0" smtClean="0">
                <a:solidFill>
                  <a:schemeClr val="tx1"/>
                </a:solidFill>
                <a:effectLst/>
                <a:latin typeface="+mn-lt"/>
                <a:ea typeface="+mn-ea"/>
                <a:cs typeface="+mn-cs"/>
              </a:rPr>
              <a:t> crisis. He even published a book about it using this Athenian motto as</a:t>
            </a:r>
            <a:r>
              <a:rPr lang="en-GB" sz="1200" kern="1200" baseline="0" dirty="0" smtClean="0">
                <a:solidFill>
                  <a:schemeClr val="tx1"/>
                </a:solidFill>
                <a:effectLst/>
                <a:latin typeface="+mn-lt"/>
                <a:ea typeface="+mn-ea"/>
                <a:cs typeface="+mn-cs"/>
              </a:rPr>
              <a:t> a </a:t>
            </a:r>
            <a:r>
              <a:rPr lang="en-GB" sz="1200" kern="1200" baseline="0" dirty="0" err="1" smtClean="0">
                <a:solidFill>
                  <a:schemeClr val="tx1"/>
                </a:solidFill>
                <a:effectLst/>
                <a:latin typeface="+mn-lt"/>
                <a:ea typeface="+mn-ea"/>
                <a:cs typeface="+mn-cs"/>
              </a:rPr>
              <a:t>criticque</a:t>
            </a:r>
            <a:r>
              <a:rPr lang="en-GB" sz="1200" kern="1200" baseline="0" dirty="0" smtClean="0">
                <a:solidFill>
                  <a:schemeClr val="tx1"/>
                </a:solidFill>
                <a:effectLst/>
                <a:latin typeface="+mn-lt"/>
                <a:ea typeface="+mn-ea"/>
                <a:cs typeface="+mn-cs"/>
              </a:rPr>
              <a:t> to EU decision making</a:t>
            </a:r>
            <a:r>
              <a:rPr lang="en-GB"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UK wants justice or court autonomy, but the ECJ says it has to have jurisdictional control for any single market deal to happen. Whose to say who is stronger?</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The </a:t>
            </a:r>
            <a:r>
              <a:rPr lang="en-GB" sz="1200" kern="1200" dirty="0" err="1" smtClean="0">
                <a:solidFill>
                  <a:schemeClr val="tx1"/>
                </a:solidFill>
                <a:effectLst/>
                <a:latin typeface="+mn-lt"/>
                <a:ea typeface="+mn-ea"/>
                <a:cs typeface="+mn-cs"/>
              </a:rPr>
              <a:t>Melians</a:t>
            </a:r>
            <a:r>
              <a:rPr lang="en-GB" sz="1200" kern="1200" dirty="0" smtClean="0">
                <a:solidFill>
                  <a:schemeClr val="tx1"/>
                </a:solidFill>
                <a:effectLst/>
                <a:latin typeface="+mn-lt"/>
                <a:ea typeface="+mn-ea"/>
                <a:cs typeface="+mn-cs"/>
              </a:rPr>
              <a:t> were unable to persuade the Athenians of the negative repercussions of going to war with them and were eventually defeated the men killed and the women and children enslaved</a:t>
            </a:r>
            <a:r>
              <a:rPr lang="en-US" sz="1200" kern="1200" dirty="0" smtClean="0">
                <a:solidFill>
                  <a:schemeClr val="tx1"/>
                </a:solidFill>
                <a:effectLst/>
                <a:latin typeface="+mn-lt"/>
                <a:ea typeface="+mn-ea"/>
                <a:cs typeface="+mn-cs"/>
              </a:rPr>
              <a:t>. Relax, the analogy is not a strict one!!! Should May fail, we will perhaps see a regulatory blockade from the EU with deep economic consequences.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0FBDFA0-DF5A-7A42-8F30-406A948DD5F8}" type="slidenum">
              <a:rPr lang="en-US" smtClean="0"/>
              <a:t>37</a:t>
            </a:fld>
            <a:endParaRPr lang="en-US"/>
          </a:p>
        </p:txBody>
      </p:sp>
    </p:spTree>
    <p:extLst>
      <p:ext uri="{BB962C8B-B14F-4D97-AF65-F5344CB8AC3E}">
        <p14:creationId xmlns:p14="http://schemas.microsoft.com/office/powerpoint/2010/main" val="3360024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Thucydides sums up his definition of why people fight in one sentence. </a:t>
            </a:r>
            <a:r>
              <a:rPr lang="en-US" sz="1200" kern="1200" dirty="0" smtClean="0">
                <a:solidFill>
                  <a:schemeClr val="tx1"/>
                </a:solidFill>
                <a:effectLst/>
                <a:latin typeface="+mn-lt"/>
                <a:ea typeface="+mn-ea"/>
                <a:cs typeface="+mn-cs"/>
              </a:rPr>
              <a:t>An Athenian embassy at Sparta tries to explain the drivers of human nature and the reason why they chose to expand and grow into an </a:t>
            </a:r>
            <a:r>
              <a:rPr lang="en-US" sz="1200" b="1" u="sng" kern="1200" dirty="0" smtClean="0">
                <a:solidFill>
                  <a:schemeClr val="tx1"/>
                </a:solidFill>
                <a:effectLst/>
                <a:latin typeface="+mn-lt"/>
                <a:ea typeface="+mn-ea"/>
                <a:cs typeface="+mn-cs"/>
              </a:rPr>
              <a:t>empire</a:t>
            </a:r>
            <a:r>
              <a:rPr lang="en-US" sz="1200" kern="1200" dirty="0" smtClean="0">
                <a:solidFill>
                  <a:schemeClr val="tx1"/>
                </a:solidFill>
                <a:effectLst/>
                <a:latin typeface="+mn-lt"/>
                <a:ea typeface="+mn-ea"/>
                <a:cs typeface="+mn-cs"/>
              </a:rPr>
              <a:t> (1.76.2):</a:t>
            </a:r>
            <a:r>
              <a:rPr lang="en-GB" dirty="0" smtClean="0">
                <a:effectLst/>
              </a:rPr>
              <a:t> </a:t>
            </a:r>
            <a:r>
              <a:rPr lang="en-US" dirty="0" smtClean="0"/>
              <a:t>“</a:t>
            </a:r>
            <a:r>
              <a:rPr lang="en-US" sz="1200" dirty="0" smtClean="0"/>
              <a:t>we accepted an empire when one was offered and then declined to let it go, because of – </a:t>
            </a:r>
            <a:r>
              <a:rPr lang="en-US" sz="1200" b="1" u="sng" dirty="0" err="1" smtClean="0"/>
              <a:t>honour</a:t>
            </a:r>
            <a:r>
              <a:rPr lang="en-US" sz="1200" dirty="0" smtClean="0"/>
              <a:t>, </a:t>
            </a:r>
            <a:r>
              <a:rPr lang="en-US" sz="1200" b="1" u="sng" dirty="0" smtClean="0"/>
              <a:t>fear</a:t>
            </a:r>
            <a:r>
              <a:rPr lang="en-US" sz="1200" dirty="0" smtClean="0"/>
              <a:t> &amp; </a:t>
            </a:r>
            <a:r>
              <a:rPr lang="en-US" sz="1200" b="1" u="sng" dirty="0" smtClean="0"/>
              <a:t>self</a:t>
            </a:r>
            <a:r>
              <a:rPr lang="en-US" sz="1200" u="sng" dirty="0" smtClean="0"/>
              <a:t>-</a:t>
            </a:r>
            <a:r>
              <a:rPr lang="en-US" sz="1200" b="1" u="sng" dirty="0" smtClean="0"/>
              <a:t>interest”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u="sng"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Honour</a:t>
            </a:r>
            <a:r>
              <a:rPr lang="en-US" dirty="0" smtClean="0"/>
              <a:t> is</a:t>
            </a:r>
            <a:r>
              <a:rPr lang="en-US" baseline="0" dirty="0" smtClean="0"/>
              <a:t> the</a:t>
            </a:r>
            <a:r>
              <a:rPr lang="en-US" dirty="0" smtClean="0"/>
              <a:t> need for fairness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Fear compels</a:t>
            </a:r>
            <a:r>
              <a:rPr lang="en-US" baseline="0" dirty="0" smtClean="0"/>
              <a:t> one to</a:t>
            </a:r>
            <a:r>
              <a:rPr lang="en-US" dirty="0" smtClean="0"/>
              <a:t> fight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Self-interest is</a:t>
            </a:r>
            <a:r>
              <a:rPr lang="en-US" baseline="0" dirty="0" smtClean="0"/>
              <a:t> a desire to</a:t>
            </a:r>
            <a:r>
              <a:rPr lang="en-US" dirty="0" smtClean="0"/>
              <a:t> acquire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a:t>
            </a:r>
            <a:r>
              <a:rPr lang="en-US" baseline="0" dirty="0" smtClean="0"/>
              <a:t> have deigned a </a:t>
            </a:r>
            <a:r>
              <a:rPr lang="en-US" b="1" u="sng" baseline="0" dirty="0" smtClean="0"/>
              <a:t>mathematical model and translated it into a computer simulation </a:t>
            </a:r>
            <a:r>
              <a:rPr lang="en-US" baseline="0" dirty="0" smtClean="0"/>
              <a:t>that incorporates these three elements: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fairness,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necessity to fight &amp;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self-interest.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38</a:t>
            </a:fld>
            <a:endParaRPr lang="en-US"/>
          </a:p>
        </p:txBody>
      </p:sp>
    </p:spTree>
    <p:extLst>
      <p:ext uri="{BB962C8B-B14F-4D97-AF65-F5344CB8AC3E}">
        <p14:creationId xmlns:p14="http://schemas.microsoft.com/office/powerpoint/2010/main" val="1773326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ancient</a:t>
            </a:r>
            <a:r>
              <a:rPr lang="en-US" baseline="0" dirty="0" smtClean="0"/>
              <a:t> Greece and the major city-states of the 5</a:t>
            </a:r>
            <a:r>
              <a:rPr lang="en-US" baseline="30000" dirty="0" smtClean="0"/>
              <a:t>th</a:t>
            </a:r>
            <a:r>
              <a:rPr lang="en-US" baseline="0" dirty="0" smtClean="0"/>
              <a:t> century before Christ. </a:t>
            </a:r>
            <a:endParaRPr lang="en-US" dirty="0" smtClean="0"/>
          </a:p>
          <a:p>
            <a:endParaRPr lang="en-US" dirty="0" smtClean="0"/>
          </a:p>
          <a:p>
            <a:r>
              <a:rPr lang="en-US" dirty="0" smtClean="0"/>
              <a:t>In a network</a:t>
            </a:r>
            <a:r>
              <a:rPr lang="en-US" baseline="0" dirty="0" smtClean="0"/>
              <a:t> scenario when each state must consider not one but many opponents simultaneously, simulations show that </a:t>
            </a:r>
            <a:r>
              <a:rPr lang="en-US" b="1" u="sng" baseline="0" dirty="0" smtClean="0"/>
              <a:t>p</a:t>
            </a:r>
            <a:r>
              <a:rPr lang="en-US" b="1" u="sng" dirty="0" smtClean="0"/>
              <a:t>ower parity or hegemony </a:t>
            </a:r>
            <a:r>
              <a:rPr lang="en-US" dirty="0" smtClean="0"/>
              <a:t>lead to </a:t>
            </a:r>
            <a:r>
              <a:rPr lang="en-US" b="1" u="sng" dirty="0" smtClean="0"/>
              <a:t>stable states = where</a:t>
            </a:r>
            <a:r>
              <a:rPr lang="en-US" b="1" u="sng" baseline="0" dirty="0" smtClean="0"/>
              <a:t> no one wishes to attack anyone else</a:t>
            </a:r>
            <a:r>
              <a:rPr lang="en-US" dirty="0" smtClean="0"/>
              <a:t>. In this simulation Sparta located</a:t>
            </a:r>
            <a:r>
              <a:rPr lang="en-US" baseline="0" dirty="0" smtClean="0"/>
              <a:t> in Laconia</a:t>
            </a:r>
            <a:r>
              <a:rPr lang="en-US" dirty="0" smtClean="0"/>
              <a:t> takes</a:t>
            </a:r>
            <a:r>
              <a:rPr lang="en-US" baseline="0" dirty="0" smtClean="0"/>
              <a:t> over everyone. This is unrealistic because we have scene hegemonic states take over vast territories but it is highly unlikely it is so easily accomplished. </a:t>
            </a:r>
          </a:p>
          <a:p>
            <a:endParaRPr lang="en-US" baseline="0" dirty="0" smtClean="0"/>
          </a:p>
          <a:p>
            <a:r>
              <a:rPr lang="en-US" baseline="0" dirty="0" smtClean="0"/>
              <a:t>Why is hegemony difficult? War is expensive.</a:t>
            </a:r>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39</a:t>
            </a:fld>
            <a:endParaRPr lang="en-US"/>
          </a:p>
        </p:txBody>
      </p:sp>
    </p:spTree>
    <p:extLst>
      <p:ext uri="{BB962C8B-B14F-4D97-AF65-F5344CB8AC3E}">
        <p14:creationId xmlns:p14="http://schemas.microsoft.com/office/powerpoint/2010/main" val="15866878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Thucydides writes</a:t>
            </a:r>
            <a:r>
              <a:rPr lang="en-US" baseline="0" dirty="0" smtClean="0"/>
              <a:t> that “</a:t>
            </a:r>
            <a:r>
              <a:rPr lang="en-US" sz="1200" u="sng" kern="1200" dirty="0" smtClean="0">
                <a:solidFill>
                  <a:schemeClr val="tx1"/>
                </a:solidFill>
                <a:effectLst/>
                <a:latin typeface="+mn-lt"/>
                <a:ea typeface="+mn-ea"/>
                <a:cs typeface="+mn-cs"/>
              </a:rPr>
              <a:t>war is a matter not so much of arms as of money” (1.83)</a:t>
            </a:r>
            <a:r>
              <a:rPr lang="en-US" sz="1200" u="none" kern="1200" baseline="0" dirty="0" smtClean="0">
                <a:solidFill>
                  <a:schemeClr val="tx1"/>
                </a:solidFill>
                <a:effectLst/>
                <a:latin typeface="+mn-lt"/>
                <a:ea typeface="+mn-ea"/>
                <a:cs typeface="+mn-cs"/>
              </a:rPr>
              <a:t> </a:t>
            </a:r>
          </a:p>
          <a:p>
            <a:endParaRPr lang="en-US" sz="1200" u="none" kern="1200" baseline="0" dirty="0" smtClean="0">
              <a:solidFill>
                <a:schemeClr val="tx1"/>
              </a:solidFill>
              <a:effectLst/>
              <a:latin typeface="+mn-lt"/>
              <a:ea typeface="+mn-ea"/>
              <a:cs typeface="+mn-cs"/>
            </a:endParaRPr>
          </a:p>
          <a:p>
            <a:r>
              <a:rPr lang="en-US" sz="1200" u="none" kern="1200" baseline="0" dirty="0" smtClean="0">
                <a:solidFill>
                  <a:schemeClr val="tx1"/>
                </a:solidFill>
                <a:effectLst/>
                <a:latin typeface="+mn-lt"/>
                <a:ea typeface="+mn-ea"/>
                <a:cs typeface="+mn-cs"/>
              </a:rPr>
              <a:t>*The word used for money is </a:t>
            </a:r>
            <a:r>
              <a:rPr lang="en-US" sz="1200" i="1" u="none" kern="1200" baseline="0" dirty="0" err="1" smtClean="0">
                <a:solidFill>
                  <a:schemeClr val="tx1"/>
                </a:solidFill>
                <a:effectLst/>
                <a:latin typeface="+mn-lt"/>
                <a:ea typeface="+mn-ea"/>
                <a:cs typeface="+mn-cs"/>
              </a:rPr>
              <a:t>dapane</a:t>
            </a:r>
            <a:r>
              <a:rPr lang="en-US" sz="1200" u="none" kern="1200" baseline="0" dirty="0" smtClean="0">
                <a:solidFill>
                  <a:schemeClr val="tx1"/>
                </a:solidFill>
                <a:effectLst/>
                <a:latin typeface="+mn-lt"/>
                <a:ea typeface="+mn-ea"/>
                <a:cs typeface="+mn-cs"/>
              </a:rPr>
              <a:t> which literally means cost or expenditure. </a:t>
            </a:r>
          </a:p>
          <a:p>
            <a:endParaRPr lang="en-US" sz="1200" u="none" kern="1200" baseline="0" dirty="0" smtClean="0">
              <a:solidFill>
                <a:schemeClr val="tx1"/>
              </a:solidFill>
              <a:effectLst/>
              <a:latin typeface="+mn-lt"/>
              <a:ea typeface="+mn-ea"/>
              <a:cs typeface="+mn-cs"/>
            </a:endParaRPr>
          </a:p>
          <a:p>
            <a:pPr marL="171450" indent="-171450">
              <a:buFontTx/>
              <a:buChar char="•"/>
            </a:pPr>
            <a:r>
              <a:rPr lang="en-US" dirty="0" smtClean="0"/>
              <a:t>In this simulation</a:t>
            </a:r>
            <a:r>
              <a:rPr lang="en-US" baseline="0" dirty="0" smtClean="0"/>
              <a:t> </a:t>
            </a:r>
            <a:r>
              <a:rPr lang="en-US" dirty="0" smtClean="0"/>
              <a:t>we add costs to each skirmish</a:t>
            </a:r>
            <a:r>
              <a:rPr lang="en-US" baseline="0" dirty="0" smtClean="0"/>
              <a:t> or battle fought between states, the states merge and form alliances and </a:t>
            </a:r>
            <a:r>
              <a:rPr lang="en-US" b="1" u="sng" baseline="0" dirty="0" smtClean="0"/>
              <a:t>more easily reach stability through power parity</a:t>
            </a:r>
            <a:r>
              <a:rPr lang="en-US" baseline="0" dirty="0" smtClean="0"/>
              <a:t>. </a:t>
            </a:r>
          </a:p>
          <a:p>
            <a:pPr marL="171450" indent="-171450">
              <a:buFontTx/>
              <a:buChar char="•"/>
            </a:pPr>
            <a:endParaRPr lang="en-US" baseline="0" dirty="0" smtClean="0"/>
          </a:p>
          <a:p>
            <a:pPr marL="171450" indent="-171450">
              <a:buFontTx/>
              <a:buChar char="•"/>
            </a:pPr>
            <a:r>
              <a:rPr lang="en-US" baseline="0" dirty="0" smtClean="0"/>
              <a:t>You can see this as the size of the larger nodes shrink and the network settles within a similar level of resources. This makes the simulation of the war more realistic, the two league that form are the </a:t>
            </a:r>
            <a:r>
              <a:rPr lang="en-US" b="1" u="sng" baseline="0" dirty="0" err="1" smtClean="0"/>
              <a:t>Delian</a:t>
            </a:r>
            <a:r>
              <a:rPr lang="en-US" b="1" u="sng" baseline="0" dirty="0" smtClean="0"/>
              <a:t> League (blue) and the Peloponnesian league (brown)  </a:t>
            </a:r>
            <a:r>
              <a:rPr lang="en-US" baseline="0" dirty="0" smtClean="0"/>
              <a:t>almost exactly. But if this is a stable state with power parity, why did the Peloponnesian war break out?</a:t>
            </a:r>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40</a:t>
            </a:fld>
            <a:endParaRPr lang="en-US"/>
          </a:p>
        </p:txBody>
      </p:sp>
    </p:spTree>
    <p:extLst>
      <p:ext uri="{BB962C8B-B14F-4D97-AF65-F5344CB8AC3E}">
        <p14:creationId xmlns:p14="http://schemas.microsoft.com/office/powerpoint/2010/main" val="2258536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After taking his time up through the </a:t>
            </a:r>
            <a:r>
              <a:rPr lang="en-US" u="sng" baseline="0" dirty="0" smtClean="0"/>
              <a:t>Peloponnesus</a:t>
            </a:r>
            <a:r>
              <a:rPr lang="en-US" baseline="0" dirty="0" smtClean="0"/>
              <a:t> and then procrastinating around the </a:t>
            </a:r>
            <a:r>
              <a:rPr lang="en-US" u="sng" baseline="0" dirty="0" smtClean="0"/>
              <a:t>isthmus of Corinth</a:t>
            </a:r>
            <a:r>
              <a:rPr lang="en-US" baseline="0" dirty="0" smtClean="0"/>
              <a:t>, </a:t>
            </a:r>
          </a:p>
          <a:p>
            <a:endParaRPr lang="en-US" baseline="0" dirty="0" smtClean="0"/>
          </a:p>
          <a:p>
            <a:r>
              <a:rPr lang="en-US" baseline="0" dirty="0" smtClean="0"/>
              <a:t>he entered Athenian territory and </a:t>
            </a:r>
            <a:r>
              <a:rPr lang="en-US" b="1" u="sng" baseline="0" dirty="0" smtClean="0"/>
              <a:t>encamped in the  largest district called </a:t>
            </a:r>
            <a:r>
              <a:rPr lang="en-US" b="1" u="sng" baseline="0" dirty="0" err="1" smtClean="0"/>
              <a:t>Acharnai</a:t>
            </a:r>
            <a:r>
              <a:rPr lang="en-US" b="1" u="sng" baseline="0" dirty="0" smtClean="0"/>
              <a:t>  which overlooks all of the city of Athens.</a:t>
            </a:r>
            <a:endParaRPr lang="en-US" b="1" u="sng" dirty="0"/>
          </a:p>
        </p:txBody>
      </p:sp>
      <p:sp>
        <p:nvSpPr>
          <p:cNvPr id="4" name="Slide Number Placeholder 3"/>
          <p:cNvSpPr>
            <a:spLocks noGrp="1"/>
          </p:cNvSpPr>
          <p:nvPr>
            <p:ph type="sldNum" sz="quarter" idx="10"/>
          </p:nvPr>
        </p:nvSpPr>
        <p:spPr/>
        <p:txBody>
          <a:bodyPr/>
          <a:lstStyle/>
          <a:p>
            <a:fld id="{D0FBDFA0-DF5A-7A42-8F30-406A948DD5F8}" type="slidenum">
              <a:rPr lang="en-US" smtClean="0"/>
              <a:t>9</a:t>
            </a:fld>
            <a:endParaRPr lang="en-US"/>
          </a:p>
        </p:txBody>
      </p:sp>
    </p:spTree>
    <p:extLst>
      <p:ext uri="{BB962C8B-B14F-4D97-AF65-F5344CB8AC3E}">
        <p14:creationId xmlns:p14="http://schemas.microsoft.com/office/powerpoint/2010/main" val="3198618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In this simulation we add Fairness!!!</a:t>
            </a:r>
            <a:r>
              <a:rPr lang="en-US" b="1" baseline="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a:t>
            </a:r>
            <a:r>
              <a:rPr lang="en-US" dirty="0" smtClean="0"/>
              <a:t>f we add the possibility of civil strife and a</a:t>
            </a:r>
            <a:r>
              <a:rPr lang="en-US" baseline="0" dirty="0" smtClean="0"/>
              <a:t> state’s desire to break away from an alliance, war is continuous and unstoppable unless there is equality among the members of the alliance.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This simulation shows that the Spartan league reaches hegemony, as it historically did in 404BC with the fall of the Athenian empire, however defectors keep on cropping up indefinitely.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Thucydides tells an old</a:t>
            </a:r>
            <a:r>
              <a:rPr lang="en-US" baseline="0" dirty="0" smtClean="0"/>
              <a:t> </a:t>
            </a:r>
            <a:r>
              <a:rPr lang="en-US" dirty="0" smtClean="0"/>
              <a:t>story of the tyrant Hippias who </a:t>
            </a:r>
            <a:r>
              <a:rPr lang="en-US" b="1" dirty="0" smtClean="0"/>
              <a:t>feared</a:t>
            </a:r>
            <a:r>
              <a:rPr lang="en-US" dirty="0" smtClean="0"/>
              <a:t> he was going to be assassinated and as</a:t>
            </a:r>
            <a:r>
              <a:rPr lang="en-US" baseline="0" dirty="0" smtClean="0"/>
              <a:t> a result </a:t>
            </a:r>
            <a:r>
              <a:rPr lang="en-US" dirty="0" smtClean="0"/>
              <a:t>became violent.</a:t>
            </a:r>
            <a:r>
              <a:rPr lang="en-US" baseline="0" dirty="0" smtClean="0"/>
              <a:t> </a:t>
            </a:r>
            <a:r>
              <a:rPr lang="en-US" b="1" baseline="0" dirty="0" smtClean="0"/>
              <a:t>C</a:t>
            </a:r>
            <a:r>
              <a:rPr lang="en-US" b="1" dirty="0" smtClean="0"/>
              <a:t>hange</a:t>
            </a:r>
            <a:r>
              <a:rPr lang="en-US" dirty="0" smtClean="0"/>
              <a:t> triggered his action to become aggressive. Thucydides believes that an agent’s change of character is like the change in Athens strength or the change in</a:t>
            </a:r>
            <a:r>
              <a:rPr lang="en-US" baseline="0" dirty="0" smtClean="0"/>
              <a:t> autonomy </a:t>
            </a:r>
            <a:r>
              <a:rPr lang="en-US" dirty="0" smtClean="0"/>
              <a:t>felt by the </a:t>
            </a:r>
            <a:r>
              <a:rPr lang="en-US" dirty="0" err="1" smtClean="0"/>
              <a:t>Melians</a:t>
            </a:r>
            <a:r>
              <a:rPr lang="en-US" dirty="0" smtClean="0"/>
              <a:t> under the empire. Change is the catalyst for conflict.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41</a:t>
            </a:fld>
            <a:endParaRPr lang="en-US"/>
          </a:p>
        </p:txBody>
      </p:sp>
    </p:spTree>
    <p:extLst>
      <p:ext uri="{BB962C8B-B14F-4D97-AF65-F5344CB8AC3E}">
        <p14:creationId xmlns:p14="http://schemas.microsoft.com/office/powerpoint/2010/main" val="24713974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View:</a:t>
            </a:r>
            <a:r>
              <a:rPr lang="en-US" baseline="0" dirty="0" smtClean="0"/>
              <a:t> </a:t>
            </a:r>
          </a:p>
          <a:p>
            <a:r>
              <a:rPr lang="en-US" dirty="0" err="1" smtClean="0"/>
              <a:t>Acro</a:t>
            </a:r>
            <a:r>
              <a:rPr lang="en-US" dirty="0" smtClean="0"/>
              <a:t> Corinth, July 2017 (Point 9)</a:t>
            </a:r>
          </a:p>
          <a:p>
            <a:r>
              <a:rPr lang="en-US" dirty="0" smtClean="0"/>
              <a:t>Corinthian</a:t>
            </a:r>
            <a:r>
              <a:rPr lang="en-US" baseline="0" dirty="0" smtClean="0"/>
              <a:t> gulf on the left and </a:t>
            </a:r>
            <a:r>
              <a:rPr lang="en-US" baseline="0" dirty="0" err="1" smtClean="0"/>
              <a:t>Saronic</a:t>
            </a:r>
            <a:r>
              <a:rPr lang="en-US" baseline="0" dirty="0" smtClean="0"/>
              <a:t> Gulf on the right</a:t>
            </a:r>
          </a:p>
          <a:p>
            <a:r>
              <a:rPr lang="en-US" baseline="0" dirty="0" smtClean="0"/>
              <a:t>Entrance to </a:t>
            </a:r>
            <a:r>
              <a:rPr lang="en-US" baseline="0" dirty="0" err="1" smtClean="0"/>
              <a:t>Diolkos</a:t>
            </a:r>
            <a:endParaRPr lang="en-US" dirty="0"/>
          </a:p>
        </p:txBody>
      </p:sp>
      <p:sp>
        <p:nvSpPr>
          <p:cNvPr id="4" name="Slide Number Placeholder 3"/>
          <p:cNvSpPr>
            <a:spLocks noGrp="1"/>
          </p:cNvSpPr>
          <p:nvPr>
            <p:ph type="sldNum" sz="quarter" idx="10"/>
          </p:nvPr>
        </p:nvSpPr>
        <p:spPr/>
        <p:txBody>
          <a:bodyPr/>
          <a:lstStyle/>
          <a:p>
            <a:fld id="{80F4347B-CD53-2545-AB2E-38C58ADA5A61}" type="slidenum">
              <a:rPr lang="en-US" smtClean="0"/>
              <a:t>42</a:t>
            </a:fld>
            <a:endParaRPr lang="en-US"/>
          </a:p>
        </p:txBody>
      </p:sp>
    </p:spTree>
    <p:extLst>
      <p:ext uri="{BB962C8B-B14F-4D97-AF65-F5344CB8AC3E}">
        <p14:creationId xmlns:p14="http://schemas.microsoft.com/office/powerpoint/2010/main" val="17084408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F4347B-CD53-2545-AB2E-38C58ADA5A61}" type="slidenum">
              <a:rPr lang="en-US" smtClean="0"/>
              <a:t>43</a:t>
            </a:fld>
            <a:endParaRPr lang="en-US"/>
          </a:p>
        </p:txBody>
      </p:sp>
    </p:spTree>
    <p:extLst>
      <p:ext uri="{BB962C8B-B14F-4D97-AF65-F5344CB8AC3E}">
        <p14:creationId xmlns:p14="http://schemas.microsoft.com/office/powerpoint/2010/main" val="6088604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Harris 2016, 13.</a:t>
            </a:r>
          </a:p>
          <a:p>
            <a:endParaRPr lang="en-US" dirty="0" smtClean="0"/>
          </a:p>
          <a:p>
            <a:r>
              <a:rPr lang="en-US" dirty="0" smtClean="0"/>
              <a:t>**</a:t>
            </a:r>
            <a:r>
              <a:rPr lang="en-US" baseline="0" dirty="0" smtClean="0"/>
              <a:t> </a:t>
            </a:r>
            <a:r>
              <a:rPr lang="en-US" dirty="0" smtClean="0"/>
              <a:t>Black</a:t>
            </a:r>
            <a:r>
              <a:rPr lang="en-US" baseline="0" dirty="0" smtClean="0"/>
              <a:t> </a:t>
            </a:r>
            <a:r>
              <a:rPr lang="en-US" dirty="0" smtClean="0"/>
              <a:t>markets, meanwhile, have emerged throughout Afghanistan for the resale of equipment</a:t>
            </a:r>
          </a:p>
          <a:p>
            <a:r>
              <a:rPr lang="en-US" dirty="0" smtClean="0"/>
              <a:t>donated by the international community to the Afghan government or pilfered from</a:t>
            </a:r>
          </a:p>
          <a:p>
            <a:r>
              <a:rPr lang="en-US" dirty="0" smtClean="0"/>
              <a:t>international forces, in some cases leading to U.S.-provided military equipment being</a:t>
            </a:r>
          </a:p>
          <a:p>
            <a:r>
              <a:rPr lang="en-US" dirty="0" smtClean="0"/>
              <a:t>sold to insurgent groups.</a:t>
            </a:r>
          </a:p>
          <a:p>
            <a:r>
              <a:rPr lang="en-US" dirty="0" smtClean="0"/>
              <a:t>1 See, for example, Matt </a:t>
            </a:r>
            <a:r>
              <a:rPr lang="en-US" dirty="0" err="1" smtClean="0"/>
              <a:t>Millham</a:t>
            </a:r>
            <a:r>
              <a:rPr lang="en-US" dirty="0" smtClean="0"/>
              <a:t>, “Afghan Market Flourishing with Coalition Goods,” Stars and</a:t>
            </a:r>
          </a:p>
          <a:p>
            <a:r>
              <a:rPr lang="en-US" dirty="0" smtClean="0"/>
              <a:t>Stripes, May 25, 2012; Martin </a:t>
            </a:r>
            <a:r>
              <a:rPr lang="en-US" dirty="0" err="1" smtClean="0"/>
              <a:t>Kuz</a:t>
            </a:r>
            <a:r>
              <a:rPr lang="en-US" dirty="0" smtClean="0"/>
              <a:t>, “Afghan Commander Suspected of Acting as Crime Boss,” Stars and</a:t>
            </a:r>
          </a:p>
          <a:p>
            <a:r>
              <a:rPr lang="en-US" dirty="0" smtClean="0"/>
              <a:t>Stripes, Sept. 3, 2012.</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a:t>
            </a:r>
            <a:r>
              <a:rPr lang="mr-IN" dirty="0" smtClean="0"/>
              <a:t> </a:t>
            </a:r>
            <a:r>
              <a:rPr lang="en-GB" dirty="0" smtClean="0"/>
              <a:t>Baghdad:</a:t>
            </a:r>
            <a:r>
              <a:rPr lang="en-GB" baseline="0" dirty="0" smtClean="0"/>
              <a:t> </a:t>
            </a:r>
            <a:r>
              <a:rPr lang="mr-IN" dirty="0" smtClean="0"/>
              <a:t>https://link.springer.com/book/10.1007/978-1-4419-7946-9</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17C98A0-59F3-264C-819A-129A8C26EB66}" type="slidenum">
              <a:rPr lang="en-US" smtClean="0"/>
              <a:t>44</a:t>
            </a:fld>
            <a:endParaRPr lang="en-US"/>
          </a:p>
        </p:txBody>
      </p:sp>
    </p:spTree>
    <p:extLst>
      <p:ext uri="{BB962C8B-B14F-4D97-AF65-F5344CB8AC3E}">
        <p14:creationId xmlns:p14="http://schemas.microsoft.com/office/powerpoint/2010/main" val="924872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Plate 10:</a:t>
            </a:r>
          </a:p>
          <a:p>
            <a:r>
              <a:rPr lang="en-US" dirty="0" smtClean="0"/>
              <a:t>Naxos (227-31); Syracuse, Group 1,</a:t>
            </a:r>
            <a:r>
              <a:rPr lang="en-US" baseline="0" dirty="0" smtClean="0"/>
              <a:t> 1-2 (232-35); Group 2, 3-5 (236-50).</a:t>
            </a:r>
          </a:p>
          <a:p>
            <a:r>
              <a:rPr lang="en-US" dirty="0" smtClean="0"/>
              <a:t>http://</a:t>
            </a:r>
            <a:r>
              <a:rPr lang="en-US" dirty="0" err="1" smtClean="0"/>
              <a:t>numismatics.org</a:t>
            </a:r>
            <a:r>
              <a:rPr lang="en-US" dirty="0" smtClean="0"/>
              <a:t>/</a:t>
            </a:r>
            <a:r>
              <a:rPr lang="en-US" dirty="0" err="1" smtClean="0"/>
              <a:t>digitallibrary</a:t>
            </a:r>
            <a:r>
              <a:rPr lang="en-US" dirty="0" smtClean="0"/>
              <a:t>/ark:/53695/nnan106629</a:t>
            </a:r>
            <a:endParaRPr lang="en-US" dirty="0"/>
          </a:p>
        </p:txBody>
      </p:sp>
      <p:sp>
        <p:nvSpPr>
          <p:cNvPr id="4" name="Slide Number Placeholder 3"/>
          <p:cNvSpPr>
            <a:spLocks noGrp="1"/>
          </p:cNvSpPr>
          <p:nvPr>
            <p:ph type="sldNum" sz="quarter" idx="10"/>
          </p:nvPr>
        </p:nvSpPr>
        <p:spPr/>
        <p:txBody>
          <a:bodyPr/>
          <a:lstStyle/>
          <a:p>
            <a:fld id="{80F4347B-CD53-2545-AB2E-38C58ADA5A61}" type="slidenum">
              <a:rPr lang="en-US" smtClean="0"/>
              <a:t>46</a:t>
            </a:fld>
            <a:endParaRPr lang="en-US"/>
          </a:p>
        </p:txBody>
      </p:sp>
    </p:spTree>
    <p:extLst>
      <p:ext uri="{BB962C8B-B14F-4D97-AF65-F5344CB8AC3E}">
        <p14:creationId xmlns:p14="http://schemas.microsoft.com/office/powerpoint/2010/main" val="21577868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155 (translated</a:t>
            </a:r>
            <a:r>
              <a:rPr lang="en-US" baseline="0" dirty="0" smtClean="0"/>
              <a:t> text) /ML45</a:t>
            </a:r>
            <a:endParaRPr lang="en-US" dirty="0"/>
          </a:p>
        </p:txBody>
      </p:sp>
      <p:sp>
        <p:nvSpPr>
          <p:cNvPr id="4" name="Slide Number Placeholder 3"/>
          <p:cNvSpPr>
            <a:spLocks noGrp="1"/>
          </p:cNvSpPr>
          <p:nvPr>
            <p:ph type="sldNum" sz="quarter" idx="10"/>
          </p:nvPr>
        </p:nvSpPr>
        <p:spPr/>
        <p:txBody>
          <a:bodyPr/>
          <a:lstStyle/>
          <a:p>
            <a:fld id="{80F4347B-CD53-2545-AB2E-38C58ADA5A61}" type="slidenum">
              <a:rPr lang="en-US" smtClean="0"/>
              <a:t>47</a:t>
            </a:fld>
            <a:endParaRPr lang="en-US"/>
          </a:p>
        </p:txBody>
      </p:sp>
    </p:spTree>
    <p:extLst>
      <p:ext uri="{BB962C8B-B14F-4D97-AF65-F5344CB8AC3E}">
        <p14:creationId xmlns:p14="http://schemas.microsoft.com/office/powerpoint/2010/main" val="33624154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0F4347B-CD53-2545-AB2E-38C58ADA5A61}" type="slidenum">
              <a:rPr lang="en-US" smtClean="0"/>
              <a:t>48</a:t>
            </a:fld>
            <a:endParaRPr lang="en-US"/>
          </a:p>
        </p:txBody>
      </p:sp>
    </p:spTree>
    <p:extLst>
      <p:ext uri="{BB962C8B-B14F-4D97-AF65-F5344CB8AC3E}">
        <p14:creationId xmlns:p14="http://schemas.microsoft.com/office/powerpoint/2010/main" val="20416052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 van </a:t>
            </a:r>
            <a:r>
              <a:rPr lang="en-GB" dirty="0" err="1" smtClean="0"/>
              <a:t>Wees</a:t>
            </a:r>
            <a:r>
              <a:rPr lang="en-GB" dirty="0" smtClean="0"/>
              <a:t>, ‘Mass and elite in </a:t>
            </a:r>
            <a:r>
              <a:rPr lang="en-GB" dirty="0" err="1" smtClean="0"/>
              <a:t>Solon’s</a:t>
            </a:r>
            <a:r>
              <a:rPr lang="en-GB" dirty="0" smtClean="0"/>
              <a:t> Athens’ in Blok and </a:t>
            </a:r>
            <a:r>
              <a:rPr lang="en-GB" dirty="0" err="1" smtClean="0"/>
              <a:t>Lardinois</a:t>
            </a:r>
            <a:r>
              <a:rPr lang="en-GB" dirty="0" smtClean="0"/>
              <a:t> (eds.), </a:t>
            </a:r>
            <a:r>
              <a:rPr lang="en-GB" i="1" dirty="0" err="1" smtClean="0"/>
              <a:t>Solon</a:t>
            </a:r>
            <a:r>
              <a:rPr lang="en-GB" i="1" dirty="0" smtClean="0"/>
              <a:t> of Athens </a:t>
            </a:r>
            <a:r>
              <a:rPr lang="en-GB" dirty="0" smtClean="0"/>
              <a:t>(2006), 351-89 </a:t>
            </a:r>
          </a:p>
          <a:p>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H van </a:t>
            </a:r>
            <a:r>
              <a:rPr lang="en-GB" dirty="0" err="1" smtClean="0"/>
              <a:t>Wees</a:t>
            </a:r>
            <a:r>
              <a:rPr lang="en-GB" dirty="0" smtClean="0"/>
              <a:t>, ‘Demetrius and Draco’, </a:t>
            </a:r>
            <a:r>
              <a:rPr lang="en-GB" i="1" dirty="0" smtClean="0"/>
              <a:t>JHS</a:t>
            </a:r>
            <a:r>
              <a:rPr lang="en-GB" dirty="0" smtClean="0"/>
              <a:t>  131 (2011), 95-114</a:t>
            </a:r>
          </a:p>
          <a:p>
            <a:endParaRPr lang="en-US" dirty="0"/>
          </a:p>
        </p:txBody>
      </p:sp>
      <p:sp>
        <p:nvSpPr>
          <p:cNvPr id="4" name="Slide Number Placeholder 3"/>
          <p:cNvSpPr>
            <a:spLocks noGrp="1"/>
          </p:cNvSpPr>
          <p:nvPr>
            <p:ph type="sldNum" sz="quarter" idx="10"/>
          </p:nvPr>
        </p:nvSpPr>
        <p:spPr/>
        <p:txBody>
          <a:bodyPr/>
          <a:lstStyle/>
          <a:p>
            <a:fld id="{F17C98A0-59F3-264C-819A-129A8C26EB66}" type="slidenum">
              <a:rPr lang="en-US" smtClean="0"/>
              <a:t>51</a:t>
            </a:fld>
            <a:endParaRPr lang="en-US"/>
          </a:p>
        </p:txBody>
      </p:sp>
    </p:spTree>
    <p:extLst>
      <p:ext uri="{BB962C8B-B14F-4D97-AF65-F5344CB8AC3E}">
        <p14:creationId xmlns:p14="http://schemas.microsoft.com/office/powerpoint/2010/main" val="3426552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7C98A0-59F3-264C-819A-129A8C26EB66}" type="slidenum">
              <a:rPr lang="en-US" smtClean="0"/>
              <a:t>52</a:t>
            </a:fld>
            <a:endParaRPr lang="en-US"/>
          </a:p>
        </p:txBody>
      </p:sp>
    </p:spTree>
    <p:extLst>
      <p:ext uri="{BB962C8B-B14F-4D97-AF65-F5344CB8AC3E}">
        <p14:creationId xmlns:p14="http://schemas.microsoft.com/office/powerpoint/2010/main" val="33775650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buNone/>
            </a:pPr>
            <a:r>
              <a:rPr lang="en-US" sz="2400" dirty="0" smtClean="0"/>
              <a:t>Retail commerce: Shoe manufacturing</a:t>
            </a:r>
            <a:r>
              <a:rPr lang="en-US" sz="2400" baseline="0" dirty="0" smtClean="0"/>
              <a:t> and </a:t>
            </a:r>
            <a:r>
              <a:rPr lang="en-US" sz="2400" dirty="0" smtClean="0"/>
              <a:t>selling in Athens in early 4</a:t>
            </a:r>
            <a:r>
              <a:rPr lang="en-US" sz="2400" baseline="30000" dirty="0" smtClean="0"/>
              <a:t>th</a:t>
            </a:r>
            <a:r>
              <a:rPr lang="en-US" sz="2400" dirty="0" smtClean="0"/>
              <a:t> c.  Sounds</a:t>
            </a:r>
            <a:r>
              <a:rPr lang="en-US" sz="2400" baseline="0" dirty="0" smtClean="0"/>
              <a:t> like a Nike factory.</a:t>
            </a:r>
            <a:endParaRPr lang="en-US" sz="2400" dirty="0" smtClean="0"/>
          </a:p>
          <a:p>
            <a:pPr marL="0" lvl="1" indent="0">
              <a:buNone/>
            </a:pPr>
            <a:r>
              <a:rPr lang="en-US" sz="2400" dirty="0" smtClean="0"/>
              <a:t>Changes</a:t>
            </a:r>
            <a:r>
              <a:rPr lang="en-US" sz="2400" baseline="0" dirty="0" smtClean="0"/>
              <a:t> in constants - </a:t>
            </a:r>
            <a:r>
              <a:rPr lang="en-US" sz="2400" dirty="0" smtClean="0"/>
              <a:t>Increase population puts pressure</a:t>
            </a:r>
            <a:r>
              <a:rPr lang="en-US" sz="2400" baseline="0" dirty="0" smtClean="0"/>
              <a:t> on manufacturing to specialize.</a:t>
            </a:r>
            <a:endParaRPr lang="en-US" sz="2400" dirty="0" smtClean="0"/>
          </a:p>
          <a:p>
            <a:pPr marL="0" lvl="1" indent="0">
              <a:buNone/>
            </a:pPr>
            <a:endParaRPr lang="en-US" sz="2400" dirty="0" smtClean="0"/>
          </a:p>
          <a:p>
            <a:pPr marL="0" lvl="1" indent="0">
              <a:buNone/>
            </a:pPr>
            <a:r>
              <a:rPr lang="en-US" sz="2400" dirty="0" smtClean="0"/>
              <a:t>Firm and Household management:</a:t>
            </a:r>
          </a:p>
          <a:p>
            <a:pPr marL="342900" lvl="1" indent="-342900">
              <a:buFont typeface="Arial" pitchFamily="34" charset="0"/>
              <a:buChar char="•"/>
            </a:pPr>
            <a:r>
              <a:rPr lang="en-US" sz="2400" dirty="0" smtClean="0"/>
              <a:t>Manufacturing </a:t>
            </a:r>
          </a:p>
          <a:p>
            <a:pPr marL="742950" lvl="2" indent="-342900"/>
            <a:r>
              <a:rPr lang="en-US" dirty="0" smtClean="0"/>
              <a:t>emergence of </a:t>
            </a:r>
            <a:r>
              <a:rPr lang="en-US" b="1" dirty="0" smtClean="0"/>
              <a:t>vertical </a:t>
            </a:r>
            <a:r>
              <a:rPr lang="en-US" b="1" dirty="0" err="1" smtClean="0"/>
              <a:t>specialisation</a:t>
            </a:r>
            <a:r>
              <a:rPr lang="en-US" b="1" dirty="0" smtClean="0"/>
              <a:t> </a:t>
            </a:r>
            <a:r>
              <a:rPr lang="en-US" dirty="0" smtClean="0"/>
              <a:t>(Harris, 2001, 2016)</a:t>
            </a:r>
          </a:p>
          <a:p>
            <a:pPr marL="342900" lvl="1" indent="-342900">
              <a:buFont typeface="Arial" pitchFamily="34" charset="0"/>
              <a:buChar char="•"/>
            </a:pPr>
            <a:r>
              <a:rPr lang="en-US" sz="2400" dirty="0" err="1" smtClean="0"/>
              <a:t>Labour</a:t>
            </a:r>
            <a:r>
              <a:rPr lang="en-US" sz="2400" dirty="0" smtClean="0"/>
              <a:t> </a:t>
            </a:r>
          </a:p>
          <a:p>
            <a:pPr marL="742950" lvl="2" indent="-342900"/>
            <a:r>
              <a:rPr lang="en-US" dirty="0" smtClean="0"/>
              <a:t>Doctors (skilled), prostitutes (unskilled) (Loomis, 1998)</a:t>
            </a:r>
          </a:p>
          <a:p>
            <a:pPr marL="742950" lvl="2" indent="-342900"/>
            <a:r>
              <a:rPr lang="en-US" dirty="0" smtClean="0"/>
              <a:t>Incredible mobility</a:t>
            </a:r>
            <a:r>
              <a:rPr lang="en-US" baseline="0" dirty="0" smtClean="0"/>
              <a:t> -  price can determine choice of object produced (</a:t>
            </a:r>
            <a:r>
              <a:rPr lang="en-US" baseline="0" dirty="0" err="1" smtClean="0"/>
              <a:t>Bresson</a:t>
            </a:r>
            <a:r>
              <a:rPr lang="en-US" baseline="0" dirty="0" smtClean="0"/>
              <a:t>, 2016: 15, 432) X. </a:t>
            </a:r>
            <a:r>
              <a:rPr lang="en-US" baseline="0" dirty="0" err="1" smtClean="0"/>
              <a:t>Poroi</a:t>
            </a:r>
            <a:r>
              <a:rPr lang="en-US" baseline="0" dirty="0" smtClean="0"/>
              <a:t> 4.6 : if too many bronze makers/ blacksmiths price goes down; if too much grain/wine price goes down – therefore people give up working land and turn to large-scale commerce, retail commerce or lending money at interest. </a:t>
            </a:r>
            <a:endParaRPr lang="en-US" dirty="0" smtClean="0"/>
          </a:p>
          <a:p>
            <a:pPr marL="342900" lvl="1" indent="-342900">
              <a:buFont typeface="Arial" pitchFamily="34" charset="0"/>
              <a:buChar char="•"/>
            </a:pPr>
            <a:r>
              <a:rPr lang="en-US" sz="2400" dirty="0" smtClean="0"/>
              <a:t>Banking</a:t>
            </a:r>
          </a:p>
          <a:p>
            <a:pPr lvl="1"/>
            <a:r>
              <a:rPr lang="en-US" sz="2000" dirty="0" smtClean="0"/>
              <a:t>borrowing and lending - e.g. </a:t>
            </a:r>
            <a:r>
              <a:rPr lang="hu-HU" sz="2000" dirty="0" smtClean="0"/>
              <a:t>Isok. 17.12 pays out two customers </a:t>
            </a:r>
            <a:r>
              <a:rPr lang="en-US" sz="2000" dirty="0" smtClean="0"/>
              <a:t>“36,000 dr. in silver”( Cohen, 1992)</a:t>
            </a:r>
          </a:p>
          <a:p>
            <a:endParaRPr lang="en-US" dirty="0" smtClean="0"/>
          </a:p>
          <a:p>
            <a:endParaRPr lang="en-US" dirty="0" smtClean="0"/>
          </a:p>
          <a:p>
            <a:endParaRPr lang="en-US" dirty="0" smtClean="0"/>
          </a:p>
          <a:p>
            <a:pPr algn="just"/>
            <a:r>
              <a:rPr lang="en-US" dirty="0" smtClean="0"/>
              <a:t>Full text:</a:t>
            </a:r>
          </a:p>
          <a:p>
            <a:pPr algn="just"/>
            <a:r>
              <a:rPr lang="en-US" dirty="0" smtClean="0"/>
              <a:t>"For just as all other arts are developed to superior excellence in large</a:t>
            </a:r>
          </a:p>
          <a:p>
            <a:pPr algn="just"/>
            <a:r>
              <a:rPr lang="en-US" dirty="0" smtClean="0"/>
              <a:t>cities, in that same way the food at the king's palace is also elaborately</a:t>
            </a:r>
          </a:p>
          <a:p>
            <a:pPr algn="just"/>
            <a:r>
              <a:rPr lang="en-US" dirty="0" smtClean="0"/>
              <a:t>prepared with superior excellence. For in small towns the same workman</a:t>
            </a:r>
          </a:p>
          <a:p>
            <a:pPr algn="just"/>
            <a:r>
              <a:rPr lang="en-US" dirty="0" smtClean="0"/>
              <a:t>makes chairs and doors and ploughs and tables, and often this same</a:t>
            </a:r>
          </a:p>
          <a:p>
            <a:pPr algn="just"/>
            <a:r>
              <a:rPr lang="en-US" dirty="0" smtClean="0"/>
              <a:t>artisan builds houses, and even so he is thankful if he can only find</a:t>
            </a:r>
          </a:p>
          <a:p>
            <a:pPr algn="just"/>
            <a:r>
              <a:rPr lang="en-US" dirty="0" smtClean="0"/>
              <a:t>employment enough to support him. And it is, of course, impossible for a</a:t>
            </a:r>
          </a:p>
          <a:p>
            <a:pPr algn="just"/>
            <a:r>
              <a:rPr lang="en-US" dirty="0" smtClean="0"/>
              <a:t>man of many trades to be proficient in all of them</a:t>
            </a:r>
            <a:r>
              <a:rPr lang="en-US" b="1" dirty="0" smtClean="0"/>
              <a:t>. In large cities, on the</a:t>
            </a:r>
          </a:p>
          <a:p>
            <a:pPr algn="just"/>
            <a:r>
              <a:rPr lang="en-US" b="1" dirty="0" smtClean="0"/>
              <a:t>other hand, inasmuch as many people have demands to make upon</a:t>
            </a:r>
          </a:p>
          <a:p>
            <a:pPr algn="just"/>
            <a:r>
              <a:rPr lang="en-US" b="1" dirty="0" smtClean="0"/>
              <a:t>each branch of industry, one trade alone, and very often even less</a:t>
            </a:r>
          </a:p>
          <a:p>
            <a:pPr algn="just"/>
            <a:r>
              <a:rPr lang="en-US" b="1" dirty="0" smtClean="0"/>
              <a:t>than a whole trade, is enough to support a man: one man, for</a:t>
            </a:r>
          </a:p>
          <a:p>
            <a:pPr algn="just"/>
            <a:r>
              <a:rPr lang="en-US" b="1" dirty="0" smtClean="0"/>
              <a:t>instance, makes shoes for men, and another for women; and there</a:t>
            </a:r>
          </a:p>
          <a:p>
            <a:pPr algn="just"/>
            <a:r>
              <a:rPr lang="en-US" b="1" dirty="0" smtClean="0"/>
              <a:t>are places even where one man earns a living by only stitching</a:t>
            </a:r>
          </a:p>
          <a:p>
            <a:pPr algn="just"/>
            <a:r>
              <a:rPr lang="en-US" b="1" dirty="0" smtClean="0"/>
              <a:t>shoes, another by cutting them out, another by sewing the uppers</a:t>
            </a:r>
          </a:p>
          <a:p>
            <a:pPr algn="just"/>
            <a:r>
              <a:rPr lang="en-US" b="1" dirty="0" smtClean="0"/>
              <a:t>together, while there is another who performs none of these</a:t>
            </a:r>
          </a:p>
          <a:p>
            <a:pPr algn="just"/>
            <a:r>
              <a:rPr lang="en-US" b="1" dirty="0" smtClean="0"/>
              <a:t>operations but only assembles the parts. It follows, therefore, as a</a:t>
            </a:r>
          </a:p>
          <a:p>
            <a:pPr algn="just"/>
            <a:r>
              <a:rPr lang="en-US" b="1" dirty="0" smtClean="0"/>
              <a:t>matter of course, that he who devotes himself to a very highly specialized</a:t>
            </a:r>
          </a:p>
          <a:p>
            <a:pPr algn="just"/>
            <a:r>
              <a:rPr lang="en-US" b="1" dirty="0" smtClean="0"/>
              <a:t>line of work is bound to do it in the best possible manner.</a:t>
            </a:r>
            <a:r>
              <a:rPr lang="en-US" dirty="0" smtClean="0"/>
              <a:t>"</a:t>
            </a:r>
          </a:p>
          <a:p>
            <a:endParaRPr lang="en-US" dirty="0"/>
          </a:p>
        </p:txBody>
      </p:sp>
      <p:sp>
        <p:nvSpPr>
          <p:cNvPr id="4" name="Slide Number Placeholder 3"/>
          <p:cNvSpPr>
            <a:spLocks noGrp="1"/>
          </p:cNvSpPr>
          <p:nvPr>
            <p:ph type="sldNum" sz="quarter" idx="10"/>
          </p:nvPr>
        </p:nvSpPr>
        <p:spPr/>
        <p:txBody>
          <a:bodyPr/>
          <a:lstStyle/>
          <a:p>
            <a:fld id="{F17C98A0-59F3-264C-819A-129A8C26EB66}" type="slidenum">
              <a:rPr lang="en-US" smtClean="0"/>
              <a:t>60</a:t>
            </a:fld>
            <a:endParaRPr lang="en-US"/>
          </a:p>
        </p:txBody>
      </p:sp>
    </p:spTree>
    <p:extLst>
      <p:ext uri="{BB962C8B-B14F-4D97-AF65-F5344CB8AC3E}">
        <p14:creationId xmlns:p14="http://schemas.microsoft.com/office/powerpoint/2010/main" val="2137519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Archidamos</a:t>
            </a:r>
            <a:r>
              <a:rPr lang="en-US" sz="1200" kern="1200" dirty="0" smtClean="0">
                <a:solidFill>
                  <a:schemeClr val="tx1"/>
                </a:solidFill>
                <a:effectLst/>
                <a:latin typeface="+mn-lt"/>
                <a:ea typeface="+mn-ea"/>
                <a:cs typeface="+mn-cs"/>
              </a:rPr>
              <a:t> did this on purpose.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From </a:t>
            </a:r>
            <a:r>
              <a:rPr lang="en-US" sz="1200" kern="1200" dirty="0" err="1" smtClean="0">
                <a:solidFill>
                  <a:schemeClr val="tx1"/>
                </a:solidFill>
                <a:effectLst/>
                <a:latin typeface="+mn-lt"/>
                <a:ea typeface="+mn-ea"/>
                <a:cs typeface="+mn-cs"/>
              </a:rPr>
              <a:t>Acharnai</a:t>
            </a:r>
            <a:r>
              <a:rPr lang="en-US" sz="1200" kern="1200" dirty="0" smtClean="0">
                <a:solidFill>
                  <a:schemeClr val="tx1"/>
                </a:solidFill>
                <a:effectLst/>
                <a:latin typeface="+mn-lt"/>
                <a:ea typeface="+mn-ea"/>
                <a:cs typeface="+mn-cs"/>
              </a:rPr>
              <a:t>, the Spartan’ troops would be completely </a:t>
            </a:r>
            <a:r>
              <a:rPr lang="en-US" sz="1200" b="1" u="sng" kern="1200" dirty="0" smtClean="0">
                <a:solidFill>
                  <a:schemeClr val="tx1"/>
                </a:solidFill>
                <a:effectLst/>
                <a:latin typeface="+mn-lt"/>
                <a:ea typeface="+mn-ea"/>
                <a:cs typeface="+mn-cs"/>
              </a:rPr>
              <a:t>visible to all the Athenians</a:t>
            </a:r>
            <a:r>
              <a:rPr lang="en-US" sz="1200" b="0" u="none"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All the urban dwellers and those people from the surrounding areas had taken refuge within the city walls. A large portion of these were </a:t>
            </a:r>
            <a:r>
              <a:rPr lang="en-US" sz="1200" kern="1200" dirty="0" err="1" smtClean="0">
                <a:solidFill>
                  <a:schemeClr val="tx1"/>
                </a:solidFill>
                <a:effectLst/>
                <a:latin typeface="+mn-lt"/>
                <a:ea typeface="+mn-ea"/>
                <a:cs typeface="+mn-cs"/>
              </a:rPr>
              <a:t>Acharnians</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GB" dirty="0" smtClean="0">
              <a:effectLst/>
            </a:endParaRPr>
          </a:p>
          <a:p>
            <a:r>
              <a:rPr lang="en-GB" u="sng" dirty="0" err="1" smtClean="0">
                <a:effectLst/>
              </a:rPr>
              <a:t>Archidamos</a:t>
            </a:r>
            <a:r>
              <a:rPr lang="en-GB" u="sng" dirty="0" smtClean="0">
                <a:effectLst/>
              </a:rPr>
              <a:t> had two choices:</a:t>
            </a:r>
            <a:r>
              <a:rPr lang="en-GB" u="sng" baseline="0" dirty="0" smtClean="0">
                <a:effectLst/>
              </a:rPr>
              <a:t> </a:t>
            </a:r>
            <a:r>
              <a:rPr lang="en-GB" b="1" u="sng" baseline="0" dirty="0" smtClean="0">
                <a:effectLst/>
              </a:rPr>
              <a:t>stay put</a:t>
            </a:r>
            <a:r>
              <a:rPr lang="en-GB" u="sng" baseline="0" dirty="0" smtClean="0">
                <a:effectLst/>
              </a:rPr>
              <a:t> or </a:t>
            </a:r>
            <a:r>
              <a:rPr lang="en-GB" b="1" u="sng" baseline="0" dirty="0" smtClean="0">
                <a:effectLst/>
              </a:rPr>
              <a:t>attack the city walls</a:t>
            </a:r>
            <a:r>
              <a:rPr lang="en-GB" u="sng" baseline="0" dirty="0" smtClean="0">
                <a:effectLst/>
              </a:rPr>
              <a:t>!</a:t>
            </a:r>
            <a:endParaRPr lang="en-US" u="sng" dirty="0"/>
          </a:p>
        </p:txBody>
      </p:sp>
      <p:sp>
        <p:nvSpPr>
          <p:cNvPr id="4" name="Slide Number Placeholder 3"/>
          <p:cNvSpPr>
            <a:spLocks noGrp="1"/>
          </p:cNvSpPr>
          <p:nvPr>
            <p:ph type="sldNum" sz="quarter" idx="10"/>
          </p:nvPr>
        </p:nvSpPr>
        <p:spPr/>
        <p:txBody>
          <a:bodyPr/>
          <a:lstStyle/>
          <a:p>
            <a:fld id="{D0FBDFA0-DF5A-7A42-8F30-406A948DD5F8}" type="slidenum">
              <a:rPr lang="en-US" smtClean="0"/>
              <a:t>10</a:t>
            </a:fld>
            <a:endParaRPr lang="en-US"/>
          </a:p>
        </p:txBody>
      </p:sp>
    </p:spTree>
    <p:extLst>
      <p:ext uri="{BB962C8B-B14F-4D97-AF65-F5344CB8AC3E}">
        <p14:creationId xmlns:p14="http://schemas.microsoft.com/office/powerpoint/2010/main" val="27614484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Estimates</a:t>
            </a:r>
            <a:r>
              <a:rPr lang="en-US" baseline="0" dirty="0" smtClean="0"/>
              <a:t> derived from:</a:t>
            </a:r>
          </a:p>
          <a:p>
            <a:r>
              <a:rPr lang="en-US" baseline="0" dirty="0" smtClean="0"/>
              <a:t>Epigraphic</a:t>
            </a:r>
          </a:p>
          <a:p>
            <a:r>
              <a:rPr lang="en-US" baseline="0" dirty="0" smtClean="0"/>
              <a:t>Literary evidence</a:t>
            </a:r>
          </a:p>
          <a:p>
            <a:r>
              <a:rPr lang="en-US" baseline="0" dirty="0" smtClean="0"/>
              <a:t>Archaeological</a:t>
            </a:r>
          </a:p>
          <a:p>
            <a:endParaRPr lang="en-US" baseline="0" dirty="0" smtClean="0"/>
          </a:p>
          <a:p>
            <a:r>
              <a:rPr lang="en-US" baseline="0" dirty="0" err="1" smtClean="0"/>
              <a:t>Thasian</a:t>
            </a:r>
            <a:r>
              <a:rPr lang="en-US" baseline="0" dirty="0" smtClean="0"/>
              <a:t> amphora for export have a rich, varied and accessible pool of evidence -  rare compared to other city-states.</a:t>
            </a:r>
          </a:p>
          <a:p>
            <a:endParaRPr lang="en-US" baseline="0" dirty="0" smtClean="0"/>
          </a:p>
          <a:p>
            <a:r>
              <a:rPr lang="en-US" baseline="0" dirty="0" smtClean="0"/>
              <a:t>E: Several inscriptions preserve documents on production and trade of </a:t>
            </a:r>
            <a:r>
              <a:rPr lang="en-US" baseline="0" dirty="0" err="1" smtClean="0"/>
              <a:t>Thasian</a:t>
            </a:r>
            <a:r>
              <a:rPr lang="en-US" baseline="0" dirty="0" smtClean="0"/>
              <a:t> wine.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 literary evidence singles out the region as a place for sales of </a:t>
            </a:r>
            <a:r>
              <a:rPr lang="en-US" baseline="0" dirty="0" err="1" smtClean="0"/>
              <a:t>Thasian</a:t>
            </a:r>
            <a:r>
              <a:rPr lang="en-US" baseline="0" dirty="0" smtClean="0"/>
              <a:t> wine amphora (Dem. 35.34, Polybius 4.38), and of high quality (</a:t>
            </a:r>
            <a:r>
              <a:rPr lang="en-US" baseline="0" dirty="0" err="1" smtClean="0"/>
              <a:t>Salviat</a:t>
            </a:r>
            <a:r>
              <a:rPr lang="en-US" baseline="0" dirty="0" smtClean="0"/>
              <a:t> review)</a:t>
            </a:r>
          </a:p>
          <a:p>
            <a:r>
              <a:rPr lang="en-US" baseline="0" dirty="0" smtClean="0"/>
              <a:t>A: Large number of stamped fragments spread about the eastern Mediterranean and Black Sea have been systematically recorded – excellent data-base. 28,000 fragments (</a:t>
            </a:r>
            <a:r>
              <a:rPr lang="en-US" baseline="0" dirty="0" err="1" smtClean="0"/>
              <a:t>Garlan</a:t>
            </a:r>
            <a:r>
              <a:rPr lang="en-US" baseline="0" dirty="0" smtClean="0"/>
              <a:t>, </a:t>
            </a:r>
            <a:r>
              <a:rPr lang="en-US" baseline="0" dirty="0" err="1" smtClean="0"/>
              <a:t>Debidour</a:t>
            </a:r>
            <a:r>
              <a:rPr lang="en-US" baseline="0" dirty="0" smtClean="0"/>
              <a:t> 1999) – consistent stamping for almost two and a half centuries- 4</a:t>
            </a:r>
            <a:r>
              <a:rPr lang="en-US" baseline="30000" dirty="0" smtClean="0"/>
              <a:t>th</a:t>
            </a:r>
            <a:r>
              <a:rPr lang="en-US" baseline="0" dirty="0" smtClean="0"/>
              <a:t> to mid 2</a:t>
            </a:r>
            <a:r>
              <a:rPr lang="en-US" baseline="30000" dirty="0" smtClean="0"/>
              <a:t>nd</a:t>
            </a:r>
            <a:r>
              <a:rPr lang="en-US" baseline="0" dirty="0" smtClean="0"/>
              <a:t> . Most significant importers were Athens, and larger communities of the North Aegean e.g. </a:t>
            </a:r>
            <a:r>
              <a:rPr lang="en-US" baseline="0" dirty="0" err="1" smtClean="0"/>
              <a:t>Abdera</a:t>
            </a:r>
            <a:r>
              <a:rPr lang="en-US" baseline="0" dirty="0" smtClean="0"/>
              <a:t>, </a:t>
            </a:r>
            <a:r>
              <a:rPr lang="en-US" baseline="0" dirty="0" err="1" smtClean="0"/>
              <a:t>Amphipolis</a:t>
            </a:r>
            <a:r>
              <a:rPr lang="en-US" baseline="0" dirty="0" smtClean="0"/>
              <a:t>, </a:t>
            </a:r>
            <a:r>
              <a:rPr lang="en-US" baseline="0" dirty="0" err="1" smtClean="0"/>
              <a:t>Maroneia</a:t>
            </a:r>
            <a:r>
              <a:rPr lang="en-US" baseline="0" dirty="0" smtClean="0"/>
              <a:t> and those in Macedonia, Egypt, Thrace and most of all in the Black Sea.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Animation 1: </a:t>
            </a:r>
            <a:r>
              <a:rPr lang="en-US" baseline="0" dirty="0" err="1" smtClean="0"/>
              <a:t>Thasian</a:t>
            </a:r>
            <a:r>
              <a:rPr lang="en-US" baseline="0" dirty="0" smtClean="0"/>
              <a:t> amphora were a </a:t>
            </a:r>
            <a:r>
              <a:rPr lang="en-US" b="1" baseline="0" dirty="0" smtClean="0"/>
              <a:t>Large scale-export to foreign markets </a:t>
            </a:r>
            <a:r>
              <a:rPr lang="en-US" baseline="0" dirty="0" smtClean="0"/>
              <a:t>(Osborne 1987:170) </a:t>
            </a:r>
          </a:p>
          <a:p>
            <a:endParaRPr lang="en-US" baseline="0" dirty="0" smtClean="0"/>
          </a:p>
          <a:p>
            <a:r>
              <a:rPr lang="en-US" baseline="0" dirty="0" smtClean="0"/>
              <a:t>From the proxy data, scholars make estimates on </a:t>
            </a:r>
            <a:r>
              <a:rPr lang="en-US" b="1" baseline="0" dirty="0" smtClean="0"/>
              <a:t>volume, frequency of stamping </a:t>
            </a:r>
            <a:r>
              <a:rPr lang="en-US" b="0" baseline="0" dirty="0" smtClean="0"/>
              <a:t>and</a:t>
            </a:r>
            <a:r>
              <a:rPr lang="en-US" b="1" baseline="0" dirty="0" smtClean="0"/>
              <a:t> chronology (deduced from names of officials).</a:t>
            </a:r>
            <a:endParaRPr lang="en-US" baseline="0" dirty="0" smtClean="0"/>
          </a:p>
          <a:p>
            <a:r>
              <a:rPr lang="en-US" baseline="0" dirty="0" smtClean="0"/>
              <a:t>These allow us to make extrapolations on production, and thus estimates of the </a:t>
            </a:r>
            <a:r>
              <a:rPr lang="en-US" b="1" baseline="0" dirty="0" smtClean="0"/>
              <a:t>sales dynamics</a:t>
            </a:r>
            <a:r>
              <a:rPr lang="en-US" b="0" baseline="0" dirty="0" smtClean="0"/>
              <a:t> and </a:t>
            </a:r>
            <a:r>
              <a:rPr lang="en-US" baseline="0" dirty="0" smtClean="0"/>
              <a:t>on the </a:t>
            </a:r>
            <a:r>
              <a:rPr lang="en-US" b="1" baseline="0" dirty="0" smtClean="0"/>
              <a:t>number of producers. </a:t>
            </a:r>
          </a:p>
          <a:p>
            <a:r>
              <a:rPr lang="en-US" b="1" baseline="0" dirty="0" smtClean="0"/>
              <a:t>This helps us to </a:t>
            </a:r>
            <a:r>
              <a:rPr lang="en-US" b="1" baseline="0" dirty="0" err="1" smtClean="0"/>
              <a:t>visualise</a:t>
            </a:r>
            <a:r>
              <a:rPr lang="en-US" b="1" baseline="0" dirty="0" smtClean="0"/>
              <a:t> </a:t>
            </a:r>
            <a:r>
              <a:rPr lang="en-US" baseline="0" dirty="0" smtClean="0"/>
              <a:t>higher and lower </a:t>
            </a:r>
            <a:r>
              <a:rPr lang="en-US" b="1" baseline="0" dirty="0" smtClean="0"/>
              <a:t>demand</a:t>
            </a:r>
            <a:r>
              <a:rPr lang="en-US" baseline="0" dirty="0" smtClean="0"/>
              <a:t> for wine containers.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Animation 2: Looking at the graph, there was a decline in the number of producers in the latter half of 3</a:t>
            </a:r>
            <a:r>
              <a:rPr lang="en-US" baseline="30000" dirty="0" smtClean="0"/>
              <a:t>rd</a:t>
            </a:r>
            <a:r>
              <a:rPr lang="en-US" baseline="0" dirty="0" smtClean="0"/>
              <a:t> c. BC. </a:t>
            </a:r>
            <a:r>
              <a:rPr lang="en-US" baseline="0" dirty="0" err="1" smtClean="0"/>
              <a:t>Tzochev</a:t>
            </a:r>
            <a:r>
              <a:rPr lang="en-US" baseline="0" dirty="0" smtClean="0"/>
              <a:t> believes this is </a:t>
            </a:r>
            <a:r>
              <a:rPr lang="en-US" baseline="0" dirty="0" err="1" smtClean="0"/>
              <a:t>bc</a:t>
            </a:r>
            <a:r>
              <a:rPr lang="en-US" baseline="0" dirty="0" smtClean="0"/>
              <a:t> of political and economic difficulties of many settlements in the area.  Major importers </a:t>
            </a:r>
            <a:r>
              <a:rPr lang="en-US" baseline="0" dirty="0" err="1" smtClean="0"/>
              <a:t>Olbia</a:t>
            </a:r>
            <a:r>
              <a:rPr lang="en-US" baseline="0" dirty="0" smtClean="0"/>
              <a:t>, </a:t>
            </a:r>
            <a:r>
              <a:rPr lang="en-US" baseline="0" dirty="0" err="1" smtClean="0"/>
              <a:t>Histria</a:t>
            </a:r>
            <a:r>
              <a:rPr lang="en-US" baseline="0" dirty="0" smtClean="0"/>
              <a:t> and Cimmerian Bosporus suffered territorial raids and destruction. </a:t>
            </a:r>
            <a:r>
              <a:rPr lang="en-US" baseline="0" dirty="0" err="1" smtClean="0"/>
              <a:t>Callatis</a:t>
            </a:r>
            <a:r>
              <a:rPr lang="en-US" baseline="0" dirty="0" smtClean="0"/>
              <a:t> had difficulty recovering from war with Byzantium. Economic decay, impoverishment of local population lowered demand for expensive imported wine. Imports however did not stop and nor did imports of wine from other northern Aegean producers, which also may indicate that loss of market to competitors.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Economies of Scale - </a:t>
            </a:r>
            <a:endParaRPr lang="en-US" dirty="0" smtClean="0"/>
          </a:p>
        </p:txBody>
      </p:sp>
      <p:sp>
        <p:nvSpPr>
          <p:cNvPr id="4" name="Slide Number Placeholder 3"/>
          <p:cNvSpPr>
            <a:spLocks noGrp="1"/>
          </p:cNvSpPr>
          <p:nvPr>
            <p:ph type="sldNum" sz="quarter" idx="10"/>
          </p:nvPr>
        </p:nvSpPr>
        <p:spPr/>
        <p:txBody>
          <a:bodyPr/>
          <a:lstStyle/>
          <a:p>
            <a:fld id="{F17C98A0-59F3-264C-819A-129A8C26EB66}" type="slidenum">
              <a:rPr lang="en-US" smtClean="0"/>
              <a:t>61</a:t>
            </a:fld>
            <a:endParaRPr lang="en-US"/>
          </a:p>
        </p:txBody>
      </p:sp>
    </p:spTree>
    <p:extLst>
      <p:ext uri="{BB962C8B-B14F-4D97-AF65-F5344CB8AC3E}">
        <p14:creationId xmlns:p14="http://schemas.microsoft.com/office/powerpoint/2010/main" val="7031124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If A prohibits,</a:t>
            </a:r>
            <a:r>
              <a:rPr lang="en-US" b="1" baseline="0" dirty="0" smtClean="0"/>
              <a:t> B prefers to prohibit </a:t>
            </a:r>
            <a:r>
              <a:rPr lang="en-US" b="0" baseline="0" dirty="0" smtClean="0"/>
              <a:t>– </a:t>
            </a:r>
            <a:r>
              <a:rPr lang="en-US" b="0" baseline="0" dirty="0" err="1" smtClean="0"/>
              <a:t>bc</a:t>
            </a:r>
            <a:r>
              <a:rPr lang="en-US" b="0" baseline="0" dirty="0" smtClean="0"/>
              <a:t> </a:t>
            </a:r>
            <a:r>
              <a:rPr lang="en-US" b="0" baseline="0" dirty="0" err="1" smtClean="0"/>
              <a:t>doesn</a:t>
            </a:r>
            <a:r>
              <a:rPr lang="fr-FR" b="0" baseline="0" dirty="0" smtClean="0"/>
              <a:t>’</a:t>
            </a:r>
            <a:r>
              <a:rPr lang="en-US" b="0" baseline="0" dirty="0" smtClean="0"/>
              <a:t>t want to risk famine</a:t>
            </a:r>
            <a:endParaRPr lang="en-US" b="1" baseline="0" dirty="0" smtClean="0"/>
          </a:p>
          <a:p>
            <a:r>
              <a:rPr lang="en-US" b="1" baseline="0" dirty="0" smtClean="0"/>
              <a:t>If A exports, B prefers Export - </a:t>
            </a:r>
            <a:r>
              <a:rPr lang="en-US" baseline="0" dirty="0" err="1" smtClean="0"/>
              <a:t>bc</a:t>
            </a:r>
            <a:r>
              <a:rPr lang="en-US" baseline="0" dirty="0" smtClean="0"/>
              <a:t> prohibit would depress prices if the city-state produced surplus 2 years out of three, whereas with higher circulation prices would be more stable. However – no international mechanism to enforce cooperation!!</a:t>
            </a:r>
          </a:p>
          <a:p>
            <a:endParaRPr lang="en-US" baseline="0" dirty="0" smtClean="0"/>
          </a:p>
          <a:p>
            <a:r>
              <a:rPr lang="en-US" baseline="0" dirty="0" smtClean="0"/>
              <a:t>Both (prohibit, prohibit) and (export, export) are </a:t>
            </a:r>
            <a:r>
              <a:rPr lang="en-US" baseline="0" dirty="0" err="1" smtClean="0"/>
              <a:t>nash</a:t>
            </a:r>
            <a:r>
              <a:rPr lang="en-US" baseline="0" dirty="0" smtClean="0"/>
              <a:t> </a:t>
            </a:r>
            <a:r>
              <a:rPr lang="en-US" baseline="0" dirty="0" err="1" smtClean="0"/>
              <a:t>equilibria</a:t>
            </a:r>
            <a:r>
              <a:rPr lang="en-US" baseline="0" dirty="0" smtClean="0"/>
              <a:t> – a stable situation where neither player (no longer) desires to change his strategy. </a:t>
            </a:r>
            <a:endParaRPr lang="en-US" dirty="0"/>
          </a:p>
        </p:txBody>
      </p:sp>
      <p:sp>
        <p:nvSpPr>
          <p:cNvPr id="4" name="Slide Number Placeholder 3"/>
          <p:cNvSpPr>
            <a:spLocks noGrp="1"/>
          </p:cNvSpPr>
          <p:nvPr>
            <p:ph type="sldNum" sz="quarter" idx="10"/>
          </p:nvPr>
        </p:nvSpPr>
        <p:spPr/>
        <p:txBody>
          <a:bodyPr/>
          <a:lstStyle/>
          <a:p>
            <a:fld id="{F17C98A0-59F3-264C-819A-129A8C26EB66}" type="slidenum">
              <a:rPr lang="en-US" smtClean="0"/>
              <a:t>62</a:t>
            </a:fld>
            <a:endParaRPr lang="en-US"/>
          </a:p>
        </p:txBody>
      </p:sp>
    </p:spTree>
    <p:extLst>
      <p:ext uri="{BB962C8B-B14F-4D97-AF65-F5344CB8AC3E}">
        <p14:creationId xmlns:p14="http://schemas.microsoft.com/office/powerpoint/2010/main" val="16226926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If A prohibits,</a:t>
            </a:r>
            <a:r>
              <a:rPr lang="en-US" b="1" baseline="0" dirty="0" smtClean="0"/>
              <a:t> B prefers to prohibit </a:t>
            </a:r>
            <a:r>
              <a:rPr lang="en-US" b="0" baseline="0" dirty="0" smtClean="0"/>
              <a:t>– </a:t>
            </a:r>
            <a:r>
              <a:rPr lang="en-US" b="0" baseline="0" dirty="0" err="1" smtClean="0"/>
              <a:t>bc</a:t>
            </a:r>
            <a:r>
              <a:rPr lang="en-US" b="0" baseline="0" dirty="0" smtClean="0"/>
              <a:t> </a:t>
            </a:r>
            <a:r>
              <a:rPr lang="en-US" b="0" baseline="0" dirty="0" err="1" smtClean="0"/>
              <a:t>doesn</a:t>
            </a:r>
            <a:r>
              <a:rPr lang="fr-FR" b="0" baseline="0" dirty="0" smtClean="0"/>
              <a:t>’</a:t>
            </a:r>
            <a:r>
              <a:rPr lang="en-US" b="0" baseline="0" dirty="0" smtClean="0"/>
              <a:t>t want to risk famine</a:t>
            </a:r>
            <a:endParaRPr lang="en-US" b="1" baseline="0" dirty="0" smtClean="0"/>
          </a:p>
          <a:p>
            <a:r>
              <a:rPr lang="en-US" b="1" baseline="0" dirty="0" smtClean="0"/>
              <a:t>If A exports, B prefers Export - </a:t>
            </a:r>
            <a:r>
              <a:rPr lang="en-US" baseline="0" dirty="0" err="1" smtClean="0"/>
              <a:t>bc</a:t>
            </a:r>
            <a:r>
              <a:rPr lang="en-US" baseline="0" dirty="0" smtClean="0"/>
              <a:t> prohibit would depress prices if the city-state produced surplus 2 years out of three, whereas with higher circulation prices would be more stable. However – no international mechanism to enforce cooperation!!</a:t>
            </a:r>
          </a:p>
          <a:p>
            <a:endParaRPr lang="en-US" baseline="0" dirty="0" smtClean="0"/>
          </a:p>
          <a:p>
            <a:r>
              <a:rPr lang="en-US" baseline="0" dirty="0" smtClean="0"/>
              <a:t>Both (prohibit, prohibit) and (export, export) are </a:t>
            </a:r>
            <a:r>
              <a:rPr lang="en-US" baseline="0" dirty="0" err="1" smtClean="0"/>
              <a:t>nash</a:t>
            </a:r>
            <a:r>
              <a:rPr lang="en-US" baseline="0" dirty="0" smtClean="0"/>
              <a:t> </a:t>
            </a:r>
            <a:r>
              <a:rPr lang="en-US" baseline="0" dirty="0" err="1" smtClean="0"/>
              <a:t>equilibria</a:t>
            </a:r>
            <a:r>
              <a:rPr lang="en-US" baseline="0" dirty="0" smtClean="0"/>
              <a:t> – a stable situation where neither player (no longer) desires to change his strategy. </a:t>
            </a:r>
            <a:endParaRPr lang="en-US" dirty="0"/>
          </a:p>
        </p:txBody>
      </p:sp>
      <p:sp>
        <p:nvSpPr>
          <p:cNvPr id="4" name="Slide Number Placeholder 3"/>
          <p:cNvSpPr>
            <a:spLocks noGrp="1"/>
          </p:cNvSpPr>
          <p:nvPr>
            <p:ph type="sldNum" sz="quarter" idx="10"/>
          </p:nvPr>
        </p:nvSpPr>
        <p:spPr/>
        <p:txBody>
          <a:bodyPr/>
          <a:lstStyle/>
          <a:p>
            <a:fld id="{F17C98A0-59F3-264C-819A-129A8C26EB66}" type="slidenum">
              <a:rPr lang="en-US" smtClean="0"/>
              <a:t>63</a:t>
            </a:fld>
            <a:endParaRPr lang="en-US"/>
          </a:p>
        </p:txBody>
      </p:sp>
    </p:spTree>
    <p:extLst>
      <p:ext uri="{BB962C8B-B14F-4D97-AF65-F5344CB8AC3E}">
        <p14:creationId xmlns:p14="http://schemas.microsoft.com/office/powerpoint/2010/main" val="16226926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Dionysius the elder tyrant of Syracuse 405-397BC</a:t>
            </a:r>
            <a:r>
              <a:rPr lang="en-US" baseline="0" dirty="0" smtClean="0"/>
              <a:t> who exiles him from Syracuse </a:t>
            </a:r>
            <a:r>
              <a:rPr lang="en-US" sz="1200" dirty="0" smtClean="0"/>
              <a:t>cf. Thucydides </a:t>
            </a:r>
            <a:r>
              <a:rPr lang="en-US" sz="1200" dirty="0" err="1" smtClean="0"/>
              <a:t>οἱ</a:t>
            </a:r>
            <a:r>
              <a:rPr lang="en-US" sz="1200" dirty="0" smtClean="0"/>
              <a:t> </a:t>
            </a:r>
            <a:r>
              <a:rPr lang="en-US" sz="1200" dirty="0" err="1" smtClean="0"/>
              <a:t>δ</a:t>
            </a:r>
            <a:r>
              <a:rPr lang="en-US" sz="1200" dirty="0" smtClean="0"/>
              <a:t>᾽ </a:t>
            </a:r>
            <a:r>
              <a:rPr lang="en-US" sz="1200" dirty="0" err="1" smtClean="0"/>
              <a:t>οὐκέτι</a:t>
            </a:r>
            <a:r>
              <a:rPr lang="en-US" sz="1200" dirty="0" smtClean="0"/>
              <a:t> </a:t>
            </a:r>
            <a:r>
              <a:rPr lang="en-US" sz="1200" dirty="0" err="1" smtClean="0"/>
              <a:t>ἔμειν</a:t>
            </a:r>
            <a:r>
              <a:rPr lang="en-US" sz="1200" dirty="0" smtClean="0"/>
              <a:t>α</a:t>
            </a:r>
            <a:r>
              <a:rPr lang="en-US" sz="1200" dirty="0" err="1" smtClean="0"/>
              <a:t>ν</a:t>
            </a:r>
            <a:r>
              <a:rPr lang="en-US" sz="1200" dirty="0" smtClean="0"/>
              <a:t> </a:t>
            </a:r>
            <a:r>
              <a:rPr lang="en-US" sz="1200" dirty="0" err="1" smtClean="0"/>
              <a:t>ἀλλὰ</a:t>
            </a:r>
            <a:r>
              <a:rPr lang="en-US" sz="1200" dirty="0" smtClean="0"/>
              <a:t> . . .</a:t>
            </a:r>
          </a:p>
          <a:p>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Thales speculator:</a:t>
            </a:r>
            <a:r>
              <a:rPr lang="en-US" baseline="0" dirty="0" smtClean="0"/>
              <a:t> </a:t>
            </a:r>
            <a:r>
              <a:rPr lang="en-US" dirty="0" smtClean="0"/>
              <a:t>while it was still winter that there was going to be a large crop of olives, so he raised a small sum of money and paid round deposits for the whole of the olive-presses in </a:t>
            </a:r>
            <a:r>
              <a:rPr lang="en-US" dirty="0" smtClean="0">
                <a:hlinkClick r:id="rId3"/>
              </a:rPr>
              <a:t>Miletus and </a:t>
            </a:r>
            <a:r>
              <a:rPr lang="en-US" dirty="0" smtClean="0">
                <a:hlinkClick r:id="rId4"/>
              </a:rPr>
              <a:t>Chios</a:t>
            </a:r>
            <a:endParaRPr lang="en-US" dirty="0" smtClean="0"/>
          </a:p>
          <a:p>
            <a:endParaRPr lang="en-US" sz="1200" dirty="0" smtClean="0"/>
          </a:p>
        </p:txBody>
      </p:sp>
      <p:sp>
        <p:nvSpPr>
          <p:cNvPr id="4" name="Slide Number Placeholder 3"/>
          <p:cNvSpPr>
            <a:spLocks noGrp="1"/>
          </p:cNvSpPr>
          <p:nvPr>
            <p:ph type="sldNum" sz="quarter" idx="10"/>
          </p:nvPr>
        </p:nvSpPr>
        <p:spPr/>
        <p:txBody>
          <a:bodyPr/>
          <a:lstStyle/>
          <a:p>
            <a:fld id="{80F4347B-CD53-2545-AB2E-38C58ADA5A61}" type="slidenum">
              <a:rPr lang="en-US" smtClean="0"/>
              <a:t>65</a:t>
            </a:fld>
            <a:endParaRPr lang="en-US"/>
          </a:p>
        </p:txBody>
      </p:sp>
    </p:spTree>
    <p:extLst>
      <p:ext uri="{BB962C8B-B14F-4D97-AF65-F5344CB8AC3E}">
        <p14:creationId xmlns:p14="http://schemas.microsoft.com/office/powerpoint/2010/main" val="40660404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ancient</a:t>
            </a:r>
            <a:r>
              <a:rPr lang="en-US" baseline="0" dirty="0" smtClean="0"/>
              <a:t> Greece and the major city-states of the 5</a:t>
            </a:r>
            <a:r>
              <a:rPr lang="en-US" baseline="30000" dirty="0" smtClean="0"/>
              <a:t>th</a:t>
            </a:r>
            <a:r>
              <a:rPr lang="en-US" baseline="0" dirty="0" smtClean="0"/>
              <a:t> century before Christ. </a:t>
            </a:r>
            <a:endParaRPr lang="en-US" dirty="0" smtClean="0"/>
          </a:p>
          <a:p>
            <a:endParaRPr lang="en-US" dirty="0" smtClean="0"/>
          </a:p>
          <a:p>
            <a:r>
              <a:rPr lang="en-US" dirty="0" smtClean="0"/>
              <a:t>In a network</a:t>
            </a:r>
            <a:r>
              <a:rPr lang="en-US" baseline="0" dirty="0" smtClean="0"/>
              <a:t> scenario when each state must consider not one but many opponents simultaneously, simulations show that </a:t>
            </a:r>
            <a:r>
              <a:rPr lang="en-US" b="1" u="sng" baseline="0" dirty="0" smtClean="0"/>
              <a:t>p</a:t>
            </a:r>
            <a:r>
              <a:rPr lang="en-US" b="1" u="sng" dirty="0" smtClean="0"/>
              <a:t>ower parity or hegemony </a:t>
            </a:r>
            <a:r>
              <a:rPr lang="en-US" dirty="0" smtClean="0"/>
              <a:t>lead to </a:t>
            </a:r>
            <a:r>
              <a:rPr lang="en-US" b="1" u="sng" dirty="0" smtClean="0"/>
              <a:t>stable states = where</a:t>
            </a:r>
            <a:r>
              <a:rPr lang="en-US" b="1" u="sng" baseline="0" dirty="0" smtClean="0"/>
              <a:t> no one wishes to attack anyone else</a:t>
            </a:r>
            <a:r>
              <a:rPr lang="en-US" dirty="0" smtClean="0"/>
              <a:t>. In this simulation Sparta located</a:t>
            </a:r>
            <a:r>
              <a:rPr lang="en-US" baseline="0" dirty="0" smtClean="0"/>
              <a:t> in Laconia</a:t>
            </a:r>
            <a:r>
              <a:rPr lang="en-US" dirty="0" smtClean="0"/>
              <a:t> takes</a:t>
            </a:r>
            <a:r>
              <a:rPr lang="en-US" baseline="0" dirty="0" smtClean="0"/>
              <a:t> over everyone. This is unrealistic because we have scene hegemonic states take over vast territories but it is highly unlikely it is so easily accomplished. </a:t>
            </a:r>
          </a:p>
          <a:p>
            <a:endParaRPr lang="en-US" baseline="0" dirty="0" smtClean="0"/>
          </a:p>
          <a:p>
            <a:r>
              <a:rPr lang="en-US" baseline="0" dirty="0" smtClean="0"/>
              <a:t>Why is hegemony difficult? War is expensive.</a:t>
            </a:r>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73</a:t>
            </a:fld>
            <a:endParaRPr lang="en-US"/>
          </a:p>
        </p:txBody>
      </p:sp>
    </p:spTree>
    <p:extLst>
      <p:ext uri="{BB962C8B-B14F-4D97-AF65-F5344CB8AC3E}">
        <p14:creationId xmlns:p14="http://schemas.microsoft.com/office/powerpoint/2010/main" val="15866878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Thucydides writes</a:t>
            </a:r>
            <a:r>
              <a:rPr lang="en-US" baseline="0" dirty="0" smtClean="0"/>
              <a:t> that “</a:t>
            </a:r>
            <a:r>
              <a:rPr lang="en-US" sz="1200" u="sng" kern="1200" dirty="0" smtClean="0">
                <a:solidFill>
                  <a:schemeClr val="tx1"/>
                </a:solidFill>
                <a:effectLst/>
                <a:latin typeface="+mn-lt"/>
                <a:ea typeface="+mn-ea"/>
                <a:cs typeface="+mn-cs"/>
              </a:rPr>
              <a:t>war is a matter not so much of arms as of money” (1.83)</a:t>
            </a:r>
            <a:r>
              <a:rPr lang="en-US" sz="1200" u="none" kern="1200" baseline="0" dirty="0" smtClean="0">
                <a:solidFill>
                  <a:schemeClr val="tx1"/>
                </a:solidFill>
                <a:effectLst/>
                <a:latin typeface="+mn-lt"/>
                <a:ea typeface="+mn-ea"/>
                <a:cs typeface="+mn-cs"/>
              </a:rPr>
              <a:t> </a:t>
            </a:r>
          </a:p>
          <a:p>
            <a:endParaRPr lang="en-US" sz="1200" u="none" kern="1200" baseline="0" dirty="0" smtClean="0">
              <a:solidFill>
                <a:schemeClr val="tx1"/>
              </a:solidFill>
              <a:effectLst/>
              <a:latin typeface="+mn-lt"/>
              <a:ea typeface="+mn-ea"/>
              <a:cs typeface="+mn-cs"/>
            </a:endParaRPr>
          </a:p>
          <a:p>
            <a:r>
              <a:rPr lang="en-US" sz="1200" u="none" kern="1200" baseline="0" dirty="0" smtClean="0">
                <a:solidFill>
                  <a:schemeClr val="tx1"/>
                </a:solidFill>
                <a:effectLst/>
                <a:latin typeface="+mn-lt"/>
                <a:ea typeface="+mn-ea"/>
                <a:cs typeface="+mn-cs"/>
              </a:rPr>
              <a:t>*The word used for money is </a:t>
            </a:r>
            <a:r>
              <a:rPr lang="en-US" sz="1200" i="1" u="none" kern="1200" baseline="0" dirty="0" err="1" smtClean="0">
                <a:solidFill>
                  <a:schemeClr val="tx1"/>
                </a:solidFill>
                <a:effectLst/>
                <a:latin typeface="+mn-lt"/>
                <a:ea typeface="+mn-ea"/>
                <a:cs typeface="+mn-cs"/>
              </a:rPr>
              <a:t>dapane</a:t>
            </a:r>
            <a:r>
              <a:rPr lang="en-US" sz="1200" u="none" kern="1200" baseline="0" dirty="0" smtClean="0">
                <a:solidFill>
                  <a:schemeClr val="tx1"/>
                </a:solidFill>
                <a:effectLst/>
                <a:latin typeface="+mn-lt"/>
                <a:ea typeface="+mn-ea"/>
                <a:cs typeface="+mn-cs"/>
              </a:rPr>
              <a:t> which literally means cost or expenditure. </a:t>
            </a:r>
          </a:p>
          <a:p>
            <a:endParaRPr lang="en-US" sz="1200" u="none" kern="1200" baseline="0" dirty="0" smtClean="0">
              <a:solidFill>
                <a:schemeClr val="tx1"/>
              </a:solidFill>
              <a:effectLst/>
              <a:latin typeface="+mn-lt"/>
              <a:ea typeface="+mn-ea"/>
              <a:cs typeface="+mn-cs"/>
            </a:endParaRPr>
          </a:p>
          <a:p>
            <a:pPr marL="171450" indent="-171450">
              <a:buFontTx/>
              <a:buChar char="•"/>
            </a:pPr>
            <a:r>
              <a:rPr lang="en-US" dirty="0" smtClean="0"/>
              <a:t>In this simulation</a:t>
            </a:r>
            <a:r>
              <a:rPr lang="en-US" baseline="0" dirty="0" smtClean="0"/>
              <a:t> </a:t>
            </a:r>
            <a:r>
              <a:rPr lang="en-US" dirty="0" smtClean="0"/>
              <a:t>we add costs to each skirmish</a:t>
            </a:r>
            <a:r>
              <a:rPr lang="en-US" baseline="0" dirty="0" smtClean="0"/>
              <a:t> or battle fought between states, the states merge and form alliances and </a:t>
            </a:r>
            <a:r>
              <a:rPr lang="en-US" b="1" u="sng" baseline="0" dirty="0" smtClean="0"/>
              <a:t>more easily reach stability through power parity</a:t>
            </a:r>
            <a:r>
              <a:rPr lang="en-US" baseline="0" dirty="0" smtClean="0"/>
              <a:t>. </a:t>
            </a:r>
          </a:p>
          <a:p>
            <a:pPr marL="171450" indent="-171450">
              <a:buFontTx/>
              <a:buChar char="•"/>
            </a:pPr>
            <a:endParaRPr lang="en-US" baseline="0" dirty="0" smtClean="0"/>
          </a:p>
          <a:p>
            <a:pPr marL="171450" indent="-171450">
              <a:buFontTx/>
              <a:buChar char="•"/>
            </a:pPr>
            <a:r>
              <a:rPr lang="en-US" baseline="0" dirty="0" smtClean="0"/>
              <a:t>You can see this as the size of the larger nodes shrink and the network settles within a similar level of resources. This makes the simulation of the war more realistic, the two league that form are the </a:t>
            </a:r>
            <a:r>
              <a:rPr lang="en-US" b="1" u="sng" baseline="0" dirty="0" err="1" smtClean="0"/>
              <a:t>Delian</a:t>
            </a:r>
            <a:r>
              <a:rPr lang="en-US" b="1" u="sng" baseline="0" dirty="0" smtClean="0"/>
              <a:t> League (blue) and the Peloponnesian league (brown)  </a:t>
            </a:r>
            <a:r>
              <a:rPr lang="en-US" baseline="0" dirty="0" smtClean="0"/>
              <a:t>almost exactly. But if this is a stable state with power parity, why did the Peloponnesian war break out?</a:t>
            </a:r>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74</a:t>
            </a:fld>
            <a:endParaRPr lang="en-US"/>
          </a:p>
        </p:txBody>
      </p:sp>
    </p:spTree>
    <p:extLst>
      <p:ext uri="{BB962C8B-B14F-4D97-AF65-F5344CB8AC3E}">
        <p14:creationId xmlns:p14="http://schemas.microsoft.com/office/powerpoint/2010/main" val="22585362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In this simulation we add Fairness!!!</a:t>
            </a:r>
            <a:r>
              <a:rPr lang="en-US" b="1" baseline="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a:t>
            </a:r>
            <a:r>
              <a:rPr lang="en-US" dirty="0" smtClean="0"/>
              <a:t>f we add the possibility of civil strife and a</a:t>
            </a:r>
            <a:r>
              <a:rPr lang="en-US" baseline="0" dirty="0" smtClean="0"/>
              <a:t> state’s desire to break away from an alliance, war is continuous and unstoppable unless there is equality among the members of the alliance.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This simulation shows that the Spartan league reaches hegemony, as it historically did in 404BC with the fall of the Athenian empire, however defectors keep on cropping up indefinitely.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Thucydides tells an old</a:t>
            </a:r>
            <a:r>
              <a:rPr lang="en-US" baseline="0" dirty="0" smtClean="0"/>
              <a:t> </a:t>
            </a:r>
            <a:r>
              <a:rPr lang="en-US" dirty="0" smtClean="0"/>
              <a:t>story of the tyrant Hippias who </a:t>
            </a:r>
            <a:r>
              <a:rPr lang="en-US" b="1" dirty="0" smtClean="0"/>
              <a:t>feared</a:t>
            </a:r>
            <a:r>
              <a:rPr lang="en-US" dirty="0" smtClean="0"/>
              <a:t> he was going to be assassinated and as</a:t>
            </a:r>
            <a:r>
              <a:rPr lang="en-US" baseline="0" dirty="0" smtClean="0"/>
              <a:t> a result </a:t>
            </a:r>
            <a:r>
              <a:rPr lang="en-US" dirty="0" smtClean="0"/>
              <a:t>became violent.</a:t>
            </a:r>
            <a:r>
              <a:rPr lang="en-US" baseline="0" dirty="0" smtClean="0"/>
              <a:t> </a:t>
            </a:r>
            <a:r>
              <a:rPr lang="en-US" b="1" baseline="0" dirty="0" smtClean="0"/>
              <a:t>C</a:t>
            </a:r>
            <a:r>
              <a:rPr lang="en-US" b="1" dirty="0" smtClean="0"/>
              <a:t>hange</a:t>
            </a:r>
            <a:r>
              <a:rPr lang="en-US" dirty="0" smtClean="0"/>
              <a:t> triggered his action to become aggressive. Thucydides believes that an agent’s change of character is like the change in Athens strength or the change in</a:t>
            </a:r>
            <a:r>
              <a:rPr lang="en-US" baseline="0" dirty="0" smtClean="0"/>
              <a:t> autonomy </a:t>
            </a:r>
            <a:r>
              <a:rPr lang="en-US" dirty="0" smtClean="0"/>
              <a:t>felt by the </a:t>
            </a:r>
            <a:r>
              <a:rPr lang="en-US" dirty="0" err="1" smtClean="0"/>
              <a:t>Melians</a:t>
            </a:r>
            <a:r>
              <a:rPr lang="en-US" dirty="0" smtClean="0"/>
              <a:t> under the empire. Change is the catalyst for conflict.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N.B.</a:t>
            </a:r>
            <a:r>
              <a:rPr lang="en-US" baseline="0" dirty="0" smtClean="0"/>
              <a:t> </a:t>
            </a:r>
            <a:r>
              <a:rPr lang="en-US" dirty="0" smtClean="0"/>
              <a:t>I might have mentioned to some of you about that there is some interest in </a:t>
            </a:r>
            <a:r>
              <a:rPr lang="en-US" b="1" dirty="0" smtClean="0"/>
              <a:t>setting-up a a reading group for Richard </a:t>
            </a:r>
            <a:r>
              <a:rPr lang="en-US" b="1" dirty="0" err="1" smtClean="0"/>
              <a:t>McElreath's</a:t>
            </a:r>
            <a:r>
              <a:rPr lang="en-US" b="1" dirty="0" smtClean="0"/>
              <a:t> Statistical Rethinking</a:t>
            </a:r>
            <a:r>
              <a:rPr lang="en-US" dirty="0" smtClean="0"/>
              <a:t> (see </a:t>
            </a:r>
            <a:r>
              <a:rPr lang="en-US" u="sng" dirty="0" smtClean="0">
                <a:hlinkClick r:id="rId3"/>
              </a:rPr>
              <a:t>here). The volume is by far the best book on Bayesian statistic (actually on statistics in general) that I've ever come across and provides both an enjoyable epistemological journey (without too many equations!) and practical R skills for doing actually Bayesian stats. The purpose of the reading group is to have a venue for discussing each chapter from both the theoretical and practical point of view, but also to enforce ourselves to finish the book through peer pressure... But before booking rooms and kicking off I wanted to have a vague idea on how many we are and if you think this is something worth pursuing. One thing I want to stress is that although the book does not require any prior knowledge, knowing basics of R and why p-values can be evil would help. Basically, if </a:t>
            </a:r>
            <a:r>
              <a:rPr lang="en-US" u="sng" dirty="0" smtClean="0">
                <a:hlinkClick r:id="rId4"/>
              </a:rPr>
              <a:t>this makes you giggle you are likely to enjoy the book and the reading group, but it's not a place where you ask how to run a t-test in R (unless it's not about </a:t>
            </a:r>
            <a:r>
              <a:rPr lang="en-US" u="sng" dirty="0" smtClean="0">
                <a:hlinkClick r:id="rId5"/>
              </a:rPr>
              <a:t>this)</a:t>
            </a:r>
          </a:p>
          <a:p>
            <a:endParaRPr lang="en-US" dirty="0" smtClean="0"/>
          </a:p>
          <a:p>
            <a:r>
              <a:rPr lang="en-US" dirty="0" smtClean="0"/>
              <a:t>I suggest we have an </a:t>
            </a:r>
            <a:r>
              <a:rPr lang="en-US" b="1" dirty="0" smtClean="0"/>
              <a:t>informal coffee at the Foyer of the </a:t>
            </a:r>
            <a:r>
              <a:rPr lang="en-US" b="1" dirty="0" err="1" smtClean="0"/>
              <a:t>McD</a:t>
            </a:r>
            <a:r>
              <a:rPr lang="en-US" b="1" dirty="0" smtClean="0"/>
              <a:t>, say at 3pm next Monday the 23rd</a:t>
            </a:r>
            <a:r>
              <a:rPr lang="en-US" dirty="0" smtClean="0"/>
              <a:t>, to </a:t>
            </a:r>
            <a:r>
              <a:rPr lang="en-US" dirty="0" err="1" smtClean="0"/>
              <a:t>organise</a:t>
            </a:r>
            <a:r>
              <a:rPr lang="en-US" dirty="0" smtClean="0"/>
              <a:t> various things?</a:t>
            </a:r>
            <a:r>
              <a:rPr lang="en-US" b="1" dirty="0" smtClean="0"/>
              <a:t> </a:t>
            </a:r>
            <a:r>
              <a:rPr lang="en-US" dirty="0" smtClean="0"/>
              <a:t>In the meanwhile I would appreciate if you could: 1) forward this to everyone who you think might be interested; and 2) </a:t>
            </a:r>
            <a:r>
              <a:rPr lang="en-US" b="1" dirty="0" smtClean="0"/>
              <a:t>send me an email letting me know that you are interested so that I can make a mailing list</a:t>
            </a:r>
            <a:r>
              <a:rPr lang="en-US" dirty="0" smtClean="0"/>
              <a:t>.  </a:t>
            </a:r>
          </a:p>
          <a:p>
            <a:endParaRPr lang="en-US" dirty="0" smtClean="0"/>
          </a:p>
          <a:p>
            <a:r>
              <a:rPr lang="en-US" dirty="0" smtClean="0"/>
              <a:t>All Best,</a:t>
            </a:r>
          </a:p>
          <a:p>
            <a:r>
              <a:rPr lang="en-US" dirty="0" smtClean="0"/>
              <a:t>Enrico</a:t>
            </a:r>
          </a:p>
          <a:p>
            <a:r>
              <a:rPr lang="en-US" dirty="0" smtClean="0"/>
              <a:t>---------------------------------------</a:t>
            </a:r>
          </a:p>
          <a:p>
            <a:r>
              <a:rPr lang="en-US" dirty="0" err="1" smtClean="0"/>
              <a:t>Dr</a:t>
            </a:r>
            <a:r>
              <a:rPr lang="en-US" dirty="0" smtClean="0"/>
              <a:t> Enrico R. </a:t>
            </a:r>
            <a:r>
              <a:rPr lang="en-US" dirty="0" err="1" smtClean="0"/>
              <a:t>Crema</a:t>
            </a:r>
            <a:endParaRPr lang="en-US" dirty="0" smtClean="0"/>
          </a:p>
          <a:p>
            <a:r>
              <a:rPr lang="en-US" dirty="0" smtClean="0"/>
              <a:t>Fellow and Director of Studies in Archaeology, Fitzwilliam College</a:t>
            </a:r>
          </a:p>
          <a:p>
            <a:r>
              <a:rPr lang="en-US" dirty="0" smtClean="0"/>
              <a:t>Lecturer in Computational Analysis of Long-Term Human Cultural and Biological Dynamics</a:t>
            </a:r>
          </a:p>
          <a:p>
            <a:r>
              <a:rPr lang="en-US" smtClean="0"/>
              <a:t>Department of Archaeology</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75</a:t>
            </a:fld>
            <a:endParaRPr lang="en-US"/>
          </a:p>
        </p:txBody>
      </p:sp>
    </p:spTree>
    <p:extLst>
      <p:ext uri="{BB962C8B-B14F-4D97-AF65-F5344CB8AC3E}">
        <p14:creationId xmlns:p14="http://schemas.microsoft.com/office/powerpoint/2010/main" val="2471397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*If he </a:t>
            </a:r>
            <a:r>
              <a:rPr lang="en-US" b="1" u="sng" baseline="0" dirty="0" smtClean="0"/>
              <a:t>stays encamped</a:t>
            </a:r>
            <a:r>
              <a:rPr lang="en-US" baseline="0" dirty="0" smtClean="0"/>
              <a:t> waiting for the Athenians to come out to fight, his land army is unbeatable and </a:t>
            </a:r>
            <a:r>
              <a:rPr lang="en-US" b="0" u="sng" baseline="0" dirty="0" smtClean="0"/>
              <a:t>he will win</a:t>
            </a:r>
            <a:r>
              <a:rPr lang="en-US" baseline="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If</a:t>
            </a:r>
            <a:r>
              <a:rPr lang="en-US" baseline="0" dirty="0" smtClean="0"/>
              <a:t> </a:t>
            </a:r>
            <a:r>
              <a:rPr lang="en-US" baseline="0" dirty="0" err="1" smtClean="0"/>
              <a:t>Archidamos</a:t>
            </a:r>
            <a:r>
              <a:rPr lang="en-US" baseline="0" dirty="0" smtClean="0"/>
              <a:t> chooses to launch a </a:t>
            </a:r>
            <a:r>
              <a:rPr lang="en-US" b="1" u="sng" baseline="0" dirty="0" smtClean="0"/>
              <a:t>full invasion </a:t>
            </a:r>
            <a:r>
              <a:rPr lang="en-US" baseline="0" dirty="0" smtClean="0"/>
              <a:t>and attempts to take the city of Athens itself, </a:t>
            </a:r>
            <a:r>
              <a:rPr lang="en-US" u="sng" baseline="0" dirty="0" smtClean="0"/>
              <a:t>he will fail.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u="sng" baseline="0" dirty="0" smtClean="0"/>
              <a:t>BUT ALSO being Passive no matter what the Athenians wastes less energy of the troops and resources.</a:t>
            </a:r>
          </a:p>
          <a:p>
            <a:endParaRPr lang="en-US" baseline="0" dirty="0" smtClean="0"/>
          </a:p>
          <a:p>
            <a:r>
              <a:rPr lang="en-US" baseline="0" dirty="0" smtClean="0"/>
              <a:t>* He prefers to wait </a:t>
            </a:r>
            <a:r>
              <a:rPr lang="en-US" b="1" u="sng" baseline="0" dirty="0" smtClean="0"/>
              <a:t>passively called d </a:t>
            </a:r>
            <a:r>
              <a:rPr lang="en-US" baseline="0" dirty="0" smtClean="0"/>
              <a:t>over </a:t>
            </a:r>
            <a:r>
              <a:rPr lang="en-US" b="1" u="sng" baseline="0" dirty="0" smtClean="0"/>
              <a:t>attacking the city walls e</a:t>
            </a:r>
            <a:r>
              <a:rPr lang="en-US" baseline="0" dirty="0" smtClean="0"/>
              <a:t>. The preference for d is not so much passive but passive aggressive </a:t>
            </a:r>
            <a:r>
              <a:rPr lang="mr-IN" baseline="0" dirty="0" smtClean="0"/>
              <a:t>–</a:t>
            </a:r>
            <a:r>
              <a:rPr lang="en-US" baseline="0" dirty="0" smtClean="0"/>
              <a:t> don</a:t>
            </a:r>
            <a:r>
              <a:rPr lang="mr-IN" baseline="0" dirty="0" smtClean="0"/>
              <a:t>’</a:t>
            </a:r>
            <a:r>
              <a:rPr lang="en-US" baseline="0" dirty="0" smtClean="0"/>
              <a:t>t make me hurt you!</a:t>
            </a:r>
          </a:p>
        </p:txBody>
      </p:sp>
      <p:sp>
        <p:nvSpPr>
          <p:cNvPr id="4" name="Slide Number Placeholder 3"/>
          <p:cNvSpPr>
            <a:spLocks noGrp="1"/>
          </p:cNvSpPr>
          <p:nvPr>
            <p:ph type="sldNum" sz="quarter" idx="10"/>
          </p:nvPr>
        </p:nvSpPr>
        <p:spPr/>
        <p:txBody>
          <a:bodyPr/>
          <a:lstStyle/>
          <a:p>
            <a:fld id="{09FC4415-E6B4-7E4B-AF5C-B502165BB3B9}" type="slidenum">
              <a:rPr lang="en-US" smtClean="0"/>
              <a:t>12</a:t>
            </a:fld>
            <a:endParaRPr lang="en-US"/>
          </a:p>
        </p:txBody>
      </p:sp>
    </p:spTree>
    <p:extLst>
      <p:ext uri="{BB962C8B-B14F-4D97-AF65-F5344CB8AC3E}">
        <p14:creationId xmlns:p14="http://schemas.microsoft.com/office/powerpoint/2010/main" val="2450245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it came</a:t>
            </a:r>
            <a:r>
              <a:rPr lang="en-US" baseline="0" dirty="0" smtClean="0"/>
              <a:t> time to </a:t>
            </a:r>
            <a:r>
              <a:rPr lang="en-US" b="1" u="sng" baseline="0" dirty="0" smtClean="0"/>
              <a:t>vote </a:t>
            </a:r>
            <a:r>
              <a:rPr lang="en-US" baseline="0" dirty="0" smtClean="0"/>
              <a:t>on whether </a:t>
            </a:r>
            <a:r>
              <a:rPr lang="en-US" u="sng" baseline="0" dirty="0" smtClean="0"/>
              <a:t>to charge the enemy </a:t>
            </a:r>
            <a:r>
              <a:rPr lang="en-US" baseline="0" dirty="0" smtClean="0"/>
              <a:t>outside the walls or </a:t>
            </a:r>
            <a:r>
              <a:rPr lang="en-US" u="sng" baseline="0" dirty="0" smtClean="0"/>
              <a:t>sit inside</a:t>
            </a:r>
            <a:r>
              <a:rPr lang="en-US" baseline="0" dirty="0" smtClean="0"/>
              <a:t> and watch, what do you think the Athenians voted to do?</a:t>
            </a:r>
            <a:endParaRPr lang="en-US" dirty="0" smtClean="0"/>
          </a:p>
          <a:p>
            <a:endParaRPr lang="en-US" dirty="0" smtClean="0"/>
          </a:p>
          <a:p>
            <a:pPr marL="0" indent="0">
              <a:buFontTx/>
              <a:buNone/>
            </a:pPr>
            <a:r>
              <a:rPr lang="en-US" dirty="0" smtClean="0"/>
              <a:t>* I am going to show you how the Athenians voted...</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Do not tell your neighbour!!!</a:t>
            </a:r>
          </a:p>
        </p:txBody>
      </p:sp>
      <p:sp>
        <p:nvSpPr>
          <p:cNvPr id="4" name="Slide Number Placeholder 3"/>
          <p:cNvSpPr>
            <a:spLocks noGrp="1"/>
          </p:cNvSpPr>
          <p:nvPr>
            <p:ph type="sldNum" sz="quarter" idx="10"/>
          </p:nvPr>
        </p:nvSpPr>
        <p:spPr/>
        <p:txBody>
          <a:bodyPr/>
          <a:lstStyle/>
          <a:p>
            <a:fld id="{D0FBDFA0-DF5A-7A42-8F30-406A948DD5F8}" type="slidenum">
              <a:rPr lang="en-US" smtClean="0"/>
              <a:t>13</a:t>
            </a:fld>
            <a:endParaRPr lang="en-US"/>
          </a:p>
        </p:txBody>
      </p:sp>
    </p:spTree>
    <p:extLst>
      <p:ext uri="{BB962C8B-B14F-4D97-AF65-F5344CB8AC3E}">
        <p14:creationId xmlns:p14="http://schemas.microsoft.com/office/powerpoint/2010/main" val="3417555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err="1" smtClean="0">
                <a:solidFill>
                  <a:schemeClr val="tx1"/>
                </a:solidFill>
                <a:effectLst/>
                <a:latin typeface="+mn-lt"/>
                <a:ea typeface="+mn-ea"/>
                <a:cs typeface="+mn-cs"/>
              </a:rPr>
              <a:t>Anatol</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Rapoport</a:t>
            </a:r>
            <a:r>
              <a:rPr lang="en-GB" sz="1200" kern="1200" dirty="0" smtClean="0">
                <a:solidFill>
                  <a:schemeClr val="tx1"/>
                </a:solidFill>
                <a:effectLst/>
                <a:latin typeface="+mn-lt"/>
                <a:ea typeface="+mn-ea"/>
                <a:cs typeface="+mn-cs"/>
              </a:rPr>
              <a:t> psychologist &amp; game theorist used this image to </a:t>
            </a:r>
            <a:r>
              <a:rPr lang="en-GB" sz="1200" b="1" u="sng" kern="1200" dirty="0" smtClean="0">
                <a:solidFill>
                  <a:schemeClr val="tx1"/>
                </a:solidFill>
                <a:effectLst/>
                <a:latin typeface="+mn-lt"/>
                <a:ea typeface="+mn-ea"/>
                <a:cs typeface="+mn-cs"/>
              </a:rPr>
              <a:t>explain differences in opinion</a:t>
            </a:r>
            <a:r>
              <a:rPr lang="en-GB" sz="1200" kern="1200" dirty="0" smtClean="0">
                <a:solidFill>
                  <a:schemeClr val="tx1"/>
                </a:solidFill>
                <a:effectLst/>
                <a:latin typeface="+mn-lt"/>
                <a:ea typeface="+mn-ea"/>
                <a:cs typeface="+mn-cs"/>
              </a:rPr>
              <a:t>. </a:t>
            </a:r>
          </a:p>
          <a:p>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Athenians observe </a:t>
            </a:r>
            <a:r>
              <a:rPr lang="en-US" sz="1200" kern="1200" dirty="0" err="1" smtClean="0">
                <a:solidFill>
                  <a:schemeClr val="tx1"/>
                </a:solidFill>
                <a:effectLst/>
                <a:latin typeface="+mn-lt"/>
                <a:ea typeface="+mn-ea"/>
                <a:cs typeface="+mn-cs"/>
              </a:rPr>
              <a:t>Archidamos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faf</a:t>
            </a:r>
            <a:r>
              <a:rPr lang="en-US" sz="1200" kern="1200" dirty="0" smtClean="0">
                <a:solidFill>
                  <a:schemeClr val="tx1"/>
                </a:solidFill>
                <a:effectLst/>
                <a:latin typeface="+mn-lt"/>
                <a:ea typeface="+mn-ea"/>
                <a:cs typeface="+mn-cs"/>
              </a:rPr>
              <a:t> about, burning their crops and destroying their property. This aroused the </a:t>
            </a:r>
            <a:r>
              <a:rPr lang="en-US" sz="1200" kern="1200" dirty="0" err="1" smtClean="0">
                <a:solidFill>
                  <a:schemeClr val="tx1"/>
                </a:solidFill>
                <a:effectLst/>
                <a:latin typeface="+mn-lt"/>
                <a:ea typeface="+mn-ea"/>
                <a:cs typeface="+mn-cs"/>
              </a:rPr>
              <a:t>Acharnians</a:t>
            </a:r>
            <a:r>
              <a:rPr lang="en-US" sz="1200" kern="1200" dirty="0" smtClean="0">
                <a:solidFill>
                  <a:schemeClr val="tx1"/>
                </a:solidFill>
                <a:effectLst/>
                <a:latin typeface="+mn-lt"/>
                <a:ea typeface="+mn-ea"/>
                <a:cs typeface="+mn-cs"/>
              </a:rPr>
              <a:t> to fury. </a:t>
            </a:r>
            <a:r>
              <a:rPr lang="en-GB" sz="1200" kern="1200" dirty="0" smtClean="0">
                <a:solidFill>
                  <a:schemeClr val="tx1"/>
                </a:solidFill>
                <a:effectLst/>
                <a:latin typeface="+mn-lt"/>
                <a:ea typeface="+mn-ea"/>
                <a:cs typeface="+mn-cs"/>
              </a:rPr>
              <a:t>The </a:t>
            </a:r>
            <a:r>
              <a:rPr lang="en-GB" sz="1200" kern="1200" dirty="0" err="1" smtClean="0">
                <a:solidFill>
                  <a:schemeClr val="tx1"/>
                </a:solidFill>
                <a:effectLst/>
                <a:latin typeface="+mn-lt"/>
                <a:ea typeface="+mn-ea"/>
                <a:cs typeface="+mn-cs"/>
              </a:rPr>
              <a:t>Acharnians</a:t>
            </a:r>
            <a:r>
              <a:rPr lang="en-GB" sz="1200" kern="1200" dirty="0" smtClean="0">
                <a:solidFill>
                  <a:schemeClr val="tx1"/>
                </a:solidFill>
                <a:effectLst/>
                <a:latin typeface="+mn-lt"/>
                <a:ea typeface="+mn-ea"/>
                <a:cs typeface="+mn-cs"/>
              </a:rPr>
              <a:t> were a very large part of the citizen body and these voted to attack, while the others voted to stay.</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The Athenians were </a:t>
            </a:r>
            <a:r>
              <a:rPr lang="en-GB" sz="1200" b="1" kern="1200" dirty="0" smtClean="0">
                <a:solidFill>
                  <a:schemeClr val="tx1"/>
                </a:solidFill>
                <a:effectLst/>
                <a:latin typeface="+mn-lt"/>
                <a:ea typeface="+mn-ea"/>
                <a:cs typeface="+mn-cs"/>
              </a:rPr>
              <a:t>collectively indifferent </a:t>
            </a:r>
            <a:r>
              <a:rPr lang="en-GB" sz="1200" kern="1200" dirty="0" smtClean="0">
                <a:solidFill>
                  <a:schemeClr val="tx1"/>
                </a:solidFill>
                <a:effectLst/>
                <a:latin typeface="+mn-lt"/>
                <a:ea typeface="+mn-ea"/>
                <a:cs typeface="+mn-cs"/>
              </a:rPr>
              <a:t>between fighting or staying behind the city walls.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This was </a:t>
            </a:r>
            <a:r>
              <a:rPr lang="en-GB" sz="1200" kern="1200" dirty="0" err="1" smtClean="0">
                <a:solidFill>
                  <a:schemeClr val="tx1"/>
                </a:solidFill>
                <a:effectLst/>
                <a:latin typeface="+mn-lt"/>
                <a:ea typeface="+mn-ea"/>
                <a:cs typeface="+mn-cs"/>
              </a:rPr>
              <a:t>Archidamos</a:t>
            </a:r>
            <a:r>
              <a:rPr lang="en-GB" sz="1200" kern="1200" dirty="0" smtClean="0">
                <a:solidFill>
                  <a:schemeClr val="tx1"/>
                </a:solidFill>
                <a:effectLst/>
                <a:latin typeface="+mn-lt"/>
                <a:ea typeface="+mn-ea"/>
                <a:cs typeface="+mn-cs"/>
              </a:rPr>
              <a:t>’ brilliant </a:t>
            </a:r>
            <a:r>
              <a:rPr lang="en-GB" sz="1200" b="1" u="sng" kern="1200" dirty="0" smtClean="0">
                <a:solidFill>
                  <a:schemeClr val="tx1"/>
                </a:solidFill>
                <a:effectLst/>
                <a:latin typeface="+mn-lt"/>
                <a:ea typeface="+mn-ea"/>
                <a:cs typeface="+mn-cs"/>
              </a:rPr>
              <a:t>Strategy of Indifference</a:t>
            </a:r>
            <a:r>
              <a:rPr lang="en-GB" sz="1200" kern="1200" dirty="0" smtClean="0">
                <a:solidFill>
                  <a:schemeClr val="tx1"/>
                </a:solidFill>
                <a:effectLst/>
                <a:latin typeface="+mn-lt"/>
                <a:ea typeface="+mn-ea"/>
                <a:cs typeface="+mn-cs"/>
              </a:rPr>
              <a:t> called b</a:t>
            </a:r>
            <a:r>
              <a:rPr lang="en-GB" dirty="0" smtClean="0">
                <a:effectLst/>
              </a:rPr>
              <a:t> </a:t>
            </a:r>
            <a:endParaRPr lang="en-US" baseline="0" dirty="0" smtClean="0"/>
          </a:p>
        </p:txBody>
      </p:sp>
      <p:sp>
        <p:nvSpPr>
          <p:cNvPr id="4" name="Slide Number Placeholder 3"/>
          <p:cNvSpPr>
            <a:spLocks noGrp="1"/>
          </p:cNvSpPr>
          <p:nvPr>
            <p:ph type="sldNum" sz="quarter" idx="10"/>
          </p:nvPr>
        </p:nvSpPr>
        <p:spPr/>
        <p:txBody>
          <a:bodyPr/>
          <a:lstStyle/>
          <a:p>
            <a:fld id="{09FC4415-E6B4-7E4B-AF5C-B502165BB3B9}" type="slidenum">
              <a:rPr lang="en-US" smtClean="0"/>
              <a:t>14</a:t>
            </a:fld>
            <a:endParaRPr lang="en-US"/>
          </a:p>
        </p:txBody>
      </p:sp>
    </p:spTree>
    <p:extLst>
      <p:ext uri="{BB962C8B-B14F-4D97-AF65-F5344CB8AC3E}">
        <p14:creationId xmlns:p14="http://schemas.microsoft.com/office/powerpoint/2010/main" val="2769677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if</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Archidamos</a:t>
            </a:r>
            <a:r>
              <a:rPr lang="en-US" sz="1200" kern="1200" dirty="0" smtClean="0">
                <a:solidFill>
                  <a:schemeClr val="tx1"/>
                </a:solidFill>
                <a:effectLst/>
                <a:latin typeface="+mn-lt"/>
                <a:ea typeface="+mn-ea"/>
                <a:cs typeface="+mn-cs"/>
              </a:rPr>
              <a:t> should attempt to storm the walls, the Athenians should be passive </a:t>
            </a:r>
            <a:r>
              <a:rPr lang="en-US" sz="1200" b="1" kern="1200" dirty="0" smtClean="0">
                <a:solidFill>
                  <a:schemeClr val="tx1"/>
                </a:solidFill>
                <a:effectLst/>
                <a:latin typeface="+mn-lt"/>
                <a:ea typeface="+mn-ea"/>
                <a:cs typeface="+mn-cs"/>
              </a:rPr>
              <a:t>called a</a:t>
            </a:r>
            <a:r>
              <a:rPr lang="en-US" sz="1200" kern="1200" dirty="0" smtClean="0">
                <a:solidFill>
                  <a:schemeClr val="tx1"/>
                </a:solidFill>
                <a:effectLst/>
                <a:latin typeface="+mn-lt"/>
                <a:ea typeface="+mn-ea"/>
                <a:cs typeface="+mn-cs"/>
              </a:rPr>
              <a:t> instead of aggressive and attacking </a:t>
            </a:r>
            <a:r>
              <a:rPr lang="en-US" sz="1200" b="1" kern="1200" dirty="0" smtClean="0">
                <a:solidFill>
                  <a:schemeClr val="tx1"/>
                </a:solidFill>
                <a:effectLst/>
                <a:latin typeface="+mn-lt"/>
                <a:ea typeface="+mn-ea"/>
                <a:cs typeface="+mn-cs"/>
              </a:rPr>
              <a:t>called c</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0FBDFA0-DF5A-7A42-8F30-406A948DD5F8}" type="slidenum">
              <a:rPr lang="en-US" smtClean="0"/>
              <a:t>16</a:t>
            </a:fld>
            <a:endParaRPr lang="en-US"/>
          </a:p>
        </p:txBody>
      </p:sp>
    </p:spTree>
    <p:extLst>
      <p:ext uri="{BB962C8B-B14F-4D97-AF65-F5344CB8AC3E}">
        <p14:creationId xmlns:p14="http://schemas.microsoft.com/office/powerpoint/2010/main" val="36775511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Combine preferences in a </a:t>
            </a:r>
            <a:r>
              <a:rPr lang="en-GB" sz="1200" b="1" kern="1200" dirty="0" smtClean="0">
                <a:solidFill>
                  <a:schemeClr val="tx1"/>
                </a:solidFill>
                <a:effectLst/>
                <a:latin typeface="+mn-lt"/>
                <a:ea typeface="+mn-ea"/>
                <a:cs typeface="+mn-cs"/>
              </a:rPr>
              <a:t>Matrix and we get 4 potential outcomes! So what should the Athenians do?</a:t>
            </a:r>
          </a:p>
          <a:p>
            <a:endParaRPr lang="en-GB"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Red are Athenian</a:t>
            </a:r>
            <a:r>
              <a:rPr lang="en-GB" sz="1200" b="1" kern="1200" baseline="0" dirty="0" smtClean="0">
                <a:solidFill>
                  <a:schemeClr val="tx1"/>
                </a:solidFill>
                <a:effectLst/>
                <a:latin typeface="+mn-lt"/>
                <a:ea typeface="+mn-ea"/>
                <a:cs typeface="+mn-cs"/>
              </a:rPr>
              <a:t> preferences, Blue are </a:t>
            </a:r>
            <a:r>
              <a:rPr lang="en-GB" sz="1200" b="1" kern="1200" baseline="0" dirty="0" err="1" smtClean="0">
                <a:solidFill>
                  <a:schemeClr val="tx1"/>
                </a:solidFill>
                <a:effectLst/>
                <a:latin typeface="+mn-lt"/>
                <a:ea typeface="+mn-ea"/>
                <a:cs typeface="+mn-cs"/>
              </a:rPr>
              <a:t>Archidamos</a:t>
            </a:r>
            <a:r>
              <a:rPr lang="en-GB" sz="1200" b="1" kern="1200" baseline="0" dirty="0" smtClean="0">
                <a:solidFill>
                  <a:schemeClr val="tx1"/>
                </a:solidFill>
                <a:effectLst/>
                <a:latin typeface="+mn-lt"/>
                <a:ea typeface="+mn-ea"/>
                <a:cs typeface="+mn-cs"/>
              </a:rPr>
              <a:t>’ preferences.</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p>
          <a:p>
            <a:r>
              <a:rPr lang="en-US" sz="1200" u="sng" kern="1200" dirty="0" smtClean="0">
                <a:solidFill>
                  <a:schemeClr val="tx1"/>
                </a:solidFill>
                <a:effectLst/>
                <a:latin typeface="+mn-lt"/>
                <a:ea typeface="+mn-ea"/>
                <a:cs typeface="+mn-cs"/>
              </a:rPr>
              <a:t>Fear motivated the Spartan attack, </a:t>
            </a:r>
            <a:r>
              <a:rPr lang="en-US" sz="1200" b="1" u="sng" kern="1200" dirty="0" smtClean="0">
                <a:solidFill>
                  <a:schemeClr val="tx1"/>
                </a:solidFill>
                <a:effectLst/>
                <a:latin typeface="+mn-lt"/>
                <a:ea typeface="+mn-ea"/>
                <a:cs typeface="+mn-cs"/>
              </a:rPr>
              <a:t>but it will be self-interest which will dictate their </a:t>
            </a:r>
            <a:r>
              <a:rPr lang="en-US" sz="1200" b="1" u="sng" kern="1200" dirty="0" err="1" smtClean="0">
                <a:solidFill>
                  <a:schemeClr val="tx1"/>
                </a:solidFill>
                <a:effectLst/>
                <a:latin typeface="+mn-lt"/>
                <a:ea typeface="+mn-ea"/>
                <a:cs typeface="+mn-cs"/>
              </a:rPr>
              <a:t>behaviour</a:t>
            </a:r>
            <a:r>
              <a:rPr lang="en-US" sz="1200" b="1" u="sng" kern="1200" dirty="0" smtClean="0">
                <a:solidFill>
                  <a:schemeClr val="tx1"/>
                </a:solidFill>
                <a:effectLst/>
                <a:latin typeface="+mn-lt"/>
                <a:ea typeface="+mn-ea"/>
                <a:cs typeface="+mn-cs"/>
              </a:rPr>
              <a:t>.</a:t>
            </a:r>
            <a:endParaRPr lang="en-GB" sz="1200" b="1" u="sng"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FC4415-E6B4-7E4B-AF5C-B502165BB3B9}" type="slidenum">
              <a:rPr lang="en-US" smtClean="0"/>
              <a:t>17</a:t>
            </a:fld>
            <a:endParaRPr lang="en-US"/>
          </a:p>
        </p:txBody>
      </p:sp>
    </p:spTree>
    <p:extLst>
      <p:ext uri="{BB962C8B-B14F-4D97-AF65-F5344CB8AC3E}">
        <p14:creationId xmlns:p14="http://schemas.microsoft.com/office/powerpoint/2010/main" val="384273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Archidamos</a:t>
            </a:r>
            <a:r>
              <a:rPr lang="en-US" baseline="0" dirty="0" smtClean="0"/>
              <a:t> will always choose an action which is in his army’s best interest.</a:t>
            </a:r>
          </a:p>
          <a:p>
            <a:endParaRPr lang="en-US" baseline="0" dirty="0" smtClean="0"/>
          </a:p>
          <a:p>
            <a:r>
              <a:rPr lang="en-US" b="1" dirty="0" smtClean="0"/>
              <a:t>If </a:t>
            </a:r>
            <a:r>
              <a:rPr lang="en-US" b="1" dirty="0" err="1" smtClean="0"/>
              <a:t>Ath</a:t>
            </a:r>
            <a:r>
              <a:rPr lang="en-US" b="1" dirty="0" smtClean="0"/>
              <a:t> is Pass</a:t>
            </a:r>
            <a:r>
              <a:rPr lang="en-US" dirty="0" smtClean="0"/>
              <a:t>, Arch prefers to be P </a:t>
            </a:r>
            <a:r>
              <a:rPr lang="en-US" dirty="0" err="1" smtClean="0"/>
              <a:t>bc</a:t>
            </a:r>
            <a:r>
              <a:rPr lang="en-US" dirty="0" smtClean="0"/>
              <a:t> he is </a:t>
            </a:r>
            <a:r>
              <a:rPr lang="en-US" b="1" u="sng" dirty="0" smtClean="0"/>
              <a:t>NOT exhausting</a:t>
            </a:r>
            <a:r>
              <a:rPr lang="en-US" b="1" u="sng" baseline="0" dirty="0" smtClean="0"/>
              <a:t> his resources or troops.</a:t>
            </a:r>
          </a:p>
          <a:p>
            <a:r>
              <a:rPr lang="en-US" b="1" baseline="0" dirty="0" smtClean="0"/>
              <a:t>If </a:t>
            </a:r>
            <a:r>
              <a:rPr lang="en-US" b="1" baseline="0" dirty="0" err="1" smtClean="0"/>
              <a:t>Ath</a:t>
            </a:r>
            <a:r>
              <a:rPr lang="en-US" b="1" baseline="0" dirty="0" smtClean="0"/>
              <a:t> is </a:t>
            </a:r>
            <a:r>
              <a:rPr lang="en-US" b="1" baseline="0" dirty="0" err="1" smtClean="0"/>
              <a:t>Agg</a:t>
            </a:r>
            <a:r>
              <a:rPr lang="en-US" baseline="0" dirty="0" smtClean="0"/>
              <a:t>, Arch prefers to be P </a:t>
            </a:r>
            <a:r>
              <a:rPr lang="en-US" baseline="0" dirty="0" err="1" smtClean="0"/>
              <a:t>bc</a:t>
            </a:r>
            <a:r>
              <a:rPr lang="en-US" baseline="0" dirty="0" smtClean="0"/>
              <a:t> again he does not want lose of life without taking the city.</a:t>
            </a:r>
          </a:p>
          <a:p>
            <a:endParaRPr lang="en-US" dirty="0"/>
          </a:p>
        </p:txBody>
      </p:sp>
      <p:sp>
        <p:nvSpPr>
          <p:cNvPr id="4" name="Slide Number Placeholder 3"/>
          <p:cNvSpPr>
            <a:spLocks noGrp="1"/>
          </p:cNvSpPr>
          <p:nvPr>
            <p:ph type="sldNum" sz="quarter" idx="10"/>
          </p:nvPr>
        </p:nvSpPr>
        <p:spPr/>
        <p:txBody>
          <a:bodyPr/>
          <a:lstStyle/>
          <a:p>
            <a:fld id="{D0FBDFA0-DF5A-7A42-8F30-406A948DD5F8}" type="slidenum">
              <a:rPr lang="en-US" smtClean="0"/>
              <a:t>18</a:t>
            </a:fld>
            <a:endParaRPr lang="en-US"/>
          </a:p>
        </p:txBody>
      </p:sp>
    </p:spTree>
    <p:extLst>
      <p:ext uri="{BB962C8B-B14F-4D97-AF65-F5344CB8AC3E}">
        <p14:creationId xmlns:p14="http://schemas.microsoft.com/office/powerpoint/2010/main" val="3232848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10232199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932441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503554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9B61115-631D-804E-8817-EEBF2F508D09}" type="datetimeFigureOut">
              <a:rPr lang="en-US" smtClean="0"/>
              <a:t>01/02/18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4092693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9B61115-631D-804E-8817-EEBF2F508D09}" type="datetimeFigureOut">
              <a:rPr lang="en-US" smtClean="0"/>
              <a:t>01/02/18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33261820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9B61115-631D-804E-8817-EEBF2F508D09}" type="datetimeFigureOut">
              <a:rPr lang="en-US" smtClean="0"/>
              <a:t>01/02/18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20971598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B61115-631D-804E-8817-EEBF2F508D09}" type="datetimeFigureOut">
              <a:rPr lang="en-US" smtClean="0"/>
              <a:t>01/02/18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14696598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9B61115-631D-804E-8817-EEBF2F508D09}" type="datetimeFigureOut">
              <a:rPr lang="en-US" smtClean="0"/>
              <a:t>01/02/18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1749693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9B61115-631D-804E-8817-EEBF2F508D09}" type="datetimeFigureOut">
              <a:rPr lang="en-US" smtClean="0"/>
              <a:t>01/02/18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31660088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34799133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1085393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9B61115-631D-804E-8817-EEBF2F508D09}" type="datetimeFigureOut">
              <a:rPr lang="en-US" smtClean="0"/>
              <a:t>01/02/18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9B61115-631D-804E-8817-EEBF2F508D09}" type="datetimeFigureOut">
              <a:rPr lang="en-US" smtClean="0"/>
              <a:t>01/02/18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9B61115-631D-804E-8817-EEBF2F508D09}" type="datetimeFigureOut">
              <a:rPr lang="en-US" smtClean="0"/>
              <a:t>01/02/18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9B61115-631D-804E-8817-EEBF2F508D09}" type="datetimeFigureOut">
              <a:rPr lang="en-US" smtClean="0"/>
              <a:t>01/02/18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B61115-631D-804E-8817-EEBF2F508D09}" type="datetimeFigureOut">
              <a:rPr lang="en-US" smtClean="0"/>
              <a:t>01/02/18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9B61115-631D-804E-8817-EEBF2F508D09}" type="datetimeFigureOut">
              <a:rPr lang="en-US" smtClean="0"/>
              <a:t>01/02/18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9B61115-631D-804E-8817-EEBF2F508D09}" type="datetimeFigureOut">
              <a:rPr lang="en-US" smtClean="0"/>
              <a:t>01/02/18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9F9E7-83D1-374B-9161-705B23EA8C59}"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B61115-631D-804E-8817-EEBF2F508D09}" type="datetimeFigureOut">
              <a:rPr lang="en-US" smtClean="0"/>
              <a:t>01/02/18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79F9E7-83D1-374B-9161-705B23EA8C59}"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B61115-631D-804E-8817-EEBF2F508D09}" type="datetimeFigureOut">
              <a:rPr lang="en-US" smtClean="0"/>
              <a:t>01/02/18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79F9E7-83D1-374B-9161-705B23EA8C59}" type="slidenum">
              <a:rPr lang="en-US" smtClean="0"/>
              <a:t>‹#›</a:t>
            </a:fld>
            <a:endParaRPr lang="en-US"/>
          </a:p>
        </p:txBody>
      </p:sp>
    </p:spTree>
    <p:extLst>
      <p:ext uri="{BB962C8B-B14F-4D97-AF65-F5344CB8AC3E}">
        <p14:creationId xmlns:p14="http://schemas.microsoft.com/office/powerpoint/2010/main" val="10805546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 TargetMode="External"/><Relationship Id="rId5" Type="http://schemas.openxmlformats.org/officeDocument/2006/relationships/image" Target="../media/image17.png"/><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 TargetMode="External"/><Relationship Id="rId5" Type="http://schemas.openxmlformats.org/officeDocument/2006/relationships/image" Target="../media/image17.png"/><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8.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8.gif"/><Relationship Id="rId3" Type="http://schemas.openxmlformats.org/officeDocument/2006/relationships/image" Target="../media/image1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8.gif"/><Relationship Id="rId3" Type="http://schemas.openxmlformats.org/officeDocument/2006/relationships/image" Target="../media/image1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0.png"/><Relationship Id="rId3"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23.jpeg"/></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jpg"/><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29.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8.xml"/><Relationship Id="rId3"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image" Target="../media/image31.gif"/><Relationship Id="rId5" Type="http://schemas.openxmlformats.org/officeDocument/2006/relationships/image" Target="../media/image32.png"/><Relationship Id="rId1" Type="http://schemas.openxmlformats.org/officeDocument/2006/relationships/slideLayout" Target="../slideLayouts/slideLayout18.xml"/><Relationship Id="rId2" Type="http://schemas.openxmlformats.org/officeDocument/2006/relationships/notesSlide" Target="../notesSlides/notesSlide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0.xml"/><Relationship Id="rId3" Type="http://schemas.openxmlformats.org/officeDocument/2006/relationships/image" Target="../media/image33.gi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34.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35.jpg"/><Relationship Id="rId4" Type="http://schemas.openxmlformats.org/officeDocument/2006/relationships/image" Target="../media/image36.jpeg"/><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 Id="rId3" Type="http://schemas.openxmlformats.org/officeDocument/2006/relationships/image" Target="../media/image37.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8.png"/><Relationship Id="rId3" Type="http://schemas.openxmlformats.org/officeDocument/2006/relationships/image" Target="../media/image3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0.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image" Target="../media/image41.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 Id="rId3" Type="http://schemas.openxmlformats.org/officeDocument/2006/relationships/image" Target="../media/image42.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 Id="rId3" Type="http://schemas.openxmlformats.org/officeDocument/2006/relationships/image" Target="../media/image42.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 Id="rId3" Type="http://schemas.openxmlformats.org/officeDocument/2006/relationships/image" Target="../media/image43.emf"/></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5.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7.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8.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9.png"/><Relationship Id="rId3" Type="http://schemas.openxmlformats.org/officeDocument/2006/relationships/image" Target="../media/image50.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4.xml"/><Relationship Id="rId3" Type="http://schemas.openxmlformats.org/officeDocument/2006/relationships/image" Target="../media/image30.png"/></Relationships>
</file>

<file path=ppt/slides/_rels/slide74.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image" Target="../media/image31.gif"/><Relationship Id="rId5" Type="http://schemas.openxmlformats.org/officeDocument/2006/relationships/image" Target="../media/image32.png"/><Relationship Id="rId1" Type="http://schemas.openxmlformats.org/officeDocument/2006/relationships/slideLayout" Target="../slideLayouts/slideLayout18.xml"/><Relationship Id="rId2" Type="http://schemas.openxmlformats.org/officeDocument/2006/relationships/notesSlide" Target="../notesSlides/notesSlide3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6.xml"/><Relationship Id="rId3" Type="http://schemas.openxmlformats.org/officeDocument/2006/relationships/image" Target="../media/image33.gi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7.png"/><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alphaModFix amt="58000"/>
          </a:blip>
          <a:stretch>
            <a:fillRect/>
          </a:stretch>
        </p:blipFill>
        <p:spPr>
          <a:xfrm>
            <a:off x="0" y="1"/>
            <a:ext cx="12192000" cy="6858000"/>
          </a:xfrm>
          <a:prstGeom prst="rect">
            <a:avLst/>
          </a:prstGeom>
        </p:spPr>
      </p:pic>
      <p:sp>
        <p:nvSpPr>
          <p:cNvPr id="2" name="Title 1"/>
          <p:cNvSpPr>
            <a:spLocks noGrp="1"/>
          </p:cNvSpPr>
          <p:nvPr>
            <p:ph type="ctrTitle"/>
          </p:nvPr>
        </p:nvSpPr>
        <p:spPr>
          <a:xfrm>
            <a:off x="685800" y="1371805"/>
            <a:ext cx="7772400" cy="1470025"/>
          </a:xfrm>
        </p:spPr>
        <p:txBody>
          <a:bodyPr/>
          <a:lstStyle/>
          <a:p>
            <a:r>
              <a:rPr lang="en-US" dirty="0" smtClean="0"/>
              <a:t>Athenian Imperialism</a:t>
            </a:r>
            <a:endParaRPr lang="en-US" dirty="0"/>
          </a:p>
        </p:txBody>
      </p:sp>
      <p:sp>
        <p:nvSpPr>
          <p:cNvPr id="3" name="Subtitle 2"/>
          <p:cNvSpPr>
            <a:spLocks noGrp="1"/>
          </p:cNvSpPr>
          <p:nvPr>
            <p:ph type="subTitle" idx="1"/>
          </p:nvPr>
        </p:nvSpPr>
        <p:spPr>
          <a:xfrm>
            <a:off x="1371600" y="2994528"/>
            <a:ext cx="6400800" cy="1752600"/>
          </a:xfrm>
        </p:spPr>
        <p:txBody>
          <a:bodyPr>
            <a:normAutofit/>
          </a:bodyPr>
          <a:lstStyle/>
          <a:p>
            <a:r>
              <a:rPr lang="en-US" dirty="0" smtClean="0"/>
              <a:t>A GAME THEORETIC PERSPECTIVE guided by Thucydides</a:t>
            </a:r>
          </a:p>
          <a:p>
            <a:endParaRPr lang="en-US" dirty="0" smtClean="0"/>
          </a:p>
        </p:txBody>
      </p:sp>
    </p:spTree>
    <p:extLst>
      <p:ext uri="{BB962C8B-B14F-4D97-AF65-F5344CB8AC3E}">
        <p14:creationId xmlns:p14="http://schemas.microsoft.com/office/powerpoint/2010/main" val="407611070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50347" y="578445"/>
            <a:ext cx="8262838" cy="5798483"/>
          </a:xfrm>
          <a:prstGeom prst="rect">
            <a:avLst/>
          </a:prstGeom>
        </p:spPr>
      </p:pic>
      <p:sp>
        <p:nvSpPr>
          <p:cNvPr id="6" name="Oval 5"/>
          <p:cNvSpPr/>
          <p:nvPr/>
        </p:nvSpPr>
        <p:spPr>
          <a:xfrm rot="17012128">
            <a:off x="609068" y="654085"/>
            <a:ext cx="1088379" cy="1183973"/>
          </a:xfrm>
          <a:prstGeom prst="ellipse">
            <a:avLst/>
          </a:prstGeom>
          <a:solidFill>
            <a:schemeClr val="tx1">
              <a:alpha val="45000"/>
            </a:schemeClr>
          </a:solidFill>
          <a:ln w="571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7" name="Oval 6"/>
          <p:cNvSpPr/>
          <p:nvPr/>
        </p:nvSpPr>
        <p:spPr>
          <a:xfrm rot="3126206">
            <a:off x="3480307" y="1937261"/>
            <a:ext cx="1476353" cy="1407185"/>
          </a:xfrm>
          <a:prstGeom prst="ellipse">
            <a:avLst/>
          </a:prstGeom>
          <a:solidFill>
            <a:srgbClr val="FFFFFF">
              <a:alpha val="50000"/>
            </a:srgbClr>
          </a:solidFill>
          <a:ln w="57150">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 name="Oval 8"/>
          <p:cNvSpPr/>
          <p:nvPr/>
        </p:nvSpPr>
        <p:spPr>
          <a:xfrm rot="17012128">
            <a:off x="1270256" y="1276069"/>
            <a:ext cx="240568" cy="249984"/>
          </a:xfrm>
          <a:prstGeom prst="ellipse">
            <a:avLst/>
          </a:prstGeom>
          <a:noFill/>
          <a:ln w="571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 name="Oval 9"/>
          <p:cNvSpPr/>
          <p:nvPr/>
        </p:nvSpPr>
        <p:spPr>
          <a:xfrm rot="3126206">
            <a:off x="3616979" y="2267931"/>
            <a:ext cx="274592" cy="261727"/>
          </a:xfrm>
          <a:prstGeom prst="ellipse">
            <a:avLst/>
          </a:prstGeom>
          <a:noFill/>
          <a:ln w="57150">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Tree>
    <p:extLst>
      <p:ext uri="{BB962C8B-B14F-4D97-AF65-F5344CB8AC3E}">
        <p14:creationId xmlns:p14="http://schemas.microsoft.com/office/powerpoint/2010/main" val="3155803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does A invade and not ravage?</a:t>
            </a:r>
            <a:endParaRPr lang="en-US" dirty="0"/>
          </a:p>
        </p:txBody>
      </p:sp>
      <p:sp>
        <p:nvSpPr>
          <p:cNvPr id="5" name="Rectangle 4"/>
          <p:cNvSpPr/>
          <p:nvPr/>
        </p:nvSpPr>
        <p:spPr>
          <a:xfrm>
            <a:off x="219725" y="2193426"/>
            <a:ext cx="8467075" cy="3693319"/>
          </a:xfrm>
          <a:prstGeom prst="rect">
            <a:avLst/>
          </a:prstGeom>
        </p:spPr>
        <p:txBody>
          <a:bodyPr wrap="square">
            <a:spAutoFit/>
          </a:bodyPr>
          <a:lstStyle/>
          <a:p>
            <a:r>
              <a:rPr lang="en-US" b="1" dirty="0"/>
              <a:t>81.</a:t>
            </a:r>
            <a:r>
              <a:rPr lang="en-US" dirty="0"/>
              <a:t> Perhaps some one may be encouraged by the superior equipment and numbers of our infantry,</a:t>
            </a:r>
            <a:r>
              <a:rPr lang="en-US" baseline="30000" dirty="0"/>
              <a:t>1</a:t>
            </a:r>
            <a:r>
              <a:rPr lang="en-US" dirty="0"/>
              <a:t> which will enable us regularly to invade and ravage their lands. [2] But their empire extends to distant countries, and they will be able to introduce supplies by sea. [3] Or, again, we may try-to stir up revolts among their allies. But these are mostly islanders, and we shall have to employ a fleet in their </a:t>
            </a:r>
            <a:r>
              <a:rPr lang="en-US" dirty="0" err="1"/>
              <a:t>defence</a:t>
            </a:r>
            <a:r>
              <a:rPr lang="en-US" dirty="0"/>
              <a:t>, as well as in our own. [4] How then shall we carry on the war? For if we can neither defeat them at sea, nor deprive them of the revenues by which their navy is maintained, we shall get the worst of it. [5] And having gone so far, we shall no longer be able even to make peace with </a:t>
            </a:r>
            <a:r>
              <a:rPr lang="en-US" dirty="0" err="1"/>
              <a:t>honour</a:t>
            </a:r>
            <a:r>
              <a:rPr lang="en-US" dirty="0"/>
              <a:t>, especially if we are believed to have begun the quarrel. [6</a:t>
            </a:r>
            <a:r>
              <a:rPr lang="en-US" u="sng" dirty="0"/>
              <a:t>] We must not for one moment flatter ourselves that if we do but ravage their country the war will be at an end. </a:t>
            </a:r>
            <a:r>
              <a:rPr lang="en-US" u="sng" dirty="0" smtClean="0"/>
              <a:t> </a:t>
            </a:r>
            <a:r>
              <a:rPr lang="en-US" u="sng" dirty="0"/>
              <a:t>I fear that we shall bequeath it to our children; for the Athenians with their high spirit will never barter their liberty to save their land, or be terrified like novices at the sight of war.</a:t>
            </a:r>
            <a:endParaRPr lang="en-US" u="sng" dirty="0"/>
          </a:p>
        </p:txBody>
      </p:sp>
    </p:spTree>
    <p:extLst>
      <p:ext uri="{BB962C8B-B14F-4D97-AF65-F5344CB8AC3E}">
        <p14:creationId xmlns:p14="http://schemas.microsoft.com/office/powerpoint/2010/main" val="4398214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168" y="1522422"/>
            <a:ext cx="8710509" cy="5006877"/>
          </a:xfrm>
        </p:spPr>
        <p:txBody>
          <a:bodyPr>
            <a:normAutofit fontScale="92500" lnSpcReduction="20000"/>
          </a:bodyPr>
          <a:lstStyle/>
          <a:p>
            <a:pPr algn="ctr">
              <a:buNone/>
            </a:pPr>
            <a:r>
              <a:rPr lang="en-US" sz="4800" b="1" dirty="0"/>
              <a:t>d &gt; e </a:t>
            </a:r>
          </a:p>
          <a:p>
            <a:pPr algn="ctr">
              <a:buNone/>
            </a:pPr>
            <a:endParaRPr lang="en-US" dirty="0" smtClean="0"/>
          </a:p>
          <a:p>
            <a:pPr algn="just"/>
            <a:endParaRPr lang="en-US" sz="2400" dirty="0"/>
          </a:p>
          <a:p>
            <a:pPr algn="just"/>
            <a:endParaRPr lang="en-US" sz="2400" dirty="0" smtClean="0"/>
          </a:p>
          <a:p>
            <a:pPr marL="0" indent="0" algn="just">
              <a:buNone/>
            </a:pPr>
            <a:r>
              <a:rPr lang="en-US" sz="2400" dirty="0" smtClean="0"/>
              <a:t>				      				     </a:t>
            </a:r>
            <a:r>
              <a:rPr lang="en-US" sz="9500" b="1" dirty="0" smtClean="0"/>
              <a:t>&gt;</a:t>
            </a:r>
            <a:endParaRPr lang="en-US" sz="9500" dirty="0"/>
          </a:p>
          <a:p>
            <a:pPr algn="just"/>
            <a:endParaRPr lang="en-US" sz="2400" dirty="0" smtClean="0"/>
          </a:p>
          <a:p>
            <a:pPr algn="just"/>
            <a:endParaRPr lang="en-US" sz="2400" dirty="0" smtClean="0"/>
          </a:p>
          <a:p>
            <a:pPr algn="just"/>
            <a:endParaRPr lang="en-US" sz="2400" dirty="0" smtClean="0"/>
          </a:p>
          <a:p>
            <a:pPr marL="0" indent="0">
              <a:buNone/>
            </a:pPr>
            <a:r>
              <a:rPr lang="en-US" sz="2400" dirty="0" err="1" smtClean="0"/>
              <a:t>Archidamos</a:t>
            </a:r>
            <a:r>
              <a:rPr lang="en-US" sz="2400" dirty="0" smtClean="0"/>
              <a:t> </a:t>
            </a:r>
            <a:r>
              <a:rPr lang="en-US" sz="2400" u="sng" dirty="0" smtClean="0"/>
              <a:t>prefers to</a:t>
            </a:r>
            <a:r>
              <a:rPr lang="en-US" sz="2400" dirty="0" smtClean="0"/>
              <a:t> be PASSIVE </a:t>
            </a:r>
            <a:r>
              <a:rPr lang="en-US" sz="2400" u="sng" dirty="0" smtClean="0"/>
              <a:t>than to</a:t>
            </a:r>
            <a:r>
              <a:rPr lang="en-US" sz="2400" dirty="0" smtClean="0"/>
              <a:t> be AGGRESSIVE no matter what the Athenians choose.</a:t>
            </a:r>
          </a:p>
        </p:txBody>
      </p:sp>
      <p:pic>
        <p:nvPicPr>
          <p:cNvPr id="8" name="Picture 7"/>
          <p:cNvPicPr>
            <a:picLocks noChangeAspect="1"/>
          </p:cNvPicPr>
          <p:nvPr/>
        </p:nvPicPr>
        <p:blipFill>
          <a:blip r:embed="rId3"/>
          <a:stretch>
            <a:fillRect/>
          </a:stretch>
        </p:blipFill>
        <p:spPr>
          <a:xfrm>
            <a:off x="4768486" y="2773633"/>
            <a:ext cx="4314908" cy="2393985"/>
          </a:xfrm>
          <a:prstGeom prst="rect">
            <a:avLst/>
          </a:prstGeom>
        </p:spPr>
      </p:pic>
      <p:pic>
        <p:nvPicPr>
          <p:cNvPr id="11" name="Picture 10"/>
          <p:cNvPicPr>
            <a:picLocks noChangeAspect="1"/>
          </p:cNvPicPr>
          <p:nvPr/>
        </p:nvPicPr>
        <p:blipFill>
          <a:blip r:embed="rId4"/>
          <a:stretch>
            <a:fillRect/>
          </a:stretch>
        </p:blipFill>
        <p:spPr>
          <a:xfrm>
            <a:off x="83545" y="2773634"/>
            <a:ext cx="4047927" cy="2381530"/>
          </a:xfrm>
          <a:prstGeom prst="rect">
            <a:avLst/>
          </a:prstGeom>
        </p:spPr>
      </p:pic>
      <p:pic>
        <p:nvPicPr>
          <p:cNvPr id="10" name="Picture 9"/>
          <p:cNvPicPr>
            <a:picLocks noChangeAspect="1"/>
          </p:cNvPicPr>
          <p:nvPr/>
        </p:nvPicPr>
        <p:blipFill>
          <a:blip r:embed="rId5"/>
          <a:stretch>
            <a:fillRect/>
          </a:stretch>
        </p:blipFill>
        <p:spPr>
          <a:xfrm>
            <a:off x="969935" y="2443792"/>
            <a:ext cx="2540000" cy="2540000"/>
          </a:xfrm>
          <a:prstGeom prst="rect">
            <a:avLst/>
          </a:prstGeom>
        </p:spPr>
      </p:pic>
      <p:sp>
        <p:nvSpPr>
          <p:cNvPr id="4" name="Title 3"/>
          <p:cNvSpPr>
            <a:spLocks noGrp="1"/>
          </p:cNvSpPr>
          <p:nvPr>
            <p:ph type="title"/>
          </p:nvPr>
        </p:nvSpPr>
        <p:spPr/>
        <p:txBody>
          <a:bodyPr/>
          <a:lstStyle/>
          <a:p>
            <a:r>
              <a:rPr lang="en-US" dirty="0" err="1" smtClean="0"/>
              <a:t>Archidamos</a:t>
            </a:r>
            <a:r>
              <a:rPr lang="en-US" dirty="0" smtClean="0"/>
              <a:t>’ preferences</a:t>
            </a:r>
            <a:endParaRPr lang="en-US" dirty="0"/>
          </a:p>
        </p:txBody>
      </p:sp>
    </p:spTree>
    <p:extLst>
      <p:ext uri="{BB962C8B-B14F-4D97-AF65-F5344CB8AC3E}">
        <p14:creationId xmlns:p14="http://schemas.microsoft.com/office/powerpoint/2010/main" val="35870930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Keramikos_Museum,_Athens_-_Ostrakon_against_Aristides,_son_of_Lysimachos_-_Photo_by_Giovanni_Dall.jpg"/>
          <p:cNvPicPr>
            <a:picLocks noChangeAspect="1"/>
          </p:cNvPicPr>
          <p:nvPr/>
        </p:nvPicPr>
        <p:blipFill>
          <a:blip r:embed="rId3">
            <a:alphaModFix amt="20000"/>
            <a:extLst>
              <a:ext uri="{28A0092B-C50C-407E-A947-70E740481C1C}">
                <a14:useLocalDpi xmlns:a14="http://schemas.microsoft.com/office/drawing/2010/main" val="0"/>
              </a:ext>
            </a:extLst>
          </a:blip>
          <a:stretch>
            <a:fillRect/>
          </a:stretch>
        </p:blipFill>
        <p:spPr>
          <a:xfrm>
            <a:off x="0" y="39699"/>
            <a:ext cx="9144000" cy="6818301"/>
          </a:xfrm>
          <a:prstGeom prst="rect">
            <a:avLst/>
          </a:prstGeom>
        </p:spPr>
      </p:pic>
      <p:sp>
        <p:nvSpPr>
          <p:cNvPr id="2" name="Title 1"/>
          <p:cNvSpPr>
            <a:spLocks noGrp="1"/>
          </p:cNvSpPr>
          <p:nvPr>
            <p:ph type="title"/>
          </p:nvPr>
        </p:nvSpPr>
        <p:spPr>
          <a:xfrm>
            <a:off x="457200" y="1482707"/>
            <a:ext cx="8229600" cy="1143000"/>
          </a:xfrm>
        </p:spPr>
        <p:txBody>
          <a:bodyPr>
            <a:normAutofit fontScale="90000"/>
          </a:bodyPr>
          <a:lstStyle/>
          <a:p>
            <a:r>
              <a:rPr lang="en-US" dirty="0" smtClean="0"/>
              <a:t>I am going to show you how the Athenians felt...</a:t>
            </a:r>
            <a:endParaRPr lang="en-US" dirty="0"/>
          </a:p>
        </p:txBody>
      </p:sp>
      <p:sp>
        <p:nvSpPr>
          <p:cNvPr id="3" name="Content Placeholder 2"/>
          <p:cNvSpPr>
            <a:spLocks noGrp="1"/>
          </p:cNvSpPr>
          <p:nvPr>
            <p:ph idx="1"/>
          </p:nvPr>
        </p:nvSpPr>
        <p:spPr>
          <a:xfrm>
            <a:off x="457200" y="3127538"/>
            <a:ext cx="8229600" cy="1780534"/>
          </a:xfrm>
        </p:spPr>
        <p:txBody>
          <a:bodyPr>
            <a:normAutofit fontScale="70000" lnSpcReduction="20000"/>
          </a:bodyPr>
          <a:lstStyle/>
          <a:p>
            <a:pPr marL="0" indent="0" algn="ctr">
              <a:buNone/>
            </a:pPr>
            <a:endParaRPr lang="en-US" dirty="0" smtClean="0"/>
          </a:p>
          <a:p>
            <a:pPr marL="0" indent="0" algn="ctr">
              <a:buNone/>
            </a:pPr>
            <a:r>
              <a:rPr lang="en-US" sz="8000" dirty="0" smtClean="0"/>
              <a:t>Do not tell your neighbor!!!</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933459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see?</a:t>
            </a:r>
            <a:endParaRPr lang="en-US" dirty="0"/>
          </a:p>
        </p:txBody>
      </p:sp>
      <p:pic>
        <p:nvPicPr>
          <p:cNvPr id="5" name="Picture 4"/>
          <p:cNvPicPr>
            <a:picLocks noChangeAspect="1"/>
          </p:cNvPicPr>
          <p:nvPr/>
        </p:nvPicPr>
        <p:blipFill>
          <a:blip r:embed="rId3"/>
          <a:stretch>
            <a:fillRect/>
          </a:stretch>
        </p:blipFill>
        <p:spPr>
          <a:xfrm>
            <a:off x="2692400" y="1417638"/>
            <a:ext cx="3746500" cy="4940300"/>
          </a:xfrm>
          <a:prstGeom prst="rect">
            <a:avLst/>
          </a:prstGeom>
        </p:spPr>
      </p:pic>
      <p:sp>
        <p:nvSpPr>
          <p:cNvPr id="6" name="Title 1"/>
          <p:cNvSpPr txBox="1">
            <a:spLocks/>
          </p:cNvSpPr>
          <p:nvPr/>
        </p:nvSpPr>
        <p:spPr>
          <a:xfrm>
            <a:off x="457200" y="2364251"/>
            <a:ext cx="8229600" cy="2904203"/>
          </a:xfrm>
          <a:prstGeom prst="rect">
            <a:avLst/>
          </a:prstGeom>
          <a:solidFill>
            <a:srgbClr val="FF0000"/>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The Athenians were collectively indifferent like you! </a:t>
            </a:r>
            <a:endParaRPr lang="en-US" dirty="0"/>
          </a:p>
          <a:p>
            <a:r>
              <a:rPr lang="en-US" dirty="0" smtClean="0"/>
              <a:t>= b</a:t>
            </a:r>
            <a:endParaRPr lang="en-US" dirty="0"/>
          </a:p>
        </p:txBody>
      </p:sp>
    </p:spTree>
    <p:extLst>
      <p:ext uri="{BB962C8B-B14F-4D97-AF65-F5344CB8AC3E}">
        <p14:creationId xmlns:p14="http://schemas.microsoft.com/office/powerpoint/2010/main" val="24862651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alphaModFix amt="19000"/>
          </a:blip>
          <a:stretch>
            <a:fillRect/>
          </a:stretch>
        </p:blipFill>
        <p:spPr>
          <a:xfrm>
            <a:off x="-223256" y="1"/>
            <a:ext cx="9772649" cy="6858000"/>
          </a:xfrm>
          <a:prstGeom prst="rect">
            <a:avLst/>
          </a:prstGeom>
        </p:spPr>
      </p:pic>
      <p:sp>
        <p:nvSpPr>
          <p:cNvPr id="2" name="Title 1"/>
          <p:cNvSpPr>
            <a:spLocks noGrp="1"/>
          </p:cNvSpPr>
          <p:nvPr>
            <p:ph type="title"/>
          </p:nvPr>
        </p:nvSpPr>
        <p:spPr/>
        <p:txBody>
          <a:bodyPr/>
          <a:lstStyle/>
          <a:p>
            <a:r>
              <a:rPr lang="en-US" dirty="0" smtClean="0"/>
              <a:t>2.21 - Prediction comes true</a:t>
            </a:r>
            <a:endParaRPr lang="en-US" dirty="0"/>
          </a:p>
        </p:txBody>
      </p:sp>
      <p:sp>
        <p:nvSpPr>
          <p:cNvPr id="4" name="Rectangle 3"/>
          <p:cNvSpPr/>
          <p:nvPr/>
        </p:nvSpPr>
        <p:spPr>
          <a:xfrm>
            <a:off x="176397" y="1344305"/>
            <a:ext cx="8696392" cy="5078314"/>
          </a:xfrm>
          <a:prstGeom prst="rect">
            <a:avLst/>
          </a:prstGeom>
        </p:spPr>
        <p:txBody>
          <a:bodyPr wrap="square">
            <a:spAutoFit/>
          </a:bodyPr>
          <a:lstStyle/>
          <a:p>
            <a:r>
              <a:rPr lang="en-US" dirty="0" smtClean="0"/>
              <a:t>The </a:t>
            </a:r>
            <a:r>
              <a:rPr lang="en-US" dirty="0"/>
              <a:t>Athenians, so long as the </a:t>
            </a:r>
            <a:r>
              <a:rPr lang="en-US" dirty="0" err="1"/>
              <a:t>Lacedaemonians</a:t>
            </a:r>
            <a:r>
              <a:rPr lang="en-US" dirty="0"/>
              <a:t> were in the </a:t>
            </a:r>
            <a:r>
              <a:rPr lang="en-US" dirty="0" err="1"/>
              <a:t>neighbourhood</a:t>
            </a:r>
            <a:r>
              <a:rPr lang="en-US" dirty="0"/>
              <a:t> of Eleusis and the </a:t>
            </a:r>
            <a:r>
              <a:rPr lang="en-US" dirty="0" smtClean="0"/>
              <a:t>plain </a:t>
            </a:r>
            <a:r>
              <a:rPr lang="en-US" dirty="0"/>
              <a:t>of </a:t>
            </a:r>
            <a:r>
              <a:rPr lang="en-US" dirty="0" err="1"/>
              <a:t>Thria</a:t>
            </a:r>
            <a:r>
              <a:rPr lang="en-US" dirty="0"/>
              <a:t>, entertained a hope that they would come no further. They remembered how, fourteen years </a:t>
            </a:r>
            <a:r>
              <a:rPr lang="en-US" dirty="0" smtClean="0"/>
              <a:t>before </a:t>
            </a:r>
            <a:r>
              <a:rPr lang="en-US" dirty="0"/>
              <a:t>the </a:t>
            </a:r>
            <a:r>
              <a:rPr lang="en-US" dirty="0" err="1"/>
              <a:t>Lacedaemonian</a:t>
            </a:r>
            <a:r>
              <a:rPr lang="en-US" dirty="0"/>
              <a:t> king, </a:t>
            </a:r>
            <a:r>
              <a:rPr lang="en-US" dirty="0" err="1"/>
              <a:t>Pleistoanax</a:t>
            </a:r>
            <a:r>
              <a:rPr lang="en-US" dirty="0"/>
              <a:t> the son of Pausanias, invaded Attica with a Peloponnesian army, and how after advancing as far as Eleusis and </a:t>
            </a:r>
            <a:r>
              <a:rPr lang="en-US" dirty="0" err="1"/>
              <a:t>Thria</a:t>
            </a:r>
            <a:r>
              <a:rPr lang="en-US" dirty="0"/>
              <a:t> he came no further, but retreated. And indeed this retreat was the cause of his exile; for he was thought to have been bribed. But when they saw the army in the </a:t>
            </a:r>
            <a:r>
              <a:rPr lang="en-US" dirty="0" err="1"/>
              <a:t>neighbourhood</a:t>
            </a:r>
            <a:r>
              <a:rPr lang="en-US" dirty="0"/>
              <a:t> of </a:t>
            </a:r>
            <a:r>
              <a:rPr lang="en-US" dirty="0" err="1"/>
              <a:t>Acharnae</a:t>
            </a:r>
            <a:r>
              <a:rPr lang="en-US" dirty="0"/>
              <a:t>, and barely seven miles from the city, they felt the presence of the invader to be intolerable. The devastation of their country before their eyes, which the younger men had never seen at all, nor the elder except in the Persian invasion, naturally appeared to them a horrible thing, and the whole people, the young men especially, were anxious to go forth and put a stop to it. Knots were formed in the streets, and there were loud disputes, some eager to go out, a minority resisting. Soothsayers were repeating oracles of the most different kinds, which all found in some one or other enthusiastic listeners. The </a:t>
            </a:r>
            <a:r>
              <a:rPr lang="en-US" dirty="0" err="1"/>
              <a:t>Acharnians</a:t>
            </a:r>
            <a:r>
              <a:rPr lang="en-US" dirty="0"/>
              <a:t>, who in their own estimation were no small part of the Athenian state, seeing their land ravaged, strongly insisted that they should go out and fight. The excitement in the city was universal; the people were furious with Pericles, and, forgetting all his previous warnings, they abused him for not leading them to battle, as their general should, and laid all their miseries to his charge.</a:t>
            </a:r>
            <a:endParaRPr lang="en-US" dirty="0"/>
          </a:p>
        </p:txBody>
      </p:sp>
      <p:sp>
        <p:nvSpPr>
          <p:cNvPr id="3" name="Rectangle 2"/>
          <p:cNvSpPr/>
          <p:nvPr/>
        </p:nvSpPr>
        <p:spPr>
          <a:xfrm>
            <a:off x="-2416655" y="6911328"/>
            <a:ext cx="9974501" cy="3416320"/>
          </a:xfrm>
          <a:prstGeom prst="rect">
            <a:avLst/>
          </a:prstGeom>
        </p:spPr>
        <p:txBody>
          <a:bodyPr wrap="square">
            <a:spAutoFit/>
          </a:bodyPr>
          <a:lstStyle/>
          <a:p>
            <a:r>
              <a:rPr lang="en-US" b="1" dirty="0"/>
              <a:t>20.</a:t>
            </a:r>
            <a:r>
              <a:rPr lang="en-US" dirty="0"/>
              <a:t> In this first invasion </a:t>
            </a:r>
            <a:r>
              <a:rPr lang="en-US" dirty="0" err="1"/>
              <a:t>Archidamus</a:t>
            </a:r>
            <a:r>
              <a:rPr lang="en-US" dirty="0"/>
              <a:t> is said to have lingered about </a:t>
            </a:r>
            <a:r>
              <a:rPr lang="en-US" dirty="0" err="1"/>
              <a:t>Acharnae</a:t>
            </a:r>
            <a:r>
              <a:rPr lang="en-US" dirty="0"/>
              <a:t> with his army ready</a:t>
            </a:r>
            <a:r>
              <a:rPr lang="en-US" baseline="30000" dirty="0"/>
              <a:t>1</a:t>
            </a:r>
            <a:r>
              <a:rPr lang="en-US" dirty="0"/>
              <a:t> for battle, instead of descending into the plain</a:t>
            </a:r>
            <a:r>
              <a:rPr lang="en-US" baseline="30000" dirty="0"/>
              <a:t>2</a:t>
            </a:r>
            <a:r>
              <a:rPr lang="en-US" dirty="0"/>
              <a:t> [2] in the hope that the Athenians, who were now flourishing in youth and numbers and provided for war as they had never been before, would perhaps meet them in the field rather than allow their lands to be ravaged. [3] When therefore they did not appear at Eleusis or in the plain of </a:t>
            </a:r>
            <a:r>
              <a:rPr lang="en-US" dirty="0" err="1"/>
              <a:t>Thria</a:t>
            </a:r>
            <a:r>
              <a:rPr lang="en-US" dirty="0"/>
              <a:t>, he tried once more whether by encamping in the </a:t>
            </a:r>
            <a:r>
              <a:rPr lang="en-US" dirty="0" err="1"/>
              <a:t>neighbourhood</a:t>
            </a:r>
            <a:r>
              <a:rPr lang="en-US" dirty="0"/>
              <a:t> of </a:t>
            </a:r>
            <a:r>
              <a:rPr lang="en-US" dirty="0" err="1"/>
              <a:t>Acharnae</a:t>
            </a:r>
            <a:r>
              <a:rPr lang="en-US" dirty="0"/>
              <a:t> he could induce them to come out. [4] The situation appeared to be convenient, and the </a:t>
            </a:r>
            <a:r>
              <a:rPr lang="en-US" dirty="0" err="1"/>
              <a:t>Acharnians</a:t>
            </a:r>
            <a:r>
              <a:rPr lang="en-US" dirty="0"/>
              <a:t>, being a considerable section of the city and furnishing three thousand hoplites, were likely to be impatient at the destruction of their property, and would communicate to the whole people a desire to fight. Or if the Athenians did not come out to meet him during this invasion, he could henceforward ravage the plain with more confidence, and march right up to the walls of the city. The </a:t>
            </a:r>
            <a:r>
              <a:rPr lang="en-US" dirty="0" err="1"/>
              <a:t>Acharnians</a:t>
            </a:r>
            <a:r>
              <a:rPr lang="en-US" dirty="0"/>
              <a:t>, having lost their own possessions, would be less willing to hazard their lives on behalf of their </a:t>
            </a:r>
            <a:r>
              <a:rPr lang="en-US" dirty="0" err="1"/>
              <a:t>neighoours</a:t>
            </a:r>
            <a:r>
              <a:rPr lang="en-US" dirty="0"/>
              <a:t>, and so there would be a division in the Athenian counsels. [5] Such was the motive of </a:t>
            </a:r>
            <a:r>
              <a:rPr lang="en-US" dirty="0" err="1"/>
              <a:t>Archidamus</a:t>
            </a:r>
            <a:r>
              <a:rPr lang="en-US" dirty="0"/>
              <a:t> in remaining at </a:t>
            </a:r>
            <a:r>
              <a:rPr lang="en-US" dirty="0" err="1"/>
              <a:t>Acharnae</a:t>
            </a:r>
            <a:r>
              <a:rPr lang="en-US" dirty="0"/>
              <a:t>.</a:t>
            </a:r>
            <a:endParaRPr lang="en-US" dirty="0"/>
          </a:p>
        </p:txBody>
      </p:sp>
    </p:spTree>
    <p:extLst>
      <p:ext uri="{BB962C8B-B14F-4D97-AF65-F5344CB8AC3E}">
        <p14:creationId xmlns:p14="http://schemas.microsoft.com/office/powerpoint/2010/main" val="1209815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3262859"/>
          </a:xfrm>
        </p:spPr>
        <p:txBody>
          <a:bodyPr>
            <a:normAutofit/>
          </a:bodyPr>
          <a:lstStyle/>
          <a:p>
            <a:pPr algn="ctr">
              <a:buNone/>
            </a:pPr>
            <a:r>
              <a:rPr lang="en-US" sz="5143" b="1" dirty="0" smtClean="0"/>
              <a:t>a </a:t>
            </a:r>
            <a:r>
              <a:rPr lang="en-US" sz="5143" b="1" dirty="0"/>
              <a:t>&gt; b </a:t>
            </a:r>
            <a:r>
              <a:rPr lang="en-US" sz="5143" b="1" dirty="0" smtClean="0"/>
              <a:t>&gt; c</a:t>
            </a:r>
          </a:p>
          <a:p>
            <a:endParaRPr lang="en-US" dirty="0" smtClean="0"/>
          </a:p>
          <a:p>
            <a:pPr marL="0" indent="0">
              <a:buNone/>
            </a:pPr>
            <a:r>
              <a:rPr lang="en-US" dirty="0"/>
              <a:t> </a:t>
            </a:r>
            <a:r>
              <a:rPr lang="en-US" dirty="0" smtClean="0"/>
              <a:t>                      </a:t>
            </a:r>
            <a:r>
              <a:rPr lang="en-US" sz="8000" b="1" dirty="0" smtClean="0"/>
              <a:t> &gt;          &gt;  </a:t>
            </a:r>
          </a:p>
          <a:p>
            <a:endParaRPr lang="en-US" dirty="0" smtClean="0"/>
          </a:p>
          <a:p>
            <a:endParaRPr lang="en-US" dirty="0"/>
          </a:p>
          <a:p>
            <a:endParaRPr lang="en-US" dirty="0" smtClean="0"/>
          </a:p>
          <a:p>
            <a:endParaRPr lang="en-US" dirty="0" smtClean="0"/>
          </a:p>
          <a:p>
            <a:endParaRPr lang="en-US" dirty="0" smtClean="0"/>
          </a:p>
        </p:txBody>
      </p:sp>
      <p:pic>
        <p:nvPicPr>
          <p:cNvPr id="4" name="Picture 3"/>
          <p:cNvPicPr>
            <a:picLocks noChangeAspect="1"/>
          </p:cNvPicPr>
          <p:nvPr/>
        </p:nvPicPr>
        <p:blipFill>
          <a:blip r:embed="rId3"/>
          <a:stretch>
            <a:fillRect/>
          </a:stretch>
        </p:blipFill>
        <p:spPr>
          <a:xfrm>
            <a:off x="3547110" y="2969168"/>
            <a:ext cx="2034759" cy="1893891"/>
          </a:xfrm>
          <a:prstGeom prst="rect">
            <a:avLst/>
          </a:prstGeom>
        </p:spPr>
      </p:pic>
      <p:pic>
        <p:nvPicPr>
          <p:cNvPr id="6" name="Picture 5"/>
          <p:cNvPicPr>
            <a:picLocks noChangeAspect="1"/>
          </p:cNvPicPr>
          <p:nvPr/>
        </p:nvPicPr>
        <p:blipFill>
          <a:blip r:embed="rId4">
            <a:alphaModFix/>
            <a:biLevel thresh="75000"/>
          </a:blip>
          <a:stretch>
            <a:fillRect/>
          </a:stretch>
        </p:blipFill>
        <p:spPr>
          <a:xfrm>
            <a:off x="6380949" y="2935744"/>
            <a:ext cx="2107983" cy="1893891"/>
          </a:xfrm>
          <a:prstGeom prst="rect">
            <a:avLst/>
          </a:prstGeom>
        </p:spPr>
      </p:pic>
      <p:pic>
        <p:nvPicPr>
          <p:cNvPr id="7" name="Picture 6"/>
          <p:cNvPicPr>
            <a:picLocks noChangeAspect="1"/>
          </p:cNvPicPr>
          <p:nvPr/>
        </p:nvPicPr>
        <p:blipFill>
          <a:blip r:embed="rId5"/>
          <a:stretch>
            <a:fillRect/>
          </a:stretch>
        </p:blipFill>
        <p:spPr>
          <a:xfrm>
            <a:off x="791699" y="2969168"/>
            <a:ext cx="1846935" cy="1893891"/>
          </a:xfrm>
          <a:prstGeom prst="rect">
            <a:avLst/>
          </a:prstGeom>
        </p:spPr>
      </p:pic>
      <p:sp>
        <p:nvSpPr>
          <p:cNvPr id="8" name="Title 7"/>
          <p:cNvSpPr>
            <a:spLocks noGrp="1"/>
          </p:cNvSpPr>
          <p:nvPr>
            <p:ph type="title"/>
          </p:nvPr>
        </p:nvSpPr>
        <p:spPr/>
        <p:txBody>
          <a:bodyPr/>
          <a:lstStyle/>
          <a:p>
            <a:r>
              <a:rPr lang="en-US" dirty="0" smtClean="0"/>
              <a:t>Athenians’ Preferences</a:t>
            </a:r>
            <a:endParaRPr lang="en-US" dirty="0"/>
          </a:p>
        </p:txBody>
      </p:sp>
    </p:spTree>
    <p:extLst>
      <p:ext uri="{BB962C8B-B14F-4D97-AF65-F5344CB8AC3E}">
        <p14:creationId xmlns:p14="http://schemas.microsoft.com/office/powerpoint/2010/main" val="27190060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3335839" y="1917624"/>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5081195" y="1923916"/>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6777600" y="1923916"/>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2001347" y="2711298"/>
            <a:ext cx="521477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001347" y="4265305"/>
            <a:ext cx="521477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055557" y="5819312"/>
            <a:ext cx="516056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390049" y="2711298"/>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081195" y="2711298"/>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3335839" y="4265305"/>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5086454" y="4265305"/>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986321" y="3141126"/>
            <a:ext cx="1349518"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Passive</a:t>
            </a:r>
            <a:endParaRPr lang="en-US" dirty="0">
              <a:solidFill>
                <a:srgbClr val="FF0000"/>
              </a:solidFill>
              <a:latin typeface="Helvetica"/>
              <a:cs typeface="Helvetica"/>
            </a:endParaRPr>
          </a:p>
        </p:txBody>
      </p:sp>
      <p:sp>
        <p:nvSpPr>
          <p:cNvPr id="15" name="TextBox 14"/>
          <p:cNvSpPr txBox="1"/>
          <p:nvPr/>
        </p:nvSpPr>
        <p:spPr>
          <a:xfrm>
            <a:off x="1692887" y="4865494"/>
            <a:ext cx="1351286"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Aggressive</a:t>
            </a:r>
            <a:endParaRPr lang="en-US" dirty="0">
              <a:solidFill>
                <a:srgbClr val="FF0000"/>
              </a:solidFill>
              <a:latin typeface="Helvetica"/>
              <a:cs typeface="Helvetica"/>
            </a:endParaRPr>
          </a:p>
        </p:txBody>
      </p:sp>
      <p:sp>
        <p:nvSpPr>
          <p:cNvPr id="16" name="TextBox 15"/>
          <p:cNvSpPr txBox="1"/>
          <p:nvPr/>
        </p:nvSpPr>
        <p:spPr>
          <a:xfrm>
            <a:off x="3390049" y="2093255"/>
            <a:ext cx="1383457"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Passive </a:t>
            </a:r>
            <a:endParaRPr lang="en-US" dirty="0">
              <a:solidFill>
                <a:srgbClr val="3366FF"/>
              </a:solidFill>
              <a:latin typeface="Helvetica"/>
              <a:cs typeface="Helvetica"/>
            </a:endParaRPr>
          </a:p>
        </p:txBody>
      </p:sp>
      <p:sp>
        <p:nvSpPr>
          <p:cNvPr id="17" name="TextBox 16"/>
          <p:cNvSpPr txBox="1"/>
          <p:nvPr/>
        </p:nvSpPr>
        <p:spPr>
          <a:xfrm>
            <a:off x="5086454" y="2093255"/>
            <a:ext cx="1414143"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Aggressive</a:t>
            </a:r>
            <a:endParaRPr lang="en-US" dirty="0">
              <a:solidFill>
                <a:srgbClr val="3366FF"/>
              </a:solidFill>
              <a:latin typeface="Helvetica"/>
              <a:cs typeface="Helvetica"/>
            </a:endParaRPr>
          </a:p>
        </p:txBody>
      </p:sp>
      <p:sp>
        <p:nvSpPr>
          <p:cNvPr id="18" name="TextBox 17"/>
          <p:cNvSpPr txBox="1"/>
          <p:nvPr/>
        </p:nvSpPr>
        <p:spPr>
          <a:xfrm>
            <a:off x="3539963" y="3662858"/>
            <a:ext cx="1051259" cy="369332"/>
          </a:xfrm>
          <a:prstGeom prst="rect">
            <a:avLst/>
          </a:prstGeom>
          <a:noFill/>
        </p:spPr>
        <p:txBody>
          <a:bodyPr wrap="square" rtlCol="0">
            <a:spAutoFit/>
          </a:bodyPr>
          <a:lstStyle/>
          <a:p>
            <a:pPr defTabSz="914400"/>
            <a:r>
              <a:rPr lang="en-US" dirty="0">
                <a:solidFill>
                  <a:srgbClr val="FF0000"/>
                </a:solidFill>
                <a:latin typeface="Helvetica"/>
                <a:cs typeface="Helvetica"/>
              </a:rPr>
              <a:t>b</a:t>
            </a:r>
          </a:p>
        </p:txBody>
      </p:sp>
      <p:sp>
        <p:nvSpPr>
          <p:cNvPr id="19" name="TextBox 18"/>
          <p:cNvSpPr txBox="1"/>
          <p:nvPr/>
        </p:nvSpPr>
        <p:spPr>
          <a:xfrm>
            <a:off x="3539964" y="5278814"/>
            <a:ext cx="666003"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b</a:t>
            </a:r>
            <a:endParaRPr lang="en-US" dirty="0">
              <a:solidFill>
                <a:srgbClr val="FF0000"/>
              </a:solidFill>
              <a:latin typeface="Helvetica"/>
              <a:cs typeface="Helvetica"/>
            </a:endParaRPr>
          </a:p>
        </p:txBody>
      </p:sp>
      <p:sp>
        <p:nvSpPr>
          <p:cNvPr id="20" name="TextBox 19"/>
          <p:cNvSpPr txBox="1"/>
          <p:nvPr/>
        </p:nvSpPr>
        <p:spPr>
          <a:xfrm>
            <a:off x="5210233" y="3662858"/>
            <a:ext cx="777035" cy="369332"/>
          </a:xfrm>
          <a:prstGeom prst="rect">
            <a:avLst/>
          </a:prstGeom>
          <a:noFill/>
        </p:spPr>
        <p:txBody>
          <a:bodyPr wrap="square" rtlCol="0">
            <a:spAutoFit/>
          </a:bodyPr>
          <a:lstStyle/>
          <a:p>
            <a:pPr defTabSz="914400"/>
            <a:r>
              <a:rPr lang="en-US" dirty="0">
                <a:solidFill>
                  <a:srgbClr val="FF0000"/>
                </a:solidFill>
                <a:latin typeface="Helvetica"/>
                <a:cs typeface="Helvetica"/>
              </a:rPr>
              <a:t>a</a:t>
            </a:r>
          </a:p>
        </p:txBody>
      </p:sp>
      <p:sp>
        <p:nvSpPr>
          <p:cNvPr id="21" name="TextBox 20"/>
          <p:cNvSpPr txBox="1"/>
          <p:nvPr/>
        </p:nvSpPr>
        <p:spPr>
          <a:xfrm>
            <a:off x="4205967" y="2861485"/>
            <a:ext cx="1004266"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d</a:t>
            </a:r>
            <a:endParaRPr lang="en-US" dirty="0">
              <a:solidFill>
                <a:srgbClr val="3366FF"/>
              </a:solidFill>
              <a:latin typeface="Helvetica"/>
              <a:cs typeface="Helvetica"/>
            </a:endParaRPr>
          </a:p>
        </p:txBody>
      </p:sp>
      <p:sp>
        <p:nvSpPr>
          <p:cNvPr id="22" name="TextBox 21"/>
          <p:cNvSpPr txBox="1"/>
          <p:nvPr/>
        </p:nvSpPr>
        <p:spPr>
          <a:xfrm>
            <a:off x="6005530" y="2956460"/>
            <a:ext cx="666003"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e</a:t>
            </a:r>
            <a:endParaRPr lang="en-US" dirty="0">
              <a:solidFill>
                <a:srgbClr val="3366FF"/>
              </a:solidFill>
              <a:latin typeface="Helvetica"/>
              <a:cs typeface="Helvetica"/>
            </a:endParaRPr>
          </a:p>
        </p:txBody>
      </p:sp>
      <p:sp>
        <p:nvSpPr>
          <p:cNvPr id="23" name="TextBox 22"/>
          <p:cNvSpPr txBox="1"/>
          <p:nvPr/>
        </p:nvSpPr>
        <p:spPr>
          <a:xfrm>
            <a:off x="4412851" y="4496162"/>
            <a:ext cx="673603" cy="369332"/>
          </a:xfrm>
          <a:prstGeom prst="rect">
            <a:avLst/>
          </a:prstGeom>
          <a:noFill/>
        </p:spPr>
        <p:txBody>
          <a:bodyPr wrap="square" rtlCol="0">
            <a:spAutoFit/>
          </a:bodyPr>
          <a:lstStyle/>
          <a:p>
            <a:pPr defTabSz="914400"/>
            <a:r>
              <a:rPr lang="en-US" dirty="0">
                <a:solidFill>
                  <a:srgbClr val="3366FF"/>
                </a:solidFill>
                <a:latin typeface="Helvetica"/>
                <a:cs typeface="Helvetica"/>
              </a:rPr>
              <a:t>d</a:t>
            </a:r>
          </a:p>
        </p:txBody>
      </p:sp>
      <p:sp>
        <p:nvSpPr>
          <p:cNvPr id="24" name="TextBox 23"/>
          <p:cNvSpPr txBox="1"/>
          <p:nvPr/>
        </p:nvSpPr>
        <p:spPr>
          <a:xfrm>
            <a:off x="5237541" y="5110562"/>
            <a:ext cx="1051259" cy="369332"/>
          </a:xfrm>
          <a:prstGeom prst="rect">
            <a:avLst/>
          </a:prstGeom>
          <a:noFill/>
        </p:spPr>
        <p:txBody>
          <a:bodyPr wrap="square" rtlCol="0">
            <a:spAutoFit/>
          </a:bodyPr>
          <a:lstStyle/>
          <a:p>
            <a:pPr defTabSz="914400"/>
            <a:r>
              <a:rPr lang="en-US" dirty="0">
                <a:solidFill>
                  <a:srgbClr val="FF0000"/>
                </a:solidFill>
                <a:latin typeface="Helvetica"/>
                <a:cs typeface="Helvetica"/>
              </a:rPr>
              <a:t>c</a:t>
            </a:r>
          </a:p>
        </p:txBody>
      </p:sp>
      <p:sp>
        <p:nvSpPr>
          <p:cNvPr id="25" name="TextBox 24"/>
          <p:cNvSpPr txBox="1"/>
          <p:nvPr/>
        </p:nvSpPr>
        <p:spPr>
          <a:xfrm>
            <a:off x="6009860" y="4496162"/>
            <a:ext cx="1004266" cy="646331"/>
          </a:xfrm>
          <a:prstGeom prst="rect">
            <a:avLst/>
          </a:prstGeom>
          <a:noFill/>
        </p:spPr>
        <p:txBody>
          <a:bodyPr wrap="square" rtlCol="0">
            <a:spAutoFit/>
          </a:bodyPr>
          <a:lstStyle/>
          <a:p>
            <a:pPr defTabSz="914400"/>
            <a:r>
              <a:rPr lang="en-US" dirty="0">
                <a:solidFill>
                  <a:srgbClr val="3366FF"/>
                </a:solidFill>
                <a:latin typeface="Helvetica"/>
                <a:cs typeface="Helvetica"/>
              </a:rPr>
              <a:t>e</a:t>
            </a:r>
          </a:p>
          <a:p>
            <a:pPr defTabSz="914400"/>
            <a:endParaRPr lang="en-US" dirty="0">
              <a:solidFill>
                <a:srgbClr val="3366FF"/>
              </a:solidFill>
              <a:latin typeface="Helvetica"/>
              <a:cs typeface="Helvetica"/>
            </a:endParaRPr>
          </a:p>
        </p:txBody>
      </p:sp>
      <p:sp>
        <p:nvSpPr>
          <p:cNvPr id="44032" name="Rectangle 44031"/>
          <p:cNvSpPr/>
          <p:nvPr/>
        </p:nvSpPr>
        <p:spPr>
          <a:xfrm rot="16200000">
            <a:off x="-12361" y="3911361"/>
            <a:ext cx="2333279" cy="707886"/>
          </a:xfrm>
          <a:prstGeom prst="rect">
            <a:avLst/>
          </a:prstGeom>
        </p:spPr>
        <p:txBody>
          <a:bodyPr wrap="none">
            <a:spAutoFit/>
          </a:bodyPr>
          <a:lstStyle/>
          <a:p>
            <a:r>
              <a:rPr lang="en-US" dirty="0" smtClean="0"/>
              <a:t> </a:t>
            </a:r>
            <a:r>
              <a:rPr lang="en-US" sz="4000" dirty="0" smtClean="0"/>
              <a:t>Athenians</a:t>
            </a:r>
            <a:endParaRPr lang="en-US" sz="4000" dirty="0"/>
          </a:p>
        </p:txBody>
      </p:sp>
      <p:sp>
        <p:nvSpPr>
          <p:cNvPr id="34" name="Rectangle 33"/>
          <p:cNvSpPr/>
          <p:nvPr/>
        </p:nvSpPr>
        <p:spPr>
          <a:xfrm>
            <a:off x="3696708" y="735667"/>
            <a:ext cx="2660554" cy="707886"/>
          </a:xfrm>
          <a:prstGeom prst="rect">
            <a:avLst/>
          </a:prstGeom>
        </p:spPr>
        <p:txBody>
          <a:bodyPr wrap="none">
            <a:spAutoFit/>
          </a:bodyPr>
          <a:lstStyle/>
          <a:p>
            <a:r>
              <a:rPr lang="en-US" sz="4000" dirty="0" err="1" smtClean="0"/>
              <a:t>Archidamos</a:t>
            </a:r>
            <a:endParaRPr lang="en-US" sz="4000" dirty="0"/>
          </a:p>
        </p:txBody>
      </p:sp>
    </p:spTree>
    <p:extLst>
      <p:ext uri="{BB962C8B-B14F-4D97-AF65-F5344CB8AC3E}">
        <p14:creationId xmlns:p14="http://schemas.microsoft.com/office/powerpoint/2010/main" val="14243016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5" name="Object 3"/>
          <p:cNvGraphicFramePr>
            <a:graphicFrameLocks noChangeAspect="1"/>
          </p:cNvGraphicFramePr>
          <p:nvPr>
            <p:extLst>
              <p:ext uri="{D42A27DB-BD31-4B8C-83A1-F6EECF244321}">
                <p14:modId xmlns:p14="http://schemas.microsoft.com/office/powerpoint/2010/main" val="2567438694"/>
              </p:ext>
            </p:extLst>
          </p:nvPr>
        </p:nvGraphicFramePr>
        <p:xfrm>
          <a:off x="1753885" y="7021469"/>
          <a:ext cx="3163907" cy="2219129"/>
        </p:xfrm>
        <a:graphic>
          <a:graphicData uri="http://schemas.openxmlformats.org/presentationml/2006/ole">
            <mc:AlternateContent xmlns:mc="http://schemas.openxmlformats.org/markup-compatibility/2006">
              <mc:Choice xmlns:v="urn:schemas-microsoft-com:vml" Requires="v">
                <p:oleObj spid="_x0000_s3081" name="Document" r:id="rId4" imgW="5486400" imgH="3848100" progId="Word.Document.12">
                  <p:link updateAutomatic="1"/>
                </p:oleObj>
              </mc:Choice>
              <mc:Fallback>
                <p:oleObj name="Document" r:id="rId4" imgW="5486400" imgH="3848100"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3885" y="7021469"/>
                        <a:ext cx="3163907" cy="2219129"/>
                      </a:xfrm>
                      <a:prstGeom prst="rect">
                        <a:avLst/>
                      </a:prstGeom>
                      <a:noFill/>
                      <a:ln>
                        <a:noFill/>
                      </a:ln>
                      <a:extLst/>
                    </p:spPr>
                  </p:pic>
                </p:oleObj>
              </mc:Fallback>
            </mc:AlternateContent>
          </a:graphicData>
        </a:graphic>
      </p:graphicFrame>
      <p:cxnSp>
        <p:nvCxnSpPr>
          <p:cNvPr id="37" name="Straight Connector 36"/>
          <p:cNvCxnSpPr/>
          <p:nvPr/>
        </p:nvCxnSpPr>
        <p:spPr>
          <a:xfrm>
            <a:off x="3335839" y="1917624"/>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5081195" y="1923916"/>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6777600" y="1923916"/>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2001347" y="2711298"/>
            <a:ext cx="521477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2001347" y="4265305"/>
            <a:ext cx="521477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055557" y="5819312"/>
            <a:ext cx="516056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390049" y="2711298"/>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081195" y="2711298"/>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3335839" y="4265305"/>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5086454" y="4265305"/>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1986321" y="3141126"/>
            <a:ext cx="1349518"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Passive</a:t>
            </a:r>
            <a:endParaRPr lang="en-US" dirty="0">
              <a:solidFill>
                <a:srgbClr val="FF0000"/>
              </a:solidFill>
              <a:latin typeface="Helvetica"/>
              <a:cs typeface="Helvetica"/>
            </a:endParaRPr>
          </a:p>
        </p:txBody>
      </p:sp>
      <p:sp>
        <p:nvSpPr>
          <p:cNvPr id="48" name="TextBox 47"/>
          <p:cNvSpPr txBox="1"/>
          <p:nvPr/>
        </p:nvSpPr>
        <p:spPr>
          <a:xfrm>
            <a:off x="1692887" y="4865494"/>
            <a:ext cx="1351286"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Aggressive</a:t>
            </a:r>
            <a:endParaRPr lang="en-US" dirty="0">
              <a:solidFill>
                <a:srgbClr val="FF0000"/>
              </a:solidFill>
              <a:latin typeface="Helvetica"/>
              <a:cs typeface="Helvetica"/>
            </a:endParaRPr>
          </a:p>
        </p:txBody>
      </p:sp>
      <p:sp>
        <p:nvSpPr>
          <p:cNvPr id="49" name="TextBox 48"/>
          <p:cNvSpPr txBox="1"/>
          <p:nvPr/>
        </p:nvSpPr>
        <p:spPr>
          <a:xfrm>
            <a:off x="3390049" y="2093255"/>
            <a:ext cx="1383457"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Passive </a:t>
            </a:r>
            <a:endParaRPr lang="en-US" dirty="0">
              <a:solidFill>
                <a:srgbClr val="3366FF"/>
              </a:solidFill>
              <a:latin typeface="Helvetica"/>
              <a:cs typeface="Helvetica"/>
            </a:endParaRPr>
          </a:p>
        </p:txBody>
      </p:sp>
      <p:sp>
        <p:nvSpPr>
          <p:cNvPr id="50" name="TextBox 49"/>
          <p:cNvSpPr txBox="1"/>
          <p:nvPr/>
        </p:nvSpPr>
        <p:spPr>
          <a:xfrm>
            <a:off x="5086454" y="2093255"/>
            <a:ext cx="1414143"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Aggressive</a:t>
            </a:r>
            <a:endParaRPr lang="en-US" dirty="0">
              <a:solidFill>
                <a:srgbClr val="3366FF"/>
              </a:solidFill>
              <a:latin typeface="Helvetica"/>
              <a:cs typeface="Helvetica"/>
            </a:endParaRPr>
          </a:p>
        </p:txBody>
      </p:sp>
      <p:sp>
        <p:nvSpPr>
          <p:cNvPr id="51" name="TextBox 50"/>
          <p:cNvSpPr txBox="1"/>
          <p:nvPr/>
        </p:nvSpPr>
        <p:spPr>
          <a:xfrm>
            <a:off x="3539963" y="3662858"/>
            <a:ext cx="1051259" cy="369332"/>
          </a:xfrm>
          <a:prstGeom prst="rect">
            <a:avLst/>
          </a:prstGeom>
          <a:noFill/>
        </p:spPr>
        <p:txBody>
          <a:bodyPr wrap="square" rtlCol="0">
            <a:spAutoFit/>
          </a:bodyPr>
          <a:lstStyle/>
          <a:p>
            <a:pPr defTabSz="914400"/>
            <a:r>
              <a:rPr lang="en-US" dirty="0">
                <a:solidFill>
                  <a:srgbClr val="FF0000"/>
                </a:solidFill>
                <a:latin typeface="Helvetica"/>
                <a:cs typeface="Helvetica"/>
              </a:rPr>
              <a:t>b</a:t>
            </a:r>
          </a:p>
        </p:txBody>
      </p:sp>
      <p:sp>
        <p:nvSpPr>
          <p:cNvPr id="52" name="TextBox 51"/>
          <p:cNvSpPr txBox="1"/>
          <p:nvPr/>
        </p:nvSpPr>
        <p:spPr>
          <a:xfrm>
            <a:off x="3539964" y="5278814"/>
            <a:ext cx="666003"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b</a:t>
            </a:r>
            <a:endParaRPr lang="en-US" dirty="0">
              <a:solidFill>
                <a:srgbClr val="FF0000"/>
              </a:solidFill>
              <a:latin typeface="Helvetica"/>
              <a:cs typeface="Helvetica"/>
            </a:endParaRPr>
          </a:p>
        </p:txBody>
      </p:sp>
      <p:sp>
        <p:nvSpPr>
          <p:cNvPr id="53" name="TextBox 52"/>
          <p:cNvSpPr txBox="1"/>
          <p:nvPr/>
        </p:nvSpPr>
        <p:spPr>
          <a:xfrm>
            <a:off x="5210233" y="3662858"/>
            <a:ext cx="777035" cy="369332"/>
          </a:xfrm>
          <a:prstGeom prst="rect">
            <a:avLst/>
          </a:prstGeom>
          <a:noFill/>
        </p:spPr>
        <p:txBody>
          <a:bodyPr wrap="square" rtlCol="0">
            <a:spAutoFit/>
          </a:bodyPr>
          <a:lstStyle/>
          <a:p>
            <a:pPr defTabSz="914400"/>
            <a:r>
              <a:rPr lang="en-US" dirty="0">
                <a:solidFill>
                  <a:srgbClr val="FF0000"/>
                </a:solidFill>
                <a:latin typeface="Helvetica"/>
                <a:cs typeface="Helvetica"/>
              </a:rPr>
              <a:t>a</a:t>
            </a:r>
          </a:p>
        </p:txBody>
      </p:sp>
      <p:sp>
        <p:nvSpPr>
          <p:cNvPr id="54" name="TextBox 53"/>
          <p:cNvSpPr txBox="1"/>
          <p:nvPr/>
        </p:nvSpPr>
        <p:spPr>
          <a:xfrm>
            <a:off x="4205967" y="2861485"/>
            <a:ext cx="1004266"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d</a:t>
            </a:r>
            <a:endParaRPr lang="en-US" dirty="0">
              <a:solidFill>
                <a:srgbClr val="3366FF"/>
              </a:solidFill>
              <a:latin typeface="Helvetica"/>
              <a:cs typeface="Helvetica"/>
            </a:endParaRPr>
          </a:p>
        </p:txBody>
      </p:sp>
      <p:sp>
        <p:nvSpPr>
          <p:cNvPr id="55" name="TextBox 54"/>
          <p:cNvSpPr txBox="1"/>
          <p:nvPr/>
        </p:nvSpPr>
        <p:spPr>
          <a:xfrm>
            <a:off x="6005530" y="2956460"/>
            <a:ext cx="666003"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e</a:t>
            </a:r>
            <a:endParaRPr lang="en-US" dirty="0">
              <a:solidFill>
                <a:srgbClr val="3366FF"/>
              </a:solidFill>
              <a:latin typeface="Helvetica"/>
              <a:cs typeface="Helvetica"/>
            </a:endParaRPr>
          </a:p>
        </p:txBody>
      </p:sp>
      <p:sp>
        <p:nvSpPr>
          <p:cNvPr id="56" name="TextBox 55"/>
          <p:cNvSpPr txBox="1"/>
          <p:nvPr/>
        </p:nvSpPr>
        <p:spPr>
          <a:xfrm>
            <a:off x="4412851" y="4496162"/>
            <a:ext cx="673603" cy="369332"/>
          </a:xfrm>
          <a:prstGeom prst="rect">
            <a:avLst/>
          </a:prstGeom>
          <a:noFill/>
        </p:spPr>
        <p:txBody>
          <a:bodyPr wrap="square" rtlCol="0">
            <a:spAutoFit/>
          </a:bodyPr>
          <a:lstStyle/>
          <a:p>
            <a:pPr defTabSz="914400"/>
            <a:r>
              <a:rPr lang="en-US" dirty="0">
                <a:solidFill>
                  <a:srgbClr val="3366FF"/>
                </a:solidFill>
                <a:latin typeface="Helvetica"/>
                <a:cs typeface="Helvetica"/>
              </a:rPr>
              <a:t>d</a:t>
            </a:r>
          </a:p>
        </p:txBody>
      </p:sp>
      <p:sp>
        <p:nvSpPr>
          <p:cNvPr id="57" name="TextBox 56"/>
          <p:cNvSpPr txBox="1"/>
          <p:nvPr/>
        </p:nvSpPr>
        <p:spPr>
          <a:xfrm>
            <a:off x="5237541" y="5110562"/>
            <a:ext cx="1051259" cy="369332"/>
          </a:xfrm>
          <a:prstGeom prst="rect">
            <a:avLst/>
          </a:prstGeom>
          <a:noFill/>
        </p:spPr>
        <p:txBody>
          <a:bodyPr wrap="square" rtlCol="0">
            <a:spAutoFit/>
          </a:bodyPr>
          <a:lstStyle/>
          <a:p>
            <a:pPr defTabSz="914400"/>
            <a:r>
              <a:rPr lang="en-US" dirty="0">
                <a:solidFill>
                  <a:srgbClr val="FF0000"/>
                </a:solidFill>
                <a:latin typeface="Helvetica"/>
                <a:cs typeface="Helvetica"/>
              </a:rPr>
              <a:t>c</a:t>
            </a:r>
          </a:p>
        </p:txBody>
      </p:sp>
      <p:sp>
        <p:nvSpPr>
          <p:cNvPr id="58" name="TextBox 57"/>
          <p:cNvSpPr txBox="1"/>
          <p:nvPr/>
        </p:nvSpPr>
        <p:spPr>
          <a:xfrm>
            <a:off x="6009860" y="4496162"/>
            <a:ext cx="1004266" cy="646331"/>
          </a:xfrm>
          <a:prstGeom prst="rect">
            <a:avLst/>
          </a:prstGeom>
          <a:noFill/>
        </p:spPr>
        <p:txBody>
          <a:bodyPr wrap="square" rtlCol="0">
            <a:spAutoFit/>
          </a:bodyPr>
          <a:lstStyle/>
          <a:p>
            <a:pPr defTabSz="914400"/>
            <a:r>
              <a:rPr lang="en-US" dirty="0">
                <a:solidFill>
                  <a:srgbClr val="3366FF"/>
                </a:solidFill>
                <a:latin typeface="Helvetica"/>
                <a:cs typeface="Helvetica"/>
              </a:rPr>
              <a:t>e</a:t>
            </a:r>
          </a:p>
          <a:p>
            <a:pPr defTabSz="914400"/>
            <a:endParaRPr lang="en-US" dirty="0">
              <a:solidFill>
                <a:srgbClr val="3366FF"/>
              </a:solidFill>
              <a:latin typeface="Helvetica"/>
              <a:cs typeface="Helvetica"/>
            </a:endParaRPr>
          </a:p>
        </p:txBody>
      </p:sp>
      <p:cxnSp>
        <p:nvCxnSpPr>
          <p:cNvPr id="59" name="Straight Arrow Connector 58"/>
          <p:cNvCxnSpPr/>
          <p:nvPr/>
        </p:nvCxnSpPr>
        <p:spPr>
          <a:xfrm rot="10800000" flipV="1">
            <a:off x="4773506" y="3116848"/>
            <a:ext cx="1081191" cy="858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rot="10800000" flipV="1">
            <a:off x="4773506" y="4720880"/>
            <a:ext cx="1081191" cy="858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1" name="Oval 60"/>
          <p:cNvSpPr/>
          <p:nvPr/>
        </p:nvSpPr>
        <p:spPr>
          <a:xfrm>
            <a:off x="4045909" y="2711299"/>
            <a:ext cx="727597" cy="3108014"/>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Calibri"/>
            </a:endParaRPr>
          </a:p>
        </p:txBody>
      </p:sp>
      <p:sp>
        <p:nvSpPr>
          <p:cNvPr id="62" name="TextBox 61"/>
          <p:cNvSpPr txBox="1"/>
          <p:nvPr/>
        </p:nvSpPr>
        <p:spPr>
          <a:xfrm>
            <a:off x="244220" y="780311"/>
            <a:ext cx="5362054" cy="707886"/>
          </a:xfrm>
          <a:prstGeom prst="rect">
            <a:avLst/>
          </a:prstGeom>
          <a:noFill/>
        </p:spPr>
        <p:txBody>
          <a:bodyPr wrap="square" rtlCol="0">
            <a:spAutoFit/>
          </a:bodyPr>
          <a:lstStyle/>
          <a:p>
            <a:r>
              <a:rPr lang="en-US" sz="2000" i="1" dirty="0" smtClean="0">
                <a:latin typeface="Calibri"/>
              </a:rPr>
              <a:t>Athenian preferences: 	a </a:t>
            </a:r>
            <a:r>
              <a:rPr lang="en-US" sz="2000" i="1" smtClean="0">
                <a:latin typeface="Calibri"/>
              </a:rPr>
              <a:t>&gt; b&gt; </a:t>
            </a:r>
            <a:r>
              <a:rPr lang="en-US" sz="2000" i="1" dirty="0" smtClean="0">
                <a:latin typeface="Calibri"/>
              </a:rPr>
              <a:t>c</a:t>
            </a:r>
          </a:p>
          <a:p>
            <a:r>
              <a:rPr lang="en-US" sz="2000" i="1" dirty="0" err="1" smtClean="0">
                <a:latin typeface="Calibri"/>
              </a:rPr>
              <a:t>Archidamos</a:t>
            </a:r>
            <a:r>
              <a:rPr lang="en-US" sz="2000" i="1" dirty="0" smtClean="0">
                <a:latin typeface="Calibri"/>
              </a:rPr>
              <a:t>’ preferences: 	d &gt; e</a:t>
            </a:r>
            <a:endParaRPr lang="en-US" sz="2000" i="1" dirty="0">
              <a:latin typeface="Calibri"/>
            </a:endParaRPr>
          </a:p>
        </p:txBody>
      </p:sp>
      <p:sp>
        <p:nvSpPr>
          <p:cNvPr id="63" name="Rectangle 62"/>
          <p:cNvSpPr/>
          <p:nvPr/>
        </p:nvSpPr>
        <p:spPr>
          <a:xfrm rot="16200000">
            <a:off x="1010167" y="3977973"/>
            <a:ext cx="1133644" cy="369332"/>
          </a:xfrm>
          <a:prstGeom prst="rect">
            <a:avLst/>
          </a:prstGeom>
        </p:spPr>
        <p:txBody>
          <a:bodyPr wrap="none">
            <a:spAutoFit/>
          </a:bodyPr>
          <a:lstStyle/>
          <a:p>
            <a:r>
              <a:rPr lang="en-US" dirty="0" smtClean="0"/>
              <a:t>Athenians</a:t>
            </a:r>
            <a:endParaRPr lang="en-US" dirty="0"/>
          </a:p>
        </p:txBody>
      </p:sp>
      <p:sp>
        <p:nvSpPr>
          <p:cNvPr id="64" name="Rectangle 63"/>
          <p:cNvSpPr/>
          <p:nvPr/>
        </p:nvSpPr>
        <p:spPr>
          <a:xfrm>
            <a:off x="4376807" y="1499603"/>
            <a:ext cx="1300356" cy="369332"/>
          </a:xfrm>
          <a:prstGeom prst="rect">
            <a:avLst/>
          </a:prstGeom>
        </p:spPr>
        <p:txBody>
          <a:bodyPr wrap="none">
            <a:spAutoFit/>
          </a:bodyPr>
          <a:lstStyle/>
          <a:p>
            <a:r>
              <a:rPr lang="en-US" dirty="0" err="1" smtClean="0"/>
              <a:t>Archidamos</a:t>
            </a:r>
            <a:endParaRPr lang="en-US" dirty="0"/>
          </a:p>
        </p:txBody>
      </p:sp>
      <p:sp>
        <p:nvSpPr>
          <p:cNvPr id="32" name="TextBox 31"/>
          <p:cNvSpPr txBox="1"/>
          <p:nvPr/>
        </p:nvSpPr>
        <p:spPr>
          <a:xfrm>
            <a:off x="4339492" y="2747516"/>
            <a:ext cx="274497" cy="369332"/>
          </a:xfrm>
          <a:prstGeom prst="rect">
            <a:avLst/>
          </a:prstGeom>
          <a:noFill/>
        </p:spPr>
        <p:txBody>
          <a:bodyPr wrap="none" rtlCol="0">
            <a:spAutoFit/>
          </a:bodyPr>
          <a:lstStyle/>
          <a:p>
            <a:r>
              <a:rPr lang="en-US" dirty="0">
                <a:solidFill>
                  <a:prstClr val="black"/>
                </a:solidFill>
                <a:latin typeface="Calibri"/>
              </a:rPr>
              <a:t>*</a:t>
            </a:r>
          </a:p>
        </p:txBody>
      </p:sp>
      <p:sp>
        <p:nvSpPr>
          <p:cNvPr id="33" name="TextBox 32"/>
          <p:cNvSpPr txBox="1"/>
          <p:nvPr/>
        </p:nvSpPr>
        <p:spPr>
          <a:xfrm>
            <a:off x="4524386" y="4360129"/>
            <a:ext cx="274497" cy="369332"/>
          </a:xfrm>
          <a:prstGeom prst="rect">
            <a:avLst/>
          </a:prstGeom>
          <a:noFill/>
        </p:spPr>
        <p:txBody>
          <a:bodyPr wrap="none" rtlCol="0">
            <a:spAutoFit/>
          </a:bodyPr>
          <a:lstStyle/>
          <a:p>
            <a:r>
              <a:rPr lang="en-US" dirty="0">
                <a:solidFill>
                  <a:prstClr val="black"/>
                </a:solidFill>
                <a:latin typeface="Calibri"/>
              </a:rPr>
              <a:t>*</a:t>
            </a:r>
          </a:p>
        </p:txBody>
      </p:sp>
    </p:spTree>
    <p:extLst>
      <p:ext uri="{BB962C8B-B14F-4D97-AF65-F5344CB8AC3E}">
        <p14:creationId xmlns:p14="http://schemas.microsoft.com/office/powerpoint/2010/main" val="21711577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89585" y="5217893"/>
            <a:ext cx="274497" cy="369332"/>
          </a:xfrm>
          <a:prstGeom prst="rect">
            <a:avLst/>
          </a:prstGeom>
          <a:noFill/>
        </p:spPr>
        <p:txBody>
          <a:bodyPr wrap="none" rtlCol="0">
            <a:spAutoFit/>
          </a:bodyPr>
          <a:lstStyle/>
          <a:p>
            <a:r>
              <a:rPr lang="en-US" dirty="0">
                <a:solidFill>
                  <a:prstClr val="black"/>
                </a:solidFill>
                <a:latin typeface="Calibri"/>
              </a:rPr>
              <a:t>*</a:t>
            </a:r>
          </a:p>
        </p:txBody>
      </p:sp>
      <p:sp>
        <p:nvSpPr>
          <p:cNvPr id="6" name="TextBox 5"/>
          <p:cNvSpPr txBox="1"/>
          <p:nvPr/>
        </p:nvSpPr>
        <p:spPr>
          <a:xfrm>
            <a:off x="3689585" y="3618805"/>
            <a:ext cx="102137" cy="369332"/>
          </a:xfrm>
          <a:prstGeom prst="rect">
            <a:avLst/>
          </a:prstGeom>
          <a:noFill/>
        </p:spPr>
        <p:txBody>
          <a:bodyPr wrap="square" rtlCol="0">
            <a:spAutoFit/>
          </a:bodyPr>
          <a:lstStyle/>
          <a:p>
            <a:r>
              <a:rPr lang="en-US" dirty="0">
                <a:solidFill>
                  <a:prstClr val="black"/>
                </a:solidFill>
                <a:latin typeface="Calibri"/>
              </a:rPr>
              <a:t>*</a:t>
            </a:r>
          </a:p>
        </p:txBody>
      </p:sp>
      <p:graphicFrame>
        <p:nvGraphicFramePr>
          <p:cNvPr id="19458" name="Object 2"/>
          <p:cNvGraphicFramePr>
            <a:graphicFrameLocks noChangeAspect="1"/>
          </p:cNvGraphicFramePr>
          <p:nvPr>
            <p:extLst>
              <p:ext uri="{D42A27DB-BD31-4B8C-83A1-F6EECF244321}">
                <p14:modId xmlns:p14="http://schemas.microsoft.com/office/powerpoint/2010/main" val="2753273134"/>
              </p:ext>
            </p:extLst>
          </p:nvPr>
        </p:nvGraphicFramePr>
        <p:xfrm>
          <a:off x="620782" y="7110379"/>
          <a:ext cx="7512050" cy="5268912"/>
        </p:xfrm>
        <a:graphic>
          <a:graphicData uri="http://schemas.openxmlformats.org/presentationml/2006/ole">
            <mc:AlternateContent xmlns:mc="http://schemas.openxmlformats.org/markup-compatibility/2006">
              <mc:Choice xmlns:v="urn:schemas-microsoft-com:vml" Requires="v">
                <p:oleObj spid="_x0000_s4105" name="Document" r:id="rId4" imgW="5486400" imgH="3848100" progId="Word.Document.12">
                  <p:link updateAutomatic="1"/>
                </p:oleObj>
              </mc:Choice>
              <mc:Fallback>
                <p:oleObj name="Document" r:id="rId4" imgW="5486400" imgH="3848100"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782" y="7110379"/>
                        <a:ext cx="7512050" cy="5268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cxnSp>
        <p:nvCxnSpPr>
          <p:cNvPr id="12" name="Straight Arrow Connector 11"/>
          <p:cNvCxnSpPr/>
          <p:nvPr/>
        </p:nvCxnSpPr>
        <p:spPr>
          <a:xfrm flipH="1">
            <a:off x="3689583" y="4032190"/>
            <a:ext cx="2" cy="1246624"/>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376807" y="2814344"/>
            <a:ext cx="274497" cy="369332"/>
          </a:xfrm>
          <a:prstGeom prst="rect">
            <a:avLst/>
          </a:prstGeom>
          <a:noFill/>
        </p:spPr>
        <p:txBody>
          <a:bodyPr wrap="none" rtlCol="0">
            <a:spAutoFit/>
          </a:bodyPr>
          <a:lstStyle/>
          <a:p>
            <a:r>
              <a:rPr lang="en-US" dirty="0">
                <a:solidFill>
                  <a:prstClr val="black"/>
                </a:solidFill>
                <a:latin typeface="Calibri"/>
              </a:rPr>
              <a:t>*</a:t>
            </a:r>
          </a:p>
        </p:txBody>
      </p:sp>
      <p:sp>
        <p:nvSpPr>
          <p:cNvPr id="14" name="TextBox 13"/>
          <p:cNvSpPr txBox="1"/>
          <p:nvPr/>
        </p:nvSpPr>
        <p:spPr>
          <a:xfrm>
            <a:off x="4582193" y="4478921"/>
            <a:ext cx="274497" cy="369332"/>
          </a:xfrm>
          <a:prstGeom prst="rect">
            <a:avLst/>
          </a:prstGeom>
          <a:noFill/>
        </p:spPr>
        <p:txBody>
          <a:bodyPr wrap="none" rtlCol="0">
            <a:spAutoFit/>
          </a:bodyPr>
          <a:lstStyle/>
          <a:p>
            <a:r>
              <a:rPr lang="en-US" dirty="0">
                <a:solidFill>
                  <a:prstClr val="black"/>
                </a:solidFill>
                <a:latin typeface="Calibri"/>
              </a:rPr>
              <a:t>*</a:t>
            </a:r>
          </a:p>
        </p:txBody>
      </p:sp>
      <p:sp>
        <p:nvSpPr>
          <p:cNvPr id="15" name="TextBox 14"/>
          <p:cNvSpPr txBox="1"/>
          <p:nvPr/>
        </p:nvSpPr>
        <p:spPr>
          <a:xfrm>
            <a:off x="5401293" y="3615723"/>
            <a:ext cx="274497" cy="369332"/>
          </a:xfrm>
          <a:prstGeom prst="rect">
            <a:avLst/>
          </a:prstGeom>
          <a:noFill/>
        </p:spPr>
        <p:txBody>
          <a:bodyPr wrap="none" rtlCol="0">
            <a:spAutoFit/>
          </a:bodyPr>
          <a:lstStyle/>
          <a:p>
            <a:r>
              <a:rPr lang="en-US" dirty="0">
                <a:solidFill>
                  <a:prstClr val="black"/>
                </a:solidFill>
                <a:latin typeface="Calibri"/>
              </a:rPr>
              <a:t>*</a:t>
            </a:r>
          </a:p>
        </p:txBody>
      </p:sp>
      <p:sp>
        <p:nvSpPr>
          <p:cNvPr id="16" name="TextBox 15"/>
          <p:cNvSpPr txBox="1"/>
          <p:nvPr/>
        </p:nvSpPr>
        <p:spPr>
          <a:xfrm>
            <a:off x="600662" y="355907"/>
            <a:ext cx="7722791" cy="461665"/>
          </a:xfrm>
          <a:prstGeom prst="rect">
            <a:avLst/>
          </a:prstGeom>
          <a:noFill/>
        </p:spPr>
        <p:txBody>
          <a:bodyPr wrap="square" rtlCol="0">
            <a:spAutoFit/>
          </a:bodyPr>
          <a:lstStyle/>
          <a:p>
            <a:pPr algn="ctr"/>
            <a:r>
              <a:rPr lang="en-US" sz="2400" dirty="0">
                <a:solidFill>
                  <a:srgbClr val="FFFFFF"/>
                </a:solidFill>
                <a:latin typeface="Calibri"/>
              </a:rPr>
              <a:t>The Athenians have a </a:t>
            </a:r>
            <a:r>
              <a:rPr lang="en-US" sz="2400" b="1" u="sng" dirty="0" smtClean="0">
                <a:solidFill>
                  <a:srgbClr val="FFFFFF"/>
                </a:solidFill>
                <a:latin typeface="Calibri"/>
              </a:rPr>
              <a:t>WEAKLY DOMINANT</a:t>
            </a:r>
            <a:r>
              <a:rPr lang="en-US" sz="2400" b="1" dirty="0" smtClean="0">
                <a:solidFill>
                  <a:srgbClr val="FFFFFF"/>
                </a:solidFill>
                <a:latin typeface="Calibri"/>
              </a:rPr>
              <a:t> </a:t>
            </a:r>
            <a:r>
              <a:rPr lang="en-US" sz="2400" dirty="0" smtClean="0">
                <a:solidFill>
                  <a:srgbClr val="FFFFFF"/>
                </a:solidFill>
                <a:latin typeface="Calibri"/>
              </a:rPr>
              <a:t>strategy</a:t>
            </a:r>
            <a:r>
              <a:rPr lang="en-US" sz="2400" dirty="0">
                <a:solidFill>
                  <a:srgbClr val="FFFFFF"/>
                </a:solidFill>
                <a:latin typeface="Calibri"/>
              </a:rPr>
              <a:t>:</a:t>
            </a:r>
          </a:p>
        </p:txBody>
      </p:sp>
      <p:cxnSp>
        <p:nvCxnSpPr>
          <p:cNvPr id="17" name="Straight Connector 16"/>
          <p:cNvCxnSpPr/>
          <p:nvPr/>
        </p:nvCxnSpPr>
        <p:spPr>
          <a:xfrm>
            <a:off x="3335839" y="1917624"/>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081195" y="1923916"/>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6777600" y="1923916"/>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2001347" y="2711298"/>
            <a:ext cx="521477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2001347" y="4265305"/>
            <a:ext cx="521477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055557" y="5819312"/>
            <a:ext cx="516056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3390049" y="2711298"/>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081195" y="2711298"/>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335839" y="4265305"/>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5086454" y="4265305"/>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1986321" y="3141126"/>
            <a:ext cx="1349518"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Passive</a:t>
            </a:r>
            <a:endParaRPr lang="en-US" dirty="0">
              <a:solidFill>
                <a:srgbClr val="FF0000"/>
              </a:solidFill>
              <a:latin typeface="Helvetica"/>
              <a:cs typeface="Helvetica"/>
            </a:endParaRPr>
          </a:p>
        </p:txBody>
      </p:sp>
      <p:sp>
        <p:nvSpPr>
          <p:cNvPr id="29" name="TextBox 28"/>
          <p:cNvSpPr txBox="1"/>
          <p:nvPr/>
        </p:nvSpPr>
        <p:spPr>
          <a:xfrm>
            <a:off x="1692887" y="4865494"/>
            <a:ext cx="1351286"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Aggressive</a:t>
            </a:r>
            <a:endParaRPr lang="en-US" dirty="0">
              <a:solidFill>
                <a:srgbClr val="FF0000"/>
              </a:solidFill>
              <a:latin typeface="Helvetica"/>
              <a:cs typeface="Helvetica"/>
            </a:endParaRPr>
          </a:p>
        </p:txBody>
      </p:sp>
      <p:sp>
        <p:nvSpPr>
          <p:cNvPr id="30" name="TextBox 29"/>
          <p:cNvSpPr txBox="1"/>
          <p:nvPr/>
        </p:nvSpPr>
        <p:spPr>
          <a:xfrm>
            <a:off x="3390049" y="2093255"/>
            <a:ext cx="1383457"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Passive </a:t>
            </a:r>
            <a:endParaRPr lang="en-US" dirty="0">
              <a:solidFill>
                <a:srgbClr val="3366FF"/>
              </a:solidFill>
              <a:latin typeface="Helvetica"/>
              <a:cs typeface="Helvetica"/>
            </a:endParaRPr>
          </a:p>
        </p:txBody>
      </p:sp>
      <p:sp>
        <p:nvSpPr>
          <p:cNvPr id="31" name="TextBox 30"/>
          <p:cNvSpPr txBox="1"/>
          <p:nvPr/>
        </p:nvSpPr>
        <p:spPr>
          <a:xfrm>
            <a:off x="5086454" y="2093255"/>
            <a:ext cx="1414143"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Aggressive</a:t>
            </a:r>
            <a:endParaRPr lang="en-US" dirty="0">
              <a:solidFill>
                <a:srgbClr val="3366FF"/>
              </a:solidFill>
              <a:latin typeface="Helvetica"/>
              <a:cs typeface="Helvetica"/>
            </a:endParaRPr>
          </a:p>
        </p:txBody>
      </p:sp>
      <p:sp>
        <p:nvSpPr>
          <p:cNvPr id="32" name="TextBox 31"/>
          <p:cNvSpPr txBox="1"/>
          <p:nvPr/>
        </p:nvSpPr>
        <p:spPr>
          <a:xfrm>
            <a:off x="3539964" y="3662858"/>
            <a:ext cx="247812" cy="369332"/>
          </a:xfrm>
          <a:prstGeom prst="rect">
            <a:avLst/>
          </a:prstGeom>
          <a:noFill/>
        </p:spPr>
        <p:txBody>
          <a:bodyPr wrap="square" rtlCol="0">
            <a:spAutoFit/>
          </a:bodyPr>
          <a:lstStyle/>
          <a:p>
            <a:pPr defTabSz="914400"/>
            <a:r>
              <a:rPr lang="en-US" dirty="0">
                <a:solidFill>
                  <a:srgbClr val="FF0000"/>
                </a:solidFill>
                <a:latin typeface="Helvetica"/>
                <a:cs typeface="Helvetica"/>
              </a:rPr>
              <a:t>b</a:t>
            </a:r>
          </a:p>
        </p:txBody>
      </p:sp>
      <p:sp>
        <p:nvSpPr>
          <p:cNvPr id="33" name="TextBox 32"/>
          <p:cNvSpPr txBox="1"/>
          <p:nvPr/>
        </p:nvSpPr>
        <p:spPr>
          <a:xfrm>
            <a:off x="3539965" y="5278814"/>
            <a:ext cx="247812"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b</a:t>
            </a:r>
            <a:endParaRPr lang="en-US" dirty="0">
              <a:solidFill>
                <a:srgbClr val="FF0000"/>
              </a:solidFill>
              <a:latin typeface="Helvetica"/>
              <a:cs typeface="Helvetica"/>
            </a:endParaRPr>
          </a:p>
        </p:txBody>
      </p:sp>
      <p:sp>
        <p:nvSpPr>
          <p:cNvPr id="34" name="TextBox 33"/>
          <p:cNvSpPr txBox="1"/>
          <p:nvPr/>
        </p:nvSpPr>
        <p:spPr>
          <a:xfrm>
            <a:off x="5210234" y="3662858"/>
            <a:ext cx="260292" cy="369332"/>
          </a:xfrm>
          <a:prstGeom prst="rect">
            <a:avLst/>
          </a:prstGeom>
          <a:noFill/>
        </p:spPr>
        <p:txBody>
          <a:bodyPr wrap="square" rtlCol="0">
            <a:spAutoFit/>
          </a:bodyPr>
          <a:lstStyle/>
          <a:p>
            <a:pPr defTabSz="914400"/>
            <a:r>
              <a:rPr lang="en-US" dirty="0">
                <a:solidFill>
                  <a:srgbClr val="FF0000"/>
                </a:solidFill>
                <a:latin typeface="Helvetica"/>
                <a:cs typeface="Helvetica"/>
              </a:rPr>
              <a:t>a</a:t>
            </a:r>
          </a:p>
        </p:txBody>
      </p:sp>
      <p:sp>
        <p:nvSpPr>
          <p:cNvPr id="35" name="TextBox 34"/>
          <p:cNvSpPr txBox="1"/>
          <p:nvPr/>
        </p:nvSpPr>
        <p:spPr>
          <a:xfrm>
            <a:off x="4205967" y="2861485"/>
            <a:ext cx="1004266"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d</a:t>
            </a:r>
            <a:endParaRPr lang="en-US" dirty="0">
              <a:solidFill>
                <a:srgbClr val="3366FF"/>
              </a:solidFill>
              <a:latin typeface="Helvetica"/>
              <a:cs typeface="Helvetica"/>
            </a:endParaRPr>
          </a:p>
        </p:txBody>
      </p:sp>
      <p:sp>
        <p:nvSpPr>
          <p:cNvPr id="36" name="TextBox 35"/>
          <p:cNvSpPr txBox="1"/>
          <p:nvPr/>
        </p:nvSpPr>
        <p:spPr>
          <a:xfrm>
            <a:off x="6005530" y="2956460"/>
            <a:ext cx="666003"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e</a:t>
            </a:r>
            <a:endParaRPr lang="en-US" dirty="0">
              <a:solidFill>
                <a:srgbClr val="3366FF"/>
              </a:solidFill>
              <a:latin typeface="Helvetica"/>
              <a:cs typeface="Helvetica"/>
            </a:endParaRPr>
          </a:p>
        </p:txBody>
      </p:sp>
      <p:sp>
        <p:nvSpPr>
          <p:cNvPr id="37" name="TextBox 36"/>
          <p:cNvSpPr txBox="1"/>
          <p:nvPr/>
        </p:nvSpPr>
        <p:spPr>
          <a:xfrm>
            <a:off x="4412851" y="4496162"/>
            <a:ext cx="673603" cy="369332"/>
          </a:xfrm>
          <a:prstGeom prst="rect">
            <a:avLst/>
          </a:prstGeom>
          <a:noFill/>
        </p:spPr>
        <p:txBody>
          <a:bodyPr wrap="square" rtlCol="0">
            <a:spAutoFit/>
          </a:bodyPr>
          <a:lstStyle/>
          <a:p>
            <a:pPr defTabSz="914400"/>
            <a:r>
              <a:rPr lang="en-US" dirty="0">
                <a:solidFill>
                  <a:srgbClr val="3366FF"/>
                </a:solidFill>
                <a:latin typeface="Helvetica"/>
                <a:cs typeface="Helvetica"/>
              </a:rPr>
              <a:t>d</a:t>
            </a:r>
          </a:p>
        </p:txBody>
      </p:sp>
      <p:sp>
        <p:nvSpPr>
          <p:cNvPr id="38" name="TextBox 37"/>
          <p:cNvSpPr txBox="1"/>
          <p:nvPr/>
        </p:nvSpPr>
        <p:spPr>
          <a:xfrm>
            <a:off x="5237541" y="5110562"/>
            <a:ext cx="1051259" cy="369332"/>
          </a:xfrm>
          <a:prstGeom prst="rect">
            <a:avLst/>
          </a:prstGeom>
          <a:noFill/>
        </p:spPr>
        <p:txBody>
          <a:bodyPr wrap="square" rtlCol="0">
            <a:spAutoFit/>
          </a:bodyPr>
          <a:lstStyle/>
          <a:p>
            <a:pPr defTabSz="914400"/>
            <a:r>
              <a:rPr lang="en-US" dirty="0">
                <a:solidFill>
                  <a:srgbClr val="FF0000"/>
                </a:solidFill>
                <a:latin typeface="Helvetica"/>
                <a:cs typeface="Helvetica"/>
              </a:rPr>
              <a:t>c</a:t>
            </a:r>
          </a:p>
        </p:txBody>
      </p:sp>
      <p:sp>
        <p:nvSpPr>
          <p:cNvPr id="39" name="TextBox 38"/>
          <p:cNvSpPr txBox="1"/>
          <p:nvPr/>
        </p:nvSpPr>
        <p:spPr>
          <a:xfrm>
            <a:off x="6009860" y="4496162"/>
            <a:ext cx="1004266" cy="646331"/>
          </a:xfrm>
          <a:prstGeom prst="rect">
            <a:avLst/>
          </a:prstGeom>
          <a:noFill/>
        </p:spPr>
        <p:txBody>
          <a:bodyPr wrap="square" rtlCol="0">
            <a:spAutoFit/>
          </a:bodyPr>
          <a:lstStyle/>
          <a:p>
            <a:pPr defTabSz="914400"/>
            <a:r>
              <a:rPr lang="en-US" dirty="0">
                <a:solidFill>
                  <a:srgbClr val="3366FF"/>
                </a:solidFill>
                <a:latin typeface="Helvetica"/>
                <a:cs typeface="Helvetica"/>
              </a:rPr>
              <a:t>e</a:t>
            </a:r>
          </a:p>
          <a:p>
            <a:pPr defTabSz="914400"/>
            <a:endParaRPr lang="en-US" dirty="0">
              <a:solidFill>
                <a:srgbClr val="3366FF"/>
              </a:solidFill>
              <a:latin typeface="Helvetica"/>
              <a:cs typeface="Helvetica"/>
            </a:endParaRPr>
          </a:p>
        </p:txBody>
      </p:sp>
      <p:cxnSp>
        <p:nvCxnSpPr>
          <p:cNvPr id="41" name="Straight Arrow Connector 40"/>
          <p:cNvCxnSpPr/>
          <p:nvPr/>
        </p:nvCxnSpPr>
        <p:spPr>
          <a:xfrm flipV="1">
            <a:off x="5366259" y="4032190"/>
            <a:ext cx="0" cy="107837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2" name="Oval 41"/>
          <p:cNvSpPr/>
          <p:nvPr/>
        </p:nvSpPr>
        <p:spPr>
          <a:xfrm rot="5400000">
            <a:off x="4498982" y="2320250"/>
            <a:ext cx="727597" cy="3108014"/>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Calibri"/>
            </a:endParaRPr>
          </a:p>
        </p:txBody>
      </p:sp>
      <p:sp>
        <p:nvSpPr>
          <p:cNvPr id="43" name="TextBox 42"/>
          <p:cNvSpPr txBox="1"/>
          <p:nvPr/>
        </p:nvSpPr>
        <p:spPr>
          <a:xfrm>
            <a:off x="244220" y="780311"/>
            <a:ext cx="5362054" cy="707886"/>
          </a:xfrm>
          <a:prstGeom prst="rect">
            <a:avLst/>
          </a:prstGeom>
          <a:noFill/>
        </p:spPr>
        <p:txBody>
          <a:bodyPr wrap="square" rtlCol="0">
            <a:spAutoFit/>
          </a:bodyPr>
          <a:lstStyle/>
          <a:p>
            <a:r>
              <a:rPr lang="en-US" sz="2000" i="1" dirty="0" smtClean="0">
                <a:latin typeface="Calibri"/>
              </a:rPr>
              <a:t>Athenian preferences: 	a &gt; b&gt; c</a:t>
            </a:r>
          </a:p>
          <a:p>
            <a:r>
              <a:rPr lang="en-US" sz="2000" i="1" dirty="0" err="1" smtClean="0">
                <a:latin typeface="Calibri"/>
              </a:rPr>
              <a:t>Archidamos</a:t>
            </a:r>
            <a:r>
              <a:rPr lang="en-US" sz="2000" i="1" dirty="0" smtClean="0">
                <a:latin typeface="Calibri"/>
              </a:rPr>
              <a:t>’ preferences: 	d &gt; e</a:t>
            </a:r>
            <a:endParaRPr lang="en-US" sz="2000" i="1" dirty="0">
              <a:latin typeface="Calibri"/>
            </a:endParaRPr>
          </a:p>
        </p:txBody>
      </p:sp>
      <p:sp>
        <p:nvSpPr>
          <p:cNvPr id="44" name="Rectangle 43"/>
          <p:cNvSpPr/>
          <p:nvPr/>
        </p:nvSpPr>
        <p:spPr>
          <a:xfrm rot="16200000">
            <a:off x="1010167" y="3977973"/>
            <a:ext cx="1133644" cy="369332"/>
          </a:xfrm>
          <a:prstGeom prst="rect">
            <a:avLst/>
          </a:prstGeom>
        </p:spPr>
        <p:txBody>
          <a:bodyPr wrap="none">
            <a:spAutoFit/>
          </a:bodyPr>
          <a:lstStyle/>
          <a:p>
            <a:r>
              <a:rPr lang="en-US" dirty="0" smtClean="0"/>
              <a:t>Athenians</a:t>
            </a:r>
            <a:endParaRPr lang="en-US" dirty="0"/>
          </a:p>
        </p:txBody>
      </p:sp>
      <p:sp>
        <p:nvSpPr>
          <p:cNvPr id="45" name="Rectangle 44"/>
          <p:cNvSpPr/>
          <p:nvPr/>
        </p:nvSpPr>
        <p:spPr>
          <a:xfrm>
            <a:off x="4376807" y="1499603"/>
            <a:ext cx="1300356" cy="369332"/>
          </a:xfrm>
          <a:prstGeom prst="rect">
            <a:avLst/>
          </a:prstGeom>
        </p:spPr>
        <p:txBody>
          <a:bodyPr wrap="none">
            <a:spAutoFit/>
          </a:bodyPr>
          <a:lstStyle/>
          <a:p>
            <a:r>
              <a:rPr lang="en-US" dirty="0" err="1" smtClean="0"/>
              <a:t>Archidamos</a:t>
            </a:r>
            <a:endParaRPr lang="en-US" dirty="0"/>
          </a:p>
        </p:txBody>
      </p:sp>
    </p:spTree>
    <p:extLst>
      <p:ext uri="{BB962C8B-B14F-4D97-AF65-F5344CB8AC3E}">
        <p14:creationId xmlns:p14="http://schemas.microsoft.com/office/powerpoint/2010/main" val="18735531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5" grpId="0"/>
      <p:bldP spid="16" grpId="0"/>
      <p:bldP spid="4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u="sng" dirty="0"/>
              <a:t>Athenian Imperialism is a consequence </a:t>
            </a:r>
            <a:r>
              <a:rPr lang="en-US" sz="3600" u="sng" dirty="0" smtClean="0"/>
              <a:t>of:</a:t>
            </a:r>
            <a:endParaRPr lang="en-US" sz="3600" u="sng" dirty="0"/>
          </a:p>
        </p:txBody>
      </p:sp>
      <p:sp>
        <p:nvSpPr>
          <p:cNvPr id="3" name="Content Placeholder 2"/>
          <p:cNvSpPr>
            <a:spLocks noGrp="1"/>
          </p:cNvSpPr>
          <p:nvPr>
            <p:ph idx="1"/>
          </p:nvPr>
        </p:nvSpPr>
        <p:spPr/>
        <p:txBody>
          <a:bodyPr/>
          <a:lstStyle/>
          <a:p>
            <a:r>
              <a:rPr lang="en-US" dirty="0" smtClean="0"/>
              <a:t>Spartan inaction</a:t>
            </a:r>
          </a:p>
          <a:p>
            <a:r>
              <a:rPr lang="en-US" dirty="0" smtClean="0"/>
              <a:t>Naval supremacy</a:t>
            </a:r>
          </a:p>
          <a:p>
            <a:r>
              <a:rPr lang="en-US" dirty="0" smtClean="0"/>
              <a:t>Negotiation breakdown</a:t>
            </a:r>
          </a:p>
          <a:p>
            <a:pPr lvl="1">
              <a:buFontTx/>
              <a:buChar char="-"/>
            </a:pPr>
            <a:r>
              <a:rPr lang="en-US" dirty="0" smtClean="0"/>
              <a:t>with Sparta </a:t>
            </a:r>
          </a:p>
          <a:p>
            <a:pPr lvl="1">
              <a:buFontTx/>
              <a:buChar char="-"/>
            </a:pPr>
            <a:r>
              <a:rPr lang="en-US" dirty="0" smtClean="0"/>
              <a:t>with Melos</a:t>
            </a:r>
          </a:p>
          <a:p>
            <a:pPr>
              <a:buFontTx/>
              <a:buChar char="-"/>
            </a:pPr>
            <a:r>
              <a:rPr lang="en-US" dirty="0" smtClean="0"/>
              <a:t>Conquest (</a:t>
            </a:r>
            <a:r>
              <a:rPr lang="en-US" dirty="0"/>
              <a:t>If we have </a:t>
            </a:r>
            <a:r>
              <a:rPr lang="en-US" dirty="0" smtClean="0"/>
              <a:t>time)</a:t>
            </a:r>
          </a:p>
          <a:p>
            <a:pPr>
              <a:buFontTx/>
              <a:buChar char="-"/>
            </a:pPr>
            <a:endParaRPr lang="en-US" dirty="0" smtClean="0"/>
          </a:p>
          <a:p>
            <a:endParaRPr lang="en-US" dirty="0" smtClean="0"/>
          </a:p>
          <a:p>
            <a:endParaRPr lang="en-US" dirty="0"/>
          </a:p>
        </p:txBody>
      </p:sp>
    </p:spTree>
    <p:extLst>
      <p:ext uri="{BB962C8B-B14F-4D97-AF65-F5344CB8AC3E}">
        <p14:creationId xmlns:p14="http://schemas.microsoft.com/office/powerpoint/2010/main" val="294736676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407053" y="3662858"/>
            <a:ext cx="299631" cy="369332"/>
          </a:xfrm>
          <a:prstGeom prst="rect">
            <a:avLst/>
          </a:prstGeom>
          <a:noFill/>
        </p:spPr>
        <p:txBody>
          <a:bodyPr wrap="none" rtlCol="0">
            <a:spAutoFit/>
          </a:bodyPr>
          <a:lstStyle/>
          <a:p>
            <a:r>
              <a:rPr lang="en-US" dirty="0" smtClean="0">
                <a:latin typeface="Calibri"/>
              </a:rPr>
              <a:t>*</a:t>
            </a:r>
            <a:endParaRPr lang="en-US" dirty="0">
              <a:latin typeface="Calibri"/>
            </a:endParaRPr>
          </a:p>
        </p:txBody>
      </p:sp>
      <p:sp>
        <p:nvSpPr>
          <p:cNvPr id="5" name="TextBox 4"/>
          <p:cNvSpPr txBox="1"/>
          <p:nvPr/>
        </p:nvSpPr>
        <p:spPr>
          <a:xfrm>
            <a:off x="3747669" y="3596596"/>
            <a:ext cx="299631" cy="369332"/>
          </a:xfrm>
          <a:prstGeom prst="rect">
            <a:avLst/>
          </a:prstGeom>
          <a:noFill/>
        </p:spPr>
        <p:txBody>
          <a:bodyPr wrap="none" rtlCol="0">
            <a:spAutoFit/>
          </a:bodyPr>
          <a:lstStyle/>
          <a:p>
            <a:r>
              <a:rPr lang="en-US" dirty="0">
                <a:latin typeface="Calibri"/>
              </a:rPr>
              <a:t>*</a:t>
            </a:r>
          </a:p>
        </p:txBody>
      </p:sp>
      <p:sp>
        <p:nvSpPr>
          <p:cNvPr id="6" name="TextBox 5"/>
          <p:cNvSpPr txBox="1"/>
          <p:nvPr/>
        </p:nvSpPr>
        <p:spPr>
          <a:xfrm>
            <a:off x="3747669" y="5215476"/>
            <a:ext cx="299631" cy="369332"/>
          </a:xfrm>
          <a:prstGeom prst="rect">
            <a:avLst/>
          </a:prstGeom>
          <a:noFill/>
        </p:spPr>
        <p:txBody>
          <a:bodyPr wrap="none" rtlCol="0">
            <a:spAutoFit/>
          </a:bodyPr>
          <a:lstStyle/>
          <a:p>
            <a:r>
              <a:rPr lang="en-US" dirty="0">
                <a:latin typeface="Calibri"/>
              </a:rPr>
              <a:t>*</a:t>
            </a:r>
          </a:p>
        </p:txBody>
      </p:sp>
      <p:sp>
        <p:nvSpPr>
          <p:cNvPr id="10" name="TextBox 9"/>
          <p:cNvSpPr txBox="1"/>
          <p:nvPr/>
        </p:nvSpPr>
        <p:spPr>
          <a:xfrm>
            <a:off x="4387448" y="2771794"/>
            <a:ext cx="299631" cy="369332"/>
          </a:xfrm>
          <a:prstGeom prst="rect">
            <a:avLst/>
          </a:prstGeom>
          <a:noFill/>
        </p:spPr>
        <p:txBody>
          <a:bodyPr wrap="none" rtlCol="0">
            <a:spAutoFit/>
          </a:bodyPr>
          <a:lstStyle/>
          <a:p>
            <a:r>
              <a:rPr lang="en-US" dirty="0">
                <a:latin typeface="Calibri"/>
              </a:rPr>
              <a:t>*</a:t>
            </a:r>
          </a:p>
        </p:txBody>
      </p:sp>
      <p:sp>
        <p:nvSpPr>
          <p:cNvPr id="11" name="TextBox 10"/>
          <p:cNvSpPr txBox="1"/>
          <p:nvPr/>
        </p:nvSpPr>
        <p:spPr>
          <a:xfrm>
            <a:off x="4608849" y="4455204"/>
            <a:ext cx="299631" cy="369332"/>
          </a:xfrm>
          <a:prstGeom prst="rect">
            <a:avLst/>
          </a:prstGeom>
          <a:noFill/>
        </p:spPr>
        <p:txBody>
          <a:bodyPr wrap="none" rtlCol="0">
            <a:spAutoFit/>
          </a:bodyPr>
          <a:lstStyle/>
          <a:p>
            <a:r>
              <a:rPr lang="en-US" dirty="0">
                <a:latin typeface="Calibri"/>
              </a:rPr>
              <a:t>*</a:t>
            </a:r>
          </a:p>
        </p:txBody>
      </p:sp>
      <p:sp>
        <p:nvSpPr>
          <p:cNvPr id="13" name="Oval 12"/>
          <p:cNvSpPr/>
          <p:nvPr/>
        </p:nvSpPr>
        <p:spPr>
          <a:xfrm rot="5400000">
            <a:off x="3397421" y="2679295"/>
            <a:ext cx="1570759" cy="1601262"/>
          </a:xfrm>
          <a:prstGeom prst="ellipse">
            <a:avLst/>
          </a:prstGeom>
          <a:noFill/>
          <a:ln w="476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a:endParaRPr>
          </a:p>
        </p:txBody>
      </p:sp>
      <p:sp>
        <p:nvSpPr>
          <p:cNvPr id="15" name="TextBox 14"/>
          <p:cNvSpPr txBox="1"/>
          <p:nvPr/>
        </p:nvSpPr>
        <p:spPr>
          <a:xfrm>
            <a:off x="3144519" y="315754"/>
            <a:ext cx="3176012" cy="369332"/>
          </a:xfrm>
          <a:prstGeom prst="rect">
            <a:avLst/>
          </a:prstGeom>
          <a:noFill/>
        </p:spPr>
        <p:txBody>
          <a:bodyPr wrap="square" rtlCol="0">
            <a:spAutoFit/>
          </a:bodyPr>
          <a:lstStyle/>
          <a:p>
            <a:pPr algn="ctr"/>
            <a:r>
              <a:rPr lang="en-US" b="1" dirty="0">
                <a:solidFill>
                  <a:srgbClr val="FFFFFF"/>
                </a:solidFill>
                <a:latin typeface="Calibri"/>
                <a:cs typeface="SymbolGreekIIP"/>
              </a:rPr>
              <a:t>NASH EQUILIBRIA</a:t>
            </a:r>
          </a:p>
        </p:txBody>
      </p:sp>
      <p:cxnSp>
        <p:nvCxnSpPr>
          <p:cNvPr id="83" name="Straight Connector 82"/>
          <p:cNvCxnSpPr/>
          <p:nvPr/>
        </p:nvCxnSpPr>
        <p:spPr>
          <a:xfrm>
            <a:off x="3335839" y="1917624"/>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5081195" y="1923916"/>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6777600" y="1923916"/>
            <a:ext cx="0" cy="432097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2001347" y="2711298"/>
            <a:ext cx="521477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a:off x="2001347" y="4265305"/>
            <a:ext cx="521477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a:off x="2055557" y="5819312"/>
            <a:ext cx="5160561"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3390049" y="2711298"/>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a:off x="5081195" y="2711298"/>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a:off x="3335839" y="4265305"/>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a:off x="5086454" y="4265305"/>
            <a:ext cx="1691146" cy="1554007"/>
          </a:xfrm>
          <a:prstGeom prst="line">
            <a:avLst/>
          </a:prstGeom>
          <a:ln>
            <a:solidFill>
              <a:srgbClr val="FFFFFF"/>
            </a:solidFill>
            <a:prstDash val="dot"/>
          </a:ln>
        </p:spPr>
        <p:style>
          <a:lnRef idx="2">
            <a:schemeClr val="accent1"/>
          </a:lnRef>
          <a:fillRef idx="0">
            <a:schemeClr val="accent1"/>
          </a:fillRef>
          <a:effectRef idx="1">
            <a:schemeClr val="accent1"/>
          </a:effectRef>
          <a:fontRef idx="minor">
            <a:schemeClr val="tx1"/>
          </a:fontRef>
        </p:style>
      </p:cxnSp>
      <p:sp>
        <p:nvSpPr>
          <p:cNvPr id="93" name="TextBox 92"/>
          <p:cNvSpPr txBox="1"/>
          <p:nvPr/>
        </p:nvSpPr>
        <p:spPr>
          <a:xfrm>
            <a:off x="1986321" y="3141126"/>
            <a:ext cx="1349518"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Passive</a:t>
            </a:r>
            <a:endParaRPr lang="en-US" dirty="0">
              <a:solidFill>
                <a:srgbClr val="FF0000"/>
              </a:solidFill>
              <a:latin typeface="Helvetica"/>
              <a:cs typeface="Helvetica"/>
            </a:endParaRPr>
          </a:p>
        </p:txBody>
      </p:sp>
      <p:sp>
        <p:nvSpPr>
          <p:cNvPr id="94" name="TextBox 93"/>
          <p:cNvSpPr txBox="1"/>
          <p:nvPr/>
        </p:nvSpPr>
        <p:spPr>
          <a:xfrm>
            <a:off x="1692887" y="4865494"/>
            <a:ext cx="1351286"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Aggressive</a:t>
            </a:r>
            <a:endParaRPr lang="en-US" dirty="0">
              <a:solidFill>
                <a:srgbClr val="FF0000"/>
              </a:solidFill>
              <a:latin typeface="Helvetica"/>
              <a:cs typeface="Helvetica"/>
            </a:endParaRPr>
          </a:p>
        </p:txBody>
      </p:sp>
      <p:sp>
        <p:nvSpPr>
          <p:cNvPr id="95" name="TextBox 94"/>
          <p:cNvSpPr txBox="1"/>
          <p:nvPr/>
        </p:nvSpPr>
        <p:spPr>
          <a:xfrm>
            <a:off x="3390049" y="2093255"/>
            <a:ext cx="1383457"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Passive </a:t>
            </a:r>
            <a:endParaRPr lang="en-US" dirty="0">
              <a:solidFill>
                <a:srgbClr val="3366FF"/>
              </a:solidFill>
              <a:latin typeface="Helvetica"/>
              <a:cs typeface="Helvetica"/>
            </a:endParaRPr>
          </a:p>
        </p:txBody>
      </p:sp>
      <p:sp>
        <p:nvSpPr>
          <p:cNvPr id="96" name="TextBox 95"/>
          <p:cNvSpPr txBox="1"/>
          <p:nvPr/>
        </p:nvSpPr>
        <p:spPr>
          <a:xfrm>
            <a:off x="5086454" y="2093255"/>
            <a:ext cx="1414143"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Aggressive</a:t>
            </a:r>
            <a:endParaRPr lang="en-US" dirty="0">
              <a:solidFill>
                <a:srgbClr val="3366FF"/>
              </a:solidFill>
              <a:latin typeface="Helvetica"/>
              <a:cs typeface="Helvetica"/>
            </a:endParaRPr>
          </a:p>
        </p:txBody>
      </p:sp>
      <p:sp>
        <p:nvSpPr>
          <p:cNvPr id="97" name="TextBox 96"/>
          <p:cNvSpPr txBox="1"/>
          <p:nvPr/>
        </p:nvSpPr>
        <p:spPr>
          <a:xfrm>
            <a:off x="3539963" y="3662858"/>
            <a:ext cx="1051259" cy="369332"/>
          </a:xfrm>
          <a:prstGeom prst="rect">
            <a:avLst/>
          </a:prstGeom>
          <a:noFill/>
        </p:spPr>
        <p:txBody>
          <a:bodyPr wrap="square" rtlCol="0">
            <a:spAutoFit/>
          </a:bodyPr>
          <a:lstStyle/>
          <a:p>
            <a:pPr defTabSz="914400"/>
            <a:r>
              <a:rPr lang="en-US" dirty="0">
                <a:solidFill>
                  <a:srgbClr val="FF0000"/>
                </a:solidFill>
                <a:latin typeface="Helvetica"/>
                <a:cs typeface="Helvetica"/>
              </a:rPr>
              <a:t>b</a:t>
            </a:r>
          </a:p>
        </p:txBody>
      </p:sp>
      <p:sp>
        <p:nvSpPr>
          <p:cNvPr id="98" name="TextBox 97"/>
          <p:cNvSpPr txBox="1"/>
          <p:nvPr/>
        </p:nvSpPr>
        <p:spPr>
          <a:xfrm>
            <a:off x="3539964" y="5278814"/>
            <a:ext cx="666003" cy="369332"/>
          </a:xfrm>
          <a:prstGeom prst="rect">
            <a:avLst/>
          </a:prstGeom>
          <a:noFill/>
        </p:spPr>
        <p:txBody>
          <a:bodyPr wrap="square" rtlCol="0">
            <a:spAutoFit/>
          </a:bodyPr>
          <a:lstStyle/>
          <a:p>
            <a:pPr defTabSz="914400"/>
            <a:r>
              <a:rPr lang="en-US" dirty="0" smtClean="0">
                <a:solidFill>
                  <a:srgbClr val="FF0000"/>
                </a:solidFill>
                <a:latin typeface="Helvetica"/>
                <a:cs typeface="Helvetica"/>
              </a:rPr>
              <a:t>b</a:t>
            </a:r>
            <a:endParaRPr lang="en-US" dirty="0">
              <a:solidFill>
                <a:srgbClr val="FF0000"/>
              </a:solidFill>
              <a:latin typeface="Helvetica"/>
              <a:cs typeface="Helvetica"/>
            </a:endParaRPr>
          </a:p>
        </p:txBody>
      </p:sp>
      <p:sp>
        <p:nvSpPr>
          <p:cNvPr id="99" name="TextBox 98"/>
          <p:cNvSpPr txBox="1"/>
          <p:nvPr/>
        </p:nvSpPr>
        <p:spPr>
          <a:xfrm>
            <a:off x="5210234" y="3662858"/>
            <a:ext cx="317114" cy="369332"/>
          </a:xfrm>
          <a:prstGeom prst="rect">
            <a:avLst/>
          </a:prstGeom>
          <a:noFill/>
        </p:spPr>
        <p:txBody>
          <a:bodyPr wrap="square" rtlCol="0">
            <a:spAutoFit/>
          </a:bodyPr>
          <a:lstStyle/>
          <a:p>
            <a:pPr defTabSz="914400"/>
            <a:r>
              <a:rPr lang="en-US" dirty="0">
                <a:solidFill>
                  <a:srgbClr val="FF0000"/>
                </a:solidFill>
                <a:latin typeface="Helvetica"/>
                <a:cs typeface="Helvetica"/>
              </a:rPr>
              <a:t>a</a:t>
            </a:r>
          </a:p>
        </p:txBody>
      </p:sp>
      <p:sp>
        <p:nvSpPr>
          <p:cNvPr id="100" name="TextBox 99"/>
          <p:cNvSpPr txBox="1"/>
          <p:nvPr/>
        </p:nvSpPr>
        <p:spPr>
          <a:xfrm>
            <a:off x="4205967" y="2861485"/>
            <a:ext cx="1004266"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d</a:t>
            </a:r>
            <a:endParaRPr lang="en-US" dirty="0">
              <a:solidFill>
                <a:srgbClr val="3366FF"/>
              </a:solidFill>
              <a:latin typeface="Helvetica"/>
              <a:cs typeface="Helvetica"/>
            </a:endParaRPr>
          </a:p>
        </p:txBody>
      </p:sp>
      <p:sp>
        <p:nvSpPr>
          <p:cNvPr id="101" name="TextBox 100"/>
          <p:cNvSpPr txBox="1"/>
          <p:nvPr/>
        </p:nvSpPr>
        <p:spPr>
          <a:xfrm>
            <a:off x="6005530" y="2956460"/>
            <a:ext cx="666003" cy="369332"/>
          </a:xfrm>
          <a:prstGeom prst="rect">
            <a:avLst/>
          </a:prstGeom>
          <a:noFill/>
        </p:spPr>
        <p:txBody>
          <a:bodyPr wrap="square" rtlCol="0">
            <a:spAutoFit/>
          </a:bodyPr>
          <a:lstStyle/>
          <a:p>
            <a:pPr defTabSz="914400"/>
            <a:r>
              <a:rPr lang="en-US" dirty="0" smtClean="0">
                <a:solidFill>
                  <a:srgbClr val="3366FF"/>
                </a:solidFill>
                <a:latin typeface="Helvetica"/>
                <a:cs typeface="Helvetica"/>
              </a:rPr>
              <a:t>e</a:t>
            </a:r>
            <a:endParaRPr lang="en-US" dirty="0">
              <a:solidFill>
                <a:srgbClr val="3366FF"/>
              </a:solidFill>
              <a:latin typeface="Helvetica"/>
              <a:cs typeface="Helvetica"/>
            </a:endParaRPr>
          </a:p>
        </p:txBody>
      </p:sp>
      <p:sp>
        <p:nvSpPr>
          <p:cNvPr id="102" name="TextBox 101"/>
          <p:cNvSpPr txBox="1"/>
          <p:nvPr/>
        </p:nvSpPr>
        <p:spPr>
          <a:xfrm>
            <a:off x="4412851" y="4496162"/>
            <a:ext cx="673603" cy="369332"/>
          </a:xfrm>
          <a:prstGeom prst="rect">
            <a:avLst/>
          </a:prstGeom>
          <a:noFill/>
        </p:spPr>
        <p:txBody>
          <a:bodyPr wrap="square" rtlCol="0">
            <a:spAutoFit/>
          </a:bodyPr>
          <a:lstStyle/>
          <a:p>
            <a:pPr defTabSz="914400"/>
            <a:r>
              <a:rPr lang="en-US" dirty="0">
                <a:solidFill>
                  <a:srgbClr val="3366FF"/>
                </a:solidFill>
                <a:latin typeface="Helvetica"/>
                <a:cs typeface="Helvetica"/>
              </a:rPr>
              <a:t>d</a:t>
            </a:r>
          </a:p>
        </p:txBody>
      </p:sp>
      <p:sp>
        <p:nvSpPr>
          <p:cNvPr id="103" name="TextBox 102"/>
          <p:cNvSpPr txBox="1"/>
          <p:nvPr/>
        </p:nvSpPr>
        <p:spPr>
          <a:xfrm>
            <a:off x="5237541" y="5110562"/>
            <a:ext cx="1051259" cy="369332"/>
          </a:xfrm>
          <a:prstGeom prst="rect">
            <a:avLst/>
          </a:prstGeom>
          <a:noFill/>
        </p:spPr>
        <p:txBody>
          <a:bodyPr wrap="square" rtlCol="0">
            <a:spAutoFit/>
          </a:bodyPr>
          <a:lstStyle/>
          <a:p>
            <a:pPr defTabSz="914400"/>
            <a:r>
              <a:rPr lang="en-US" dirty="0">
                <a:solidFill>
                  <a:srgbClr val="FF0000"/>
                </a:solidFill>
                <a:latin typeface="Helvetica"/>
                <a:cs typeface="Helvetica"/>
              </a:rPr>
              <a:t>c</a:t>
            </a:r>
          </a:p>
        </p:txBody>
      </p:sp>
      <p:sp>
        <p:nvSpPr>
          <p:cNvPr id="104" name="TextBox 103"/>
          <p:cNvSpPr txBox="1"/>
          <p:nvPr/>
        </p:nvSpPr>
        <p:spPr>
          <a:xfrm>
            <a:off x="6009860" y="4496162"/>
            <a:ext cx="1004266" cy="646331"/>
          </a:xfrm>
          <a:prstGeom prst="rect">
            <a:avLst/>
          </a:prstGeom>
          <a:noFill/>
        </p:spPr>
        <p:txBody>
          <a:bodyPr wrap="square" rtlCol="0">
            <a:spAutoFit/>
          </a:bodyPr>
          <a:lstStyle/>
          <a:p>
            <a:pPr defTabSz="914400"/>
            <a:r>
              <a:rPr lang="en-US" dirty="0">
                <a:solidFill>
                  <a:srgbClr val="3366FF"/>
                </a:solidFill>
                <a:latin typeface="Helvetica"/>
                <a:cs typeface="Helvetica"/>
              </a:rPr>
              <a:t>e</a:t>
            </a:r>
          </a:p>
          <a:p>
            <a:pPr defTabSz="914400"/>
            <a:endParaRPr lang="en-US" dirty="0">
              <a:solidFill>
                <a:srgbClr val="3366FF"/>
              </a:solidFill>
              <a:latin typeface="Helvetica"/>
              <a:cs typeface="Helvetica"/>
            </a:endParaRPr>
          </a:p>
        </p:txBody>
      </p:sp>
      <p:sp>
        <p:nvSpPr>
          <p:cNvPr id="105" name="Rectangle 104"/>
          <p:cNvSpPr/>
          <p:nvPr/>
        </p:nvSpPr>
        <p:spPr>
          <a:xfrm rot="16200000">
            <a:off x="1010167" y="3977973"/>
            <a:ext cx="1133644" cy="369332"/>
          </a:xfrm>
          <a:prstGeom prst="rect">
            <a:avLst/>
          </a:prstGeom>
        </p:spPr>
        <p:txBody>
          <a:bodyPr wrap="none">
            <a:spAutoFit/>
          </a:bodyPr>
          <a:lstStyle/>
          <a:p>
            <a:r>
              <a:rPr lang="en-US" dirty="0" smtClean="0"/>
              <a:t>Athenians</a:t>
            </a:r>
            <a:endParaRPr lang="en-US" dirty="0"/>
          </a:p>
        </p:txBody>
      </p:sp>
      <p:sp>
        <p:nvSpPr>
          <p:cNvPr id="106" name="Rectangle 105"/>
          <p:cNvSpPr/>
          <p:nvPr/>
        </p:nvSpPr>
        <p:spPr>
          <a:xfrm>
            <a:off x="4376807" y="1499603"/>
            <a:ext cx="1300356" cy="369332"/>
          </a:xfrm>
          <a:prstGeom prst="rect">
            <a:avLst/>
          </a:prstGeom>
        </p:spPr>
        <p:txBody>
          <a:bodyPr wrap="none">
            <a:spAutoFit/>
          </a:bodyPr>
          <a:lstStyle/>
          <a:p>
            <a:r>
              <a:rPr lang="en-US" dirty="0" err="1" smtClean="0"/>
              <a:t>Archidamos</a:t>
            </a:r>
            <a:endParaRPr lang="en-US" dirty="0"/>
          </a:p>
        </p:txBody>
      </p:sp>
      <p:sp>
        <p:nvSpPr>
          <p:cNvPr id="107" name="Oval 106"/>
          <p:cNvSpPr/>
          <p:nvPr/>
        </p:nvSpPr>
        <p:spPr>
          <a:xfrm rot="5400000">
            <a:off x="3401577" y="4250672"/>
            <a:ext cx="1566643" cy="1597066"/>
          </a:xfrm>
          <a:prstGeom prst="ellipse">
            <a:avLst/>
          </a:prstGeom>
          <a:noFill/>
          <a:ln w="476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a:endParaRPr>
          </a:p>
        </p:txBody>
      </p:sp>
    </p:spTree>
    <p:extLst>
      <p:ext uri="{BB962C8B-B14F-4D97-AF65-F5344CB8AC3E}">
        <p14:creationId xmlns:p14="http://schemas.microsoft.com/office/powerpoint/2010/main" val="22602105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0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alphaModFix amt="40000"/>
          </a:blip>
          <a:stretch>
            <a:fillRect/>
          </a:stretch>
        </p:blipFill>
        <p:spPr>
          <a:xfrm>
            <a:off x="-11924" y="1"/>
            <a:ext cx="9803398" cy="6879578"/>
          </a:xfrm>
          <a:prstGeom prst="rect">
            <a:avLst/>
          </a:prstGeom>
        </p:spPr>
      </p:pic>
      <p:sp>
        <p:nvSpPr>
          <p:cNvPr id="2" name="Title 1"/>
          <p:cNvSpPr>
            <a:spLocks noGrp="1"/>
          </p:cNvSpPr>
          <p:nvPr>
            <p:ph type="title"/>
          </p:nvPr>
        </p:nvSpPr>
        <p:spPr>
          <a:xfrm>
            <a:off x="274620" y="1330040"/>
            <a:ext cx="8650542" cy="1143000"/>
          </a:xfrm>
        </p:spPr>
        <p:txBody>
          <a:bodyPr>
            <a:normAutofit fontScale="90000"/>
          </a:bodyPr>
          <a:lstStyle/>
          <a:p>
            <a:r>
              <a:rPr lang="en-US" dirty="0" smtClean="0">
                <a:cs typeface="SymbolGreekIIP"/>
              </a:rPr>
              <a:t>“Spartans</a:t>
            </a:r>
            <a:r>
              <a:rPr lang="en-US" dirty="0">
                <a:cs typeface="SymbolGreekIIP"/>
              </a:rPr>
              <a:t>, you alone of the Greeks pursue a passive policy”</a:t>
            </a:r>
            <a:r>
              <a:rPr lang="en-US" dirty="0">
                <a:latin typeface="SymbolGreekIIP"/>
                <a:cs typeface="SymbolGreekIIP"/>
              </a:rPr>
              <a:t> </a:t>
            </a:r>
            <a:r>
              <a:rPr lang="en-US" dirty="0" smtClean="0">
                <a:latin typeface="SymbolGreekIIP"/>
                <a:cs typeface="SymbolGreekIIP"/>
              </a:rPr>
              <a:t/>
            </a:r>
            <a:br>
              <a:rPr lang="en-US" dirty="0" smtClean="0">
                <a:latin typeface="SymbolGreekIIP"/>
                <a:cs typeface="SymbolGreekIIP"/>
              </a:rPr>
            </a:br>
            <a:endParaRPr lang="en-US" dirty="0"/>
          </a:p>
        </p:txBody>
      </p:sp>
      <p:sp>
        <p:nvSpPr>
          <p:cNvPr id="3" name="Content Placeholder 2"/>
          <p:cNvSpPr>
            <a:spLocks noGrp="1"/>
          </p:cNvSpPr>
          <p:nvPr>
            <p:ph idx="1"/>
          </p:nvPr>
        </p:nvSpPr>
        <p:spPr>
          <a:xfrm>
            <a:off x="457200" y="4014175"/>
            <a:ext cx="8229600" cy="2962432"/>
          </a:xfrm>
        </p:spPr>
        <p:txBody>
          <a:bodyPr/>
          <a:lstStyle/>
          <a:p>
            <a:endParaRPr lang="en-US" dirty="0" smtClean="0">
              <a:latin typeface="SymbolGreekIIP"/>
              <a:cs typeface="SymbolGreekIIP"/>
            </a:endParaRPr>
          </a:p>
          <a:p>
            <a:pPr marL="0" indent="0">
              <a:buNone/>
            </a:pPr>
            <a:endParaRPr lang="en-US" dirty="0">
              <a:latin typeface="SymbolGreekIIP"/>
              <a:cs typeface="SymbolGreekIIP"/>
            </a:endParaRPr>
          </a:p>
          <a:p>
            <a:pPr marL="0" indent="0">
              <a:buNone/>
            </a:pPr>
            <a:endParaRPr lang="en-US" dirty="0" smtClean="0">
              <a:cs typeface="SymbolGreekIIP"/>
            </a:endParaRPr>
          </a:p>
          <a:p>
            <a:pPr>
              <a:buNone/>
            </a:pPr>
            <a:endParaRPr lang="en-US" dirty="0" smtClean="0">
              <a:cs typeface="SymbolGreekIIP"/>
            </a:endParaRPr>
          </a:p>
        </p:txBody>
      </p:sp>
      <p:sp>
        <p:nvSpPr>
          <p:cNvPr id="6" name="Content Placeholder 2"/>
          <p:cNvSpPr txBox="1">
            <a:spLocks/>
          </p:cNvSpPr>
          <p:nvPr/>
        </p:nvSpPr>
        <p:spPr>
          <a:xfrm>
            <a:off x="457200" y="3361011"/>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smtClean="0">
              <a:latin typeface="SymbolGreekIIP"/>
              <a:cs typeface="SymbolGreekIIP"/>
            </a:endParaRPr>
          </a:p>
          <a:p>
            <a:pPr marL="0" indent="0" algn="ctr">
              <a:buFont typeface="Arial" pitchFamily="34" charset="0"/>
              <a:buNone/>
            </a:pPr>
            <a:r>
              <a:rPr lang="en-US" sz="6000" dirty="0" smtClean="0">
                <a:solidFill>
                  <a:srgbClr val="FF0000"/>
                </a:solidFill>
                <a:latin typeface="SymbolGreekIIP"/>
                <a:cs typeface="SymbolGreekIIP"/>
              </a:rPr>
              <a:t>CLEVER!</a:t>
            </a:r>
            <a:endParaRPr lang="en-US" sz="6000" dirty="0">
              <a:solidFill>
                <a:srgbClr val="FF0000"/>
              </a:solidFill>
              <a:latin typeface="SymbolGreekIIP"/>
              <a:cs typeface="SymbolGreekIIP"/>
            </a:endParaRPr>
          </a:p>
        </p:txBody>
      </p:sp>
    </p:spTree>
    <p:extLst>
      <p:ext uri="{BB962C8B-B14F-4D97-AF65-F5344CB8AC3E}">
        <p14:creationId xmlns:p14="http://schemas.microsoft.com/office/powerpoint/2010/main" val="40901761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Athenian Empire and Naval Power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fiscal policy: </a:t>
            </a:r>
          </a:p>
          <a:p>
            <a:r>
              <a:rPr lang="en-US" dirty="0" smtClean="0"/>
              <a:t>Tribute: Athens moves treasury of </a:t>
            </a:r>
            <a:r>
              <a:rPr lang="en-US" dirty="0" err="1" smtClean="0"/>
              <a:t>Delian</a:t>
            </a:r>
            <a:r>
              <a:rPr lang="en-US" dirty="0" smtClean="0"/>
              <a:t> League from Delos to </a:t>
            </a:r>
            <a:r>
              <a:rPr lang="en-US" smtClean="0"/>
              <a:t>Athens 454/3BC </a:t>
            </a:r>
            <a:r>
              <a:rPr lang="mr-IN" dirty="0" smtClean="0"/>
              <a:t>–</a:t>
            </a:r>
            <a:r>
              <a:rPr lang="en-US" dirty="0" smtClean="0"/>
              <a:t> contributions in cash or ships</a:t>
            </a:r>
            <a:endParaRPr lang="en-US" dirty="0" smtClean="0"/>
          </a:p>
          <a:p>
            <a:r>
              <a:rPr lang="en-US" dirty="0"/>
              <a:t>L</a:t>
            </a:r>
            <a:r>
              <a:rPr lang="en-US" dirty="0" smtClean="0"/>
              <a:t>iturgies (</a:t>
            </a:r>
            <a:r>
              <a:rPr lang="en-US" dirty="0" smtClean="0"/>
              <a:t>large public outlays</a:t>
            </a:r>
            <a:r>
              <a:rPr lang="en-US" dirty="0" smtClean="0"/>
              <a:t>): </a:t>
            </a:r>
          </a:p>
          <a:p>
            <a:r>
              <a:rPr lang="en-US" dirty="0" err="1" smtClean="0"/>
              <a:t>trierarchy</a:t>
            </a:r>
            <a:r>
              <a:rPr lang="en-US" dirty="0" smtClean="0"/>
              <a:t> </a:t>
            </a:r>
            <a:r>
              <a:rPr lang="mr-IN" dirty="0" smtClean="0"/>
              <a:t>–</a:t>
            </a:r>
            <a:r>
              <a:rPr lang="en-US" dirty="0" smtClean="0"/>
              <a:t> citizen could act as captain or taxpayer</a:t>
            </a:r>
          </a:p>
          <a:p>
            <a:pPr lvl="1"/>
            <a:r>
              <a:rPr lang="en-US" dirty="0" smtClean="0"/>
              <a:t>instituted by </a:t>
            </a:r>
            <a:r>
              <a:rPr lang="en-US" dirty="0" err="1" smtClean="0"/>
              <a:t>Themsitocles</a:t>
            </a:r>
            <a:r>
              <a:rPr lang="en-US" dirty="0" smtClean="0"/>
              <a:t> in 483/2 reformed again in last decade of 5</a:t>
            </a:r>
            <a:r>
              <a:rPr lang="en-US" baseline="30000" dirty="0" smtClean="0"/>
              <a:t>th</a:t>
            </a:r>
            <a:r>
              <a:rPr lang="en-US" dirty="0" smtClean="0"/>
              <a:t> c. </a:t>
            </a:r>
          </a:p>
          <a:p>
            <a:r>
              <a:rPr lang="en-US" dirty="0" smtClean="0"/>
              <a:t>control of sea for protection and expansion of </a:t>
            </a:r>
            <a:r>
              <a:rPr lang="en-US" u="sng" dirty="0" smtClean="0"/>
              <a:t>commercial interests </a:t>
            </a:r>
          </a:p>
          <a:p>
            <a:r>
              <a:rPr lang="en-US" dirty="0" smtClean="0"/>
              <a:t>The invasion of Sicily in 415-413 was part of this expansion</a:t>
            </a:r>
            <a:endParaRPr lang="en-US" dirty="0"/>
          </a:p>
        </p:txBody>
      </p:sp>
    </p:spTree>
    <p:extLst>
      <p:ext uri="{BB962C8B-B14F-4D97-AF65-F5344CB8AC3E}">
        <p14:creationId xmlns:p14="http://schemas.microsoft.com/office/powerpoint/2010/main" val="52973615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ângulo 22"/>
          <p:cNvSpPr/>
          <p:nvPr/>
        </p:nvSpPr>
        <p:spPr>
          <a:xfrm>
            <a:off x="1428728" y="1199279"/>
            <a:ext cx="6286544" cy="3643338"/>
          </a:xfrm>
          <a:prstGeom prst="rect">
            <a:avLst/>
          </a:prstGeom>
          <a:gradFill flip="none" rotWithShape="1">
            <a:gsLst>
              <a:gs pos="0">
                <a:schemeClr val="bg1">
                  <a:lumMod val="50000"/>
                  <a:tint val="66000"/>
                  <a:satMod val="160000"/>
                </a:schemeClr>
              </a:gs>
              <a:gs pos="50000">
                <a:schemeClr val="bg1">
                  <a:lumMod val="50000"/>
                  <a:tint val="44500"/>
                  <a:satMod val="160000"/>
                </a:schemeClr>
              </a:gs>
              <a:gs pos="100000">
                <a:schemeClr val="bg1">
                  <a:lumMod val="50000"/>
                  <a:tint val="23500"/>
                  <a:satMod val="160000"/>
                </a:schemeClr>
              </a:gs>
            </a:gsLst>
            <a:lin ang="5400000" scaled="1"/>
            <a:tileRect/>
          </a:gra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ipse 23"/>
          <p:cNvSpPr/>
          <p:nvPr/>
        </p:nvSpPr>
        <p:spPr>
          <a:xfrm>
            <a:off x="2786050" y="1770783"/>
            <a:ext cx="3571900" cy="3286148"/>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tângulo 24"/>
          <p:cNvSpPr/>
          <p:nvPr/>
        </p:nvSpPr>
        <p:spPr>
          <a:xfrm>
            <a:off x="1428728" y="4877804"/>
            <a:ext cx="6286544" cy="13158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C:\Users\Luis\AppData\Local\Microsoft\Windows\Temporary Internet Files\Content.IE5\6MFLFSJZ\greek-ship[1].gif"/>
          <p:cNvPicPr>
            <a:picLocks noChangeAspect="1" noChangeArrowheads="1"/>
          </p:cNvPicPr>
          <p:nvPr/>
        </p:nvPicPr>
        <p:blipFill>
          <a:blip r:embed="rId3">
            <a:grayscl/>
            <a:lum bright="40000" contrast="40000"/>
          </a:blip>
          <a:srcRect/>
          <a:stretch>
            <a:fillRect/>
          </a:stretch>
        </p:blipFill>
        <p:spPr bwMode="auto">
          <a:xfrm rot="4196624">
            <a:off x="3905481" y="3056667"/>
            <a:ext cx="680873" cy="290506"/>
          </a:xfrm>
          <a:prstGeom prst="rect">
            <a:avLst/>
          </a:prstGeom>
          <a:noFill/>
        </p:spPr>
      </p:pic>
      <p:pic>
        <p:nvPicPr>
          <p:cNvPr id="32" name="Picture 2" descr="C:\Users\Luis\AppData\Local\Microsoft\Windows\Temporary Internet Files\Content.IE5\6MFLFSJZ\greek-ship[1].gif"/>
          <p:cNvPicPr>
            <a:picLocks noChangeAspect="1" noChangeArrowheads="1"/>
          </p:cNvPicPr>
          <p:nvPr/>
        </p:nvPicPr>
        <p:blipFill>
          <a:blip r:embed="rId3">
            <a:grayscl/>
            <a:lum bright="40000" contrast="40000"/>
          </a:blip>
          <a:srcRect/>
          <a:stretch>
            <a:fillRect/>
          </a:stretch>
        </p:blipFill>
        <p:spPr bwMode="auto">
          <a:xfrm rot="4196624">
            <a:off x="4509188" y="3056667"/>
            <a:ext cx="680873" cy="290506"/>
          </a:xfrm>
          <a:prstGeom prst="rect">
            <a:avLst/>
          </a:prstGeom>
          <a:noFill/>
        </p:spPr>
      </p:pic>
      <p:pic>
        <p:nvPicPr>
          <p:cNvPr id="33" name="Picture 2" descr="C:\Users\Luis\AppData\Local\Microsoft\Windows\Temporary Internet Files\Content.IE5\6MFLFSJZ\greek-ship[1].gif"/>
          <p:cNvPicPr>
            <a:picLocks noChangeAspect="1" noChangeArrowheads="1"/>
          </p:cNvPicPr>
          <p:nvPr/>
        </p:nvPicPr>
        <p:blipFill>
          <a:blip r:embed="rId3">
            <a:grayscl/>
            <a:lum bright="40000" contrast="40000"/>
          </a:blip>
          <a:srcRect/>
          <a:stretch>
            <a:fillRect/>
          </a:stretch>
        </p:blipFill>
        <p:spPr bwMode="auto">
          <a:xfrm rot="4196624">
            <a:off x="4835624" y="3199543"/>
            <a:ext cx="680873" cy="290506"/>
          </a:xfrm>
          <a:prstGeom prst="rect">
            <a:avLst/>
          </a:prstGeom>
          <a:noFill/>
        </p:spPr>
      </p:pic>
      <p:pic>
        <p:nvPicPr>
          <p:cNvPr id="34" name="Picture 2" descr="C:\Users\Luis\AppData\Local\Microsoft\Windows\Temporary Internet Files\Content.IE5\6MFLFSJZ\greek-ship[1].gif"/>
          <p:cNvPicPr>
            <a:picLocks noChangeAspect="1" noChangeArrowheads="1"/>
          </p:cNvPicPr>
          <p:nvPr/>
        </p:nvPicPr>
        <p:blipFill>
          <a:blip r:embed="rId3">
            <a:grayscl/>
            <a:lum bright="40000" contrast="40000"/>
          </a:blip>
          <a:srcRect/>
          <a:stretch>
            <a:fillRect/>
          </a:stretch>
        </p:blipFill>
        <p:spPr bwMode="auto">
          <a:xfrm rot="4196624">
            <a:off x="4230613" y="3199543"/>
            <a:ext cx="680873" cy="290506"/>
          </a:xfrm>
          <a:prstGeom prst="rect">
            <a:avLst/>
          </a:prstGeom>
          <a:noFill/>
        </p:spPr>
      </p:pic>
      <p:pic>
        <p:nvPicPr>
          <p:cNvPr id="35" name="Picture 2" descr="C:\Users\Luis\AppData\Local\Microsoft\Windows\Temporary Internet Files\Content.IE5\6MFLFSJZ\greek-ship[1].gif"/>
          <p:cNvPicPr>
            <a:picLocks noChangeAspect="1" noChangeArrowheads="1"/>
          </p:cNvPicPr>
          <p:nvPr/>
        </p:nvPicPr>
        <p:blipFill>
          <a:blip r:embed="rId3">
            <a:grayscl/>
            <a:lum bright="40000" contrast="40000"/>
          </a:blip>
          <a:srcRect/>
          <a:stretch>
            <a:fillRect/>
          </a:stretch>
        </p:blipFill>
        <p:spPr bwMode="auto">
          <a:xfrm rot="4196624">
            <a:off x="3636981" y="3264815"/>
            <a:ext cx="680873" cy="290506"/>
          </a:xfrm>
          <a:prstGeom prst="rect">
            <a:avLst/>
          </a:prstGeom>
          <a:noFill/>
        </p:spPr>
      </p:pic>
      <p:pic>
        <p:nvPicPr>
          <p:cNvPr id="36" name="Picture 2" descr="C:\Users\Luis\AppData\Local\Microsoft\Windows\Temporary Internet Files\Content.IE5\6MFLFSJZ\greek-ship[1].gif"/>
          <p:cNvPicPr>
            <a:picLocks noChangeAspect="1" noChangeArrowheads="1"/>
          </p:cNvPicPr>
          <p:nvPr/>
        </p:nvPicPr>
        <p:blipFill>
          <a:blip r:embed="rId3">
            <a:grayscl/>
            <a:lum bright="-30000" contrast="-40000"/>
          </a:blip>
          <a:srcRect/>
          <a:stretch>
            <a:fillRect/>
          </a:stretch>
        </p:blipFill>
        <p:spPr bwMode="auto">
          <a:xfrm rot="16024264">
            <a:off x="4569170" y="4694987"/>
            <a:ext cx="680873" cy="290506"/>
          </a:xfrm>
          <a:prstGeom prst="rect">
            <a:avLst/>
          </a:prstGeom>
          <a:noFill/>
        </p:spPr>
      </p:pic>
      <p:pic>
        <p:nvPicPr>
          <p:cNvPr id="37" name="Picture 2" descr="C:\Users\Luis\AppData\Local\Microsoft\Windows\Temporary Internet Files\Content.IE5\6MFLFSJZ\greek-ship[1].gif"/>
          <p:cNvPicPr>
            <a:picLocks noChangeAspect="1" noChangeArrowheads="1"/>
          </p:cNvPicPr>
          <p:nvPr/>
        </p:nvPicPr>
        <p:blipFill>
          <a:blip r:embed="rId3">
            <a:grayscl/>
            <a:lum bright="-30000" contrast="-40000"/>
          </a:blip>
          <a:srcRect/>
          <a:stretch>
            <a:fillRect/>
          </a:stretch>
        </p:blipFill>
        <p:spPr bwMode="auto">
          <a:xfrm rot="16024264">
            <a:off x="4248317" y="4552111"/>
            <a:ext cx="680873" cy="290506"/>
          </a:xfrm>
          <a:prstGeom prst="rect">
            <a:avLst/>
          </a:prstGeom>
          <a:noFill/>
        </p:spPr>
      </p:pic>
      <p:pic>
        <p:nvPicPr>
          <p:cNvPr id="38" name="Picture 2" descr="C:\Users\Luis\AppData\Local\Microsoft\Windows\Temporary Internet Files\Content.IE5\6MFLFSJZ\greek-ship[1].gif"/>
          <p:cNvPicPr>
            <a:picLocks noChangeAspect="1" noChangeArrowheads="1"/>
          </p:cNvPicPr>
          <p:nvPr/>
        </p:nvPicPr>
        <p:blipFill>
          <a:blip r:embed="rId3">
            <a:grayscl/>
            <a:lum bright="-30000" contrast="-40000"/>
          </a:blip>
          <a:srcRect/>
          <a:stretch>
            <a:fillRect/>
          </a:stretch>
        </p:blipFill>
        <p:spPr bwMode="auto">
          <a:xfrm rot="16024264">
            <a:off x="3900350" y="4694987"/>
            <a:ext cx="680873" cy="290506"/>
          </a:xfrm>
          <a:prstGeom prst="rect">
            <a:avLst/>
          </a:prstGeom>
          <a:noFill/>
        </p:spPr>
      </p:pic>
      <p:pic>
        <p:nvPicPr>
          <p:cNvPr id="39" name="Picture 2" descr="C:\Users\Luis\AppData\Local\Microsoft\Windows\Temporary Internet Files\Content.IE5\6MFLFSJZ\greek-ship[1].gif"/>
          <p:cNvPicPr>
            <a:picLocks noChangeAspect="1" noChangeArrowheads="1"/>
          </p:cNvPicPr>
          <p:nvPr/>
        </p:nvPicPr>
        <p:blipFill>
          <a:blip r:embed="rId3">
            <a:grayscl/>
            <a:lum bright="-30000" contrast="-40000"/>
          </a:blip>
          <a:srcRect/>
          <a:stretch>
            <a:fillRect/>
          </a:stretch>
        </p:blipFill>
        <p:spPr bwMode="auto">
          <a:xfrm rot="16024264">
            <a:off x="3536767" y="4552111"/>
            <a:ext cx="680873" cy="290506"/>
          </a:xfrm>
          <a:prstGeom prst="rect">
            <a:avLst/>
          </a:prstGeom>
          <a:noFill/>
        </p:spPr>
      </p:pic>
      <p:pic>
        <p:nvPicPr>
          <p:cNvPr id="40" name="Picture 2" descr="C:\Users\Luis\AppData\Local\Microsoft\Windows\Temporary Internet Files\Content.IE5\6MFLFSJZ\greek-ship[1].gif"/>
          <p:cNvPicPr>
            <a:picLocks noChangeAspect="1" noChangeArrowheads="1"/>
          </p:cNvPicPr>
          <p:nvPr/>
        </p:nvPicPr>
        <p:blipFill>
          <a:blip r:embed="rId3">
            <a:grayscl/>
            <a:lum bright="-30000" contrast="-40000"/>
          </a:blip>
          <a:srcRect/>
          <a:stretch>
            <a:fillRect/>
          </a:stretch>
        </p:blipFill>
        <p:spPr bwMode="auto">
          <a:xfrm rot="16024264">
            <a:off x="4894089" y="4552111"/>
            <a:ext cx="680873" cy="290506"/>
          </a:xfrm>
          <a:prstGeom prst="rect">
            <a:avLst/>
          </a:prstGeom>
          <a:noFill/>
        </p:spPr>
      </p:pic>
      <p:sp>
        <p:nvSpPr>
          <p:cNvPr id="47" name="Arco 46"/>
          <p:cNvSpPr/>
          <p:nvPr/>
        </p:nvSpPr>
        <p:spPr>
          <a:xfrm rot="10800000">
            <a:off x="3286116" y="2913791"/>
            <a:ext cx="642942" cy="1643074"/>
          </a:xfrm>
          <a:prstGeom prst="arc">
            <a:avLst>
              <a:gd name="adj1" fmla="val 16200000"/>
              <a:gd name="adj2" fmla="val 4367546"/>
            </a:avLst>
          </a:prstGeom>
          <a:ln>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54" name="Arco 53"/>
          <p:cNvSpPr/>
          <p:nvPr/>
        </p:nvSpPr>
        <p:spPr>
          <a:xfrm rot="10800000" flipH="1">
            <a:off x="5214942" y="2913791"/>
            <a:ext cx="642942" cy="1643074"/>
          </a:xfrm>
          <a:prstGeom prst="arc">
            <a:avLst>
              <a:gd name="adj1" fmla="val 16200000"/>
              <a:gd name="adj2" fmla="val 4367546"/>
            </a:avLst>
          </a:prstGeom>
          <a:ln>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55" name="Seta para baixo 54"/>
          <p:cNvSpPr/>
          <p:nvPr/>
        </p:nvSpPr>
        <p:spPr>
          <a:xfrm>
            <a:off x="4286248" y="3699609"/>
            <a:ext cx="142876" cy="642942"/>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Seta para baixo 55"/>
          <p:cNvSpPr/>
          <p:nvPr/>
        </p:nvSpPr>
        <p:spPr>
          <a:xfrm>
            <a:off x="4786314" y="3699609"/>
            <a:ext cx="142876" cy="642942"/>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CaixaDeTexto 57"/>
          <p:cNvSpPr txBox="1"/>
          <p:nvPr/>
        </p:nvSpPr>
        <p:spPr>
          <a:xfrm>
            <a:off x="1500166" y="714356"/>
            <a:ext cx="3300135"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Great Harbour at Syracuse</a:t>
            </a:r>
          </a:p>
        </p:txBody>
      </p:sp>
    </p:spTree>
    <p:extLst>
      <p:ext uri="{BB962C8B-B14F-4D97-AF65-F5344CB8AC3E}">
        <p14:creationId xmlns:p14="http://schemas.microsoft.com/office/powerpoint/2010/main" val="376424139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you think the interaction looks like in game theory terms?</a:t>
            </a:r>
            <a:endParaRPr lang="en-US" dirty="0"/>
          </a:p>
        </p:txBody>
      </p:sp>
      <p:grpSp>
        <p:nvGrpSpPr>
          <p:cNvPr id="4" name="Grupo 1"/>
          <p:cNvGrpSpPr/>
          <p:nvPr/>
        </p:nvGrpSpPr>
        <p:grpSpPr>
          <a:xfrm>
            <a:off x="1428728" y="2003999"/>
            <a:ext cx="6286544" cy="5479312"/>
            <a:chOff x="1428728" y="714356"/>
            <a:chExt cx="6286544" cy="5479312"/>
          </a:xfrm>
        </p:grpSpPr>
        <p:sp>
          <p:nvSpPr>
            <p:cNvPr id="5" name="Retângulo 2"/>
            <p:cNvSpPr/>
            <p:nvPr/>
          </p:nvSpPr>
          <p:spPr>
            <a:xfrm>
              <a:off x="1428728" y="1199279"/>
              <a:ext cx="6286544" cy="3643338"/>
            </a:xfrm>
            <a:prstGeom prst="rect">
              <a:avLst/>
            </a:prstGeom>
            <a:gradFill flip="none" rotWithShape="1">
              <a:gsLst>
                <a:gs pos="0">
                  <a:schemeClr val="bg1">
                    <a:lumMod val="50000"/>
                    <a:tint val="66000"/>
                    <a:satMod val="160000"/>
                  </a:schemeClr>
                </a:gs>
                <a:gs pos="50000">
                  <a:schemeClr val="bg1">
                    <a:lumMod val="50000"/>
                    <a:tint val="44500"/>
                    <a:satMod val="160000"/>
                  </a:schemeClr>
                </a:gs>
                <a:gs pos="100000">
                  <a:schemeClr val="bg1">
                    <a:lumMod val="50000"/>
                    <a:tint val="23500"/>
                    <a:satMod val="160000"/>
                  </a:schemeClr>
                </a:gs>
              </a:gsLst>
              <a:lin ang="5400000" scaled="1"/>
              <a:tileRect/>
            </a:gra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Elipse 3"/>
            <p:cNvSpPr/>
            <p:nvPr/>
          </p:nvSpPr>
          <p:spPr>
            <a:xfrm>
              <a:off x="2786050" y="1770783"/>
              <a:ext cx="3571900" cy="3286148"/>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tângulo 4"/>
            <p:cNvSpPr/>
            <p:nvPr/>
          </p:nvSpPr>
          <p:spPr>
            <a:xfrm>
              <a:off x="1428728" y="4877804"/>
              <a:ext cx="6286544" cy="13158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flipH="1">
              <a:off x="4105441" y="3143248"/>
              <a:ext cx="680873" cy="290506"/>
            </a:xfrm>
            <a:prstGeom prst="rect">
              <a:avLst/>
            </a:prstGeom>
            <a:noFill/>
          </p:spPr>
        </p:pic>
        <p:pic>
          <p:nvPicPr>
            <p:cNvPr id="9"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21441370" flipH="1">
              <a:off x="4006834" y="2765755"/>
              <a:ext cx="680873" cy="290506"/>
            </a:xfrm>
            <a:prstGeom prst="rect">
              <a:avLst/>
            </a:prstGeom>
            <a:noFill/>
          </p:spPr>
        </p:pic>
        <p:pic>
          <p:nvPicPr>
            <p:cNvPr id="10"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4196624">
              <a:off x="5407128" y="2653220"/>
              <a:ext cx="680873" cy="290506"/>
            </a:xfrm>
            <a:prstGeom prst="rect">
              <a:avLst/>
            </a:prstGeom>
            <a:noFill/>
          </p:spPr>
        </p:pic>
        <p:pic>
          <p:nvPicPr>
            <p:cNvPr id="11"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a:off x="5319887" y="3714752"/>
              <a:ext cx="680873" cy="290506"/>
            </a:xfrm>
            <a:prstGeom prst="rect">
              <a:avLst/>
            </a:prstGeom>
            <a:noFill/>
          </p:spPr>
        </p:pic>
        <p:pic>
          <p:nvPicPr>
            <p:cNvPr id="12"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4196624">
              <a:off x="3636981" y="3367600"/>
              <a:ext cx="680873" cy="290506"/>
            </a:xfrm>
            <a:prstGeom prst="rect">
              <a:avLst/>
            </a:prstGeom>
            <a:noFill/>
          </p:spPr>
        </p:pic>
        <p:pic>
          <p:nvPicPr>
            <p:cNvPr id="13"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1126507">
              <a:off x="4302967" y="3474366"/>
              <a:ext cx="680873" cy="290506"/>
            </a:xfrm>
            <a:prstGeom prst="rect">
              <a:avLst/>
            </a:prstGeom>
            <a:noFill/>
          </p:spPr>
        </p:pic>
        <p:pic>
          <p:nvPicPr>
            <p:cNvPr id="14"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0429786" flipH="1">
              <a:off x="5148050" y="3104606"/>
              <a:ext cx="680873" cy="290506"/>
            </a:xfrm>
            <a:prstGeom prst="rect">
              <a:avLst/>
            </a:prstGeom>
            <a:noFill/>
          </p:spPr>
        </p:pic>
        <p:pic>
          <p:nvPicPr>
            <p:cNvPr id="15"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0993896">
              <a:off x="3306316" y="2914956"/>
              <a:ext cx="680873" cy="290506"/>
            </a:xfrm>
            <a:prstGeom prst="rect">
              <a:avLst/>
            </a:prstGeom>
            <a:noFill/>
          </p:spPr>
        </p:pic>
        <p:pic>
          <p:nvPicPr>
            <p:cNvPr id="16"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16024264">
              <a:off x="3393891" y="3774037"/>
              <a:ext cx="680873" cy="290506"/>
            </a:xfrm>
            <a:prstGeom prst="rect">
              <a:avLst/>
            </a:prstGeom>
            <a:noFill/>
          </p:spPr>
        </p:pic>
        <p:pic>
          <p:nvPicPr>
            <p:cNvPr id="17"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1230882" flipH="1">
              <a:off x="5377719" y="3464647"/>
              <a:ext cx="680873" cy="290506"/>
            </a:xfrm>
            <a:prstGeom prst="rect">
              <a:avLst/>
            </a:prstGeom>
            <a:noFill/>
          </p:spPr>
        </p:pic>
        <p:sp>
          <p:nvSpPr>
            <p:cNvPr id="18" name="CaixaDeTexto 15"/>
            <p:cNvSpPr txBox="1"/>
            <p:nvPr/>
          </p:nvSpPr>
          <p:spPr>
            <a:xfrm>
              <a:off x="1500166" y="714356"/>
              <a:ext cx="3300135"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Great Harbour at Syracuse</a:t>
              </a:r>
            </a:p>
          </p:txBody>
        </p:sp>
        <p:pic>
          <p:nvPicPr>
            <p:cNvPr id="19"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472828" y="2643182"/>
              <a:ext cx="170874" cy="340788"/>
            </a:xfrm>
            <a:prstGeom prst="rect">
              <a:avLst/>
            </a:prstGeom>
            <a:noFill/>
          </p:spPr>
        </p:pic>
        <p:pic>
          <p:nvPicPr>
            <p:cNvPr id="20"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472828" y="3071810"/>
              <a:ext cx="170874" cy="340788"/>
            </a:xfrm>
            <a:prstGeom prst="rect">
              <a:avLst/>
            </a:prstGeom>
            <a:noFill/>
          </p:spPr>
        </p:pic>
        <p:pic>
          <p:nvPicPr>
            <p:cNvPr id="21"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615704" y="2857496"/>
              <a:ext cx="170874" cy="340788"/>
            </a:xfrm>
            <a:prstGeom prst="rect">
              <a:avLst/>
            </a:prstGeom>
            <a:noFill/>
          </p:spPr>
        </p:pic>
        <p:pic>
          <p:nvPicPr>
            <p:cNvPr id="22"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615704" y="3286124"/>
              <a:ext cx="170874" cy="340788"/>
            </a:xfrm>
            <a:prstGeom prst="rect">
              <a:avLst/>
            </a:prstGeom>
            <a:noFill/>
          </p:spPr>
        </p:pic>
        <p:pic>
          <p:nvPicPr>
            <p:cNvPr id="23"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444830" y="3516840"/>
              <a:ext cx="170874" cy="340788"/>
            </a:xfrm>
            <a:prstGeom prst="rect">
              <a:avLst/>
            </a:prstGeom>
            <a:noFill/>
          </p:spPr>
        </p:pic>
        <p:pic>
          <p:nvPicPr>
            <p:cNvPr id="24"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000628" y="1428736"/>
              <a:ext cx="170874" cy="340788"/>
            </a:xfrm>
            <a:prstGeom prst="rect">
              <a:avLst/>
            </a:prstGeom>
            <a:noFill/>
          </p:spPr>
        </p:pic>
        <p:pic>
          <p:nvPicPr>
            <p:cNvPr id="25"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301954" y="1857364"/>
              <a:ext cx="170874" cy="340788"/>
            </a:xfrm>
            <a:prstGeom prst="rect">
              <a:avLst/>
            </a:prstGeom>
            <a:noFill/>
          </p:spPr>
        </p:pic>
        <p:pic>
          <p:nvPicPr>
            <p:cNvPr id="26"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115638" y="2088080"/>
              <a:ext cx="170874" cy="340788"/>
            </a:xfrm>
            <a:prstGeom prst="rect">
              <a:avLst/>
            </a:prstGeom>
            <a:noFill/>
          </p:spPr>
        </p:pic>
        <p:pic>
          <p:nvPicPr>
            <p:cNvPr id="27"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544266" y="2230956"/>
              <a:ext cx="170874" cy="340788"/>
            </a:xfrm>
            <a:prstGeom prst="rect">
              <a:avLst/>
            </a:prstGeom>
            <a:noFill/>
          </p:spPr>
        </p:pic>
        <p:pic>
          <p:nvPicPr>
            <p:cNvPr id="28"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273956" y="2373832"/>
              <a:ext cx="170874" cy="340788"/>
            </a:xfrm>
            <a:prstGeom prst="rect">
              <a:avLst/>
            </a:prstGeom>
            <a:noFill/>
          </p:spPr>
        </p:pic>
        <p:pic>
          <p:nvPicPr>
            <p:cNvPr id="29"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715008" y="1652574"/>
              <a:ext cx="170874" cy="340788"/>
            </a:xfrm>
            <a:prstGeom prst="rect">
              <a:avLst/>
            </a:prstGeom>
            <a:noFill/>
          </p:spPr>
        </p:pic>
        <p:pic>
          <p:nvPicPr>
            <p:cNvPr id="30"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929322" y="1866888"/>
              <a:ext cx="170874" cy="340788"/>
            </a:xfrm>
            <a:prstGeom prst="rect">
              <a:avLst/>
            </a:prstGeom>
            <a:noFill/>
          </p:spPr>
        </p:pic>
        <p:pic>
          <p:nvPicPr>
            <p:cNvPr id="31"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286380" y="1357298"/>
              <a:ext cx="170874" cy="340788"/>
            </a:xfrm>
            <a:prstGeom prst="rect">
              <a:avLst/>
            </a:prstGeom>
            <a:noFill/>
          </p:spPr>
        </p:pic>
        <p:pic>
          <p:nvPicPr>
            <p:cNvPr id="32"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429256" y="1571612"/>
              <a:ext cx="170874" cy="340788"/>
            </a:xfrm>
            <a:prstGeom prst="rect">
              <a:avLst/>
            </a:prstGeom>
            <a:noFill/>
          </p:spPr>
        </p:pic>
        <p:pic>
          <p:nvPicPr>
            <p:cNvPr id="33"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615176" y="2857496"/>
              <a:ext cx="170874" cy="340788"/>
            </a:xfrm>
            <a:prstGeom prst="rect">
              <a:avLst/>
            </a:prstGeom>
            <a:noFill/>
          </p:spPr>
        </p:pic>
        <p:pic>
          <p:nvPicPr>
            <p:cNvPr id="34"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400862" y="3429000"/>
              <a:ext cx="170874" cy="340788"/>
            </a:xfrm>
            <a:prstGeom prst="rect">
              <a:avLst/>
            </a:prstGeom>
            <a:noFill/>
          </p:spPr>
        </p:pic>
        <p:pic>
          <p:nvPicPr>
            <p:cNvPr id="35"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543738" y="3214686"/>
              <a:ext cx="170874" cy="340788"/>
            </a:xfrm>
            <a:prstGeom prst="rect">
              <a:avLst/>
            </a:prstGeom>
            <a:noFill/>
          </p:spPr>
        </p:pic>
        <p:pic>
          <p:nvPicPr>
            <p:cNvPr id="36"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543738" y="3643314"/>
              <a:ext cx="170874" cy="340788"/>
            </a:xfrm>
            <a:prstGeom prst="rect">
              <a:avLst/>
            </a:prstGeom>
            <a:noFill/>
          </p:spPr>
        </p:pic>
        <p:pic>
          <p:nvPicPr>
            <p:cNvPr id="37"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372864" y="3874030"/>
              <a:ext cx="170874" cy="340788"/>
            </a:xfrm>
            <a:prstGeom prst="rect">
              <a:avLst/>
            </a:prstGeom>
            <a:noFill/>
          </p:spPr>
        </p:pic>
        <p:pic>
          <p:nvPicPr>
            <p:cNvPr id="38"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3143240" y="1802328"/>
              <a:ext cx="170874" cy="340788"/>
            </a:xfrm>
            <a:prstGeom prst="rect">
              <a:avLst/>
            </a:prstGeom>
            <a:noFill/>
          </p:spPr>
        </p:pic>
        <p:pic>
          <p:nvPicPr>
            <p:cNvPr id="39"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829490" y="2159518"/>
              <a:ext cx="170874" cy="340788"/>
            </a:xfrm>
            <a:prstGeom prst="rect">
              <a:avLst/>
            </a:prstGeom>
            <a:noFill/>
          </p:spPr>
        </p:pic>
        <p:pic>
          <p:nvPicPr>
            <p:cNvPr id="40"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972366" y="1928802"/>
              <a:ext cx="170874" cy="340788"/>
            </a:xfrm>
            <a:prstGeom prst="rect">
              <a:avLst/>
            </a:prstGeom>
            <a:noFill/>
          </p:spPr>
        </p:pic>
        <p:pic>
          <p:nvPicPr>
            <p:cNvPr id="41"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587178" y="2357430"/>
              <a:ext cx="170874" cy="340788"/>
            </a:xfrm>
            <a:prstGeom prst="rect">
              <a:avLst/>
            </a:prstGeom>
            <a:noFill/>
          </p:spPr>
        </p:pic>
        <p:pic>
          <p:nvPicPr>
            <p:cNvPr id="42"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416304" y="2731022"/>
              <a:ext cx="170874" cy="340788"/>
            </a:xfrm>
            <a:prstGeom prst="rect">
              <a:avLst/>
            </a:prstGeom>
            <a:noFill/>
          </p:spPr>
        </p:pic>
        <p:pic>
          <p:nvPicPr>
            <p:cNvPr id="43"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3901060" y="1373700"/>
              <a:ext cx="170874" cy="340788"/>
            </a:xfrm>
            <a:prstGeom prst="rect">
              <a:avLst/>
            </a:prstGeom>
            <a:noFill/>
          </p:spPr>
        </p:pic>
        <p:pic>
          <p:nvPicPr>
            <p:cNvPr id="44"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3357554" y="1643050"/>
              <a:ext cx="170874" cy="340788"/>
            </a:xfrm>
            <a:prstGeom prst="rect">
              <a:avLst/>
            </a:prstGeom>
            <a:noFill/>
          </p:spPr>
        </p:pic>
        <p:pic>
          <p:nvPicPr>
            <p:cNvPr id="45"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3615308" y="1516576"/>
              <a:ext cx="170874" cy="340788"/>
            </a:xfrm>
            <a:prstGeom prst="rect">
              <a:avLst/>
            </a:prstGeom>
            <a:noFill/>
          </p:spPr>
        </p:pic>
        <p:pic>
          <p:nvPicPr>
            <p:cNvPr id="46"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flipH="1">
              <a:off x="3462499" y="2143116"/>
              <a:ext cx="680873" cy="290506"/>
            </a:xfrm>
            <a:prstGeom prst="rect">
              <a:avLst/>
            </a:prstGeom>
            <a:noFill/>
          </p:spPr>
        </p:pic>
        <p:pic>
          <p:nvPicPr>
            <p:cNvPr id="47"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158630">
              <a:off x="4313417" y="3837325"/>
              <a:ext cx="680873" cy="290506"/>
            </a:xfrm>
            <a:prstGeom prst="rect">
              <a:avLst/>
            </a:prstGeom>
            <a:noFill/>
          </p:spPr>
        </p:pic>
        <p:pic>
          <p:nvPicPr>
            <p:cNvPr id="48"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17403376" flipH="1">
              <a:off x="4478434" y="2414076"/>
              <a:ext cx="680873" cy="290506"/>
            </a:xfrm>
            <a:prstGeom prst="rect">
              <a:avLst/>
            </a:prstGeom>
            <a:noFill/>
          </p:spPr>
        </p:pic>
        <p:pic>
          <p:nvPicPr>
            <p:cNvPr id="49"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flipH="1">
              <a:off x="4748383" y="2805610"/>
              <a:ext cx="680873" cy="290506"/>
            </a:xfrm>
            <a:prstGeom prst="rect">
              <a:avLst/>
            </a:prstGeom>
            <a:noFill/>
          </p:spPr>
        </p:pic>
        <p:pic>
          <p:nvPicPr>
            <p:cNvPr id="50"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758078">
              <a:off x="2938905" y="3214196"/>
              <a:ext cx="680873" cy="290506"/>
            </a:xfrm>
            <a:prstGeom prst="rect">
              <a:avLst/>
            </a:prstGeom>
            <a:noFill/>
          </p:spPr>
        </p:pic>
        <p:pic>
          <p:nvPicPr>
            <p:cNvPr id="51"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473493" flipH="1">
              <a:off x="4160160" y="1974168"/>
              <a:ext cx="680873" cy="290506"/>
            </a:xfrm>
            <a:prstGeom prst="rect">
              <a:avLst/>
            </a:prstGeom>
            <a:noFill/>
          </p:spPr>
        </p:pic>
        <p:pic>
          <p:nvPicPr>
            <p:cNvPr id="52"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1170214">
              <a:off x="5076612" y="2125118"/>
              <a:ext cx="680873" cy="290506"/>
            </a:xfrm>
            <a:prstGeom prst="rect">
              <a:avLst/>
            </a:prstGeom>
            <a:noFill/>
          </p:spPr>
        </p:pic>
        <p:pic>
          <p:nvPicPr>
            <p:cNvPr id="53"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0993896">
              <a:off x="3299423" y="2509530"/>
              <a:ext cx="680873" cy="290506"/>
            </a:xfrm>
            <a:prstGeom prst="rect">
              <a:avLst/>
            </a:prstGeom>
            <a:noFill/>
          </p:spPr>
        </p:pic>
        <p:pic>
          <p:nvPicPr>
            <p:cNvPr id="54"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5575736" flipH="1">
              <a:off x="3036701" y="3793589"/>
              <a:ext cx="680873" cy="290506"/>
            </a:xfrm>
            <a:prstGeom prst="rect">
              <a:avLst/>
            </a:prstGeom>
            <a:noFill/>
          </p:spPr>
        </p:pic>
        <p:pic>
          <p:nvPicPr>
            <p:cNvPr id="55"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369118">
              <a:off x="5020529" y="2555505"/>
              <a:ext cx="680873" cy="290506"/>
            </a:xfrm>
            <a:prstGeom prst="rect">
              <a:avLst/>
            </a:prstGeom>
            <a:noFill/>
          </p:spPr>
        </p:pic>
        <p:pic>
          <p:nvPicPr>
            <p:cNvPr id="56"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flipH="1">
              <a:off x="4319755" y="4286256"/>
              <a:ext cx="680873" cy="290506"/>
            </a:xfrm>
            <a:prstGeom prst="rect">
              <a:avLst/>
            </a:prstGeom>
            <a:noFill/>
          </p:spPr>
        </p:pic>
        <p:pic>
          <p:nvPicPr>
            <p:cNvPr id="57"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4196624">
              <a:off x="3841817" y="4081979"/>
              <a:ext cx="680873" cy="290506"/>
            </a:xfrm>
            <a:prstGeom prst="rect">
              <a:avLst/>
            </a:prstGeom>
            <a:noFill/>
          </p:spPr>
        </p:pic>
        <p:pic>
          <p:nvPicPr>
            <p:cNvPr id="58"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18600649">
              <a:off x="4374405" y="4694401"/>
              <a:ext cx="680873" cy="290506"/>
            </a:xfrm>
            <a:prstGeom prst="rect">
              <a:avLst/>
            </a:prstGeom>
            <a:noFill/>
          </p:spPr>
        </p:pic>
        <p:pic>
          <p:nvPicPr>
            <p:cNvPr id="59"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16024264">
              <a:off x="3854790" y="4917045"/>
              <a:ext cx="680873" cy="290506"/>
            </a:xfrm>
            <a:prstGeom prst="rect">
              <a:avLst/>
            </a:prstGeom>
            <a:noFill/>
          </p:spPr>
        </p:pic>
        <p:pic>
          <p:nvPicPr>
            <p:cNvPr id="60"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21441370" flipH="1">
              <a:off x="5078404" y="4230367"/>
              <a:ext cx="680873" cy="290506"/>
            </a:xfrm>
            <a:prstGeom prst="rect">
              <a:avLst/>
            </a:prstGeom>
            <a:noFill/>
          </p:spPr>
        </p:pic>
        <p:pic>
          <p:nvPicPr>
            <p:cNvPr id="61"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5575736" flipH="1">
              <a:off x="4854922" y="4793721"/>
              <a:ext cx="680873" cy="290506"/>
            </a:xfrm>
            <a:prstGeom prst="rect">
              <a:avLst/>
            </a:prstGeom>
            <a:noFill/>
          </p:spPr>
        </p:pic>
        <p:pic>
          <p:nvPicPr>
            <p:cNvPr id="62"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0993896">
              <a:off x="4020695" y="2366654"/>
              <a:ext cx="680873" cy="290506"/>
            </a:xfrm>
            <a:prstGeom prst="rect">
              <a:avLst/>
            </a:prstGeom>
            <a:noFill/>
          </p:spPr>
        </p:pic>
        <p:pic>
          <p:nvPicPr>
            <p:cNvPr id="63"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4196624">
              <a:off x="4764186" y="3367600"/>
              <a:ext cx="680873" cy="290506"/>
            </a:xfrm>
            <a:prstGeom prst="rect">
              <a:avLst/>
            </a:prstGeom>
            <a:noFill/>
          </p:spPr>
        </p:pic>
      </p:grpSp>
      <p:grpSp>
        <p:nvGrpSpPr>
          <p:cNvPr id="64" name="Grupo 75"/>
          <p:cNvGrpSpPr/>
          <p:nvPr/>
        </p:nvGrpSpPr>
        <p:grpSpPr>
          <a:xfrm>
            <a:off x="2690862" y="4778206"/>
            <a:ext cx="428628" cy="500066"/>
            <a:chOff x="2714612" y="3571876"/>
            <a:chExt cx="428628" cy="500066"/>
          </a:xfrm>
        </p:grpSpPr>
        <p:cxnSp>
          <p:nvCxnSpPr>
            <p:cNvPr id="65" name="Conector reto 63"/>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66" name="Conector reto 66"/>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67" name="Grupo 136"/>
          <p:cNvGrpSpPr/>
          <p:nvPr/>
        </p:nvGrpSpPr>
        <p:grpSpPr>
          <a:xfrm rot="391916">
            <a:off x="2758998" y="3526954"/>
            <a:ext cx="428628" cy="500066"/>
            <a:chOff x="2714612" y="3571876"/>
            <a:chExt cx="428628" cy="500066"/>
          </a:xfrm>
        </p:grpSpPr>
        <p:cxnSp>
          <p:nvCxnSpPr>
            <p:cNvPr id="68" name="Conector reto 137"/>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69" name="Conector reto 138"/>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70" name="Grupo 139"/>
          <p:cNvGrpSpPr/>
          <p:nvPr/>
        </p:nvGrpSpPr>
        <p:grpSpPr>
          <a:xfrm>
            <a:off x="2786050" y="4004263"/>
            <a:ext cx="428628" cy="500066"/>
            <a:chOff x="2714612" y="3571876"/>
            <a:chExt cx="428628" cy="500066"/>
          </a:xfrm>
        </p:grpSpPr>
        <p:cxnSp>
          <p:nvCxnSpPr>
            <p:cNvPr id="71" name="Conector reto 140"/>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72" name="Conector reto 141"/>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73" name="Grupo 142"/>
          <p:cNvGrpSpPr/>
          <p:nvPr/>
        </p:nvGrpSpPr>
        <p:grpSpPr>
          <a:xfrm rot="20336779" flipH="1">
            <a:off x="5925244" y="3586773"/>
            <a:ext cx="428628" cy="500066"/>
            <a:chOff x="2714612" y="3571876"/>
            <a:chExt cx="428628" cy="500066"/>
          </a:xfrm>
        </p:grpSpPr>
        <p:cxnSp>
          <p:nvCxnSpPr>
            <p:cNvPr id="74" name="Conector reto 143"/>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75" name="Conector reto 144"/>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76" name="Grupo 151"/>
          <p:cNvGrpSpPr/>
          <p:nvPr/>
        </p:nvGrpSpPr>
        <p:grpSpPr>
          <a:xfrm flipH="1">
            <a:off x="6034034" y="4218577"/>
            <a:ext cx="428628" cy="500066"/>
            <a:chOff x="2714612" y="3571876"/>
            <a:chExt cx="428628" cy="500066"/>
          </a:xfrm>
        </p:grpSpPr>
        <p:cxnSp>
          <p:nvCxnSpPr>
            <p:cNvPr id="77" name="Conector reto 152"/>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78" name="Conector reto 153"/>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79" name="Grupo 154"/>
          <p:cNvGrpSpPr/>
          <p:nvPr/>
        </p:nvGrpSpPr>
        <p:grpSpPr>
          <a:xfrm rot="19795785" flipH="1">
            <a:off x="5525694" y="3144712"/>
            <a:ext cx="428628" cy="500066"/>
            <a:chOff x="2714612" y="3571876"/>
            <a:chExt cx="428628" cy="500066"/>
          </a:xfrm>
        </p:grpSpPr>
        <p:cxnSp>
          <p:nvCxnSpPr>
            <p:cNvPr id="80" name="Conector reto 155"/>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81" name="Conector reto 156"/>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82" name="Grupo 157"/>
          <p:cNvGrpSpPr/>
          <p:nvPr/>
        </p:nvGrpSpPr>
        <p:grpSpPr>
          <a:xfrm flipH="1">
            <a:off x="6000760" y="4647205"/>
            <a:ext cx="428628" cy="500066"/>
            <a:chOff x="2714612" y="3571876"/>
            <a:chExt cx="428628" cy="500066"/>
          </a:xfrm>
        </p:grpSpPr>
        <p:cxnSp>
          <p:nvCxnSpPr>
            <p:cNvPr id="83" name="Conector reto 158"/>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84" name="Conector reto 159"/>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85" name="Grupo 160"/>
          <p:cNvGrpSpPr/>
          <p:nvPr/>
        </p:nvGrpSpPr>
        <p:grpSpPr>
          <a:xfrm rot="2404967">
            <a:off x="3396772" y="2940522"/>
            <a:ext cx="428628" cy="500066"/>
            <a:chOff x="2714612" y="3571876"/>
            <a:chExt cx="428628" cy="500066"/>
          </a:xfrm>
        </p:grpSpPr>
        <p:cxnSp>
          <p:nvCxnSpPr>
            <p:cNvPr id="86" name="Conector reto 161"/>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87" name="Conector reto 162"/>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88" name="Grupo 163"/>
          <p:cNvGrpSpPr/>
          <p:nvPr/>
        </p:nvGrpSpPr>
        <p:grpSpPr>
          <a:xfrm rot="3627562">
            <a:off x="3895064" y="2706639"/>
            <a:ext cx="428628" cy="500066"/>
            <a:chOff x="2714612" y="3571876"/>
            <a:chExt cx="428628" cy="500066"/>
          </a:xfrm>
        </p:grpSpPr>
        <p:cxnSp>
          <p:nvCxnSpPr>
            <p:cNvPr id="89" name="Conector reto 164"/>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0" name="Conector reto 165"/>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91" name="Grupo 166"/>
          <p:cNvGrpSpPr/>
          <p:nvPr/>
        </p:nvGrpSpPr>
        <p:grpSpPr>
          <a:xfrm rot="18709316" flipH="1">
            <a:off x="4742827" y="2723346"/>
            <a:ext cx="428628" cy="500066"/>
            <a:chOff x="2714612" y="3571876"/>
            <a:chExt cx="428628" cy="500066"/>
          </a:xfrm>
        </p:grpSpPr>
        <p:cxnSp>
          <p:nvCxnSpPr>
            <p:cNvPr id="92" name="Conector reto 167"/>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3" name="Conector reto 168"/>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53816634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22"/>
          <p:cNvGrpSpPr/>
          <p:nvPr/>
        </p:nvGrpSpPr>
        <p:grpSpPr>
          <a:xfrm>
            <a:off x="3071802" y="2471787"/>
            <a:ext cx="3000396" cy="2712316"/>
            <a:chOff x="3643306" y="2471787"/>
            <a:chExt cx="3000396" cy="2712316"/>
          </a:xfrm>
        </p:grpSpPr>
        <p:sp>
          <p:nvSpPr>
            <p:cNvPr id="3" name="Retângulo 2"/>
            <p:cNvSpPr/>
            <p:nvPr/>
          </p:nvSpPr>
          <p:spPr>
            <a:xfrm>
              <a:off x="3643306"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Retângulo 3"/>
            <p:cNvSpPr/>
            <p:nvPr/>
          </p:nvSpPr>
          <p:spPr>
            <a:xfrm>
              <a:off x="3643306"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Retângulo 4"/>
            <p:cNvSpPr/>
            <p:nvPr/>
          </p:nvSpPr>
          <p:spPr>
            <a:xfrm>
              <a:off x="5143504"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tângulo 5"/>
            <p:cNvSpPr/>
            <p:nvPr/>
          </p:nvSpPr>
          <p:spPr>
            <a:xfrm>
              <a:off x="5143504"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CaixaDeTexto 6"/>
            <p:cNvSpPr txBox="1"/>
            <p:nvPr/>
          </p:nvSpPr>
          <p:spPr>
            <a:xfrm>
              <a:off x="4063039" y="2928934"/>
              <a:ext cx="723275" cy="400110"/>
            </a:xfrm>
            <a:prstGeom prst="rect">
              <a:avLst/>
            </a:prstGeom>
            <a:noFill/>
          </p:spPr>
          <p:txBody>
            <a:bodyPr wrap="none" rtlCol="0">
              <a:spAutoFit/>
            </a:bodyPr>
            <a:lstStyle/>
            <a:p>
              <a:pPr algn="ctr"/>
              <a:r>
                <a:rPr lang="en-GB" sz="2000" dirty="0" smtClean="0">
                  <a:latin typeface="Arial" pitchFamily="34" charset="0"/>
                  <a:cs typeface="Arial" pitchFamily="34" charset="0"/>
                </a:rPr>
                <a:t>( -1 )</a:t>
              </a:r>
            </a:p>
          </p:txBody>
        </p:sp>
        <p:sp>
          <p:nvSpPr>
            <p:cNvPr id="8" name="CaixaDeTexto 7"/>
            <p:cNvSpPr txBox="1"/>
            <p:nvPr/>
          </p:nvSpPr>
          <p:spPr>
            <a:xfrm>
              <a:off x="5549463" y="2928934"/>
              <a:ext cx="638315" cy="400110"/>
            </a:xfrm>
            <a:prstGeom prst="rect">
              <a:avLst/>
            </a:prstGeom>
            <a:noFill/>
          </p:spPr>
          <p:txBody>
            <a:bodyPr wrap="none" rtlCol="0">
              <a:spAutoFit/>
            </a:bodyPr>
            <a:lstStyle/>
            <a:p>
              <a:pPr algn="ctr"/>
              <a:r>
                <a:rPr lang="en-GB" sz="2000" dirty="0" smtClean="0">
                  <a:latin typeface="Arial" pitchFamily="34" charset="0"/>
                  <a:cs typeface="Arial" pitchFamily="34" charset="0"/>
                </a:rPr>
                <a:t>( 1 )</a:t>
              </a:r>
            </a:p>
          </p:txBody>
        </p:sp>
        <p:sp>
          <p:nvSpPr>
            <p:cNvPr id="9" name="CaixaDeTexto 8"/>
            <p:cNvSpPr txBox="1"/>
            <p:nvPr/>
          </p:nvSpPr>
          <p:spPr>
            <a:xfrm>
              <a:off x="4076561" y="4286256"/>
              <a:ext cx="638315" cy="400110"/>
            </a:xfrm>
            <a:prstGeom prst="rect">
              <a:avLst/>
            </a:prstGeom>
            <a:noFill/>
          </p:spPr>
          <p:txBody>
            <a:bodyPr wrap="none" rtlCol="0">
              <a:spAutoFit/>
            </a:bodyPr>
            <a:lstStyle/>
            <a:p>
              <a:pPr algn="ctr"/>
              <a:r>
                <a:rPr lang="en-GB" sz="2000" dirty="0" smtClean="0">
                  <a:latin typeface="Arial" pitchFamily="34" charset="0"/>
                  <a:cs typeface="Arial" pitchFamily="34" charset="0"/>
                </a:rPr>
                <a:t>( 1 )</a:t>
              </a:r>
            </a:p>
          </p:txBody>
        </p:sp>
        <p:sp>
          <p:nvSpPr>
            <p:cNvPr id="10" name="CaixaDeTexto 9"/>
            <p:cNvSpPr txBox="1"/>
            <p:nvPr/>
          </p:nvSpPr>
          <p:spPr>
            <a:xfrm>
              <a:off x="5491799" y="4286256"/>
              <a:ext cx="723275" cy="400110"/>
            </a:xfrm>
            <a:prstGeom prst="rect">
              <a:avLst/>
            </a:prstGeom>
            <a:noFill/>
          </p:spPr>
          <p:txBody>
            <a:bodyPr wrap="none" rtlCol="0">
              <a:spAutoFit/>
            </a:bodyPr>
            <a:lstStyle/>
            <a:p>
              <a:pPr algn="ctr"/>
              <a:r>
                <a:rPr lang="en-GB" sz="2000" dirty="0" smtClean="0">
                  <a:latin typeface="Arial" pitchFamily="34" charset="0"/>
                  <a:cs typeface="Arial" pitchFamily="34" charset="0"/>
                </a:rPr>
                <a:t>( -1 )</a:t>
              </a:r>
            </a:p>
          </p:txBody>
        </p:sp>
      </p:grpSp>
    </p:spTree>
    <p:extLst>
      <p:ext uri="{BB962C8B-B14F-4D97-AF65-F5344CB8AC3E}">
        <p14:creationId xmlns:p14="http://schemas.microsoft.com/office/powerpoint/2010/main" val="403391677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22"/>
          <p:cNvGrpSpPr/>
          <p:nvPr/>
        </p:nvGrpSpPr>
        <p:grpSpPr>
          <a:xfrm>
            <a:off x="2428862" y="1500174"/>
            <a:ext cx="4214840" cy="3812877"/>
            <a:chOff x="2428862" y="1500174"/>
            <a:chExt cx="4214840" cy="3812877"/>
          </a:xfrm>
        </p:grpSpPr>
        <p:sp>
          <p:nvSpPr>
            <p:cNvPr id="8" name="Retângulo 7"/>
            <p:cNvSpPr/>
            <p:nvPr/>
          </p:nvSpPr>
          <p:spPr>
            <a:xfrm>
              <a:off x="3643306"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tângulo 8"/>
            <p:cNvSpPr/>
            <p:nvPr/>
          </p:nvSpPr>
          <p:spPr>
            <a:xfrm>
              <a:off x="3643306"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tângulo 10"/>
            <p:cNvSpPr/>
            <p:nvPr/>
          </p:nvSpPr>
          <p:spPr>
            <a:xfrm>
              <a:off x="5143504"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tângulo 11"/>
            <p:cNvSpPr/>
            <p:nvPr/>
          </p:nvSpPr>
          <p:spPr>
            <a:xfrm>
              <a:off x="5143504"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Retângulo 13"/>
            <p:cNvSpPr/>
            <p:nvPr/>
          </p:nvSpPr>
          <p:spPr>
            <a:xfrm>
              <a:off x="3643306" y="1971722"/>
              <a:ext cx="1500198" cy="500066"/>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Retângulo 14"/>
            <p:cNvSpPr/>
            <p:nvPr/>
          </p:nvSpPr>
          <p:spPr>
            <a:xfrm>
              <a:off x="5143504" y="1971722"/>
              <a:ext cx="1500198" cy="500066"/>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6" name="Retângulo 15"/>
            <p:cNvSpPr/>
            <p:nvPr/>
          </p:nvSpPr>
          <p:spPr>
            <a:xfrm>
              <a:off x="2928926" y="2471787"/>
              <a:ext cx="714380" cy="1358019"/>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8" name="Retângulo 17"/>
            <p:cNvSpPr/>
            <p:nvPr/>
          </p:nvSpPr>
          <p:spPr>
            <a:xfrm>
              <a:off x="2928926" y="3826084"/>
              <a:ext cx="714380" cy="1358019"/>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CaixaDeTexto 18"/>
            <p:cNvSpPr txBox="1"/>
            <p:nvPr/>
          </p:nvSpPr>
          <p:spPr>
            <a:xfrm>
              <a:off x="4143372" y="2043160"/>
              <a:ext cx="587020" cy="338554"/>
            </a:xfrm>
            <a:prstGeom prst="rect">
              <a:avLst/>
            </a:prstGeom>
            <a:noFill/>
          </p:spPr>
          <p:txBody>
            <a:bodyPr wrap="none" rtlCol="0">
              <a:spAutoFit/>
            </a:bodyPr>
            <a:lstStyle/>
            <a:p>
              <a:pPr algn="ctr"/>
              <a:r>
                <a:rPr lang="en-GB" sz="1600" b="1" cap="small" dirty="0" smtClean="0">
                  <a:latin typeface="Arial" pitchFamily="34" charset="0"/>
                  <a:cs typeface="Arial" pitchFamily="34" charset="0"/>
                </a:rPr>
                <a:t>Ram</a:t>
              </a:r>
            </a:p>
          </p:txBody>
        </p:sp>
        <p:sp>
          <p:nvSpPr>
            <p:cNvPr id="20" name="CaixaDeTexto 19"/>
            <p:cNvSpPr txBox="1"/>
            <p:nvPr/>
          </p:nvSpPr>
          <p:spPr>
            <a:xfrm>
              <a:off x="5260124" y="2043160"/>
              <a:ext cx="1269515" cy="338554"/>
            </a:xfrm>
            <a:prstGeom prst="rect">
              <a:avLst/>
            </a:prstGeom>
            <a:noFill/>
          </p:spPr>
          <p:txBody>
            <a:bodyPr wrap="none" rtlCol="0">
              <a:spAutoFit/>
            </a:bodyPr>
            <a:lstStyle/>
            <a:p>
              <a:pPr algn="ctr"/>
              <a:r>
                <a:rPr lang="en-GB" sz="1600" b="1" cap="small" dirty="0" smtClean="0">
                  <a:latin typeface="Arial" pitchFamily="34" charset="0"/>
                  <a:cs typeface="Arial" pitchFamily="34" charset="0"/>
                </a:rPr>
                <a:t>Backwater</a:t>
              </a:r>
            </a:p>
          </p:txBody>
        </p:sp>
        <p:sp>
          <p:nvSpPr>
            <p:cNvPr id="21" name="CaixaDeTexto 20"/>
            <p:cNvSpPr txBox="1"/>
            <p:nvPr/>
          </p:nvSpPr>
          <p:spPr>
            <a:xfrm rot="16200000">
              <a:off x="2977284" y="2990737"/>
              <a:ext cx="587020" cy="338554"/>
            </a:xfrm>
            <a:prstGeom prst="rect">
              <a:avLst/>
            </a:prstGeom>
            <a:noFill/>
          </p:spPr>
          <p:txBody>
            <a:bodyPr wrap="none" rtlCol="0">
              <a:spAutoFit/>
            </a:bodyPr>
            <a:lstStyle/>
            <a:p>
              <a:pPr algn="ctr"/>
              <a:r>
                <a:rPr lang="en-GB" sz="1600" b="1" cap="small" dirty="0" smtClean="0">
                  <a:latin typeface="Arial" pitchFamily="34" charset="0"/>
                  <a:cs typeface="Arial" pitchFamily="34" charset="0"/>
                </a:rPr>
                <a:t>Ram</a:t>
              </a:r>
            </a:p>
          </p:txBody>
        </p:sp>
        <p:sp>
          <p:nvSpPr>
            <p:cNvPr id="22" name="CaixaDeTexto 21"/>
            <p:cNvSpPr txBox="1"/>
            <p:nvPr/>
          </p:nvSpPr>
          <p:spPr>
            <a:xfrm rot="16200000">
              <a:off x="2464880" y="4337861"/>
              <a:ext cx="1611827" cy="338554"/>
            </a:xfrm>
            <a:prstGeom prst="rect">
              <a:avLst/>
            </a:prstGeom>
            <a:noFill/>
          </p:spPr>
          <p:txBody>
            <a:bodyPr wrap="square" rtlCol="0">
              <a:spAutoFit/>
            </a:bodyPr>
            <a:lstStyle/>
            <a:p>
              <a:pPr algn="ctr"/>
              <a:r>
                <a:rPr lang="en-GB" sz="1600" b="1" cap="small" dirty="0" smtClean="0">
                  <a:latin typeface="Arial" pitchFamily="34" charset="0"/>
                  <a:cs typeface="Arial" pitchFamily="34" charset="0"/>
                </a:rPr>
                <a:t>Backwater</a:t>
              </a:r>
            </a:p>
          </p:txBody>
        </p:sp>
        <p:sp>
          <p:nvSpPr>
            <p:cNvPr id="26" name="CaixaDeTexto 25"/>
            <p:cNvSpPr txBox="1"/>
            <p:nvPr/>
          </p:nvSpPr>
          <p:spPr>
            <a:xfrm>
              <a:off x="4501955" y="1500174"/>
              <a:ext cx="1243033" cy="400110"/>
            </a:xfrm>
            <a:prstGeom prst="rect">
              <a:avLst/>
            </a:prstGeom>
            <a:noFill/>
          </p:spPr>
          <p:txBody>
            <a:bodyPr wrap="none" rtlCol="0">
              <a:spAutoFit/>
            </a:bodyPr>
            <a:lstStyle/>
            <a:p>
              <a:pPr algn="ctr"/>
              <a:r>
                <a:rPr lang="en-GB" sz="2000" b="1" cap="small" dirty="0" smtClean="0">
                  <a:latin typeface="Arial" pitchFamily="34" charset="0"/>
                  <a:cs typeface="Arial" pitchFamily="34" charset="0"/>
                </a:rPr>
                <a:t>Player 2</a:t>
              </a:r>
            </a:p>
          </p:txBody>
        </p:sp>
        <p:sp>
          <p:nvSpPr>
            <p:cNvPr id="27" name="CaixaDeTexto 26"/>
            <p:cNvSpPr txBox="1"/>
            <p:nvPr/>
          </p:nvSpPr>
          <p:spPr>
            <a:xfrm rot="16200000">
              <a:off x="2007400" y="3645070"/>
              <a:ext cx="1243033" cy="400110"/>
            </a:xfrm>
            <a:prstGeom prst="rect">
              <a:avLst/>
            </a:prstGeom>
            <a:noFill/>
          </p:spPr>
          <p:txBody>
            <a:bodyPr wrap="none" rtlCol="0">
              <a:spAutoFit/>
            </a:bodyPr>
            <a:lstStyle/>
            <a:p>
              <a:pPr algn="ctr"/>
              <a:r>
                <a:rPr lang="en-GB" sz="2000" b="1" cap="small" dirty="0" smtClean="0">
                  <a:latin typeface="Arial" pitchFamily="34" charset="0"/>
                  <a:cs typeface="Arial" pitchFamily="34" charset="0"/>
                </a:rPr>
                <a:t>Player 1</a:t>
              </a:r>
            </a:p>
          </p:txBody>
        </p:sp>
        <p:sp>
          <p:nvSpPr>
            <p:cNvPr id="28" name="CaixaDeTexto 27"/>
            <p:cNvSpPr txBox="1"/>
            <p:nvPr/>
          </p:nvSpPr>
          <p:spPr>
            <a:xfrm>
              <a:off x="3929058" y="2928934"/>
              <a:ext cx="1007007"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29" name="CaixaDeTexto 28"/>
            <p:cNvSpPr txBox="1"/>
            <p:nvPr/>
          </p:nvSpPr>
          <p:spPr>
            <a:xfrm>
              <a:off x="5429256" y="2928934"/>
              <a:ext cx="1007007"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0" name="CaixaDeTexto 29"/>
            <p:cNvSpPr txBox="1"/>
            <p:nvPr/>
          </p:nvSpPr>
          <p:spPr>
            <a:xfrm>
              <a:off x="3929058" y="4286256"/>
              <a:ext cx="1007007"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1" name="CaixaDeTexto 30"/>
            <p:cNvSpPr txBox="1"/>
            <p:nvPr/>
          </p:nvSpPr>
          <p:spPr>
            <a:xfrm>
              <a:off x="5429256" y="4286256"/>
              <a:ext cx="1007007"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grpSp>
    </p:spTree>
    <p:extLst>
      <p:ext uri="{BB962C8B-B14F-4D97-AF65-F5344CB8AC3E}">
        <p14:creationId xmlns:p14="http://schemas.microsoft.com/office/powerpoint/2010/main" val="375841877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22"/>
          <p:cNvGrpSpPr/>
          <p:nvPr/>
        </p:nvGrpSpPr>
        <p:grpSpPr>
          <a:xfrm>
            <a:off x="1142976" y="2471787"/>
            <a:ext cx="3000396" cy="2712316"/>
            <a:chOff x="3643306" y="2471787"/>
            <a:chExt cx="3000396" cy="2712316"/>
          </a:xfrm>
        </p:grpSpPr>
        <p:sp>
          <p:nvSpPr>
            <p:cNvPr id="8" name="Retângulo 7"/>
            <p:cNvSpPr/>
            <p:nvPr/>
          </p:nvSpPr>
          <p:spPr>
            <a:xfrm>
              <a:off x="3643306"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tângulo 8"/>
            <p:cNvSpPr/>
            <p:nvPr/>
          </p:nvSpPr>
          <p:spPr>
            <a:xfrm>
              <a:off x="3643306"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tângulo 10"/>
            <p:cNvSpPr/>
            <p:nvPr/>
          </p:nvSpPr>
          <p:spPr>
            <a:xfrm>
              <a:off x="5143504"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tângulo 11"/>
            <p:cNvSpPr/>
            <p:nvPr/>
          </p:nvSpPr>
          <p:spPr>
            <a:xfrm>
              <a:off x="5143504"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8" name="CaixaDeTexto 27"/>
            <p:cNvSpPr txBox="1"/>
            <p:nvPr/>
          </p:nvSpPr>
          <p:spPr>
            <a:xfrm>
              <a:off x="3929058" y="2928934"/>
              <a:ext cx="1007007"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29" name="CaixaDeTexto 28"/>
            <p:cNvSpPr txBox="1"/>
            <p:nvPr/>
          </p:nvSpPr>
          <p:spPr>
            <a:xfrm>
              <a:off x="5429256" y="2928934"/>
              <a:ext cx="1106393"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0" name="CaixaDeTexto 29"/>
            <p:cNvSpPr txBox="1"/>
            <p:nvPr/>
          </p:nvSpPr>
          <p:spPr>
            <a:xfrm>
              <a:off x="3929058" y="4286256"/>
              <a:ext cx="1106393"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1" name="CaixaDeTexto 30"/>
            <p:cNvSpPr txBox="1"/>
            <p:nvPr/>
          </p:nvSpPr>
          <p:spPr>
            <a:xfrm>
              <a:off x="5429256" y="4286256"/>
              <a:ext cx="1007007"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grpSp>
      <p:grpSp>
        <p:nvGrpSpPr>
          <p:cNvPr id="23" name="Grupo 22"/>
          <p:cNvGrpSpPr/>
          <p:nvPr/>
        </p:nvGrpSpPr>
        <p:grpSpPr>
          <a:xfrm>
            <a:off x="5214942" y="2471787"/>
            <a:ext cx="3000396" cy="2712316"/>
            <a:chOff x="3643306" y="2471787"/>
            <a:chExt cx="3000396" cy="2712316"/>
          </a:xfrm>
        </p:grpSpPr>
        <p:sp>
          <p:nvSpPr>
            <p:cNvPr id="24" name="Retângulo 23"/>
            <p:cNvSpPr/>
            <p:nvPr/>
          </p:nvSpPr>
          <p:spPr>
            <a:xfrm>
              <a:off x="3643306"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5" name="Retângulo 24"/>
            <p:cNvSpPr/>
            <p:nvPr/>
          </p:nvSpPr>
          <p:spPr>
            <a:xfrm>
              <a:off x="3643306"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2" name="Retângulo 31"/>
            <p:cNvSpPr/>
            <p:nvPr/>
          </p:nvSpPr>
          <p:spPr>
            <a:xfrm>
              <a:off x="5143504"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Retângulo 32"/>
            <p:cNvSpPr/>
            <p:nvPr/>
          </p:nvSpPr>
          <p:spPr>
            <a:xfrm>
              <a:off x="5143504"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CaixaDeTexto 33"/>
            <p:cNvSpPr txBox="1"/>
            <p:nvPr/>
          </p:nvSpPr>
          <p:spPr>
            <a:xfrm>
              <a:off x="3929058" y="2928934"/>
              <a:ext cx="1106393"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5" name="CaixaDeTexto 34"/>
            <p:cNvSpPr txBox="1"/>
            <p:nvPr/>
          </p:nvSpPr>
          <p:spPr>
            <a:xfrm>
              <a:off x="5429256" y="2928934"/>
              <a:ext cx="1007007"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6" name="CaixaDeTexto 35"/>
            <p:cNvSpPr txBox="1"/>
            <p:nvPr/>
          </p:nvSpPr>
          <p:spPr>
            <a:xfrm>
              <a:off x="3929058" y="4286256"/>
              <a:ext cx="1007007"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7" name="CaixaDeTexto 36"/>
            <p:cNvSpPr txBox="1"/>
            <p:nvPr/>
          </p:nvSpPr>
          <p:spPr>
            <a:xfrm>
              <a:off x="5429256" y="4286256"/>
              <a:ext cx="1106393"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grpSp>
      <p:cxnSp>
        <p:nvCxnSpPr>
          <p:cNvPr id="38" name="Conector de seta reta 37"/>
          <p:cNvCxnSpPr/>
          <p:nvPr/>
        </p:nvCxnSpPr>
        <p:spPr>
          <a:xfrm rot="10800000">
            <a:off x="5999368" y="2786058"/>
            <a:ext cx="1430152" cy="10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9" name="Conector de seta reta 38"/>
          <p:cNvCxnSpPr/>
          <p:nvPr/>
        </p:nvCxnSpPr>
        <p:spPr>
          <a:xfrm rot="10800000">
            <a:off x="5999368" y="4143381"/>
            <a:ext cx="1430152" cy="1026"/>
          </a:xfrm>
          <a:prstGeom prst="straightConnector1">
            <a:avLst/>
          </a:prstGeom>
          <a:ln>
            <a:headEnd type="arrow"/>
            <a:tailEnd type="none"/>
          </a:ln>
        </p:spPr>
        <p:style>
          <a:lnRef idx="3">
            <a:schemeClr val="dk1"/>
          </a:lnRef>
          <a:fillRef idx="0">
            <a:schemeClr val="dk1"/>
          </a:fillRef>
          <a:effectRef idx="2">
            <a:schemeClr val="dk1"/>
          </a:effectRef>
          <a:fontRef idx="minor">
            <a:schemeClr val="tx1"/>
          </a:fontRef>
        </p:style>
      </p:cxnSp>
      <p:cxnSp>
        <p:nvCxnSpPr>
          <p:cNvPr id="40" name="Conector de seta reta 39"/>
          <p:cNvCxnSpPr/>
          <p:nvPr/>
        </p:nvCxnSpPr>
        <p:spPr>
          <a:xfrm rot="16200000">
            <a:off x="642727" y="3786373"/>
            <a:ext cx="1430152" cy="1026"/>
          </a:xfrm>
          <a:prstGeom prst="straightConnector1">
            <a:avLst/>
          </a:prstGeom>
          <a:ln>
            <a:headEnd type="arrow"/>
            <a:tailEnd type="none"/>
          </a:ln>
        </p:spPr>
        <p:style>
          <a:lnRef idx="3">
            <a:schemeClr val="dk1"/>
          </a:lnRef>
          <a:fillRef idx="0">
            <a:schemeClr val="dk1"/>
          </a:fillRef>
          <a:effectRef idx="2">
            <a:schemeClr val="dk1"/>
          </a:effectRef>
          <a:fontRef idx="minor">
            <a:schemeClr val="tx1"/>
          </a:fontRef>
        </p:style>
      </p:cxnSp>
      <p:cxnSp>
        <p:nvCxnSpPr>
          <p:cNvPr id="41" name="Conector de seta reta 40"/>
          <p:cNvCxnSpPr/>
          <p:nvPr/>
        </p:nvCxnSpPr>
        <p:spPr>
          <a:xfrm rot="16200000">
            <a:off x="2142925" y="3786374"/>
            <a:ext cx="1430152" cy="10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73729980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2"/>
          <p:cNvGrpSpPr/>
          <p:nvPr/>
        </p:nvGrpSpPr>
        <p:grpSpPr>
          <a:xfrm>
            <a:off x="3071802" y="2471787"/>
            <a:ext cx="3000396" cy="2712316"/>
            <a:chOff x="3643306" y="2471787"/>
            <a:chExt cx="3000396" cy="2712316"/>
          </a:xfrm>
        </p:grpSpPr>
        <p:sp>
          <p:nvSpPr>
            <p:cNvPr id="24" name="Retângulo 23"/>
            <p:cNvSpPr/>
            <p:nvPr/>
          </p:nvSpPr>
          <p:spPr>
            <a:xfrm>
              <a:off x="3643306"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5" name="Retângulo 24"/>
            <p:cNvSpPr/>
            <p:nvPr/>
          </p:nvSpPr>
          <p:spPr>
            <a:xfrm>
              <a:off x="3643306"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2" name="Retângulo 31"/>
            <p:cNvSpPr/>
            <p:nvPr/>
          </p:nvSpPr>
          <p:spPr>
            <a:xfrm>
              <a:off x="5143504" y="2471787"/>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Retângulo 32"/>
            <p:cNvSpPr/>
            <p:nvPr/>
          </p:nvSpPr>
          <p:spPr>
            <a:xfrm>
              <a:off x="5143504" y="3826084"/>
              <a:ext cx="1500198" cy="1358019"/>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CaixaDeTexto 33"/>
            <p:cNvSpPr txBox="1"/>
            <p:nvPr/>
          </p:nvSpPr>
          <p:spPr>
            <a:xfrm>
              <a:off x="3929058" y="2928934"/>
              <a:ext cx="1106393"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5" name="CaixaDeTexto 34"/>
            <p:cNvSpPr txBox="1"/>
            <p:nvPr/>
          </p:nvSpPr>
          <p:spPr>
            <a:xfrm>
              <a:off x="5429256" y="2928934"/>
              <a:ext cx="1106393"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6" name="CaixaDeTexto 35"/>
            <p:cNvSpPr txBox="1"/>
            <p:nvPr/>
          </p:nvSpPr>
          <p:spPr>
            <a:xfrm>
              <a:off x="3929058" y="4286256"/>
              <a:ext cx="1106393"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sp>
          <p:nvSpPr>
            <p:cNvPr id="37" name="CaixaDeTexto 36"/>
            <p:cNvSpPr txBox="1"/>
            <p:nvPr/>
          </p:nvSpPr>
          <p:spPr>
            <a:xfrm>
              <a:off x="5429256" y="4286256"/>
              <a:ext cx="1106393" cy="400110"/>
            </a:xfrm>
            <a:prstGeom prst="rect">
              <a:avLst/>
            </a:prstGeom>
            <a:noFill/>
          </p:spPr>
          <p:txBody>
            <a:bodyPr wrap="none" rtlCol="0">
              <a:spAutoFit/>
            </a:bodyPr>
            <a:lstStyle/>
            <a:p>
              <a:pPr algn="ctr"/>
              <a:r>
                <a:rPr lang="en-GB" sz="2000" dirty="0" smtClean="0">
                  <a:latin typeface="Arial" pitchFamily="34" charset="0"/>
                  <a:cs typeface="Arial" pitchFamily="34" charset="0"/>
                </a:rPr>
                <a:t>( </a:t>
              </a:r>
              <a:r>
                <a:rPr lang="en-GB" sz="2000" b="1" dirty="0" smtClean="0">
                  <a:latin typeface="Arial" pitchFamily="34" charset="0"/>
                  <a:cs typeface="Arial" pitchFamily="34" charset="0"/>
                </a:rPr>
                <a:t>-1</a:t>
              </a:r>
              <a:r>
                <a:rPr lang="en-GB" sz="2000" dirty="0" smtClean="0">
                  <a:latin typeface="Arial" pitchFamily="34" charset="0"/>
                  <a:cs typeface="Arial" pitchFamily="34" charset="0"/>
                </a:rPr>
                <a:t>, 1* )</a:t>
              </a:r>
            </a:p>
          </p:txBody>
        </p:sp>
      </p:grpSp>
      <p:cxnSp>
        <p:nvCxnSpPr>
          <p:cNvPr id="38" name="Conector de seta reta 37"/>
          <p:cNvCxnSpPr/>
          <p:nvPr/>
        </p:nvCxnSpPr>
        <p:spPr>
          <a:xfrm rot="10800000">
            <a:off x="3856228" y="2786058"/>
            <a:ext cx="1430152" cy="10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9" name="Conector de seta reta 38"/>
          <p:cNvCxnSpPr/>
          <p:nvPr/>
        </p:nvCxnSpPr>
        <p:spPr>
          <a:xfrm rot="10800000">
            <a:off x="3856228" y="4143381"/>
            <a:ext cx="1430152" cy="1026"/>
          </a:xfrm>
          <a:prstGeom prst="straightConnector1">
            <a:avLst/>
          </a:prstGeom>
          <a:ln>
            <a:headEnd type="arrow"/>
            <a:tailEnd type="none"/>
          </a:ln>
        </p:spPr>
        <p:style>
          <a:lnRef idx="3">
            <a:schemeClr val="dk1"/>
          </a:lnRef>
          <a:fillRef idx="0">
            <a:schemeClr val="dk1"/>
          </a:fillRef>
          <a:effectRef idx="2">
            <a:schemeClr val="dk1"/>
          </a:effectRef>
          <a:fontRef idx="minor">
            <a:schemeClr val="tx1"/>
          </a:fontRef>
        </p:style>
      </p:cxnSp>
      <p:cxnSp>
        <p:nvCxnSpPr>
          <p:cNvPr id="40" name="Conector de seta reta 39"/>
          <p:cNvCxnSpPr/>
          <p:nvPr/>
        </p:nvCxnSpPr>
        <p:spPr>
          <a:xfrm rot="16200000">
            <a:off x="2571553" y="3786373"/>
            <a:ext cx="1430152" cy="1026"/>
          </a:xfrm>
          <a:prstGeom prst="straightConnector1">
            <a:avLst/>
          </a:prstGeom>
          <a:ln>
            <a:headEnd type="arrow"/>
            <a:tailEnd type="none"/>
          </a:ln>
        </p:spPr>
        <p:style>
          <a:lnRef idx="3">
            <a:schemeClr val="dk1"/>
          </a:lnRef>
          <a:fillRef idx="0">
            <a:schemeClr val="dk1"/>
          </a:fillRef>
          <a:effectRef idx="2">
            <a:schemeClr val="dk1"/>
          </a:effectRef>
          <a:fontRef idx="minor">
            <a:schemeClr val="tx1"/>
          </a:fontRef>
        </p:style>
      </p:cxnSp>
      <p:cxnSp>
        <p:nvCxnSpPr>
          <p:cNvPr id="41" name="Conector de seta reta 40"/>
          <p:cNvCxnSpPr/>
          <p:nvPr/>
        </p:nvCxnSpPr>
        <p:spPr>
          <a:xfrm rot="16200000">
            <a:off x="4071751" y="3786374"/>
            <a:ext cx="1430152" cy="10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01892145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1428728" y="714356"/>
            <a:ext cx="6286544" cy="5479312"/>
            <a:chOff x="1428728" y="714356"/>
            <a:chExt cx="6286544" cy="5479312"/>
          </a:xfrm>
        </p:grpSpPr>
        <p:sp>
          <p:nvSpPr>
            <p:cNvPr id="3" name="Retângulo 2"/>
            <p:cNvSpPr/>
            <p:nvPr/>
          </p:nvSpPr>
          <p:spPr>
            <a:xfrm>
              <a:off x="1428728" y="1199279"/>
              <a:ext cx="6286544" cy="3643338"/>
            </a:xfrm>
            <a:prstGeom prst="rect">
              <a:avLst/>
            </a:prstGeom>
            <a:gradFill flip="none" rotWithShape="1">
              <a:gsLst>
                <a:gs pos="0">
                  <a:schemeClr val="bg1">
                    <a:lumMod val="50000"/>
                    <a:tint val="66000"/>
                    <a:satMod val="160000"/>
                  </a:schemeClr>
                </a:gs>
                <a:gs pos="50000">
                  <a:schemeClr val="bg1">
                    <a:lumMod val="50000"/>
                    <a:tint val="44500"/>
                    <a:satMod val="160000"/>
                  </a:schemeClr>
                </a:gs>
                <a:gs pos="100000">
                  <a:schemeClr val="bg1">
                    <a:lumMod val="50000"/>
                    <a:tint val="23500"/>
                    <a:satMod val="160000"/>
                  </a:schemeClr>
                </a:gs>
              </a:gsLst>
              <a:lin ang="5400000" scaled="1"/>
              <a:tileRect/>
            </a:gra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Elipse 3"/>
            <p:cNvSpPr/>
            <p:nvPr/>
          </p:nvSpPr>
          <p:spPr>
            <a:xfrm>
              <a:off x="2786050" y="1770783"/>
              <a:ext cx="3571900" cy="3286148"/>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tângulo 4"/>
            <p:cNvSpPr/>
            <p:nvPr/>
          </p:nvSpPr>
          <p:spPr>
            <a:xfrm>
              <a:off x="1428728" y="4877804"/>
              <a:ext cx="6286544" cy="13158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flipH="1">
              <a:off x="4105441" y="3143248"/>
              <a:ext cx="680873" cy="290506"/>
            </a:xfrm>
            <a:prstGeom prst="rect">
              <a:avLst/>
            </a:prstGeom>
            <a:noFill/>
          </p:spPr>
        </p:pic>
        <p:pic>
          <p:nvPicPr>
            <p:cNvPr id="7"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21441370" flipH="1">
              <a:off x="4006834" y="2765755"/>
              <a:ext cx="680873" cy="290506"/>
            </a:xfrm>
            <a:prstGeom prst="rect">
              <a:avLst/>
            </a:prstGeom>
            <a:noFill/>
          </p:spPr>
        </p:pic>
        <p:pic>
          <p:nvPicPr>
            <p:cNvPr id="8"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4196624">
              <a:off x="5407128" y="2653220"/>
              <a:ext cx="680873" cy="290506"/>
            </a:xfrm>
            <a:prstGeom prst="rect">
              <a:avLst/>
            </a:prstGeom>
            <a:noFill/>
          </p:spPr>
        </p:pic>
        <p:pic>
          <p:nvPicPr>
            <p:cNvPr id="9"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a:off x="5319887" y="3714752"/>
              <a:ext cx="680873" cy="290506"/>
            </a:xfrm>
            <a:prstGeom prst="rect">
              <a:avLst/>
            </a:prstGeom>
            <a:noFill/>
          </p:spPr>
        </p:pic>
        <p:pic>
          <p:nvPicPr>
            <p:cNvPr id="10"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4196624">
              <a:off x="3636981" y="3367600"/>
              <a:ext cx="680873" cy="290506"/>
            </a:xfrm>
            <a:prstGeom prst="rect">
              <a:avLst/>
            </a:prstGeom>
            <a:noFill/>
          </p:spPr>
        </p:pic>
        <p:pic>
          <p:nvPicPr>
            <p:cNvPr id="11"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1126507">
              <a:off x="4302967" y="3474366"/>
              <a:ext cx="680873" cy="290506"/>
            </a:xfrm>
            <a:prstGeom prst="rect">
              <a:avLst/>
            </a:prstGeom>
            <a:noFill/>
          </p:spPr>
        </p:pic>
        <p:pic>
          <p:nvPicPr>
            <p:cNvPr id="12"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0429786" flipH="1">
              <a:off x="5148050" y="3104606"/>
              <a:ext cx="680873" cy="290506"/>
            </a:xfrm>
            <a:prstGeom prst="rect">
              <a:avLst/>
            </a:prstGeom>
            <a:noFill/>
          </p:spPr>
        </p:pic>
        <p:pic>
          <p:nvPicPr>
            <p:cNvPr id="13"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0993896">
              <a:off x="3306316" y="2914956"/>
              <a:ext cx="680873" cy="290506"/>
            </a:xfrm>
            <a:prstGeom prst="rect">
              <a:avLst/>
            </a:prstGeom>
            <a:noFill/>
          </p:spPr>
        </p:pic>
        <p:pic>
          <p:nvPicPr>
            <p:cNvPr id="14"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16024264">
              <a:off x="3393891" y="3774037"/>
              <a:ext cx="680873" cy="290506"/>
            </a:xfrm>
            <a:prstGeom prst="rect">
              <a:avLst/>
            </a:prstGeom>
            <a:noFill/>
          </p:spPr>
        </p:pic>
        <p:pic>
          <p:nvPicPr>
            <p:cNvPr id="15"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1230882" flipH="1">
              <a:off x="5377719" y="3464647"/>
              <a:ext cx="680873" cy="290506"/>
            </a:xfrm>
            <a:prstGeom prst="rect">
              <a:avLst/>
            </a:prstGeom>
            <a:noFill/>
          </p:spPr>
        </p:pic>
        <p:sp>
          <p:nvSpPr>
            <p:cNvPr id="16" name="CaixaDeTexto 15"/>
            <p:cNvSpPr txBox="1"/>
            <p:nvPr/>
          </p:nvSpPr>
          <p:spPr>
            <a:xfrm>
              <a:off x="1500166" y="714356"/>
              <a:ext cx="3300135"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Great Harbour at Syracuse</a:t>
              </a:r>
            </a:p>
          </p:txBody>
        </p:sp>
        <p:pic>
          <p:nvPicPr>
            <p:cNvPr id="17"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472828" y="2643182"/>
              <a:ext cx="170874" cy="340788"/>
            </a:xfrm>
            <a:prstGeom prst="rect">
              <a:avLst/>
            </a:prstGeom>
            <a:noFill/>
          </p:spPr>
        </p:pic>
        <p:pic>
          <p:nvPicPr>
            <p:cNvPr id="18"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472828" y="3071810"/>
              <a:ext cx="170874" cy="340788"/>
            </a:xfrm>
            <a:prstGeom prst="rect">
              <a:avLst/>
            </a:prstGeom>
            <a:noFill/>
          </p:spPr>
        </p:pic>
        <p:pic>
          <p:nvPicPr>
            <p:cNvPr id="19"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615704" y="2857496"/>
              <a:ext cx="170874" cy="340788"/>
            </a:xfrm>
            <a:prstGeom prst="rect">
              <a:avLst/>
            </a:prstGeom>
            <a:noFill/>
          </p:spPr>
        </p:pic>
        <p:pic>
          <p:nvPicPr>
            <p:cNvPr id="20"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615704" y="3286124"/>
              <a:ext cx="170874" cy="340788"/>
            </a:xfrm>
            <a:prstGeom prst="rect">
              <a:avLst/>
            </a:prstGeom>
            <a:noFill/>
          </p:spPr>
        </p:pic>
        <p:pic>
          <p:nvPicPr>
            <p:cNvPr id="21"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444830" y="3516840"/>
              <a:ext cx="170874" cy="340788"/>
            </a:xfrm>
            <a:prstGeom prst="rect">
              <a:avLst/>
            </a:prstGeom>
            <a:noFill/>
          </p:spPr>
        </p:pic>
        <p:pic>
          <p:nvPicPr>
            <p:cNvPr id="22"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000628" y="1428736"/>
              <a:ext cx="170874" cy="340788"/>
            </a:xfrm>
            <a:prstGeom prst="rect">
              <a:avLst/>
            </a:prstGeom>
            <a:noFill/>
          </p:spPr>
        </p:pic>
        <p:pic>
          <p:nvPicPr>
            <p:cNvPr id="23"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301954" y="1857364"/>
              <a:ext cx="170874" cy="340788"/>
            </a:xfrm>
            <a:prstGeom prst="rect">
              <a:avLst/>
            </a:prstGeom>
            <a:noFill/>
          </p:spPr>
        </p:pic>
        <p:pic>
          <p:nvPicPr>
            <p:cNvPr id="24"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115638" y="2088080"/>
              <a:ext cx="170874" cy="340788"/>
            </a:xfrm>
            <a:prstGeom prst="rect">
              <a:avLst/>
            </a:prstGeom>
            <a:noFill/>
          </p:spPr>
        </p:pic>
        <p:pic>
          <p:nvPicPr>
            <p:cNvPr id="25"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544266" y="2230956"/>
              <a:ext cx="170874" cy="340788"/>
            </a:xfrm>
            <a:prstGeom prst="rect">
              <a:avLst/>
            </a:prstGeom>
            <a:noFill/>
          </p:spPr>
        </p:pic>
        <p:pic>
          <p:nvPicPr>
            <p:cNvPr id="26"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6273956" y="2373832"/>
              <a:ext cx="170874" cy="340788"/>
            </a:xfrm>
            <a:prstGeom prst="rect">
              <a:avLst/>
            </a:prstGeom>
            <a:noFill/>
          </p:spPr>
        </p:pic>
        <p:pic>
          <p:nvPicPr>
            <p:cNvPr id="27"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715008" y="1652574"/>
              <a:ext cx="170874" cy="340788"/>
            </a:xfrm>
            <a:prstGeom prst="rect">
              <a:avLst/>
            </a:prstGeom>
            <a:noFill/>
          </p:spPr>
        </p:pic>
        <p:pic>
          <p:nvPicPr>
            <p:cNvPr id="28"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929322" y="1866888"/>
              <a:ext cx="170874" cy="340788"/>
            </a:xfrm>
            <a:prstGeom prst="rect">
              <a:avLst/>
            </a:prstGeom>
            <a:noFill/>
          </p:spPr>
        </p:pic>
        <p:pic>
          <p:nvPicPr>
            <p:cNvPr id="29"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286380" y="1357298"/>
              <a:ext cx="170874" cy="340788"/>
            </a:xfrm>
            <a:prstGeom prst="rect">
              <a:avLst/>
            </a:prstGeom>
            <a:noFill/>
          </p:spPr>
        </p:pic>
        <p:pic>
          <p:nvPicPr>
            <p:cNvPr id="30"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a:off x="5429256" y="1571612"/>
              <a:ext cx="170874" cy="340788"/>
            </a:xfrm>
            <a:prstGeom prst="rect">
              <a:avLst/>
            </a:prstGeom>
            <a:noFill/>
          </p:spPr>
        </p:pic>
        <p:pic>
          <p:nvPicPr>
            <p:cNvPr id="31"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615176" y="2857496"/>
              <a:ext cx="170874" cy="340788"/>
            </a:xfrm>
            <a:prstGeom prst="rect">
              <a:avLst/>
            </a:prstGeom>
            <a:noFill/>
          </p:spPr>
        </p:pic>
        <p:pic>
          <p:nvPicPr>
            <p:cNvPr id="32"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400862" y="3429000"/>
              <a:ext cx="170874" cy="340788"/>
            </a:xfrm>
            <a:prstGeom prst="rect">
              <a:avLst/>
            </a:prstGeom>
            <a:noFill/>
          </p:spPr>
        </p:pic>
        <p:pic>
          <p:nvPicPr>
            <p:cNvPr id="33"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543738" y="3214686"/>
              <a:ext cx="170874" cy="340788"/>
            </a:xfrm>
            <a:prstGeom prst="rect">
              <a:avLst/>
            </a:prstGeom>
            <a:noFill/>
          </p:spPr>
        </p:pic>
        <p:pic>
          <p:nvPicPr>
            <p:cNvPr id="34"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543738" y="3643314"/>
              <a:ext cx="170874" cy="340788"/>
            </a:xfrm>
            <a:prstGeom prst="rect">
              <a:avLst/>
            </a:prstGeom>
            <a:noFill/>
          </p:spPr>
        </p:pic>
        <p:pic>
          <p:nvPicPr>
            <p:cNvPr id="35"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372864" y="3874030"/>
              <a:ext cx="170874" cy="340788"/>
            </a:xfrm>
            <a:prstGeom prst="rect">
              <a:avLst/>
            </a:prstGeom>
            <a:noFill/>
          </p:spPr>
        </p:pic>
        <p:pic>
          <p:nvPicPr>
            <p:cNvPr id="36"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3143240" y="1802328"/>
              <a:ext cx="170874" cy="340788"/>
            </a:xfrm>
            <a:prstGeom prst="rect">
              <a:avLst/>
            </a:prstGeom>
            <a:noFill/>
          </p:spPr>
        </p:pic>
        <p:pic>
          <p:nvPicPr>
            <p:cNvPr id="37"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829490" y="2159518"/>
              <a:ext cx="170874" cy="340788"/>
            </a:xfrm>
            <a:prstGeom prst="rect">
              <a:avLst/>
            </a:prstGeom>
            <a:noFill/>
          </p:spPr>
        </p:pic>
        <p:pic>
          <p:nvPicPr>
            <p:cNvPr id="38"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972366" y="1928802"/>
              <a:ext cx="170874" cy="340788"/>
            </a:xfrm>
            <a:prstGeom prst="rect">
              <a:avLst/>
            </a:prstGeom>
            <a:noFill/>
          </p:spPr>
        </p:pic>
        <p:pic>
          <p:nvPicPr>
            <p:cNvPr id="39"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587178" y="2357430"/>
              <a:ext cx="170874" cy="340788"/>
            </a:xfrm>
            <a:prstGeom prst="rect">
              <a:avLst/>
            </a:prstGeom>
            <a:noFill/>
          </p:spPr>
        </p:pic>
        <p:pic>
          <p:nvPicPr>
            <p:cNvPr id="40"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2416304" y="2731022"/>
              <a:ext cx="170874" cy="340788"/>
            </a:xfrm>
            <a:prstGeom prst="rect">
              <a:avLst/>
            </a:prstGeom>
            <a:noFill/>
          </p:spPr>
        </p:pic>
        <p:pic>
          <p:nvPicPr>
            <p:cNvPr id="41"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3901060" y="1373700"/>
              <a:ext cx="170874" cy="340788"/>
            </a:xfrm>
            <a:prstGeom prst="rect">
              <a:avLst/>
            </a:prstGeom>
            <a:noFill/>
          </p:spPr>
        </p:pic>
        <p:pic>
          <p:nvPicPr>
            <p:cNvPr id="42"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3357554" y="1643050"/>
              <a:ext cx="170874" cy="340788"/>
            </a:xfrm>
            <a:prstGeom prst="rect">
              <a:avLst/>
            </a:prstGeom>
            <a:noFill/>
          </p:spPr>
        </p:pic>
        <p:pic>
          <p:nvPicPr>
            <p:cNvPr id="43" name="Picture 3" descr="C:\Users\Luis\AppData\Local\Microsoft\Windows\Temporary Internet Files\Content.IE5\K7Y2MP4A\kwalitee-hoplite-red[1].jpg"/>
            <p:cNvPicPr>
              <a:picLocks noChangeAspect="1" noChangeArrowheads="1"/>
            </p:cNvPicPr>
            <p:nvPr/>
          </p:nvPicPr>
          <p:blipFill>
            <a:blip r:embed="rId3" cstate="print">
              <a:grayscl/>
              <a:lum bright="20000"/>
            </a:blip>
            <a:srcRect/>
            <a:stretch>
              <a:fillRect/>
            </a:stretch>
          </p:blipFill>
          <p:spPr bwMode="auto">
            <a:xfrm flipH="1">
              <a:off x="3615308" y="1516576"/>
              <a:ext cx="170874" cy="340788"/>
            </a:xfrm>
            <a:prstGeom prst="rect">
              <a:avLst/>
            </a:prstGeom>
            <a:noFill/>
          </p:spPr>
        </p:pic>
        <p:pic>
          <p:nvPicPr>
            <p:cNvPr id="44"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flipH="1">
              <a:off x="3462499" y="2143116"/>
              <a:ext cx="680873" cy="290506"/>
            </a:xfrm>
            <a:prstGeom prst="rect">
              <a:avLst/>
            </a:prstGeom>
            <a:noFill/>
          </p:spPr>
        </p:pic>
        <p:pic>
          <p:nvPicPr>
            <p:cNvPr id="45"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158630">
              <a:off x="4313417" y="3837325"/>
              <a:ext cx="680873" cy="290506"/>
            </a:xfrm>
            <a:prstGeom prst="rect">
              <a:avLst/>
            </a:prstGeom>
            <a:noFill/>
          </p:spPr>
        </p:pic>
        <p:pic>
          <p:nvPicPr>
            <p:cNvPr id="46"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17403376" flipH="1">
              <a:off x="4478434" y="2414076"/>
              <a:ext cx="680873" cy="290506"/>
            </a:xfrm>
            <a:prstGeom prst="rect">
              <a:avLst/>
            </a:prstGeom>
            <a:noFill/>
          </p:spPr>
        </p:pic>
        <p:pic>
          <p:nvPicPr>
            <p:cNvPr id="47"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flipH="1">
              <a:off x="4748383" y="2805610"/>
              <a:ext cx="680873" cy="290506"/>
            </a:xfrm>
            <a:prstGeom prst="rect">
              <a:avLst/>
            </a:prstGeom>
            <a:noFill/>
          </p:spPr>
        </p:pic>
        <p:pic>
          <p:nvPicPr>
            <p:cNvPr id="48"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758078">
              <a:off x="2938905" y="3214196"/>
              <a:ext cx="680873" cy="290506"/>
            </a:xfrm>
            <a:prstGeom prst="rect">
              <a:avLst/>
            </a:prstGeom>
            <a:noFill/>
          </p:spPr>
        </p:pic>
        <p:pic>
          <p:nvPicPr>
            <p:cNvPr id="49"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473493" flipH="1">
              <a:off x="4160160" y="1974168"/>
              <a:ext cx="680873" cy="290506"/>
            </a:xfrm>
            <a:prstGeom prst="rect">
              <a:avLst/>
            </a:prstGeom>
            <a:noFill/>
          </p:spPr>
        </p:pic>
        <p:pic>
          <p:nvPicPr>
            <p:cNvPr id="50"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1170214">
              <a:off x="5076612" y="2125118"/>
              <a:ext cx="680873" cy="290506"/>
            </a:xfrm>
            <a:prstGeom prst="rect">
              <a:avLst/>
            </a:prstGeom>
            <a:noFill/>
          </p:spPr>
        </p:pic>
        <p:pic>
          <p:nvPicPr>
            <p:cNvPr id="51"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0993896">
              <a:off x="3299423" y="2509530"/>
              <a:ext cx="680873" cy="290506"/>
            </a:xfrm>
            <a:prstGeom prst="rect">
              <a:avLst/>
            </a:prstGeom>
            <a:noFill/>
          </p:spPr>
        </p:pic>
        <p:pic>
          <p:nvPicPr>
            <p:cNvPr id="52"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5575736" flipH="1">
              <a:off x="3036701" y="3793589"/>
              <a:ext cx="680873" cy="290506"/>
            </a:xfrm>
            <a:prstGeom prst="rect">
              <a:avLst/>
            </a:prstGeom>
            <a:noFill/>
          </p:spPr>
        </p:pic>
        <p:pic>
          <p:nvPicPr>
            <p:cNvPr id="53"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369118">
              <a:off x="5020529" y="2555505"/>
              <a:ext cx="680873" cy="290506"/>
            </a:xfrm>
            <a:prstGeom prst="rect">
              <a:avLst/>
            </a:prstGeom>
            <a:noFill/>
          </p:spPr>
        </p:pic>
        <p:pic>
          <p:nvPicPr>
            <p:cNvPr id="54"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flipH="1">
              <a:off x="4319755" y="4286256"/>
              <a:ext cx="680873" cy="290506"/>
            </a:xfrm>
            <a:prstGeom prst="rect">
              <a:avLst/>
            </a:prstGeom>
            <a:noFill/>
          </p:spPr>
        </p:pic>
        <p:pic>
          <p:nvPicPr>
            <p:cNvPr id="55"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4196624">
              <a:off x="3841817" y="4081979"/>
              <a:ext cx="680873" cy="290506"/>
            </a:xfrm>
            <a:prstGeom prst="rect">
              <a:avLst/>
            </a:prstGeom>
            <a:noFill/>
          </p:spPr>
        </p:pic>
        <p:pic>
          <p:nvPicPr>
            <p:cNvPr id="56"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18600649">
              <a:off x="4374405" y="4694401"/>
              <a:ext cx="680873" cy="290506"/>
            </a:xfrm>
            <a:prstGeom prst="rect">
              <a:avLst/>
            </a:prstGeom>
            <a:noFill/>
          </p:spPr>
        </p:pic>
        <p:pic>
          <p:nvPicPr>
            <p:cNvPr id="57"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16024264">
              <a:off x="3854790" y="4917045"/>
              <a:ext cx="680873" cy="290506"/>
            </a:xfrm>
            <a:prstGeom prst="rect">
              <a:avLst/>
            </a:prstGeom>
            <a:noFill/>
          </p:spPr>
        </p:pic>
        <p:pic>
          <p:nvPicPr>
            <p:cNvPr id="58"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21441370" flipH="1">
              <a:off x="5078404" y="4230367"/>
              <a:ext cx="680873" cy="290506"/>
            </a:xfrm>
            <a:prstGeom prst="rect">
              <a:avLst/>
            </a:prstGeom>
            <a:noFill/>
          </p:spPr>
        </p:pic>
        <p:pic>
          <p:nvPicPr>
            <p:cNvPr id="59"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5575736" flipH="1">
              <a:off x="4854922" y="4793721"/>
              <a:ext cx="680873" cy="290506"/>
            </a:xfrm>
            <a:prstGeom prst="rect">
              <a:avLst/>
            </a:prstGeom>
            <a:noFill/>
          </p:spPr>
        </p:pic>
        <p:pic>
          <p:nvPicPr>
            <p:cNvPr id="74" name="Picture 2" descr="C:\Users\Luis\AppData\Local\Microsoft\Windows\Temporary Internet Files\Content.IE5\6MFLFSJZ\greek-ship[1].gif"/>
            <p:cNvPicPr>
              <a:picLocks noChangeAspect="1" noChangeArrowheads="1"/>
            </p:cNvPicPr>
            <p:nvPr/>
          </p:nvPicPr>
          <p:blipFill>
            <a:blip r:embed="rId2">
              <a:grayscl/>
              <a:lum bright="-30000" contrast="-40000"/>
            </a:blip>
            <a:srcRect/>
            <a:stretch>
              <a:fillRect/>
            </a:stretch>
          </p:blipFill>
          <p:spPr bwMode="auto">
            <a:xfrm rot="20993896">
              <a:off x="4020695" y="2366654"/>
              <a:ext cx="680873" cy="290506"/>
            </a:xfrm>
            <a:prstGeom prst="rect">
              <a:avLst/>
            </a:prstGeom>
            <a:noFill/>
          </p:spPr>
        </p:pic>
        <p:pic>
          <p:nvPicPr>
            <p:cNvPr id="75" name="Picture 2" descr="C:\Users\Luis\AppData\Local\Microsoft\Windows\Temporary Internet Files\Content.IE5\6MFLFSJZ\greek-ship[1].gif"/>
            <p:cNvPicPr>
              <a:picLocks noChangeAspect="1" noChangeArrowheads="1"/>
            </p:cNvPicPr>
            <p:nvPr/>
          </p:nvPicPr>
          <p:blipFill>
            <a:blip r:embed="rId2">
              <a:grayscl/>
              <a:lum bright="40000" contrast="40000"/>
            </a:blip>
            <a:srcRect/>
            <a:stretch>
              <a:fillRect/>
            </a:stretch>
          </p:blipFill>
          <p:spPr bwMode="auto">
            <a:xfrm rot="4196624">
              <a:off x="4764186" y="3367600"/>
              <a:ext cx="680873" cy="290506"/>
            </a:xfrm>
            <a:prstGeom prst="rect">
              <a:avLst/>
            </a:prstGeom>
            <a:noFill/>
          </p:spPr>
        </p:pic>
      </p:grpSp>
      <p:grpSp>
        <p:nvGrpSpPr>
          <p:cNvPr id="73" name="Grupo 72"/>
          <p:cNvGrpSpPr/>
          <p:nvPr/>
        </p:nvGrpSpPr>
        <p:grpSpPr>
          <a:xfrm>
            <a:off x="3000364" y="1357298"/>
            <a:ext cx="3214710" cy="4572032"/>
            <a:chOff x="3143240" y="1571612"/>
            <a:chExt cx="2857520" cy="4429156"/>
          </a:xfrm>
        </p:grpSpPr>
        <p:sp>
          <p:nvSpPr>
            <p:cNvPr id="60" name="Elipse 59"/>
            <p:cNvSpPr/>
            <p:nvPr/>
          </p:nvSpPr>
          <p:spPr>
            <a:xfrm>
              <a:off x="3143240" y="1571612"/>
              <a:ext cx="2786082" cy="3357586"/>
            </a:xfrm>
            <a:prstGeom prst="ellipse">
              <a:avLst/>
            </a:prstGeom>
            <a:solidFill>
              <a:schemeClr val="bg1"/>
            </a:solidFill>
            <a:ln>
              <a:solidFill>
                <a:schemeClr val="bg1"/>
              </a:solid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Elipse 60"/>
            <p:cNvSpPr/>
            <p:nvPr/>
          </p:nvSpPr>
          <p:spPr>
            <a:xfrm>
              <a:off x="3143240" y="2714620"/>
              <a:ext cx="2857520" cy="3286148"/>
            </a:xfrm>
            <a:prstGeom prst="ellipse">
              <a:avLst/>
            </a:prstGeom>
            <a:solidFill>
              <a:schemeClr val="bg1"/>
            </a:solidFill>
            <a:ln>
              <a:solidFill>
                <a:schemeClr val="bg1"/>
              </a:solid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6" name="Grupo 75"/>
          <p:cNvGrpSpPr/>
          <p:nvPr/>
        </p:nvGrpSpPr>
        <p:grpSpPr>
          <a:xfrm>
            <a:off x="2690862" y="3488563"/>
            <a:ext cx="428628" cy="500066"/>
            <a:chOff x="2714612" y="3571876"/>
            <a:chExt cx="428628" cy="500066"/>
          </a:xfrm>
        </p:grpSpPr>
        <p:cxnSp>
          <p:nvCxnSpPr>
            <p:cNvPr id="64" name="Conector reto 63"/>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67" name="Conector reto 66"/>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37" name="Grupo 136"/>
          <p:cNvGrpSpPr/>
          <p:nvPr/>
        </p:nvGrpSpPr>
        <p:grpSpPr>
          <a:xfrm rot="391916">
            <a:off x="2758998" y="2237311"/>
            <a:ext cx="428628" cy="500066"/>
            <a:chOff x="2714612" y="3571876"/>
            <a:chExt cx="428628" cy="500066"/>
          </a:xfrm>
        </p:grpSpPr>
        <p:cxnSp>
          <p:nvCxnSpPr>
            <p:cNvPr id="138" name="Conector reto 137"/>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39" name="Conector reto 138"/>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40" name="Grupo 139"/>
          <p:cNvGrpSpPr/>
          <p:nvPr/>
        </p:nvGrpSpPr>
        <p:grpSpPr>
          <a:xfrm>
            <a:off x="2786050" y="2714620"/>
            <a:ext cx="428628" cy="500066"/>
            <a:chOff x="2714612" y="3571876"/>
            <a:chExt cx="428628" cy="500066"/>
          </a:xfrm>
        </p:grpSpPr>
        <p:cxnSp>
          <p:nvCxnSpPr>
            <p:cNvPr id="141" name="Conector reto 140"/>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42" name="Conector reto 141"/>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43" name="Grupo 142"/>
          <p:cNvGrpSpPr/>
          <p:nvPr/>
        </p:nvGrpSpPr>
        <p:grpSpPr>
          <a:xfrm rot="20336779" flipH="1">
            <a:off x="5925244" y="2297130"/>
            <a:ext cx="428628" cy="500066"/>
            <a:chOff x="2714612" y="3571876"/>
            <a:chExt cx="428628" cy="500066"/>
          </a:xfrm>
        </p:grpSpPr>
        <p:cxnSp>
          <p:nvCxnSpPr>
            <p:cNvPr id="144" name="Conector reto 143"/>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45" name="Conector reto 144"/>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52" name="Grupo 151"/>
          <p:cNvGrpSpPr/>
          <p:nvPr/>
        </p:nvGrpSpPr>
        <p:grpSpPr>
          <a:xfrm flipH="1">
            <a:off x="6034034" y="2928934"/>
            <a:ext cx="428628" cy="500066"/>
            <a:chOff x="2714612" y="3571876"/>
            <a:chExt cx="428628" cy="500066"/>
          </a:xfrm>
        </p:grpSpPr>
        <p:cxnSp>
          <p:nvCxnSpPr>
            <p:cNvPr id="153" name="Conector reto 152"/>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4" name="Conector reto 153"/>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55" name="Grupo 154"/>
          <p:cNvGrpSpPr/>
          <p:nvPr/>
        </p:nvGrpSpPr>
        <p:grpSpPr>
          <a:xfrm rot="19795785" flipH="1">
            <a:off x="5525694" y="1855069"/>
            <a:ext cx="428628" cy="500066"/>
            <a:chOff x="2714612" y="3571876"/>
            <a:chExt cx="428628" cy="500066"/>
          </a:xfrm>
        </p:grpSpPr>
        <p:cxnSp>
          <p:nvCxnSpPr>
            <p:cNvPr id="156" name="Conector reto 155"/>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7" name="Conector reto 156"/>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58" name="Grupo 157"/>
          <p:cNvGrpSpPr/>
          <p:nvPr/>
        </p:nvGrpSpPr>
        <p:grpSpPr>
          <a:xfrm flipH="1">
            <a:off x="6000760" y="3357562"/>
            <a:ext cx="428628" cy="500066"/>
            <a:chOff x="2714612" y="3571876"/>
            <a:chExt cx="428628" cy="500066"/>
          </a:xfrm>
        </p:grpSpPr>
        <p:cxnSp>
          <p:nvCxnSpPr>
            <p:cNvPr id="159" name="Conector reto 158"/>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0" name="Conector reto 159"/>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61" name="Grupo 160"/>
          <p:cNvGrpSpPr/>
          <p:nvPr/>
        </p:nvGrpSpPr>
        <p:grpSpPr>
          <a:xfrm rot="2404967">
            <a:off x="3396772" y="1650879"/>
            <a:ext cx="428628" cy="500066"/>
            <a:chOff x="2714612" y="3571876"/>
            <a:chExt cx="428628" cy="500066"/>
          </a:xfrm>
        </p:grpSpPr>
        <p:cxnSp>
          <p:nvCxnSpPr>
            <p:cNvPr id="162" name="Conector reto 161"/>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3" name="Conector reto 162"/>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64" name="Grupo 163"/>
          <p:cNvGrpSpPr/>
          <p:nvPr/>
        </p:nvGrpSpPr>
        <p:grpSpPr>
          <a:xfrm rot="3627562">
            <a:off x="3895064" y="1416996"/>
            <a:ext cx="428628" cy="500066"/>
            <a:chOff x="2714612" y="3571876"/>
            <a:chExt cx="428628" cy="500066"/>
          </a:xfrm>
        </p:grpSpPr>
        <p:cxnSp>
          <p:nvCxnSpPr>
            <p:cNvPr id="165" name="Conector reto 164"/>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6" name="Conector reto 165"/>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67" name="Grupo 166"/>
          <p:cNvGrpSpPr/>
          <p:nvPr/>
        </p:nvGrpSpPr>
        <p:grpSpPr>
          <a:xfrm rot="18709316" flipH="1">
            <a:off x="4742827" y="1433703"/>
            <a:ext cx="428628" cy="500066"/>
            <a:chOff x="2714612" y="3571876"/>
            <a:chExt cx="428628" cy="500066"/>
          </a:xfrm>
        </p:grpSpPr>
        <p:cxnSp>
          <p:nvCxnSpPr>
            <p:cNvPr id="168" name="Conector reto 167"/>
            <p:cNvCxnSpPr/>
            <p:nvPr/>
          </p:nvCxnSpPr>
          <p:spPr>
            <a:xfrm>
              <a:off x="2714612" y="3786190"/>
              <a:ext cx="428628" cy="2857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9" name="Conector reto 168"/>
            <p:cNvCxnSpPr/>
            <p:nvPr/>
          </p:nvCxnSpPr>
          <p:spPr>
            <a:xfrm flipV="1">
              <a:off x="2714612" y="3571876"/>
              <a:ext cx="428628" cy="214314"/>
            </a:xfrm>
            <a:prstGeom prst="line">
              <a:avLst/>
            </a:prstGeom>
            <a:ln>
              <a:prstDash val="dash"/>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6161845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58540"/>
            <a:ext cx="8229600" cy="1143000"/>
          </a:xfrm>
        </p:spPr>
        <p:txBody>
          <a:bodyPr>
            <a:normAutofit fontScale="90000"/>
          </a:bodyPr>
          <a:lstStyle/>
          <a:p>
            <a:r>
              <a:rPr lang="en-US" dirty="0" smtClean="0"/>
              <a:t>So when the Spartans are called </a:t>
            </a:r>
            <a:r>
              <a:rPr lang="en-US" u="sng" dirty="0" smtClean="0"/>
              <a:t>passive</a:t>
            </a:r>
            <a:r>
              <a:rPr lang="en-US" dirty="0" smtClean="0"/>
              <a:t> by the Corinthians, are they really lazy or just clever? </a:t>
            </a:r>
            <a:endParaRPr lang="en-US" dirty="0"/>
          </a:p>
        </p:txBody>
      </p:sp>
      <p:sp>
        <p:nvSpPr>
          <p:cNvPr id="3" name="Content Placeholder 2"/>
          <p:cNvSpPr>
            <a:spLocks noGrp="1"/>
          </p:cNvSpPr>
          <p:nvPr>
            <p:ph idx="1"/>
          </p:nvPr>
        </p:nvSpPr>
        <p:spPr>
          <a:xfrm>
            <a:off x="457200" y="2332037"/>
            <a:ext cx="8229600" cy="4525963"/>
          </a:xfrm>
        </p:spPr>
        <p:txBody>
          <a:bodyPr/>
          <a:lstStyle/>
          <a:p>
            <a:endParaRPr lang="en-US" dirty="0" smtClean="0">
              <a:latin typeface="SymbolGreekIIP"/>
              <a:cs typeface="SymbolGreekIIP"/>
            </a:endParaRPr>
          </a:p>
          <a:p>
            <a:pPr marL="0" indent="0">
              <a:buNone/>
            </a:pPr>
            <a:r>
              <a:rPr lang="en-US" dirty="0" smtClean="0">
                <a:latin typeface="SymbolGreekIIP"/>
                <a:cs typeface="SymbolGreekIIP"/>
              </a:rPr>
              <a:t>1.69.4</a:t>
            </a:r>
          </a:p>
          <a:p>
            <a:pPr marL="0" indent="0">
              <a:buNone/>
            </a:pPr>
            <a:endParaRPr lang="en-US" dirty="0">
              <a:latin typeface="SymbolGreekIIP"/>
              <a:cs typeface="SymbolGreekIIP"/>
            </a:endParaRPr>
          </a:p>
          <a:p>
            <a:pPr marL="0" indent="0">
              <a:buNone/>
            </a:pPr>
            <a:r>
              <a:rPr lang="en-US" dirty="0" smtClean="0">
                <a:cs typeface="SymbolGreekIIP"/>
              </a:rPr>
              <a:t>“</a:t>
            </a:r>
            <a:r>
              <a:rPr lang="en-US" dirty="0" smtClean="0">
                <a:cs typeface="SymbolGreekIIP"/>
              </a:rPr>
              <a:t>For indeed, Spartans, you alone of the Greeks pursue a passive </a:t>
            </a:r>
            <a:r>
              <a:rPr lang="en-US" dirty="0" smtClean="0">
                <a:cs typeface="SymbolGreekIIP"/>
              </a:rPr>
              <a:t>policy (</a:t>
            </a:r>
            <a:r>
              <a:rPr lang="en-US" i="1" dirty="0" err="1" smtClean="0">
                <a:cs typeface="SymbolGreekIIP"/>
              </a:rPr>
              <a:t>hesuchazete</a:t>
            </a:r>
            <a:r>
              <a:rPr lang="en-US" dirty="0" smtClean="0">
                <a:cs typeface="SymbolGreekIIP"/>
              </a:rPr>
              <a:t>)”</a:t>
            </a:r>
            <a:endParaRPr lang="en-US" dirty="0" smtClean="0">
              <a:cs typeface="SymbolGreekIIP"/>
            </a:endParaRPr>
          </a:p>
          <a:p>
            <a:pPr>
              <a:buNone/>
            </a:pPr>
            <a:endParaRPr lang="en-US" dirty="0" smtClean="0">
              <a:cs typeface="SymbolGreekIIP"/>
            </a:endParaRPr>
          </a:p>
        </p:txBody>
      </p:sp>
    </p:spTree>
    <p:extLst>
      <p:ext uri="{BB962C8B-B14F-4D97-AF65-F5344CB8AC3E}">
        <p14:creationId xmlns:p14="http://schemas.microsoft.com/office/powerpoint/2010/main" val="70725629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ector de seta reta 14"/>
          <p:cNvCxnSpPr/>
          <p:nvPr/>
        </p:nvCxnSpPr>
        <p:spPr>
          <a:xfrm rot="10800000">
            <a:off x="4714876" y="4141743"/>
            <a:ext cx="3714776" cy="2668"/>
          </a:xfrm>
          <a:prstGeom prst="straightConnector1">
            <a:avLst/>
          </a:prstGeom>
          <a:ln>
            <a:headEnd type="oval" w="lg" len="lg"/>
            <a:tailEnd type="none"/>
          </a:ln>
        </p:spPr>
        <p:style>
          <a:lnRef idx="3">
            <a:schemeClr val="dk1"/>
          </a:lnRef>
          <a:fillRef idx="0">
            <a:schemeClr val="dk1"/>
          </a:fillRef>
          <a:effectRef idx="2">
            <a:schemeClr val="dk1"/>
          </a:effectRef>
          <a:fontRef idx="minor">
            <a:schemeClr val="tx1"/>
          </a:fontRef>
        </p:style>
      </p:cxnSp>
      <p:cxnSp>
        <p:nvCxnSpPr>
          <p:cNvPr id="22" name="Conector de seta reta 21"/>
          <p:cNvCxnSpPr/>
          <p:nvPr/>
        </p:nvCxnSpPr>
        <p:spPr>
          <a:xfrm rot="10800000">
            <a:off x="1214414" y="4141743"/>
            <a:ext cx="3714776" cy="2668"/>
          </a:xfrm>
          <a:prstGeom prst="straightConnector1">
            <a:avLst/>
          </a:prstGeom>
          <a:ln>
            <a:headEnd type="oval" w="lg" len="lg"/>
            <a:tailEnd type="oval" w="lg" len="lg"/>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85409536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3598" y="488746"/>
            <a:ext cx="3465438" cy="1143000"/>
          </a:xfrm>
        </p:spPr>
        <p:txBody>
          <a:bodyPr>
            <a:normAutofit/>
          </a:bodyPr>
          <a:lstStyle/>
          <a:p>
            <a:r>
              <a:rPr lang="en-US" sz="3200" dirty="0" smtClean="0"/>
              <a:t>Final Exchange</a:t>
            </a:r>
            <a:endParaRPr lang="en-US" sz="3200" dirty="0"/>
          </a:p>
        </p:txBody>
      </p:sp>
      <p:pic>
        <p:nvPicPr>
          <p:cNvPr id="4" name="Picture 3" descr="Screen Shot 2018-02-02 at 14.34.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5221363" cy="6936297"/>
          </a:xfrm>
          <a:prstGeom prst="rect">
            <a:avLst/>
          </a:prstGeom>
        </p:spPr>
      </p:pic>
      <p:pic>
        <p:nvPicPr>
          <p:cNvPr id="5" name="Picture 4" descr="Screen Shot 2018-02-02 at 14.35.3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3166" y="1631746"/>
            <a:ext cx="4099034" cy="4533900"/>
          </a:xfrm>
          <a:prstGeom prst="rect">
            <a:avLst/>
          </a:prstGeom>
        </p:spPr>
      </p:pic>
    </p:spTree>
    <p:extLst>
      <p:ext uri="{BB962C8B-B14F-4D97-AF65-F5344CB8AC3E}">
        <p14:creationId xmlns:p14="http://schemas.microsoft.com/office/powerpoint/2010/main" val="129487551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upo 36"/>
          <p:cNvGrpSpPr/>
          <p:nvPr/>
        </p:nvGrpSpPr>
        <p:grpSpPr>
          <a:xfrm>
            <a:off x="2051783" y="285728"/>
            <a:ext cx="5306299" cy="6262794"/>
            <a:chOff x="2051783" y="285728"/>
            <a:chExt cx="5306299" cy="6262794"/>
          </a:xfrm>
        </p:grpSpPr>
        <p:grpSp>
          <p:nvGrpSpPr>
            <p:cNvPr id="15" name="Grupo 14"/>
            <p:cNvGrpSpPr/>
            <p:nvPr/>
          </p:nvGrpSpPr>
          <p:grpSpPr>
            <a:xfrm>
              <a:off x="2495510" y="571480"/>
              <a:ext cx="3286148" cy="5214974"/>
              <a:chOff x="3857620" y="1285860"/>
              <a:chExt cx="3571900" cy="5715041"/>
            </a:xfrm>
          </p:grpSpPr>
          <p:cxnSp>
            <p:nvCxnSpPr>
              <p:cNvPr id="2" name="Conector de seta reta 1"/>
              <p:cNvCxnSpPr/>
              <p:nvPr/>
            </p:nvCxnSpPr>
            <p:spPr>
              <a:xfrm rot="5400000">
                <a:off x="3500430" y="1643050"/>
                <a:ext cx="1428760" cy="714380"/>
              </a:xfrm>
              <a:prstGeom prst="straightConnector1">
                <a:avLst/>
              </a:prstGeom>
              <a:ln>
                <a:headEnd type="oval" w="lg" len="lg"/>
                <a:tailEnd type="none" w="lg" len="lg"/>
              </a:ln>
            </p:spPr>
            <p:style>
              <a:lnRef idx="1">
                <a:schemeClr val="dk1"/>
              </a:lnRef>
              <a:fillRef idx="0">
                <a:schemeClr val="dk1"/>
              </a:fillRef>
              <a:effectRef idx="0">
                <a:schemeClr val="dk1"/>
              </a:effectRef>
              <a:fontRef idx="minor">
                <a:schemeClr val="tx1"/>
              </a:fontRef>
            </p:style>
          </p:cxnSp>
          <p:cxnSp>
            <p:nvCxnSpPr>
              <p:cNvPr id="6" name="Conector de seta reta 5"/>
              <p:cNvCxnSpPr/>
              <p:nvPr/>
            </p:nvCxnSpPr>
            <p:spPr>
              <a:xfrm rot="16200000" flipH="1">
                <a:off x="4214810" y="1643050"/>
                <a:ext cx="1428760" cy="714380"/>
              </a:xfrm>
              <a:prstGeom prst="straightConnector1">
                <a:avLst/>
              </a:prstGeom>
              <a:ln>
                <a:headEnd type="oval" w="lg" len="lg"/>
                <a:tailEnd type="oval" w="lg" len="lg"/>
              </a:ln>
            </p:spPr>
            <p:style>
              <a:lnRef idx="1">
                <a:schemeClr val="dk1"/>
              </a:lnRef>
              <a:fillRef idx="0">
                <a:schemeClr val="dk1"/>
              </a:fillRef>
              <a:effectRef idx="0">
                <a:schemeClr val="dk1"/>
              </a:effectRef>
              <a:fontRef idx="minor">
                <a:schemeClr val="tx1"/>
              </a:fontRef>
            </p:style>
          </p:cxnSp>
          <p:cxnSp>
            <p:nvCxnSpPr>
              <p:cNvPr id="9" name="Conector de seta reta 8"/>
              <p:cNvCxnSpPr/>
              <p:nvPr/>
            </p:nvCxnSpPr>
            <p:spPr>
              <a:xfrm rot="5400000">
                <a:off x="4214810" y="3071810"/>
                <a:ext cx="1428760" cy="714380"/>
              </a:xfrm>
              <a:prstGeom prst="straightConnector1">
                <a:avLst/>
              </a:prstGeom>
              <a:ln>
                <a:headEnd type="oval" w="lg" len="lg"/>
                <a:tailEnd type="none" w="lg" len="lg"/>
              </a:ln>
            </p:spPr>
            <p:style>
              <a:lnRef idx="1">
                <a:schemeClr val="dk1"/>
              </a:lnRef>
              <a:fillRef idx="0">
                <a:schemeClr val="dk1"/>
              </a:fillRef>
              <a:effectRef idx="0">
                <a:schemeClr val="dk1"/>
              </a:effectRef>
              <a:fontRef idx="minor">
                <a:schemeClr val="tx1"/>
              </a:fontRef>
            </p:style>
          </p:cxnSp>
          <p:cxnSp>
            <p:nvCxnSpPr>
              <p:cNvPr id="10" name="Conector de seta reta 9"/>
              <p:cNvCxnSpPr/>
              <p:nvPr/>
            </p:nvCxnSpPr>
            <p:spPr>
              <a:xfrm rot="16200000" flipH="1">
                <a:off x="4929190" y="3071810"/>
                <a:ext cx="1428760" cy="714380"/>
              </a:xfrm>
              <a:prstGeom prst="straightConnector1">
                <a:avLst/>
              </a:prstGeom>
              <a:ln>
                <a:headEnd type="oval" w="lg" len="lg"/>
                <a:tailEnd type="oval" w="lg" len="lg"/>
              </a:ln>
            </p:spPr>
            <p:style>
              <a:lnRef idx="1">
                <a:schemeClr val="dk1"/>
              </a:lnRef>
              <a:fillRef idx="0">
                <a:schemeClr val="dk1"/>
              </a:fillRef>
              <a:effectRef idx="0">
                <a:schemeClr val="dk1"/>
              </a:effectRef>
              <a:fontRef idx="minor">
                <a:schemeClr val="tx1"/>
              </a:fontRef>
            </p:style>
          </p:cxnSp>
          <p:cxnSp>
            <p:nvCxnSpPr>
              <p:cNvPr id="11" name="Conector de seta reta 10"/>
              <p:cNvCxnSpPr/>
              <p:nvPr/>
            </p:nvCxnSpPr>
            <p:spPr>
              <a:xfrm rot="5400000">
                <a:off x="4929190" y="4500570"/>
                <a:ext cx="1428760" cy="714380"/>
              </a:xfrm>
              <a:prstGeom prst="straightConnector1">
                <a:avLst/>
              </a:prstGeom>
              <a:ln>
                <a:headEnd type="oval" w="lg" len="lg"/>
                <a:tailEnd type="none" w="lg" len="lg"/>
              </a:ln>
            </p:spPr>
            <p:style>
              <a:lnRef idx="1">
                <a:schemeClr val="dk1"/>
              </a:lnRef>
              <a:fillRef idx="0">
                <a:schemeClr val="dk1"/>
              </a:fillRef>
              <a:effectRef idx="0">
                <a:schemeClr val="dk1"/>
              </a:effectRef>
              <a:fontRef idx="minor">
                <a:schemeClr val="tx1"/>
              </a:fontRef>
            </p:style>
          </p:cxnSp>
          <p:cxnSp>
            <p:nvCxnSpPr>
              <p:cNvPr id="12" name="Conector de seta reta 11"/>
              <p:cNvCxnSpPr/>
              <p:nvPr/>
            </p:nvCxnSpPr>
            <p:spPr>
              <a:xfrm rot="16200000" flipH="1">
                <a:off x="5643570" y="4500570"/>
                <a:ext cx="1428760" cy="714380"/>
              </a:xfrm>
              <a:prstGeom prst="straightConnector1">
                <a:avLst/>
              </a:prstGeom>
              <a:ln>
                <a:headEnd type="oval" w="lg" len="lg"/>
                <a:tailEnd type="oval" w="lg" len="lg"/>
              </a:ln>
            </p:spPr>
            <p:style>
              <a:lnRef idx="1">
                <a:schemeClr val="dk1"/>
              </a:lnRef>
              <a:fillRef idx="0">
                <a:schemeClr val="dk1"/>
              </a:fillRef>
              <a:effectRef idx="0">
                <a:schemeClr val="dk1"/>
              </a:effectRef>
              <a:fontRef idx="minor">
                <a:schemeClr val="tx1"/>
              </a:fontRef>
            </p:style>
          </p:cxnSp>
          <p:cxnSp>
            <p:nvCxnSpPr>
              <p:cNvPr id="13" name="Conector de seta reta 12"/>
              <p:cNvCxnSpPr/>
              <p:nvPr/>
            </p:nvCxnSpPr>
            <p:spPr>
              <a:xfrm rot="5400000">
                <a:off x="5643570" y="5929331"/>
                <a:ext cx="1428760" cy="714380"/>
              </a:xfrm>
              <a:prstGeom prst="straightConnector1">
                <a:avLst/>
              </a:prstGeom>
              <a:ln>
                <a:headEnd type="oval" w="lg" len="lg"/>
                <a:tailEnd type="none" w="lg" len="lg"/>
              </a:ln>
            </p:spPr>
            <p:style>
              <a:lnRef idx="1">
                <a:schemeClr val="dk1"/>
              </a:lnRef>
              <a:fillRef idx="0">
                <a:schemeClr val="dk1"/>
              </a:fillRef>
              <a:effectRef idx="0">
                <a:schemeClr val="dk1"/>
              </a:effectRef>
              <a:fontRef idx="minor">
                <a:schemeClr val="tx1"/>
              </a:fontRef>
            </p:style>
          </p:cxnSp>
          <p:cxnSp>
            <p:nvCxnSpPr>
              <p:cNvPr id="14" name="Conector de seta reta 13"/>
              <p:cNvCxnSpPr/>
              <p:nvPr/>
            </p:nvCxnSpPr>
            <p:spPr>
              <a:xfrm rot="16200000" flipH="1">
                <a:off x="6357950" y="5929331"/>
                <a:ext cx="1428760" cy="714380"/>
              </a:xfrm>
              <a:prstGeom prst="straightConnector1">
                <a:avLst/>
              </a:prstGeom>
              <a:ln>
                <a:headEnd type="oval" w="lg" len="lg"/>
                <a:tailEnd type="none" w="lg" len="lg"/>
              </a:ln>
            </p:spPr>
            <p:style>
              <a:lnRef idx="1">
                <a:schemeClr val="dk1"/>
              </a:lnRef>
              <a:fillRef idx="0">
                <a:schemeClr val="dk1"/>
              </a:fillRef>
              <a:effectRef idx="0">
                <a:schemeClr val="dk1"/>
              </a:effectRef>
              <a:fontRef idx="minor">
                <a:schemeClr val="tx1"/>
              </a:fontRef>
            </p:style>
          </p:cxnSp>
        </p:grpSp>
        <p:sp>
          <p:nvSpPr>
            <p:cNvPr id="16" name="CaixaDeTexto 15"/>
            <p:cNvSpPr txBox="1"/>
            <p:nvPr/>
          </p:nvSpPr>
          <p:spPr>
            <a:xfrm>
              <a:off x="3194374" y="285728"/>
              <a:ext cx="873124" cy="338554"/>
            </a:xfrm>
            <a:prstGeom prst="rect">
              <a:avLst/>
            </a:prstGeom>
            <a:noFill/>
          </p:spPr>
          <p:txBody>
            <a:bodyPr wrap="none" rtlCol="0">
              <a:spAutoFit/>
            </a:bodyPr>
            <a:lstStyle/>
            <a:p>
              <a:pPr algn="ctr"/>
              <a:r>
                <a:rPr lang="en-GB" sz="1600" b="1" cap="small" dirty="0" smtClean="0">
                  <a:latin typeface="Arial" pitchFamily="34" charset="0"/>
                  <a:cs typeface="Arial" pitchFamily="34" charset="0"/>
                </a:rPr>
                <a:t>Athens</a:t>
              </a:r>
            </a:p>
          </p:txBody>
        </p:sp>
        <p:sp>
          <p:nvSpPr>
            <p:cNvPr id="17" name="CaixaDeTexto 16"/>
            <p:cNvSpPr txBox="1"/>
            <p:nvPr/>
          </p:nvSpPr>
          <p:spPr>
            <a:xfrm>
              <a:off x="4551344" y="2928934"/>
              <a:ext cx="873124" cy="338554"/>
            </a:xfrm>
            <a:prstGeom prst="rect">
              <a:avLst/>
            </a:prstGeom>
            <a:noFill/>
          </p:spPr>
          <p:txBody>
            <a:bodyPr wrap="none" rtlCol="0">
              <a:spAutoFit/>
            </a:bodyPr>
            <a:lstStyle/>
            <a:p>
              <a:pPr algn="ctr"/>
              <a:r>
                <a:rPr lang="en-GB" sz="1600" b="1" cap="small" dirty="0" smtClean="0">
                  <a:latin typeface="Arial" pitchFamily="34" charset="0"/>
                  <a:cs typeface="Arial" pitchFamily="34" charset="0"/>
                </a:rPr>
                <a:t>Athens</a:t>
              </a:r>
            </a:p>
          </p:txBody>
        </p:sp>
        <p:sp>
          <p:nvSpPr>
            <p:cNvPr id="18" name="CaixaDeTexto 17"/>
            <p:cNvSpPr txBox="1"/>
            <p:nvPr/>
          </p:nvSpPr>
          <p:spPr>
            <a:xfrm>
              <a:off x="3852832" y="1590248"/>
              <a:ext cx="862416" cy="338554"/>
            </a:xfrm>
            <a:prstGeom prst="rect">
              <a:avLst/>
            </a:prstGeom>
            <a:noFill/>
          </p:spPr>
          <p:txBody>
            <a:bodyPr wrap="none" rtlCol="0">
              <a:spAutoFit/>
            </a:bodyPr>
            <a:lstStyle/>
            <a:p>
              <a:pPr algn="ctr"/>
              <a:r>
                <a:rPr lang="en-GB" sz="1600" b="1" cap="small" dirty="0" smtClean="0">
                  <a:latin typeface="Arial" pitchFamily="34" charset="0"/>
                  <a:cs typeface="Arial" pitchFamily="34" charset="0"/>
                </a:rPr>
                <a:t>Sparta</a:t>
              </a:r>
            </a:p>
          </p:txBody>
        </p:sp>
        <p:sp>
          <p:nvSpPr>
            <p:cNvPr id="19" name="CaixaDeTexto 18"/>
            <p:cNvSpPr txBox="1"/>
            <p:nvPr/>
          </p:nvSpPr>
          <p:spPr>
            <a:xfrm>
              <a:off x="5204994" y="4233454"/>
              <a:ext cx="862416" cy="338554"/>
            </a:xfrm>
            <a:prstGeom prst="rect">
              <a:avLst/>
            </a:prstGeom>
            <a:noFill/>
          </p:spPr>
          <p:txBody>
            <a:bodyPr wrap="none" rtlCol="0">
              <a:spAutoFit/>
            </a:bodyPr>
            <a:lstStyle/>
            <a:p>
              <a:pPr algn="ctr"/>
              <a:r>
                <a:rPr lang="en-GB" sz="1600" b="1" cap="small" dirty="0" smtClean="0">
                  <a:latin typeface="Arial" pitchFamily="34" charset="0"/>
                  <a:cs typeface="Arial" pitchFamily="34" charset="0"/>
                </a:rPr>
                <a:t>Sparta</a:t>
              </a:r>
            </a:p>
          </p:txBody>
        </p:sp>
        <p:sp>
          <p:nvSpPr>
            <p:cNvPr id="20" name="CaixaDeTexto 19"/>
            <p:cNvSpPr txBox="1"/>
            <p:nvPr/>
          </p:nvSpPr>
          <p:spPr>
            <a:xfrm rot="3719666">
              <a:off x="3919179" y="2304675"/>
              <a:ext cx="683200"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Reject</a:t>
              </a:r>
            </a:p>
          </p:txBody>
        </p:sp>
        <p:sp>
          <p:nvSpPr>
            <p:cNvPr id="21" name="CaixaDeTexto 20"/>
            <p:cNvSpPr txBox="1"/>
            <p:nvPr/>
          </p:nvSpPr>
          <p:spPr>
            <a:xfrm rot="3719666">
              <a:off x="4579733" y="3638247"/>
              <a:ext cx="683200"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Reject</a:t>
              </a:r>
            </a:p>
          </p:txBody>
        </p:sp>
        <p:sp>
          <p:nvSpPr>
            <p:cNvPr id="22" name="CaixaDeTexto 21"/>
            <p:cNvSpPr txBox="1"/>
            <p:nvPr/>
          </p:nvSpPr>
          <p:spPr>
            <a:xfrm rot="3719666">
              <a:off x="5258488" y="4948069"/>
              <a:ext cx="683200"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Reject</a:t>
              </a:r>
            </a:p>
          </p:txBody>
        </p:sp>
        <p:sp>
          <p:nvSpPr>
            <p:cNvPr id="23" name="CaixaDeTexto 22"/>
            <p:cNvSpPr txBox="1"/>
            <p:nvPr/>
          </p:nvSpPr>
          <p:spPr>
            <a:xfrm rot="3719666">
              <a:off x="3281786" y="1030478"/>
              <a:ext cx="683200"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Reject</a:t>
              </a:r>
            </a:p>
          </p:txBody>
        </p:sp>
        <p:sp>
          <p:nvSpPr>
            <p:cNvPr id="24" name="CaixaDeTexto 23"/>
            <p:cNvSpPr txBox="1"/>
            <p:nvPr/>
          </p:nvSpPr>
          <p:spPr>
            <a:xfrm rot="17776633">
              <a:off x="2357065" y="1003036"/>
              <a:ext cx="702436"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Accept</a:t>
              </a:r>
            </a:p>
          </p:txBody>
        </p:sp>
        <p:sp>
          <p:nvSpPr>
            <p:cNvPr id="26" name="CaixaDeTexto 25"/>
            <p:cNvSpPr txBox="1"/>
            <p:nvPr/>
          </p:nvSpPr>
          <p:spPr>
            <a:xfrm rot="17776633">
              <a:off x="3007623" y="2342756"/>
              <a:ext cx="702436"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Accept</a:t>
              </a:r>
            </a:p>
          </p:txBody>
        </p:sp>
        <p:sp>
          <p:nvSpPr>
            <p:cNvPr id="27" name="CaixaDeTexto 26"/>
            <p:cNvSpPr txBox="1"/>
            <p:nvPr/>
          </p:nvSpPr>
          <p:spPr>
            <a:xfrm rot="17776633">
              <a:off x="3674040" y="3574804"/>
              <a:ext cx="702436"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Accept</a:t>
              </a:r>
            </a:p>
          </p:txBody>
        </p:sp>
        <p:sp>
          <p:nvSpPr>
            <p:cNvPr id="28" name="CaixaDeTexto 27"/>
            <p:cNvSpPr txBox="1"/>
            <p:nvPr/>
          </p:nvSpPr>
          <p:spPr>
            <a:xfrm rot="17776633">
              <a:off x="4324598" y="4914524"/>
              <a:ext cx="702436"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Accept</a:t>
              </a:r>
            </a:p>
          </p:txBody>
        </p:sp>
        <p:sp>
          <p:nvSpPr>
            <p:cNvPr id="29" name="CaixaDeTexto 28"/>
            <p:cNvSpPr txBox="1"/>
            <p:nvPr/>
          </p:nvSpPr>
          <p:spPr>
            <a:xfrm>
              <a:off x="2051783" y="1940677"/>
              <a:ext cx="872355" cy="338554"/>
            </a:xfrm>
            <a:prstGeom prst="rect">
              <a:avLst/>
            </a:prstGeom>
            <a:noFill/>
          </p:spPr>
          <p:txBody>
            <a:bodyPr wrap="none" rtlCol="0">
              <a:spAutoFit/>
            </a:bodyPr>
            <a:lstStyle/>
            <a:p>
              <a:pPr algn="ctr"/>
              <a:r>
                <a:rPr lang="en-GB" sz="1600" b="1" dirty="0" smtClean="0">
                  <a:latin typeface="Arial" pitchFamily="34" charset="0"/>
                  <a:cs typeface="Arial" pitchFamily="34" charset="0"/>
                </a:rPr>
                <a:t>( 0, -x )</a:t>
              </a:r>
            </a:p>
          </p:txBody>
        </p:sp>
        <p:sp>
          <p:nvSpPr>
            <p:cNvPr id="31" name="CaixaDeTexto 30"/>
            <p:cNvSpPr txBox="1"/>
            <p:nvPr/>
          </p:nvSpPr>
          <p:spPr>
            <a:xfrm>
              <a:off x="2733574" y="3304760"/>
              <a:ext cx="872354" cy="338554"/>
            </a:xfrm>
            <a:prstGeom prst="rect">
              <a:avLst/>
            </a:prstGeom>
            <a:noFill/>
          </p:spPr>
          <p:txBody>
            <a:bodyPr wrap="none" rtlCol="0">
              <a:spAutoFit/>
            </a:bodyPr>
            <a:lstStyle/>
            <a:p>
              <a:pPr algn="ctr"/>
              <a:r>
                <a:rPr lang="en-GB" sz="1600" b="1" dirty="0" smtClean="0">
                  <a:latin typeface="Arial" pitchFamily="34" charset="0"/>
                  <a:cs typeface="Arial" pitchFamily="34" charset="0"/>
                </a:rPr>
                <a:t>( -x, 0 )</a:t>
              </a:r>
            </a:p>
          </p:txBody>
        </p:sp>
        <p:sp>
          <p:nvSpPr>
            <p:cNvPr id="32" name="CaixaDeTexto 31"/>
            <p:cNvSpPr txBox="1"/>
            <p:nvPr/>
          </p:nvSpPr>
          <p:spPr>
            <a:xfrm>
              <a:off x="3370257" y="4583883"/>
              <a:ext cx="872355" cy="338554"/>
            </a:xfrm>
            <a:prstGeom prst="rect">
              <a:avLst/>
            </a:prstGeom>
            <a:noFill/>
          </p:spPr>
          <p:txBody>
            <a:bodyPr wrap="none" rtlCol="0">
              <a:spAutoFit/>
            </a:bodyPr>
            <a:lstStyle/>
            <a:p>
              <a:pPr algn="ctr"/>
              <a:r>
                <a:rPr lang="en-GB" sz="1600" b="1" dirty="0" smtClean="0">
                  <a:latin typeface="Arial" pitchFamily="34" charset="0"/>
                  <a:cs typeface="Arial" pitchFamily="34" charset="0"/>
                </a:rPr>
                <a:t>( 0, -y )</a:t>
              </a:r>
            </a:p>
          </p:txBody>
        </p:sp>
        <p:sp>
          <p:nvSpPr>
            <p:cNvPr id="33" name="CaixaDeTexto 32"/>
            <p:cNvSpPr txBox="1"/>
            <p:nvPr/>
          </p:nvSpPr>
          <p:spPr>
            <a:xfrm>
              <a:off x="4052048" y="5947966"/>
              <a:ext cx="937244" cy="338554"/>
            </a:xfrm>
            <a:prstGeom prst="rect">
              <a:avLst/>
            </a:prstGeom>
            <a:noFill/>
          </p:spPr>
          <p:txBody>
            <a:bodyPr wrap="none" rtlCol="0">
              <a:spAutoFit/>
            </a:bodyPr>
            <a:lstStyle/>
            <a:p>
              <a:pPr algn="ctr"/>
              <a:r>
                <a:rPr lang="en-GB" sz="1600" b="1" dirty="0" smtClean="0">
                  <a:latin typeface="Arial" pitchFamily="34" charset="0"/>
                  <a:cs typeface="Arial" pitchFamily="34" charset="0"/>
                </a:rPr>
                <a:t>( -y, -y )</a:t>
              </a:r>
            </a:p>
          </p:txBody>
        </p:sp>
        <p:sp>
          <p:nvSpPr>
            <p:cNvPr id="34" name="CaixaDeTexto 33"/>
            <p:cNvSpPr txBox="1"/>
            <p:nvPr/>
          </p:nvSpPr>
          <p:spPr>
            <a:xfrm>
              <a:off x="5495906" y="5947966"/>
              <a:ext cx="1862176" cy="338554"/>
            </a:xfrm>
            <a:prstGeom prst="rect">
              <a:avLst/>
            </a:prstGeom>
            <a:noFill/>
          </p:spPr>
          <p:txBody>
            <a:bodyPr wrap="none" rtlCol="0">
              <a:spAutoFit/>
            </a:bodyPr>
            <a:lstStyle/>
            <a:p>
              <a:pPr algn="ctr"/>
              <a:r>
                <a:rPr lang="en-GB" sz="1600" b="1" dirty="0" smtClean="0">
                  <a:latin typeface="Arial" pitchFamily="34" charset="0"/>
                  <a:cs typeface="Arial" pitchFamily="34" charset="0"/>
                </a:rPr>
                <a:t>( E(War), E(War) )</a:t>
              </a:r>
            </a:p>
          </p:txBody>
        </p:sp>
        <p:sp>
          <p:nvSpPr>
            <p:cNvPr id="35" name="CaixaDeTexto 34"/>
            <p:cNvSpPr txBox="1"/>
            <p:nvPr/>
          </p:nvSpPr>
          <p:spPr>
            <a:xfrm>
              <a:off x="6138848" y="6271523"/>
              <a:ext cx="494751" cy="276999"/>
            </a:xfrm>
            <a:prstGeom prst="rect">
              <a:avLst/>
            </a:prstGeom>
            <a:noFill/>
          </p:spPr>
          <p:txBody>
            <a:bodyPr wrap="none" rtlCol="0">
              <a:spAutoFit/>
            </a:bodyPr>
            <a:lstStyle/>
            <a:p>
              <a:pPr algn="ctr"/>
              <a:r>
                <a:rPr lang="en-GB" sz="1200" cap="small" smtClean="0">
                  <a:latin typeface="Arial" pitchFamily="34" charset="0"/>
                  <a:cs typeface="Arial" pitchFamily="34" charset="0"/>
                </a:rPr>
                <a:t>War</a:t>
              </a:r>
              <a:endParaRPr lang="en-GB" sz="1200" cap="small" dirty="0" smtClean="0">
                <a:latin typeface="Arial" pitchFamily="34" charset="0"/>
                <a:cs typeface="Arial" pitchFamily="34" charset="0"/>
              </a:endParaRPr>
            </a:p>
          </p:txBody>
        </p:sp>
        <p:sp>
          <p:nvSpPr>
            <p:cNvPr id="36" name="CaixaDeTexto 35"/>
            <p:cNvSpPr txBox="1"/>
            <p:nvPr/>
          </p:nvSpPr>
          <p:spPr>
            <a:xfrm>
              <a:off x="3567080" y="6271523"/>
              <a:ext cx="1746760"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Submit to Arbitration</a:t>
              </a:r>
            </a:p>
          </p:txBody>
        </p:sp>
      </p:grpSp>
    </p:spTree>
    <p:extLst>
      <p:ext uri="{BB962C8B-B14F-4D97-AF65-F5344CB8AC3E}">
        <p14:creationId xmlns:p14="http://schemas.microsoft.com/office/powerpoint/2010/main" val="362087190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Melian</a:t>
            </a:r>
            <a:r>
              <a:rPr lang="en-US" dirty="0" smtClean="0"/>
              <a:t> Dialogue</a:t>
            </a:r>
            <a:endParaRPr lang="en-US" dirty="0"/>
          </a:p>
        </p:txBody>
      </p:sp>
      <p:cxnSp>
        <p:nvCxnSpPr>
          <p:cNvPr id="4" name="Conector de seta reta 22"/>
          <p:cNvCxnSpPr/>
          <p:nvPr/>
        </p:nvCxnSpPr>
        <p:spPr>
          <a:xfrm rot="5400000">
            <a:off x="3406611" y="3283490"/>
            <a:ext cx="1303743" cy="657230"/>
          </a:xfrm>
          <a:prstGeom prst="straightConnector1">
            <a:avLst/>
          </a:prstGeom>
          <a:ln>
            <a:headEnd type="oval" w="lg" len="lg"/>
            <a:tailEnd type="none" w="lg" len="lg"/>
          </a:ln>
        </p:spPr>
        <p:style>
          <a:lnRef idx="1">
            <a:schemeClr val="dk1"/>
          </a:lnRef>
          <a:fillRef idx="0">
            <a:schemeClr val="dk1"/>
          </a:fillRef>
          <a:effectRef idx="0">
            <a:schemeClr val="dk1"/>
          </a:effectRef>
          <a:fontRef idx="minor">
            <a:schemeClr val="tx1"/>
          </a:fontRef>
        </p:style>
      </p:cxnSp>
      <p:cxnSp>
        <p:nvCxnSpPr>
          <p:cNvPr id="5" name="Conector de seta reta 23"/>
          <p:cNvCxnSpPr/>
          <p:nvPr/>
        </p:nvCxnSpPr>
        <p:spPr>
          <a:xfrm rot="16200000" flipH="1">
            <a:off x="4063841" y="3283490"/>
            <a:ext cx="1303743" cy="657230"/>
          </a:xfrm>
          <a:prstGeom prst="straightConnector1">
            <a:avLst/>
          </a:prstGeom>
          <a:ln>
            <a:headEnd type="oval" w="lg" len="lg"/>
            <a:tailEnd type="none" w="lg" len="lg"/>
          </a:ln>
        </p:spPr>
        <p:style>
          <a:lnRef idx="1">
            <a:schemeClr val="dk1"/>
          </a:lnRef>
          <a:fillRef idx="0">
            <a:schemeClr val="dk1"/>
          </a:fillRef>
          <a:effectRef idx="0">
            <a:schemeClr val="dk1"/>
          </a:effectRef>
          <a:fontRef idx="minor">
            <a:schemeClr val="tx1"/>
          </a:fontRef>
        </p:style>
      </p:cxnSp>
      <p:sp>
        <p:nvSpPr>
          <p:cNvPr id="6" name="CaixaDeTexto 3"/>
          <p:cNvSpPr txBox="1"/>
          <p:nvPr/>
        </p:nvSpPr>
        <p:spPr>
          <a:xfrm>
            <a:off x="4428730" y="2674481"/>
            <a:ext cx="957314" cy="338554"/>
          </a:xfrm>
          <a:prstGeom prst="rect">
            <a:avLst/>
          </a:prstGeom>
          <a:noFill/>
        </p:spPr>
        <p:txBody>
          <a:bodyPr wrap="none" rtlCol="0">
            <a:spAutoFit/>
          </a:bodyPr>
          <a:lstStyle/>
          <a:p>
            <a:pPr algn="ctr"/>
            <a:r>
              <a:rPr lang="en-GB" sz="1600" b="1" cap="small" dirty="0" err="1" smtClean="0">
                <a:latin typeface="Arial" pitchFamily="34" charset="0"/>
                <a:cs typeface="Arial" pitchFamily="34" charset="0"/>
              </a:rPr>
              <a:t>Melians</a:t>
            </a:r>
            <a:endParaRPr lang="en-GB" sz="1600" b="1" cap="small" dirty="0" smtClean="0">
              <a:latin typeface="Arial" pitchFamily="34" charset="0"/>
              <a:cs typeface="Arial" pitchFamily="34" charset="0"/>
            </a:endParaRPr>
          </a:p>
        </p:txBody>
      </p:sp>
      <p:sp>
        <p:nvSpPr>
          <p:cNvPr id="7" name="CaixaDeTexto 10"/>
          <p:cNvSpPr txBox="1"/>
          <p:nvPr/>
        </p:nvSpPr>
        <p:spPr>
          <a:xfrm rot="3719666">
            <a:off x="4516142" y="3419231"/>
            <a:ext cx="683200"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Reject</a:t>
            </a:r>
          </a:p>
        </p:txBody>
      </p:sp>
      <p:sp>
        <p:nvSpPr>
          <p:cNvPr id="8" name="CaixaDeTexto 11"/>
          <p:cNvSpPr txBox="1"/>
          <p:nvPr/>
        </p:nvSpPr>
        <p:spPr>
          <a:xfrm rot="17776633">
            <a:off x="3591421" y="3391789"/>
            <a:ext cx="702436" cy="276999"/>
          </a:xfrm>
          <a:prstGeom prst="rect">
            <a:avLst/>
          </a:prstGeom>
          <a:noFill/>
        </p:spPr>
        <p:txBody>
          <a:bodyPr wrap="none" rtlCol="0">
            <a:spAutoFit/>
          </a:bodyPr>
          <a:lstStyle/>
          <a:p>
            <a:pPr algn="ctr"/>
            <a:r>
              <a:rPr lang="en-GB" sz="1200" cap="small" dirty="0" smtClean="0">
                <a:latin typeface="Arial" pitchFamily="34" charset="0"/>
                <a:cs typeface="Arial" pitchFamily="34" charset="0"/>
              </a:rPr>
              <a:t>Accept</a:t>
            </a:r>
          </a:p>
        </p:txBody>
      </p:sp>
      <p:sp>
        <p:nvSpPr>
          <p:cNvPr id="9" name="CaixaDeTexto 15"/>
          <p:cNvSpPr txBox="1"/>
          <p:nvPr/>
        </p:nvSpPr>
        <p:spPr>
          <a:xfrm>
            <a:off x="3286139" y="4329430"/>
            <a:ext cx="963726" cy="338554"/>
          </a:xfrm>
          <a:prstGeom prst="rect">
            <a:avLst/>
          </a:prstGeom>
          <a:noFill/>
        </p:spPr>
        <p:txBody>
          <a:bodyPr wrap="none" rtlCol="0">
            <a:spAutoFit/>
          </a:bodyPr>
          <a:lstStyle/>
          <a:p>
            <a:pPr algn="ctr"/>
            <a:r>
              <a:rPr lang="en-GB" sz="1600" b="1" dirty="0" smtClean="0">
                <a:latin typeface="Arial" pitchFamily="34" charset="0"/>
                <a:cs typeface="Arial" pitchFamily="34" charset="0"/>
              </a:rPr>
              <a:t>( x, 1-x )</a:t>
            </a:r>
          </a:p>
        </p:txBody>
      </p:sp>
      <p:sp>
        <p:nvSpPr>
          <p:cNvPr id="10" name="CaixaDeTexto 30"/>
          <p:cNvSpPr txBox="1"/>
          <p:nvPr/>
        </p:nvSpPr>
        <p:spPr>
          <a:xfrm>
            <a:off x="4650489" y="4329430"/>
            <a:ext cx="849913" cy="338554"/>
          </a:xfrm>
          <a:prstGeom prst="rect">
            <a:avLst/>
          </a:prstGeom>
          <a:noFill/>
        </p:spPr>
        <p:txBody>
          <a:bodyPr wrap="none" rtlCol="0">
            <a:spAutoFit/>
          </a:bodyPr>
          <a:lstStyle/>
          <a:p>
            <a:pPr algn="ctr"/>
            <a:r>
              <a:rPr lang="en-GB" sz="1600" b="1" dirty="0" smtClean="0">
                <a:latin typeface="Arial" pitchFamily="34" charset="0"/>
                <a:cs typeface="Arial" pitchFamily="34" charset="0"/>
              </a:rPr>
              <a:t>( -1, 0 )</a:t>
            </a:r>
          </a:p>
        </p:txBody>
      </p:sp>
    </p:spTree>
    <p:extLst>
      <p:ext uri="{BB962C8B-B14F-4D97-AF65-F5344CB8AC3E}">
        <p14:creationId xmlns:p14="http://schemas.microsoft.com/office/powerpoint/2010/main" val="97533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elian Ultimatu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218" y="1178414"/>
            <a:ext cx="8284464" cy="4297680"/>
          </a:xfrm>
          <a:prstGeom prst="rect">
            <a:avLst/>
          </a:prstGeom>
        </p:spPr>
      </p:pic>
      <p:sp>
        <p:nvSpPr>
          <p:cNvPr id="3" name="TextBox 2"/>
          <p:cNvSpPr txBox="1"/>
          <p:nvPr/>
        </p:nvSpPr>
        <p:spPr>
          <a:xfrm>
            <a:off x="199296" y="254488"/>
            <a:ext cx="8874144" cy="584776"/>
          </a:xfrm>
          <a:prstGeom prst="rect">
            <a:avLst/>
          </a:prstGeom>
          <a:noFill/>
        </p:spPr>
        <p:txBody>
          <a:bodyPr wrap="none" rtlCol="0">
            <a:spAutoFit/>
          </a:bodyPr>
          <a:lstStyle/>
          <a:p>
            <a:r>
              <a:rPr lang="en-US" sz="3200" b="1" u="sng" dirty="0" smtClean="0"/>
              <a:t>LHS</a:t>
            </a:r>
            <a:r>
              <a:rPr lang="en-US" sz="3200" u="sng" dirty="0" smtClean="0"/>
              <a:t> is the Athenian view and </a:t>
            </a:r>
            <a:r>
              <a:rPr lang="en-US" sz="3200" b="1" u="sng" dirty="0" smtClean="0"/>
              <a:t>RHS</a:t>
            </a:r>
            <a:r>
              <a:rPr lang="en-US" sz="3200" u="sng" dirty="0" smtClean="0"/>
              <a:t> is the </a:t>
            </a:r>
            <a:r>
              <a:rPr lang="en-US" sz="3200" u="sng" dirty="0" err="1" smtClean="0"/>
              <a:t>Melian</a:t>
            </a:r>
            <a:r>
              <a:rPr lang="en-US" sz="3200" u="sng" dirty="0" smtClean="0"/>
              <a:t> view</a:t>
            </a:r>
            <a:endParaRPr lang="en-US" sz="3200" u="sng" dirty="0"/>
          </a:p>
        </p:txBody>
      </p:sp>
    </p:spTree>
    <p:extLst>
      <p:ext uri="{BB962C8B-B14F-4D97-AF65-F5344CB8AC3E}">
        <p14:creationId xmlns:p14="http://schemas.microsoft.com/office/powerpoint/2010/main" val="289585178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o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101" y="-1554175"/>
            <a:ext cx="7381088" cy="10445171"/>
          </a:xfrm>
          <a:prstGeom prst="rect">
            <a:avLst/>
          </a:prstGeom>
        </p:spPr>
      </p:pic>
      <p:sp>
        <p:nvSpPr>
          <p:cNvPr id="2" name="Title 1"/>
          <p:cNvSpPr>
            <a:spLocks noGrp="1"/>
          </p:cNvSpPr>
          <p:nvPr>
            <p:ph type="title"/>
          </p:nvPr>
        </p:nvSpPr>
        <p:spPr/>
        <p:txBody>
          <a:bodyPr/>
          <a:lstStyle/>
          <a:p>
            <a:r>
              <a:rPr lang="en-US" dirty="0" smtClean="0"/>
              <a:t>Melos</a:t>
            </a:r>
            <a:endParaRPr lang="en-US" dirty="0"/>
          </a:p>
        </p:txBody>
      </p:sp>
    </p:spTree>
    <p:extLst>
      <p:ext uri="{BB962C8B-B14F-4D97-AF65-F5344CB8AC3E}">
        <p14:creationId xmlns:p14="http://schemas.microsoft.com/office/powerpoint/2010/main" val="89551015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Screen Shot 2017-10-18 at 17.59.32.png"/>
          <p:cNvPicPr>
            <a:picLocks noChangeAspect="1"/>
          </p:cNvPicPr>
          <p:nvPr/>
        </p:nvPicPr>
        <p:blipFill>
          <a:blip r:embed="rId3">
            <a:alphaModFix amt="40000"/>
            <a:extLst>
              <a:ext uri="{28A0092B-C50C-407E-A947-70E740481C1C}">
                <a14:useLocalDpi xmlns:a14="http://schemas.microsoft.com/office/drawing/2010/main" val="0"/>
              </a:ext>
            </a:extLst>
          </a:blip>
          <a:stretch>
            <a:fillRect/>
          </a:stretch>
        </p:blipFill>
        <p:spPr>
          <a:xfrm>
            <a:off x="4599239" y="0"/>
            <a:ext cx="4536217" cy="6858000"/>
          </a:xfrm>
          <a:prstGeom prst="rect">
            <a:avLst/>
          </a:prstGeom>
        </p:spPr>
      </p:pic>
      <p:pic>
        <p:nvPicPr>
          <p:cNvPr id="22" name="Picture 21" descr="IMG_0211.jpg"/>
          <p:cNvPicPr>
            <a:picLocks noChangeAspect="1"/>
          </p:cNvPicPr>
          <p:nvPr/>
        </p:nvPicPr>
        <p:blipFill>
          <a:blip r:embed="rId4">
            <a:alphaModFix amt="40000"/>
            <a:extLst>
              <a:ext uri="{28A0092B-C50C-407E-A947-70E740481C1C}">
                <a14:useLocalDpi xmlns:a14="http://schemas.microsoft.com/office/drawing/2010/main" val="0"/>
              </a:ext>
            </a:extLst>
          </a:blip>
          <a:stretch>
            <a:fillRect/>
          </a:stretch>
        </p:blipFill>
        <p:spPr>
          <a:xfrm>
            <a:off x="1" y="0"/>
            <a:ext cx="4599238" cy="6858000"/>
          </a:xfrm>
          <a:prstGeom prst="rect">
            <a:avLst/>
          </a:prstGeom>
        </p:spPr>
      </p:pic>
      <p:cxnSp>
        <p:nvCxnSpPr>
          <p:cNvPr id="6" name="Straight Connector 5"/>
          <p:cNvCxnSpPr/>
          <p:nvPr/>
        </p:nvCxnSpPr>
        <p:spPr>
          <a:xfrm flipH="1">
            <a:off x="1205072" y="2739160"/>
            <a:ext cx="1037372" cy="27058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2242442" y="2739160"/>
            <a:ext cx="1133867" cy="27058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rot="17647661">
            <a:off x="667290" y="2988792"/>
            <a:ext cx="1780438" cy="400109"/>
          </a:xfrm>
          <a:prstGeom prst="rect">
            <a:avLst/>
          </a:prstGeom>
          <a:noFill/>
        </p:spPr>
        <p:txBody>
          <a:bodyPr wrap="square" rtlCol="0">
            <a:spAutoFit/>
          </a:bodyPr>
          <a:lstStyle/>
          <a:p>
            <a:r>
              <a:rPr lang="en-US" sz="2000" dirty="0" smtClean="0"/>
              <a:t>Accept</a:t>
            </a:r>
            <a:endParaRPr lang="en-US" sz="2000" dirty="0"/>
          </a:p>
        </p:txBody>
      </p:sp>
      <p:sp>
        <p:nvSpPr>
          <p:cNvPr id="9" name="TextBox 8"/>
          <p:cNvSpPr txBox="1"/>
          <p:nvPr/>
        </p:nvSpPr>
        <p:spPr>
          <a:xfrm rot="3952339" flipH="1">
            <a:off x="2106254" y="4230452"/>
            <a:ext cx="2541820" cy="400109"/>
          </a:xfrm>
          <a:prstGeom prst="rect">
            <a:avLst/>
          </a:prstGeom>
          <a:noFill/>
        </p:spPr>
        <p:txBody>
          <a:bodyPr wrap="square" rtlCol="0">
            <a:spAutoFit/>
          </a:bodyPr>
          <a:lstStyle/>
          <a:p>
            <a:r>
              <a:rPr lang="en-US" sz="2000" dirty="0" smtClean="0"/>
              <a:t>Reject</a:t>
            </a:r>
            <a:endParaRPr lang="en-US" sz="2000" dirty="0"/>
          </a:p>
        </p:txBody>
      </p:sp>
      <p:sp>
        <p:nvSpPr>
          <p:cNvPr id="10" name="TextBox 9"/>
          <p:cNvSpPr txBox="1"/>
          <p:nvPr/>
        </p:nvSpPr>
        <p:spPr>
          <a:xfrm>
            <a:off x="457200" y="5444970"/>
            <a:ext cx="1785244" cy="523220"/>
          </a:xfrm>
          <a:prstGeom prst="rect">
            <a:avLst/>
          </a:prstGeom>
          <a:noFill/>
        </p:spPr>
        <p:txBody>
          <a:bodyPr wrap="square" rtlCol="0">
            <a:spAutoFit/>
          </a:bodyPr>
          <a:lstStyle/>
          <a:p>
            <a:r>
              <a:rPr lang="en-US" sz="2800" b="1" dirty="0" smtClean="0"/>
              <a:t>UNFAIR</a:t>
            </a:r>
            <a:endParaRPr lang="en-US" sz="2800" b="1" dirty="0"/>
          </a:p>
        </p:txBody>
      </p:sp>
      <p:sp>
        <p:nvSpPr>
          <p:cNvPr id="12" name="TextBox 11"/>
          <p:cNvSpPr txBox="1"/>
          <p:nvPr/>
        </p:nvSpPr>
        <p:spPr>
          <a:xfrm>
            <a:off x="1647455" y="2106290"/>
            <a:ext cx="1171715" cy="461664"/>
          </a:xfrm>
          <a:prstGeom prst="rect">
            <a:avLst/>
          </a:prstGeom>
          <a:noFill/>
        </p:spPr>
        <p:txBody>
          <a:bodyPr wrap="none" rtlCol="0">
            <a:spAutoFit/>
          </a:bodyPr>
          <a:lstStyle/>
          <a:p>
            <a:pPr algn="ctr"/>
            <a:r>
              <a:rPr lang="en-US" sz="2400" dirty="0" err="1" smtClean="0"/>
              <a:t>Melians</a:t>
            </a:r>
            <a:endParaRPr lang="en-US" sz="2400" dirty="0"/>
          </a:p>
        </p:txBody>
      </p:sp>
      <p:cxnSp>
        <p:nvCxnSpPr>
          <p:cNvPr id="14" name="Straight Connector 13"/>
          <p:cNvCxnSpPr/>
          <p:nvPr/>
        </p:nvCxnSpPr>
        <p:spPr>
          <a:xfrm flipH="1">
            <a:off x="5347111" y="2739160"/>
            <a:ext cx="1037372" cy="27058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384481" y="2739160"/>
            <a:ext cx="1133867" cy="27058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rot="17647661">
            <a:off x="4809329" y="2988792"/>
            <a:ext cx="1780438" cy="400109"/>
          </a:xfrm>
          <a:prstGeom prst="rect">
            <a:avLst/>
          </a:prstGeom>
          <a:noFill/>
        </p:spPr>
        <p:txBody>
          <a:bodyPr wrap="square" rtlCol="0">
            <a:spAutoFit/>
          </a:bodyPr>
          <a:lstStyle/>
          <a:p>
            <a:r>
              <a:rPr lang="en-US" sz="2000" dirty="0" smtClean="0"/>
              <a:t>Accept</a:t>
            </a:r>
            <a:endParaRPr lang="en-US" sz="2000" dirty="0"/>
          </a:p>
        </p:txBody>
      </p:sp>
      <p:sp>
        <p:nvSpPr>
          <p:cNvPr id="17" name="TextBox 16"/>
          <p:cNvSpPr txBox="1"/>
          <p:nvPr/>
        </p:nvSpPr>
        <p:spPr>
          <a:xfrm rot="3952339" flipH="1">
            <a:off x="6248293" y="4230452"/>
            <a:ext cx="2541820" cy="400109"/>
          </a:xfrm>
          <a:prstGeom prst="rect">
            <a:avLst/>
          </a:prstGeom>
          <a:noFill/>
        </p:spPr>
        <p:txBody>
          <a:bodyPr wrap="square" rtlCol="0">
            <a:spAutoFit/>
          </a:bodyPr>
          <a:lstStyle/>
          <a:p>
            <a:r>
              <a:rPr lang="en-US" sz="2000" dirty="0" smtClean="0"/>
              <a:t>Reject</a:t>
            </a:r>
            <a:endParaRPr lang="en-US" sz="2000" dirty="0"/>
          </a:p>
        </p:txBody>
      </p:sp>
      <p:sp>
        <p:nvSpPr>
          <p:cNvPr id="18" name="TextBox 17"/>
          <p:cNvSpPr txBox="1"/>
          <p:nvPr/>
        </p:nvSpPr>
        <p:spPr>
          <a:xfrm>
            <a:off x="4599239" y="5444970"/>
            <a:ext cx="1495742" cy="523220"/>
          </a:xfrm>
          <a:prstGeom prst="rect">
            <a:avLst/>
          </a:prstGeom>
          <a:noFill/>
        </p:spPr>
        <p:txBody>
          <a:bodyPr wrap="square" rtlCol="0">
            <a:spAutoFit/>
          </a:bodyPr>
          <a:lstStyle/>
          <a:p>
            <a:r>
              <a:rPr lang="en-US" sz="2800" b="1" dirty="0" smtClean="0"/>
              <a:t>UNFAIR</a:t>
            </a:r>
            <a:endParaRPr lang="en-US" sz="2800" b="1" dirty="0"/>
          </a:p>
        </p:txBody>
      </p:sp>
      <p:sp>
        <p:nvSpPr>
          <p:cNvPr id="19" name="TextBox 18"/>
          <p:cNvSpPr txBox="1"/>
          <p:nvPr/>
        </p:nvSpPr>
        <p:spPr>
          <a:xfrm>
            <a:off x="6817114" y="5457695"/>
            <a:ext cx="1495742" cy="523220"/>
          </a:xfrm>
          <a:prstGeom prst="rect">
            <a:avLst/>
          </a:prstGeom>
          <a:noFill/>
        </p:spPr>
        <p:txBody>
          <a:bodyPr wrap="square" rtlCol="0">
            <a:spAutoFit/>
          </a:bodyPr>
          <a:lstStyle/>
          <a:p>
            <a:r>
              <a:rPr lang="en-US" sz="2800" i="1" dirty="0"/>
              <a:t>N</a:t>
            </a:r>
            <a:r>
              <a:rPr lang="en-US" sz="2800" i="1" dirty="0" smtClean="0"/>
              <a:t>egative</a:t>
            </a:r>
            <a:endParaRPr lang="en-US" sz="2800" i="1" dirty="0"/>
          </a:p>
        </p:txBody>
      </p:sp>
      <p:sp>
        <p:nvSpPr>
          <p:cNvPr id="20" name="TextBox 19"/>
          <p:cNvSpPr txBox="1"/>
          <p:nvPr/>
        </p:nvSpPr>
        <p:spPr>
          <a:xfrm>
            <a:off x="6104335" y="2106290"/>
            <a:ext cx="542035" cy="461664"/>
          </a:xfrm>
          <a:prstGeom prst="rect">
            <a:avLst/>
          </a:prstGeom>
          <a:noFill/>
        </p:spPr>
        <p:txBody>
          <a:bodyPr wrap="none" rtlCol="0">
            <a:spAutoFit/>
          </a:bodyPr>
          <a:lstStyle/>
          <a:p>
            <a:pPr algn="ctr"/>
            <a:r>
              <a:rPr lang="en-US" sz="2400" dirty="0" smtClean="0"/>
              <a:t>UK</a:t>
            </a:r>
            <a:endParaRPr lang="en-US" sz="2400" dirty="0"/>
          </a:p>
        </p:txBody>
      </p:sp>
      <p:sp>
        <p:nvSpPr>
          <p:cNvPr id="23" name="TextBox 22"/>
          <p:cNvSpPr txBox="1"/>
          <p:nvPr/>
        </p:nvSpPr>
        <p:spPr>
          <a:xfrm>
            <a:off x="2583511" y="5444971"/>
            <a:ext cx="1495742" cy="523220"/>
          </a:xfrm>
          <a:prstGeom prst="rect">
            <a:avLst/>
          </a:prstGeom>
          <a:noFill/>
        </p:spPr>
        <p:txBody>
          <a:bodyPr wrap="square" rtlCol="0">
            <a:spAutoFit/>
          </a:bodyPr>
          <a:lstStyle/>
          <a:p>
            <a:r>
              <a:rPr lang="en-US" sz="2800" i="1" dirty="0"/>
              <a:t>N</a:t>
            </a:r>
            <a:r>
              <a:rPr lang="en-US" sz="2800" i="1" dirty="0" smtClean="0"/>
              <a:t>egative</a:t>
            </a:r>
            <a:endParaRPr lang="en-US" sz="2800" i="1" dirty="0"/>
          </a:p>
        </p:txBody>
      </p:sp>
      <p:sp>
        <p:nvSpPr>
          <p:cNvPr id="25" name="Title 24"/>
          <p:cNvSpPr>
            <a:spLocks noGrp="1"/>
          </p:cNvSpPr>
          <p:nvPr>
            <p:ph type="title"/>
          </p:nvPr>
        </p:nvSpPr>
        <p:spPr/>
        <p:txBody>
          <a:bodyPr/>
          <a:lstStyle/>
          <a:p>
            <a:endParaRPr lang="en-US" dirty="0"/>
          </a:p>
        </p:txBody>
      </p:sp>
    </p:spTree>
    <p:extLst>
      <p:ext uri="{BB962C8B-B14F-4D97-AF65-F5344CB8AC3E}">
        <p14:creationId xmlns:p14="http://schemas.microsoft.com/office/powerpoint/2010/main" val="33437412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P spid="16" grpId="0"/>
      <p:bldP spid="17" grpId="0"/>
      <p:bldP spid="18" grpId="0"/>
      <p:bldP spid="19" grpId="0"/>
      <p:bldP spid="20" grpId="0"/>
      <p:bldP spid="2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Screen Shot 2017-10-18 at 19.49.54.png"/>
          <p:cNvPicPr>
            <a:picLocks noChangeAspect="1"/>
          </p:cNvPicPr>
          <p:nvPr/>
        </p:nvPicPr>
        <p:blipFill>
          <a:blip r:embed="rId3">
            <a:alphaModFix amt="12000"/>
            <a:extLst>
              <a:ext uri="{28A0092B-C50C-407E-A947-70E740481C1C}">
                <a14:useLocalDpi xmlns:a14="http://schemas.microsoft.com/office/drawing/2010/main" val="0"/>
              </a:ext>
            </a:extLst>
          </a:blip>
          <a:stretch>
            <a:fillRect/>
          </a:stretch>
        </p:blipFill>
        <p:spPr>
          <a:xfrm>
            <a:off x="-467853" y="1"/>
            <a:ext cx="10259327" cy="8351828"/>
          </a:xfrm>
          <a:prstGeom prst="rect">
            <a:avLst/>
          </a:prstGeom>
        </p:spPr>
      </p:pic>
      <p:sp>
        <p:nvSpPr>
          <p:cNvPr id="4" name="Title 1"/>
          <p:cNvSpPr>
            <a:spLocks noGrp="1"/>
          </p:cNvSpPr>
          <p:nvPr>
            <p:ph type="title"/>
          </p:nvPr>
        </p:nvSpPr>
        <p:spPr>
          <a:xfrm>
            <a:off x="-33418" y="18131"/>
            <a:ext cx="4104357" cy="3474582"/>
          </a:xfrm>
        </p:spPr>
        <p:txBody>
          <a:bodyPr>
            <a:noAutofit/>
          </a:bodyPr>
          <a:lstStyle/>
          <a:p>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smtClean="0"/>
              <a:t>“judgments </a:t>
            </a:r>
            <a:r>
              <a:rPr lang="en-US" sz="2400" dirty="0"/>
              <a:t>about </a:t>
            </a:r>
            <a:r>
              <a:rPr lang="en-US" sz="2400" b="1" dirty="0"/>
              <a:t>justice</a:t>
            </a:r>
            <a:r>
              <a:rPr lang="en-US" sz="2400" dirty="0"/>
              <a:t> are made between those with an equal power to enforce it </a:t>
            </a:r>
            <a:r>
              <a:rPr lang="en-US" sz="2400" dirty="0" smtClean="0"/>
              <a:t>otherwise </a:t>
            </a:r>
            <a:r>
              <a:rPr lang="en-US" sz="2400" b="1" dirty="0"/>
              <a:t>possible actions are defined by what the strong do and the weak </a:t>
            </a:r>
            <a:r>
              <a:rPr lang="en-US" sz="2400" b="1" dirty="0" smtClean="0"/>
              <a:t>accept</a:t>
            </a:r>
            <a:r>
              <a:rPr lang="en-US" sz="2400" dirty="0" smtClean="0"/>
              <a:t>. (Athenians)</a:t>
            </a:r>
            <a:r>
              <a:rPr lang="en-GB" sz="2400" dirty="0" smtClean="0">
                <a:effectLst/>
              </a:rPr>
              <a:t> </a:t>
            </a:r>
            <a:br>
              <a:rPr lang="en-GB" sz="2400" dirty="0" smtClean="0">
                <a:effectLst/>
              </a:rPr>
            </a:br>
            <a:r>
              <a:rPr lang="en-GB" sz="2400" dirty="0" smtClean="0">
                <a:effectLst/>
              </a:rPr>
              <a:t>5.89</a:t>
            </a:r>
            <a:endParaRPr lang="en-US" sz="2400" dirty="0"/>
          </a:p>
        </p:txBody>
      </p:sp>
      <p:pic>
        <p:nvPicPr>
          <p:cNvPr id="7" name="Picture 6" descr="Screen Shot 2017-10-18 at 18.59.3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3324" y="335650"/>
            <a:ext cx="4608667" cy="5711455"/>
          </a:xfrm>
          <a:prstGeom prst="rect">
            <a:avLst/>
          </a:prstGeom>
        </p:spPr>
      </p:pic>
      <p:sp>
        <p:nvSpPr>
          <p:cNvPr id="9" name="Donut 8"/>
          <p:cNvSpPr/>
          <p:nvPr/>
        </p:nvSpPr>
        <p:spPr>
          <a:xfrm rot="16200000">
            <a:off x="5604262" y="1831772"/>
            <a:ext cx="1286792" cy="4608667"/>
          </a:xfrm>
          <a:prstGeom prst="donut">
            <a:avLst>
              <a:gd name="adj" fmla="val 9700"/>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Title 1"/>
          <p:cNvSpPr txBox="1">
            <a:spLocks/>
          </p:cNvSpPr>
          <p:nvPr/>
        </p:nvSpPr>
        <p:spPr>
          <a:xfrm>
            <a:off x="0" y="3290409"/>
            <a:ext cx="4104357" cy="275669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smtClean="0"/>
              <a:t>“</a:t>
            </a:r>
            <a:r>
              <a:rPr lang="en-US" sz="2400" b="1" dirty="0" smtClean="0"/>
              <a:t>fairness and justice </a:t>
            </a:r>
            <a:r>
              <a:rPr lang="en-US" sz="2400" dirty="0" smtClean="0"/>
              <a:t>for those in danger” </a:t>
            </a:r>
          </a:p>
          <a:p>
            <a:r>
              <a:rPr lang="en-US" sz="2400" dirty="0" smtClean="0"/>
              <a:t>(</a:t>
            </a:r>
            <a:r>
              <a:rPr lang="en-US" sz="2400" dirty="0" err="1" smtClean="0"/>
              <a:t>Melians</a:t>
            </a:r>
            <a:r>
              <a:rPr lang="en-US" sz="2400" dirty="0" smtClean="0"/>
              <a:t>) </a:t>
            </a:r>
            <a:endParaRPr lang="en-US" sz="2400" dirty="0"/>
          </a:p>
        </p:txBody>
      </p:sp>
      <p:pic>
        <p:nvPicPr>
          <p:cNvPr id="25" name="Picture 24" descr="Screen Shot 2017-10-18 at 19.57.5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509237">
            <a:off x="837119" y="1585750"/>
            <a:ext cx="2575524" cy="3813929"/>
          </a:xfrm>
          <a:prstGeom prst="rect">
            <a:avLst/>
          </a:prstGeom>
        </p:spPr>
      </p:pic>
    </p:spTree>
    <p:extLst>
      <p:ext uri="{BB962C8B-B14F-4D97-AF65-F5344CB8AC3E}">
        <p14:creationId xmlns:p14="http://schemas.microsoft.com/office/powerpoint/2010/main" val="30229793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G_7652.jpg"/>
          <p:cNvPicPr>
            <a:picLocks noChangeAspect="1"/>
          </p:cNvPicPr>
          <p:nvPr/>
        </p:nvPicPr>
        <p:blipFill rotWithShape="1">
          <a:blip r:embed="rId3">
            <a:alphaModFix amt="20000"/>
            <a:extLst>
              <a:ext uri="{28A0092B-C50C-407E-A947-70E740481C1C}">
                <a14:useLocalDpi xmlns:a14="http://schemas.microsoft.com/office/drawing/2010/main" val="0"/>
              </a:ext>
            </a:extLst>
          </a:blip>
          <a:srcRect l="30800" t="41669" r="40937" b="35425"/>
          <a:stretch/>
        </p:blipFill>
        <p:spPr>
          <a:xfrm>
            <a:off x="0" y="-1811357"/>
            <a:ext cx="9144000" cy="9881228"/>
          </a:xfrm>
          <a:prstGeom prst="rect">
            <a:avLst/>
          </a:prstGeom>
        </p:spPr>
      </p:pic>
      <p:sp>
        <p:nvSpPr>
          <p:cNvPr id="2" name="Title 1"/>
          <p:cNvSpPr>
            <a:spLocks noGrp="1"/>
          </p:cNvSpPr>
          <p:nvPr>
            <p:ph type="title"/>
          </p:nvPr>
        </p:nvSpPr>
        <p:spPr/>
        <p:txBody>
          <a:bodyPr/>
          <a:lstStyle/>
          <a:p>
            <a:r>
              <a:rPr lang="en-US" dirty="0" smtClean="0"/>
              <a:t>Strategy of </a:t>
            </a:r>
            <a:r>
              <a:rPr lang="en-US" dirty="0" smtClean="0"/>
              <a:t>Empire 1.76.2</a:t>
            </a:r>
            <a:endParaRPr lang="en-US" dirty="0"/>
          </a:p>
        </p:txBody>
      </p:sp>
      <p:sp>
        <p:nvSpPr>
          <p:cNvPr id="4" name="Rectangle 3"/>
          <p:cNvSpPr/>
          <p:nvPr/>
        </p:nvSpPr>
        <p:spPr>
          <a:xfrm>
            <a:off x="1052667" y="1643480"/>
            <a:ext cx="7168161" cy="3108544"/>
          </a:xfrm>
          <a:prstGeom prst="rect">
            <a:avLst/>
          </a:prstGeom>
        </p:spPr>
        <p:txBody>
          <a:bodyPr wrap="square">
            <a:spAutoFit/>
          </a:bodyPr>
          <a:lstStyle/>
          <a:p>
            <a:pPr algn="ctr"/>
            <a:r>
              <a:rPr lang="en-US" sz="2800" dirty="0"/>
              <a:t>“There is nothing remarkable or contrary to human </a:t>
            </a:r>
            <a:r>
              <a:rPr lang="en-US" sz="2800" dirty="0" err="1"/>
              <a:t>behaviour</a:t>
            </a:r>
            <a:r>
              <a:rPr lang="en-US" sz="2800" dirty="0"/>
              <a:t> </a:t>
            </a:r>
            <a:r>
              <a:rPr lang="en-US" sz="2800" dirty="0" smtClean="0"/>
              <a:t>in </a:t>
            </a:r>
            <a:r>
              <a:rPr lang="en-US" sz="2800" dirty="0"/>
              <a:t>what we have done, just because we accepted an empire when one was offered and then declined to let it go, overcome by these strongest of all motives – </a:t>
            </a:r>
            <a:endParaRPr lang="en-US" sz="2800" dirty="0" smtClean="0"/>
          </a:p>
          <a:p>
            <a:endParaRPr lang="en-US" sz="2800" u="sng" dirty="0"/>
          </a:p>
          <a:p>
            <a:pPr algn="ctr"/>
            <a:r>
              <a:rPr lang="en-US" sz="2800" b="1" u="sng" dirty="0" err="1" smtClean="0"/>
              <a:t>honour</a:t>
            </a:r>
            <a:r>
              <a:rPr lang="en-US" sz="2800" dirty="0"/>
              <a:t>, </a:t>
            </a:r>
            <a:r>
              <a:rPr lang="en-US" sz="2800" dirty="0" smtClean="0"/>
              <a:t>     </a:t>
            </a:r>
            <a:r>
              <a:rPr lang="en-US" sz="2800" b="1" u="sng" dirty="0" smtClean="0"/>
              <a:t>fear</a:t>
            </a:r>
            <a:r>
              <a:rPr lang="en-US" sz="2800" dirty="0" smtClean="0"/>
              <a:t>     &amp;       </a:t>
            </a:r>
            <a:r>
              <a:rPr lang="en-US" sz="2800" b="1" u="sng" dirty="0" smtClean="0"/>
              <a:t>self</a:t>
            </a:r>
            <a:r>
              <a:rPr lang="en-US" sz="2800" u="sng" dirty="0"/>
              <a:t>-</a:t>
            </a:r>
            <a:r>
              <a:rPr lang="en-US" sz="2800" b="1" u="sng" dirty="0" smtClean="0"/>
              <a:t>interest</a:t>
            </a:r>
            <a:r>
              <a:rPr lang="en-US" sz="2800" dirty="0" smtClean="0"/>
              <a:t>.</a:t>
            </a:r>
            <a:r>
              <a:rPr lang="en-US" sz="2800" dirty="0"/>
              <a:t>”</a:t>
            </a:r>
            <a:endParaRPr lang="en-GB" sz="2800" dirty="0"/>
          </a:p>
        </p:txBody>
      </p:sp>
    </p:spTree>
    <p:extLst>
      <p:ext uri="{BB962C8B-B14F-4D97-AF65-F5344CB8AC3E}">
        <p14:creationId xmlns:p14="http://schemas.microsoft.com/office/powerpoint/2010/main" val="384832701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teration 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8878" y="-1253359"/>
            <a:ext cx="12644808" cy="9483606"/>
          </a:xfrm>
          <a:prstGeom prst="rect">
            <a:avLst/>
          </a:prstGeom>
        </p:spPr>
      </p:pic>
      <p:sp>
        <p:nvSpPr>
          <p:cNvPr id="5" name="Rectangle 4"/>
          <p:cNvSpPr/>
          <p:nvPr/>
        </p:nvSpPr>
        <p:spPr>
          <a:xfrm>
            <a:off x="440946" y="380781"/>
            <a:ext cx="2541832" cy="707886"/>
          </a:xfrm>
          <a:prstGeom prst="rect">
            <a:avLst/>
          </a:prstGeom>
        </p:spPr>
        <p:txBody>
          <a:bodyPr wrap="none">
            <a:spAutoFit/>
          </a:bodyPr>
          <a:lstStyle/>
          <a:p>
            <a:r>
              <a:rPr lang="en-US" sz="4000" dirty="0" smtClean="0"/>
              <a:t>Fear = fight</a:t>
            </a:r>
          </a:p>
        </p:txBody>
      </p:sp>
    </p:spTree>
    <p:extLst>
      <p:ext uri="{BB962C8B-B14F-4D97-AF65-F5344CB8AC3E}">
        <p14:creationId xmlns:p14="http://schemas.microsoft.com/office/powerpoint/2010/main" val="158962811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Archidamos</a:t>
            </a:r>
            <a:r>
              <a:rPr lang="en-US" dirty="0" smtClean="0"/>
              <a:t>’ exhortation before </a:t>
            </a:r>
            <a:br>
              <a:rPr lang="en-US" dirty="0" smtClean="0"/>
            </a:br>
            <a:r>
              <a:rPr lang="en-US" dirty="0" smtClean="0"/>
              <a:t>1</a:t>
            </a:r>
            <a:r>
              <a:rPr lang="en-US" baseline="30000" dirty="0" smtClean="0"/>
              <a:t>st</a:t>
            </a:r>
            <a:r>
              <a:rPr lang="en-US" dirty="0" smtClean="0"/>
              <a:t> invasion of Attica in 431BC</a:t>
            </a:r>
            <a:endParaRPr lang="en-US" dirty="0"/>
          </a:p>
        </p:txBody>
      </p:sp>
      <p:pic>
        <p:nvPicPr>
          <p:cNvPr id="6" name="Picture 5" descr="Screen Shot 2018-02-02 at 13.20.2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324" y="1936769"/>
            <a:ext cx="7910974" cy="4025941"/>
          </a:xfrm>
          <a:prstGeom prst="rect">
            <a:avLst/>
          </a:prstGeom>
        </p:spPr>
      </p:pic>
      <p:sp>
        <p:nvSpPr>
          <p:cNvPr id="7" name="Rectangle 6"/>
          <p:cNvSpPr/>
          <p:nvPr/>
        </p:nvSpPr>
        <p:spPr>
          <a:xfrm>
            <a:off x="1869813" y="5301167"/>
            <a:ext cx="829068" cy="582158"/>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4991839"/>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G_7652.jpg"/>
          <p:cNvPicPr>
            <a:picLocks noChangeAspect="1"/>
          </p:cNvPicPr>
          <p:nvPr/>
        </p:nvPicPr>
        <p:blipFill rotWithShape="1">
          <a:blip r:embed="rId3">
            <a:alphaModFix amt="20000"/>
            <a:extLst>
              <a:ext uri="{28A0092B-C50C-407E-A947-70E740481C1C}">
                <a14:useLocalDpi xmlns:a14="http://schemas.microsoft.com/office/drawing/2010/main" val="0"/>
              </a:ext>
            </a:extLst>
          </a:blip>
          <a:srcRect l="30800" t="41669" r="40937" b="35425"/>
          <a:stretch/>
        </p:blipFill>
        <p:spPr>
          <a:xfrm>
            <a:off x="0" y="-1811357"/>
            <a:ext cx="9144000" cy="9881228"/>
          </a:xfrm>
          <a:prstGeom prst="rect">
            <a:avLst/>
          </a:prstGeom>
        </p:spPr>
      </p:pic>
      <p:pic>
        <p:nvPicPr>
          <p:cNvPr id="2" name="Picture 1" descr="sim_3.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1536" y="-1136385"/>
            <a:ext cx="12313371" cy="9235028"/>
          </a:xfrm>
          <a:prstGeom prst="rect">
            <a:avLst/>
          </a:prstGeom>
        </p:spPr>
      </p:pic>
      <p:sp>
        <p:nvSpPr>
          <p:cNvPr id="3" name="Donut 2"/>
          <p:cNvSpPr/>
          <p:nvPr/>
        </p:nvSpPr>
        <p:spPr>
          <a:xfrm rot="595457">
            <a:off x="5739086" y="1406160"/>
            <a:ext cx="3459761" cy="5645392"/>
          </a:xfrm>
          <a:prstGeom prst="donut">
            <a:avLst>
              <a:gd name="adj" fmla="val 3207"/>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Donut 3"/>
          <p:cNvSpPr/>
          <p:nvPr/>
        </p:nvSpPr>
        <p:spPr>
          <a:xfrm rot="15080159">
            <a:off x="928155" y="1578850"/>
            <a:ext cx="3913941" cy="5833707"/>
          </a:xfrm>
          <a:prstGeom prst="donut">
            <a:avLst>
              <a:gd name="adj" fmla="val 3207"/>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6" name="Picture 5" descr="Screen Shot 2017-10-18 at 21.24.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192" y="1164131"/>
            <a:ext cx="3319677" cy="363090"/>
          </a:xfrm>
          <a:prstGeom prst="rect">
            <a:avLst/>
          </a:prstGeom>
        </p:spPr>
      </p:pic>
      <p:sp>
        <p:nvSpPr>
          <p:cNvPr id="8" name="Rectangle 7"/>
          <p:cNvSpPr/>
          <p:nvPr/>
        </p:nvSpPr>
        <p:spPr>
          <a:xfrm>
            <a:off x="-33418" y="158350"/>
            <a:ext cx="6274852" cy="523220"/>
          </a:xfrm>
          <a:prstGeom prst="rect">
            <a:avLst/>
          </a:prstGeom>
        </p:spPr>
        <p:txBody>
          <a:bodyPr wrap="square">
            <a:spAutoFit/>
          </a:bodyPr>
          <a:lstStyle/>
          <a:p>
            <a:r>
              <a:rPr lang="en-US" sz="2800" dirty="0"/>
              <a:t>S</a:t>
            </a:r>
            <a:r>
              <a:rPr lang="en-US" sz="2800" dirty="0" smtClean="0"/>
              <a:t>elf-interest = conquer (with costs of war)</a:t>
            </a:r>
            <a:endParaRPr lang="en-US" sz="2800" dirty="0"/>
          </a:p>
        </p:txBody>
      </p:sp>
    </p:spTree>
    <p:extLst>
      <p:ext uri="{BB962C8B-B14F-4D97-AF65-F5344CB8AC3E}">
        <p14:creationId xmlns:p14="http://schemas.microsoft.com/office/powerpoint/2010/main" val="26980896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3081866"/>
            <a:ext cx="5352747" cy="369332"/>
          </a:xfrm>
          <a:prstGeom prst="rect">
            <a:avLst/>
          </a:prstGeom>
          <a:noFill/>
        </p:spPr>
        <p:txBody>
          <a:bodyPr wrap="none" rtlCol="0">
            <a:spAutoFit/>
          </a:bodyPr>
          <a:lstStyle/>
          <a:p>
            <a:r>
              <a:rPr lang="en-US" dirty="0" smtClean="0"/>
              <a:t>Simulation with civil strife </a:t>
            </a:r>
            <a:r>
              <a:rPr lang="mr-IN" dirty="0" smtClean="0"/>
              <a:t>–</a:t>
            </a:r>
            <a:r>
              <a:rPr lang="en-US" dirty="0" smtClean="0"/>
              <a:t> keep it going for 100 ticks</a:t>
            </a:r>
            <a:endParaRPr lang="en-US" dirty="0"/>
          </a:p>
        </p:txBody>
      </p:sp>
      <p:pic>
        <p:nvPicPr>
          <p:cNvPr id="3" name="Picture 2" descr="Sparta hegemony with costs and rebellion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346" y="-267377"/>
            <a:ext cx="9762346" cy="7321760"/>
          </a:xfrm>
          <a:prstGeom prst="rect">
            <a:avLst/>
          </a:prstGeom>
        </p:spPr>
      </p:pic>
      <p:sp>
        <p:nvSpPr>
          <p:cNvPr id="4" name="Rectangle 3"/>
          <p:cNvSpPr/>
          <p:nvPr/>
        </p:nvSpPr>
        <p:spPr>
          <a:xfrm>
            <a:off x="473302" y="274497"/>
            <a:ext cx="6519984" cy="523220"/>
          </a:xfrm>
          <a:prstGeom prst="rect">
            <a:avLst/>
          </a:prstGeom>
        </p:spPr>
        <p:txBody>
          <a:bodyPr wrap="none">
            <a:spAutoFit/>
          </a:bodyPr>
          <a:lstStyle/>
          <a:p>
            <a:r>
              <a:rPr lang="en-US" sz="2800" dirty="0" err="1" smtClean="0"/>
              <a:t>honour</a:t>
            </a:r>
            <a:r>
              <a:rPr lang="en-US" sz="2800" dirty="0" smtClean="0"/>
              <a:t> = desire for fairness (with “</a:t>
            </a:r>
            <a:r>
              <a:rPr lang="en-US" sz="2800" dirty="0" err="1" smtClean="0"/>
              <a:t>Exiters</a:t>
            </a:r>
            <a:r>
              <a:rPr lang="en-US" sz="2800" dirty="0" smtClean="0"/>
              <a:t>”)</a:t>
            </a:r>
          </a:p>
        </p:txBody>
      </p:sp>
    </p:spTree>
    <p:extLst>
      <p:ext uri="{BB962C8B-B14F-4D97-AF65-F5344CB8AC3E}">
        <p14:creationId xmlns:p14="http://schemas.microsoft.com/office/powerpoint/2010/main" val="196069973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458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099460" y="1580647"/>
            <a:ext cx="7358740" cy="1470025"/>
          </a:xfrm>
        </p:spPr>
        <p:txBody>
          <a:bodyPr>
            <a:normAutofit fontScale="90000"/>
          </a:bodyPr>
          <a:lstStyle/>
          <a:p>
            <a:r>
              <a:rPr lang="en-US" i="1" dirty="0" smtClean="0"/>
              <a:t>Military Finance during the </a:t>
            </a:r>
            <a:r>
              <a:rPr lang="en-US" i="1" dirty="0" err="1" smtClean="0"/>
              <a:t>Atheno</a:t>
            </a:r>
            <a:r>
              <a:rPr lang="en-US" i="1" dirty="0" smtClean="0"/>
              <a:t>-Peloponnesian War: </a:t>
            </a:r>
            <a:br>
              <a:rPr lang="en-US" i="1" dirty="0" smtClean="0"/>
            </a:br>
            <a:r>
              <a:rPr lang="en-US" i="1" dirty="0" smtClean="0"/>
              <a:t>state versus household</a:t>
            </a:r>
            <a:endParaRPr lang="en-US" i="1" dirty="0"/>
          </a:p>
        </p:txBody>
      </p:sp>
      <p:sp>
        <p:nvSpPr>
          <p:cNvPr id="3" name="Subtitle 2"/>
          <p:cNvSpPr>
            <a:spLocks noGrp="1"/>
          </p:cNvSpPr>
          <p:nvPr>
            <p:ph type="subTitle" idx="1"/>
          </p:nvPr>
        </p:nvSpPr>
        <p:spPr/>
        <p:txBody>
          <a:bodyPr/>
          <a:lstStyle/>
          <a:p>
            <a:r>
              <a:rPr lang="en-US" i="1" dirty="0" smtClean="0"/>
              <a:t>Institute of Classical Studies</a:t>
            </a:r>
          </a:p>
          <a:p>
            <a:r>
              <a:rPr lang="en-US" b="1" dirty="0" smtClean="0"/>
              <a:t>Ancient History Seminar </a:t>
            </a:r>
          </a:p>
          <a:p>
            <a:r>
              <a:rPr lang="en-US" dirty="0" smtClean="0"/>
              <a:t>12</a:t>
            </a:r>
            <a:r>
              <a:rPr lang="en-US" baseline="30000" dirty="0" smtClean="0"/>
              <a:t>th</a:t>
            </a:r>
            <a:r>
              <a:rPr lang="en-US" dirty="0" smtClean="0"/>
              <a:t> of October, 2017</a:t>
            </a:r>
            <a:endParaRPr lang="en-US" dirty="0"/>
          </a:p>
        </p:txBody>
      </p:sp>
    </p:spTree>
    <p:extLst>
      <p:ext uri="{BB962C8B-B14F-4D97-AF65-F5344CB8AC3E}">
        <p14:creationId xmlns:p14="http://schemas.microsoft.com/office/powerpoint/2010/main" val="254795331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finance</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smtClean="0"/>
              <a:t>Military power (</a:t>
            </a:r>
            <a:r>
              <a:rPr lang="en-GB" i="1" dirty="0" err="1" smtClean="0"/>
              <a:t>dunamis</a:t>
            </a:r>
            <a:r>
              <a:rPr lang="en-GB" dirty="0" smtClean="0"/>
              <a:t>) depends on </a:t>
            </a:r>
            <a:r>
              <a:rPr lang="en-GB" u="sng" dirty="0" smtClean="0"/>
              <a:t>Warships</a:t>
            </a:r>
            <a:r>
              <a:rPr lang="en-GB" dirty="0" smtClean="0"/>
              <a:t>, </a:t>
            </a:r>
            <a:r>
              <a:rPr lang="en-GB" u="sng" dirty="0" smtClean="0"/>
              <a:t>Fortifications</a:t>
            </a:r>
            <a:r>
              <a:rPr lang="en-GB" dirty="0" smtClean="0"/>
              <a:t> and especially </a:t>
            </a:r>
            <a:r>
              <a:rPr lang="en-GB" u="sng" dirty="0" smtClean="0"/>
              <a:t>Money</a:t>
            </a:r>
            <a:r>
              <a:rPr lang="en-GB" dirty="0" smtClean="0"/>
              <a:t>.</a:t>
            </a:r>
          </a:p>
          <a:p>
            <a:endParaRPr lang="en-GB" dirty="0"/>
          </a:p>
          <a:p>
            <a:r>
              <a:rPr lang="mr-IN" dirty="0" smtClean="0"/>
              <a:t>Andoc</a:t>
            </a:r>
            <a:r>
              <a:rPr lang="mr-IN" dirty="0"/>
              <a:t>. </a:t>
            </a:r>
            <a:r>
              <a:rPr lang="mr-IN" dirty="0" smtClean="0"/>
              <a:t>3</a:t>
            </a:r>
            <a:endParaRPr lang="en-GB" dirty="0"/>
          </a:p>
          <a:p>
            <a:r>
              <a:rPr lang="mr-IN" dirty="0" smtClean="0"/>
              <a:t>Ar</a:t>
            </a:r>
            <a:r>
              <a:rPr lang="mr-IN" dirty="0"/>
              <a:t>. Ach. 162–</a:t>
            </a:r>
            <a:r>
              <a:rPr lang="mr-IN" dirty="0" smtClean="0"/>
              <a:t>3</a:t>
            </a:r>
            <a:endParaRPr lang="en-GB" dirty="0"/>
          </a:p>
          <a:p>
            <a:r>
              <a:rPr lang="mr-IN" dirty="0" smtClean="0"/>
              <a:t>Ar</a:t>
            </a:r>
            <a:r>
              <a:rPr lang="mr-IN" dirty="0"/>
              <a:t>. Av. 378–</a:t>
            </a:r>
            <a:r>
              <a:rPr lang="mr-IN" dirty="0" smtClean="0"/>
              <a:t>8</a:t>
            </a:r>
            <a:endParaRPr lang="en-GB" dirty="0" smtClean="0"/>
          </a:p>
          <a:p>
            <a:r>
              <a:rPr lang="mr-IN" dirty="0" smtClean="0"/>
              <a:t>Ar</a:t>
            </a:r>
            <a:r>
              <a:rPr lang="mr-IN" dirty="0"/>
              <a:t>. Lys. 170–</a:t>
            </a:r>
            <a:r>
              <a:rPr lang="mr-IN" dirty="0" smtClean="0"/>
              <a:t>6, 421</a:t>
            </a:r>
            <a:r>
              <a:rPr lang="mr-IN" dirty="0"/>
              <a:t>–3, 488, </a:t>
            </a:r>
            <a:r>
              <a:rPr lang="mr-IN" dirty="0" smtClean="0"/>
              <a:t>496</a:t>
            </a:r>
            <a:endParaRPr lang="en-GB" dirty="0" smtClean="0"/>
          </a:p>
          <a:p>
            <a:r>
              <a:rPr lang="mr-IN" dirty="0" smtClean="0"/>
              <a:t>Ar</a:t>
            </a:r>
            <a:r>
              <a:rPr lang="mr-IN" dirty="0"/>
              <a:t>. </a:t>
            </a:r>
            <a:r>
              <a:rPr lang="mr-IN" dirty="0" smtClean="0"/>
              <a:t>Plut</a:t>
            </a:r>
            <a:r>
              <a:rPr lang="mr-IN" dirty="0"/>
              <a:t>. </a:t>
            </a:r>
            <a:r>
              <a:rPr lang="mr-IN" dirty="0" smtClean="0"/>
              <a:t>11</a:t>
            </a:r>
            <a:r>
              <a:rPr lang="en-GB" dirty="0" smtClean="0"/>
              <a:t>2</a:t>
            </a:r>
          </a:p>
          <a:p>
            <a:r>
              <a:rPr lang="mr-IN" dirty="0" smtClean="0"/>
              <a:t>Ar</a:t>
            </a:r>
            <a:r>
              <a:rPr lang="mr-IN" dirty="0"/>
              <a:t>. Ran. </a:t>
            </a:r>
            <a:r>
              <a:rPr lang="mr-IN" dirty="0" smtClean="0"/>
              <a:t>365</a:t>
            </a:r>
            <a:endParaRPr lang="en-GB" dirty="0"/>
          </a:p>
          <a:p>
            <a:r>
              <a:rPr lang="mr-IN" dirty="0" smtClean="0"/>
              <a:t>Dem</a:t>
            </a:r>
            <a:r>
              <a:rPr lang="mr-IN" dirty="0"/>
              <a:t>. 4.40; 8.48; 9.40, 70–2; 13.10; 22.12–</a:t>
            </a:r>
            <a:r>
              <a:rPr lang="mr-IN" dirty="0" smtClean="0"/>
              <a:t>17</a:t>
            </a:r>
            <a:endParaRPr lang="en-GB" dirty="0" smtClean="0"/>
          </a:p>
          <a:p>
            <a:r>
              <a:rPr lang="mr-IN" dirty="0" smtClean="0"/>
              <a:t>Lys</a:t>
            </a:r>
            <a:r>
              <a:rPr lang="mr-IN" dirty="0"/>
              <a:t>. 13.46–8; </a:t>
            </a:r>
            <a:r>
              <a:rPr lang="mr-IN" dirty="0" smtClean="0"/>
              <a:t>28.15</a:t>
            </a:r>
            <a:r>
              <a:rPr lang="mr-IN" dirty="0"/>
              <a:t/>
            </a:r>
            <a:br>
              <a:rPr lang="mr-IN" dirty="0"/>
            </a:br>
            <a:endParaRPr lang="mr-IN" dirty="0"/>
          </a:p>
        </p:txBody>
      </p:sp>
    </p:spTree>
    <p:extLst>
      <p:ext uri="{BB962C8B-B14F-4D97-AF65-F5344CB8AC3E}">
        <p14:creationId xmlns:p14="http://schemas.microsoft.com/office/powerpoint/2010/main" val="362072554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Temporary</a:t>
            </a:r>
            <a:r>
              <a:rPr lang="en-US" dirty="0" smtClean="0"/>
              <a:t> Demand and Supply Shock</a:t>
            </a:r>
            <a:endParaRPr lang="en-US" dirty="0"/>
          </a:p>
        </p:txBody>
      </p:sp>
      <p:sp>
        <p:nvSpPr>
          <p:cNvPr id="3" name="Content Placeholder 2"/>
          <p:cNvSpPr>
            <a:spLocks noGrp="1"/>
          </p:cNvSpPr>
          <p:nvPr>
            <p:ph idx="1"/>
          </p:nvPr>
        </p:nvSpPr>
        <p:spPr>
          <a:xfrm>
            <a:off x="457200" y="1600200"/>
            <a:ext cx="8229600" cy="1528003"/>
          </a:xfrm>
        </p:spPr>
        <p:txBody>
          <a:bodyPr>
            <a:normAutofit fontScale="70000" lnSpcReduction="20000"/>
          </a:bodyPr>
          <a:lstStyle/>
          <a:p>
            <a:r>
              <a:rPr lang="en-US" b="1" dirty="0" smtClean="0"/>
              <a:t>Temporary Markets </a:t>
            </a:r>
            <a:r>
              <a:rPr lang="en-US" dirty="0" smtClean="0"/>
              <a:t>set up for </a:t>
            </a:r>
            <a:r>
              <a:rPr lang="en-US" dirty="0"/>
              <a:t>passing </a:t>
            </a:r>
            <a:r>
              <a:rPr lang="en-US" dirty="0" smtClean="0"/>
              <a:t>armies:</a:t>
            </a:r>
            <a:endParaRPr lang="en-US" dirty="0"/>
          </a:p>
          <a:p>
            <a:pPr lvl="1"/>
            <a:r>
              <a:rPr lang="en-US" dirty="0" err="1"/>
              <a:t>Thuc</a:t>
            </a:r>
            <a:r>
              <a:rPr lang="en-US" dirty="0"/>
              <a:t>. 1.62.1; 6.44.2, 3; 8.95.4.</a:t>
            </a:r>
          </a:p>
          <a:p>
            <a:pPr lvl="1"/>
            <a:r>
              <a:rPr lang="en-US" dirty="0"/>
              <a:t>X. </a:t>
            </a:r>
            <a:r>
              <a:rPr lang="en-US" i="1" dirty="0"/>
              <a:t>An</a:t>
            </a:r>
            <a:r>
              <a:rPr lang="en-US" dirty="0"/>
              <a:t>.4.8.8, 23</a:t>
            </a:r>
            <a:r>
              <a:rPr lang="en-US" dirty="0" smtClean="0"/>
              <a:t>.</a:t>
            </a:r>
          </a:p>
          <a:p>
            <a:pPr lvl="1"/>
            <a:r>
              <a:rPr lang="en-US" dirty="0" smtClean="0"/>
              <a:t>Ad hoc resale </a:t>
            </a:r>
            <a:r>
              <a:rPr lang="en-US" dirty="0"/>
              <a:t>or </a:t>
            </a:r>
            <a:r>
              <a:rPr lang="en-US" dirty="0" smtClean="0"/>
              <a:t>theft of battlefield goods? (e.g. temples, on battle site) Modern parallel (</a:t>
            </a:r>
            <a:r>
              <a:rPr lang="en-US" dirty="0" err="1" smtClean="0"/>
              <a:t>e.g</a:t>
            </a:r>
            <a:r>
              <a:rPr lang="en-US" dirty="0" smtClean="0"/>
              <a:t> Baghdad, </a:t>
            </a:r>
            <a:r>
              <a:rPr lang="en-US" dirty="0" err="1" smtClean="0"/>
              <a:t>Afgahnistan</a:t>
            </a:r>
            <a:r>
              <a:rPr lang="en-US" dirty="0" smtClean="0"/>
              <a:t>)**</a:t>
            </a:r>
          </a:p>
          <a:p>
            <a:pPr marL="457200" lvl="1" indent="0">
              <a:buNone/>
            </a:pPr>
            <a:endParaRPr lang="en-US" dirty="0"/>
          </a:p>
        </p:txBody>
      </p:sp>
      <p:sp>
        <p:nvSpPr>
          <p:cNvPr id="4" name="Title 1"/>
          <p:cNvSpPr txBox="1">
            <a:spLocks/>
          </p:cNvSpPr>
          <p:nvPr/>
        </p:nvSpPr>
        <p:spPr>
          <a:xfrm>
            <a:off x="609600" y="3128203"/>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u="sng" dirty="0" smtClean="0"/>
              <a:t>Permanent</a:t>
            </a:r>
            <a:r>
              <a:rPr lang="en-US" dirty="0" smtClean="0"/>
              <a:t> Demand and Supply</a:t>
            </a:r>
            <a:endParaRPr lang="en-US" dirty="0"/>
          </a:p>
        </p:txBody>
      </p:sp>
      <p:sp>
        <p:nvSpPr>
          <p:cNvPr id="5" name="Content Placeholder 2"/>
          <p:cNvSpPr txBox="1">
            <a:spLocks/>
          </p:cNvSpPr>
          <p:nvPr/>
        </p:nvSpPr>
        <p:spPr>
          <a:xfrm>
            <a:off x="457200" y="4396419"/>
            <a:ext cx="8229600" cy="1870167"/>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00" b="1" dirty="0" smtClean="0"/>
              <a:t>Permanent Markets </a:t>
            </a:r>
            <a:r>
              <a:rPr lang="en-US" sz="3600" dirty="0" smtClean="0"/>
              <a:t>in cities:</a:t>
            </a:r>
          </a:p>
          <a:p>
            <a:pPr lvl="1"/>
            <a:r>
              <a:rPr lang="en-US" sz="3600" dirty="0" smtClean="0"/>
              <a:t>large e.g. Athens, Corinth, Miletus, Delos</a:t>
            </a:r>
          </a:p>
          <a:p>
            <a:pPr lvl="1"/>
            <a:r>
              <a:rPr lang="en-US" sz="3600" dirty="0" smtClean="0"/>
              <a:t>small </a:t>
            </a:r>
            <a:r>
              <a:rPr lang="en-US" sz="3600" i="1" dirty="0" err="1" smtClean="0"/>
              <a:t>agorai</a:t>
            </a:r>
            <a:r>
              <a:rPr lang="en-US" sz="3600" dirty="0" smtClean="0"/>
              <a:t>: epigraphic evidence</a:t>
            </a:r>
          </a:p>
          <a:p>
            <a:pPr lvl="2"/>
            <a:r>
              <a:rPr lang="en-US" sz="3600" dirty="0"/>
              <a:t>in Attic </a:t>
            </a:r>
            <a:r>
              <a:rPr lang="en-US" sz="3600" dirty="0" smtClean="0"/>
              <a:t>demes: </a:t>
            </a:r>
            <a:r>
              <a:rPr lang="en-US" sz="3600" dirty="0" err="1" smtClean="0"/>
              <a:t>e.g</a:t>
            </a:r>
            <a:r>
              <a:rPr lang="en-US" sz="3600" dirty="0" smtClean="0"/>
              <a:t> </a:t>
            </a:r>
            <a:r>
              <a:rPr lang="en-US" sz="3600" dirty="0" err="1" smtClean="0"/>
              <a:t>Besa</a:t>
            </a:r>
            <a:r>
              <a:rPr lang="en-US" sz="3600" dirty="0" smtClean="0"/>
              <a:t>, </a:t>
            </a:r>
            <a:r>
              <a:rPr lang="en-US" sz="3600" dirty="0" err="1" smtClean="0"/>
              <a:t>Deceleia</a:t>
            </a:r>
            <a:r>
              <a:rPr lang="en-US" sz="3600" dirty="0" smtClean="0"/>
              <a:t>, Eleusis, </a:t>
            </a:r>
            <a:r>
              <a:rPr lang="en-US" sz="3600" dirty="0" err="1" smtClean="0"/>
              <a:t>Erchia</a:t>
            </a:r>
            <a:r>
              <a:rPr lang="en-US" sz="3600" dirty="0" smtClean="0"/>
              <a:t>, </a:t>
            </a:r>
            <a:r>
              <a:rPr lang="en-US" sz="3600" dirty="0" err="1" smtClean="0"/>
              <a:t>Sounion</a:t>
            </a:r>
            <a:endParaRPr lang="en-US" sz="3600" dirty="0" smtClean="0"/>
          </a:p>
          <a:p>
            <a:pPr lvl="1"/>
            <a:r>
              <a:rPr lang="en-US" sz="3600" dirty="0"/>
              <a:t>regional markets: sometimes adjusted weight standards to facilitate exchange (</a:t>
            </a:r>
            <a:r>
              <a:rPr lang="en-US" sz="3600" dirty="0" err="1"/>
              <a:t>Psoma</a:t>
            </a:r>
            <a:r>
              <a:rPr lang="en-US" sz="3600" dirty="0"/>
              <a:t>, 2016</a:t>
            </a:r>
            <a:r>
              <a:rPr lang="en-US" sz="3600" dirty="0" smtClean="0"/>
              <a:t>)</a:t>
            </a:r>
          </a:p>
          <a:p>
            <a:pPr lvl="1"/>
            <a:r>
              <a:rPr lang="en-US" sz="3600" dirty="0" smtClean="0"/>
              <a:t>During War: Naval and weapon manufacturing (</a:t>
            </a:r>
            <a:r>
              <a:rPr lang="en-US" sz="3600" dirty="0" err="1" smtClean="0"/>
              <a:t>Gabrielson</a:t>
            </a:r>
            <a:r>
              <a:rPr lang="en-US" sz="3600" dirty="0" smtClean="0"/>
              <a:t> &amp; van </a:t>
            </a:r>
            <a:r>
              <a:rPr lang="en-US" sz="3600" dirty="0" err="1" smtClean="0"/>
              <a:t>Wees</a:t>
            </a:r>
            <a:r>
              <a:rPr lang="en-US" sz="3600" dirty="0" smtClean="0"/>
              <a:t>)</a:t>
            </a:r>
            <a:endParaRPr lang="en-US" sz="3600" dirty="0"/>
          </a:p>
          <a:p>
            <a:pPr lvl="1"/>
            <a:endParaRPr lang="en-US" sz="3800" dirty="0" smtClean="0"/>
          </a:p>
          <a:p>
            <a:endParaRPr lang="en-US" dirty="0"/>
          </a:p>
        </p:txBody>
      </p:sp>
    </p:spTree>
    <p:extLst>
      <p:ext uri="{BB962C8B-B14F-4D97-AF65-F5344CB8AC3E}">
        <p14:creationId xmlns:p14="http://schemas.microsoft.com/office/powerpoint/2010/main" val="32076614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build="p" bldLvl="2"/>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Thuc</a:t>
            </a:r>
            <a:r>
              <a:rPr lang="en-US" dirty="0" smtClean="0"/>
              <a:t>. 1.83</a:t>
            </a:r>
            <a:endParaRPr lang="en-US" dirty="0"/>
          </a:p>
        </p:txBody>
      </p:sp>
      <p:sp>
        <p:nvSpPr>
          <p:cNvPr id="3" name="Content Placeholder 2"/>
          <p:cNvSpPr>
            <a:spLocks noGrp="1"/>
          </p:cNvSpPr>
          <p:nvPr>
            <p:ph idx="1"/>
          </p:nvPr>
        </p:nvSpPr>
        <p:spPr/>
        <p:txBody>
          <a:bodyPr>
            <a:normAutofit lnSpcReduction="10000"/>
          </a:bodyPr>
          <a:lstStyle/>
          <a:p>
            <a:r>
              <a:rPr lang="en-US" dirty="0" smtClean="0"/>
              <a:t>‘Let no man think it cowardice that many states should hesitate to attack a single city. For they also have </a:t>
            </a:r>
            <a:r>
              <a:rPr lang="en-US" u="sng" dirty="0" smtClean="0"/>
              <a:t>allies not less numerous </a:t>
            </a:r>
            <a:r>
              <a:rPr lang="en-US" dirty="0" smtClean="0"/>
              <a:t>than ours who pay tribute (</a:t>
            </a:r>
            <a:r>
              <a:rPr lang="en-US" i="1" dirty="0" err="1" smtClean="0"/>
              <a:t>chremata</a:t>
            </a:r>
            <a:r>
              <a:rPr lang="en-US" dirty="0" smtClean="0"/>
              <a:t>); and </a:t>
            </a:r>
            <a:r>
              <a:rPr lang="en-US" b="1" u="sng" dirty="0" smtClean="0"/>
              <a:t>war is a matter not so much of arms as of money </a:t>
            </a:r>
            <a:r>
              <a:rPr lang="en-US" u="sng" dirty="0" smtClean="0"/>
              <a:t>(</a:t>
            </a:r>
            <a:r>
              <a:rPr lang="en-US" i="1" u="sng" dirty="0" err="1" smtClean="0"/>
              <a:t>hopla</a:t>
            </a:r>
            <a:r>
              <a:rPr lang="en-US" i="1" u="sng" dirty="0" smtClean="0"/>
              <a:t> ... </a:t>
            </a:r>
            <a:r>
              <a:rPr lang="en-US" i="1" u="sng" dirty="0" err="1" smtClean="0"/>
              <a:t>dapanes</a:t>
            </a:r>
            <a:r>
              <a:rPr lang="en-US" u="sng" dirty="0" smtClean="0"/>
              <a:t>)</a:t>
            </a:r>
            <a:r>
              <a:rPr lang="en-US" dirty="0" smtClean="0"/>
              <a:t>, for it is money alone that makes arms serviceable, </a:t>
            </a:r>
            <a:r>
              <a:rPr lang="en-US" b="1" i="1" dirty="0" smtClean="0"/>
              <a:t>especially</a:t>
            </a:r>
            <a:r>
              <a:rPr lang="en-US" dirty="0" smtClean="0"/>
              <a:t> when an </a:t>
            </a:r>
            <a:r>
              <a:rPr lang="en-US" b="1" i="1" dirty="0" smtClean="0"/>
              <a:t>inland</a:t>
            </a:r>
            <a:r>
              <a:rPr lang="en-US" dirty="0" smtClean="0"/>
              <a:t> opposes a </a:t>
            </a:r>
            <a:r>
              <a:rPr lang="en-US" b="1" i="1" dirty="0" smtClean="0"/>
              <a:t>maritime</a:t>
            </a:r>
            <a:r>
              <a:rPr lang="en-US" dirty="0" smtClean="0"/>
              <a:t> power. Let us therefore provide ourselves with </a:t>
            </a:r>
            <a:r>
              <a:rPr lang="en-US" u="sng" dirty="0" smtClean="0"/>
              <a:t>money first</a:t>
            </a:r>
            <a:r>
              <a:rPr lang="en-US" dirty="0" smtClean="0"/>
              <a:t>, ...’</a:t>
            </a:r>
            <a:endParaRPr lang="en-US" dirty="0"/>
          </a:p>
        </p:txBody>
      </p:sp>
    </p:spTree>
    <p:extLst>
      <p:ext uri="{BB962C8B-B14F-4D97-AF65-F5344CB8AC3E}">
        <p14:creationId xmlns:p14="http://schemas.microsoft.com/office/powerpoint/2010/main" val="1171649815"/>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Randazzo</a:t>
            </a:r>
            <a:r>
              <a:rPr lang="en-US" dirty="0" smtClean="0"/>
              <a:t> Hoard</a:t>
            </a:r>
            <a:endParaRPr lang="en-US" dirty="0"/>
          </a:p>
        </p:txBody>
      </p:sp>
      <p:sp>
        <p:nvSpPr>
          <p:cNvPr id="3" name="Content Placeholder 2"/>
          <p:cNvSpPr>
            <a:spLocks noGrp="1"/>
          </p:cNvSpPr>
          <p:nvPr>
            <p:ph idx="1"/>
          </p:nvPr>
        </p:nvSpPr>
        <p:spPr>
          <a:xfrm>
            <a:off x="4416796" y="1600200"/>
            <a:ext cx="4270004" cy="4525963"/>
          </a:xfrm>
        </p:spPr>
        <p:txBody>
          <a:bodyPr/>
          <a:lstStyle/>
          <a:p>
            <a:endParaRPr lang="en-US" dirty="0"/>
          </a:p>
        </p:txBody>
      </p:sp>
      <p:pic>
        <p:nvPicPr>
          <p:cNvPr id="4" name="Picture 3" descr="Syracusan Coin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182" y="1298056"/>
            <a:ext cx="4010921" cy="5370365"/>
          </a:xfrm>
          <a:prstGeom prst="rect">
            <a:avLst/>
          </a:prstGeom>
        </p:spPr>
      </p:pic>
      <p:pic>
        <p:nvPicPr>
          <p:cNvPr id="6" name="Picture 5" descr="Syracusan Tetradrachm Deinomenids.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607207" y="1028722"/>
            <a:ext cx="4221263" cy="5973620"/>
          </a:xfrm>
          <a:prstGeom prst="rect">
            <a:avLst/>
          </a:prstGeom>
        </p:spPr>
      </p:pic>
    </p:spTree>
    <p:extLst>
      <p:ext uri="{BB962C8B-B14F-4D97-AF65-F5344CB8AC3E}">
        <p14:creationId xmlns:p14="http://schemas.microsoft.com/office/powerpoint/2010/main" val="74354015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428"/>
            <a:ext cx="8229600" cy="1143000"/>
          </a:xfrm>
        </p:spPr>
        <p:txBody>
          <a:bodyPr>
            <a:noAutofit/>
          </a:bodyPr>
          <a:lstStyle/>
          <a:p>
            <a:r>
              <a:rPr lang="en-US" sz="3200" dirty="0" smtClean="0"/>
              <a:t>Decree enforces </a:t>
            </a:r>
            <a:r>
              <a:rPr lang="en-US" sz="3200" dirty="0" err="1" smtClean="0"/>
              <a:t>Ath</a:t>
            </a:r>
            <a:r>
              <a:rPr lang="en-US" sz="3200" dirty="0" smtClean="0"/>
              <a:t>. coins, weights &amp; measures </a:t>
            </a:r>
            <a:r>
              <a:rPr lang="en-US" sz="2000" dirty="0" smtClean="0"/>
              <a:t>414BC?  (Ar. </a:t>
            </a:r>
            <a:r>
              <a:rPr lang="en-US" sz="2000" i="1" dirty="0" smtClean="0"/>
              <a:t>Birds</a:t>
            </a:r>
            <a:r>
              <a:rPr lang="en-US" sz="2000" dirty="0" smtClean="0"/>
              <a:t> 1040f.)</a:t>
            </a:r>
            <a:endParaRPr lang="en-US" sz="2000" dirty="0"/>
          </a:p>
        </p:txBody>
      </p:sp>
      <p:pic>
        <p:nvPicPr>
          <p:cNvPr id="4" name="Picture 3" descr="Decree on Weights and Measure 415BC.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636875" y="-211803"/>
            <a:ext cx="5986055" cy="8471023"/>
          </a:xfrm>
          <a:prstGeom prst="rect">
            <a:avLst/>
          </a:prstGeom>
        </p:spPr>
      </p:pic>
      <p:sp>
        <p:nvSpPr>
          <p:cNvPr id="5" name="Frame 4"/>
          <p:cNvSpPr/>
          <p:nvPr/>
        </p:nvSpPr>
        <p:spPr>
          <a:xfrm>
            <a:off x="853374" y="1508017"/>
            <a:ext cx="7932656" cy="1587386"/>
          </a:xfrm>
          <a:prstGeom prst="frame">
            <a:avLst>
              <a:gd name="adj1" fmla="val 0"/>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3343914294"/>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Thuc</a:t>
            </a:r>
            <a:r>
              <a:rPr lang="en-US" dirty="0" smtClean="0"/>
              <a:t>. 8.45</a:t>
            </a:r>
            <a:r>
              <a:rPr lang="en-US" sz="3200" dirty="0" smtClean="0"/>
              <a:t> &amp; </a:t>
            </a:r>
            <a:r>
              <a:rPr lang="en-US" dirty="0" smtClean="0"/>
              <a:t>8.29</a:t>
            </a:r>
            <a:endParaRPr lang="en-US" dirty="0"/>
          </a:p>
        </p:txBody>
      </p:sp>
      <p:sp>
        <p:nvSpPr>
          <p:cNvPr id="3" name="Content Placeholder 2"/>
          <p:cNvSpPr>
            <a:spLocks noGrp="1"/>
          </p:cNvSpPr>
          <p:nvPr>
            <p:ph idx="1"/>
          </p:nvPr>
        </p:nvSpPr>
        <p:spPr>
          <a:xfrm>
            <a:off x="457200" y="1600200"/>
            <a:ext cx="8229600" cy="4923439"/>
          </a:xfrm>
        </p:spPr>
        <p:txBody>
          <a:bodyPr>
            <a:normAutofit fontScale="40000" lnSpcReduction="20000"/>
          </a:bodyPr>
          <a:lstStyle/>
          <a:p>
            <a:r>
              <a:rPr lang="en-US" dirty="0"/>
              <a:t>Henceforth becoming his adviser in everything, he cut down the pay from an Attic drachma to three </a:t>
            </a:r>
            <a:r>
              <a:rPr lang="en-US" dirty="0" err="1"/>
              <a:t>obols</a:t>
            </a:r>
            <a:r>
              <a:rPr lang="en-US" dirty="0"/>
              <a:t> a day, and even this not paid too regularly; and told </a:t>
            </a:r>
            <a:r>
              <a:rPr lang="en-US" dirty="0" err="1"/>
              <a:t>Tissaphernes</a:t>
            </a:r>
            <a:r>
              <a:rPr lang="en-US" dirty="0"/>
              <a:t> to say to the Peloponnesians that the Athenians, whose maritime experience was of an older date than their own, only gave their men three </a:t>
            </a:r>
            <a:r>
              <a:rPr lang="en-US" dirty="0" err="1"/>
              <a:t>obols</a:t>
            </a:r>
            <a:r>
              <a:rPr lang="en-US" dirty="0"/>
              <a:t>, </a:t>
            </a:r>
            <a:r>
              <a:rPr lang="en-US" dirty="0" smtClean="0"/>
              <a:t>....</a:t>
            </a:r>
          </a:p>
          <a:p>
            <a:endParaRPr lang="en-US" dirty="0" smtClean="0"/>
          </a:p>
          <a:p>
            <a:r>
              <a:rPr lang="el-GR" dirty="0"/>
              <a:t>καὶ διδάσκαλος πάντων γιγνόμενος τήν τε μισθοφορὰν ξυνέτεμεν, ἀντὶ δραχμῆς Ἀττικῆς ὥστε τριώβολον καὶ τοῦτο μὴ ξυνεχῶς δίδοσθαι, λέγειν κελεύων τὸν Τισσαφέρνην πρὸς αὐτοὺς ὡς Ἀθηναῖοι ἐκ πλέονος χρόνου ἐπιστήμονες ὄντες τοῦ ναυτικοῦ τριώβολον τοῖς ἑαυτῶν </a:t>
            </a:r>
            <a:r>
              <a:rPr lang="el-GR" dirty="0" smtClean="0"/>
              <a:t>διδόασιν</a:t>
            </a:r>
            <a:r>
              <a:rPr lang="en-GB" dirty="0" smtClean="0"/>
              <a:t>, ... (45.2)</a:t>
            </a:r>
          </a:p>
          <a:p>
            <a:endParaRPr lang="en-GB" dirty="0" smtClean="0"/>
          </a:p>
          <a:p>
            <a:endParaRPr lang="en-GB" dirty="0"/>
          </a:p>
          <a:p>
            <a:endParaRPr lang="en-GB" dirty="0"/>
          </a:p>
          <a:p>
            <a:r>
              <a:rPr lang="en-US" dirty="0"/>
              <a:t>Summer was now over. The winter following </a:t>
            </a:r>
            <a:r>
              <a:rPr lang="en-US" dirty="0" err="1"/>
              <a:t>Tissaphernes</a:t>
            </a:r>
            <a:r>
              <a:rPr lang="en-US" dirty="0"/>
              <a:t> put </a:t>
            </a:r>
            <a:r>
              <a:rPr lang="en-US" dirty="0" err="1"/>
              <a:t>Iasus</a:t>
            </a:r>
            <a:r>
              <a:rPr lang="en-US" dirty="0"/>
              <a:t> in a state of </a:t>
            </a:r>
            <a:r>
              <a:rPr lang="en-US" dirty="0" err="1"/>
              <a:t>defence</a:t>
            </a:r>
            <a:r>
              <a:rPr lang="en-US" dirty="0"/>
              <a:t>, and passing on to Miletus distributed a month's pay to all the ships as he had promised at Lacedaemon, at the rate of an Attic drachma a day for each man. In future, however, he was resolved not to give more than three </a:t>
            </a:r>
            <a:r>
              <a:rPr lang="en-US" dirty="0" err="1"/>
              <a:t>obols</a:t>
            </a:r>
            <a:r>
              <a:rPr lang="en-US" dirty="0"/>
              <a:t>, until he had consulted the king; when if the king should so order he would give, he said, the full drachma. However, upon the protest of the Syracusan general </a:t>
            </a:r>
            <a:r>
              <a:rPr lang="en-US" dirty="0" err="1"/>
              <a:t>Hermocrates</a:t>
            </a:r>
            <a:r>
              <a:rPr lang="en-US" dirty="0"/>
              <a:t> （for as </a:t>
            </a:r>
            <a:r>
              <a:rPr lang="en-US" dirty="0" err="1"/>
              <a:t>Therimenes</a:t>
            </a:r>
            <a:r>
              <a:rPr lang="en-US" dirty="0"/>
              <a:t> was not admiral, but only accompanied them in order to hand over the ships to </a:t>
            </a:r>
            <a:r>
              <a:rPr lang="en-US" dirty="0" err="1"/>
              <a:t>Astyochus</a:t>
            </a:r>
            <a:r>
              <a:rPr lang="en-US" dirty="0"/>
              <a:t>, he made little difficulty about the pay）, it was agreed that the amount of five ships' pay should be given over and above the three </a:t>
            </a:r>
            <a:r>
              <a:rPr lang="en-US" dirty="0" err="1"/>
              <a:t>obols</a:t>
            </a:r>
            <a:r>
              <a:rPr lang="en-US" dirty="0"/>
              <a:t> a day for each man; </a:t>
            </a:r>
            <a:r>
              <a:rPr lang="en-US" dirty="0" err="1"/>
              <a:t>Tissaphernes</a:t>
            </a:r>
            <a:r>
              <a:rPr lang="en-US" dirty="0"/>
              <a:t> paying thirty talents a month for fifty-five ships, and to the rest, for as many ships as they had beyond that number, at the same rate</a:t>
            </a:r>
            <a:r>
              <a:rPr lang="en-US" dirty="0" smtClean="0"/>
              <a:t>.</a:t>
            </a:r>
          </a:p>
          <a:p>
            <a:pPr marL="0" indent="0">
              <a:buNone/>
            </a:pPr>
            <a:endParaRPr lang="en-US" dirty="0"/>
          </a:p>
          <a:p>
            <a:r>
              <a:rPr lang="el-GR" dirty="0"/>
              <a:t>ἐπειδὴ τὴν Ἴασον κατεστήσατο ὁ Τισσαφέρνης ἐς φυλακήν, παρῆλθεν ἐς τὴν Μίλητον, καὶ μηνὸς μὲν τροφήν, ὥσπερ ὑπέστη ἐν τῇ Λακεδαίμονι, ἐς δραχμὴν Ἀττικὴν ἑκάστῳ πάσαις ταῖς ναυσὶ διέδωκε, τοῦ δὲ λοιποῦ χρόνου ἐβούλετο τριώβολον διδόναι, ἕως ἂν βασιλέα ἐπέρηται: ἢν δὲ κελεύῃ, δώσειν ἔφη ἐντελῆ τὴν δραχμήν. Ἑρμοκράτους δὲ ἀντειπόντος τοῦ Συρακοσίου στρατηγοῦ （ὁ γὰρ Θηριμένης οὐ ναύαρχος ὤν, ἀλλ᾽ Ἀστυόχῳ παραδοῦναι τὰς ναῦς ξυμπλέων μαλακὸς ἦν περὶ τοῦ μισθοῦ） ὅμως δὲ παρὰ πέντε ναῦς πλέον ἀνδρὶ ἑκάστῳ ἢ τρεῖς ὀβολοὶ ὡμολογήθησαν. ἐς γὰρ πέντε ναῦς καὶ πεντήκοντα τριάκοντα τάλαντα ἐδίδου τοῦ μηνός: καὶ τοῖς ἄλλοις, ὅσῳ πλείους νῆες ἦσαν τούτου τοῦ ἀριθμοῦ, κατὰ τὸν αὐτὸν λόγον τοῦτον ἐδίδοτο</a:t>
            </a:r>
            <a:r>
              <a:rPr lang="el-GR" dirty="0" smtClean="0"/>
              <a:t>.</a:t>
            </a:r>
            <a:r>
              <a:rPr lang="en-GB" dirty="0" smtClean="0"/>
              <a:t> (29.1-2)</a:t>
            </a:r>
            <a:endParaRPr lang="en-US" dirty="0"/>
          </a:p>
          <a:p>
            <a:endParaRPr lang="en-US" dirty="0"/>
          </a:p>
          <a:p>
            <a:endParaRPr lang="en-GB" dirty="0" smtClean="0"/>
          </a:p>
          <a:p>
            <a:endParaRPr lang="en-GB" dirty="0" smtClean="0"/>
          </a:p>
          <a:p>
            <a:endParaRPr lang="en-GB" dirty="0" smtClean="0"/>
          </a:p>
          <a:p>
            <a:endParaRPr lang="en-GB" dirty="0"/>
          </a:p>
          <a:p>
            <a:endParaRPr lang="en-US" dirty="0"/>
          </a:p>
          <a:p>
            <a:endParaRPr lang="en-US" dirty="0" smtClean="0"/>
          </a:p>
          <a:p>
            <a:endParaRPr lang="en-US" dirty="0"/>
          </a:p>
          <a:p>
            <a:endParaRPr lang="en-US" dirty="0"/>
          </a:p>
        </p:txBody>
      </p:sp>
      <p:sp>
        <p:nvSpPr>
          <p:cNvPr id="7" name="Rectangle 6"/>
          <p:cNvSpPr/>
          <p:nvPr/>
        </p:nvSpPr>
        <p:spPr>
          <a:xfrm>
            <a:off x="2286000" y="474345"/>
            <a:ext cx="4572000" cy="369332"/>
          </a:xfrm>
          <a:prstGeom prst="rect">
            <a:avLst/>
          </a:prstGeom>
        </p:spPr>
        <p:txBody>
          <a:bodyPr>
            <a:spAutoFit/>
          </a:bodyPr>
          <a:lstStyle/>
          <a:p>
            <a:endParaRPr lang="en-US" dirty="0"/>
          </a:p>
        </p:txBody>
      </p:sp>
      <p:sp>
        <p:nvSpPr>
          <p:cNvPr id="8" name="Rectangle 7"/>
          <p:cNvSpPr/>
          <p:nvPr/>
        </p:nvSpPr>
        <p:spPr>
          <a:xfrm>
            <a:off x="2286000" y="889843"/>
            <a:ext cx="4572000" cy="369332"/>
          </a:xfrm>
          <a:prstGeom prst="rect">
            <a:avLst/>
          </a:prstGeom>
        </p:spPr>
        <p:txBody>
          <a:bodyPr>
            <a:spAutoFit/>
          </a:bodyPr>
          <a:lstStyle/>
          <a:p>
            <a:endParaRPr lang="en-US" dirty="0"/>
          </a:p>
        </p:txBody>
      </p:sp>
    </p:spTree>
    <p:extLst>
      <p:ext uri="{BB962C8B-B14F-4D97-AF65-F5344CB8AC3E}">
        <p14:creationId xmlns:p14="http://schemas.microsoft.com/office/powerpoint/2010/main" val="383015633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Piraeus Hoard</a:t>
            </a:r>
            <a:br>
              <a:rPr lang="en-US" dirty="0" smtClean="0"/>
            </a:br>
            <a:r>
              <a:rPr lang="en-US" dirty="0" smtClean="0"/>
              <a:t>silver plated </a:t>
            </a:r>
            <a:r>
              <a:rPr lang="en-US" dirty="0" err="1" smtClean="0"/>
              <a:t>Tetradrachm</a:t>
            </a:r>
            <a:endParaRPr lang="en-US" dirty="0"/>
          </a:p>
        </p:txBody>
      </p:sp>
      <p:pic>
        <p:nvPicPr>
          <p:cNvPr id="6" name="Picture 5" descr="Screen Shot 2017-10-12 at 13.29.5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680" y="1638848"/>
            <a:ext cx="4656177" cy="4603352"/>
          </a:xfrm>
          <a:prstGeom prst="rect">
            <a:avLst/>
          </a:prstGeom>
        </p:spPr>
      </p:pic>
      <p:pic>
        <p:nvPicPr>
          <p:cNvPr id="7" name="Picture 6" descr="Screen Shot 2017-10-12 at 13.30.4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2638" y="1638848"/>
            <a:ext cx="4947764" cy="4603352"/>
          </a:xfrm>
          <a:prstGeom prst="rect">
            <a:avLst/>
          </a:prstGeom>
        </p:spPr>
      </p:pic>
    </p:spTree>
    <p:extLst>
      <p:ext uri="{BB962C8B-B14F-4D97-AF65-F5344CB8AC3E}">
        <p14:creationId xmlns:p14="http://schemas.microsoft.com/office/powerpoint/2010/main" val="105219627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Simplifying the premises:</a:t>
            </a:r>
            <a:endParaRPr lang="en-US" dirty="0"/>
          </a:p>
        </p:txBody>
      </p:sp>
      <p:pic>
        <p:nvPicPr>
          <p:cNvPr id="4" name="Picture 3" descr="Screen Shot 2018-02-02 at 13.16.3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984" y="2545730"/>
            <a:ext cx="8738725" cy="1549061"/>
          </a:xfrm>
          <a:prstGeom prst="rect">
            <a:avLst/>
          </a:prstGeom>
        </p:spPr>
      </p:pic>
    </p:spTree>
    <p:extLst>
      <p:ext uri="{BB962C8B-B14F-4D97-AF65-F5344CB8AC3E}">
        <p14:creationId xmlns:p14="http://schemas.microsoft.com/office/powerpoint/2010/main" val="2248332835"/>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Wages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432</a:t>
            </a:r>
            <a:r>
              <a:rPr lang="en-US" dirty="0"/>
              <a:t>-430, a hoplite, his servant and a sailor </a:t>
            </a:r>
            <a:r>
              <a:rPr lang="en-US" dirty="0" smtClean="0"/>
              <a:t>- one d. p/day. </a:t>
            </a:r>
            <a:r>
              <a:rPr lang="en-US" dirty="0"/>
              <a:t>(Thuc.3.17.4</a:t>
            </a:r>
            <a:r>
              <a:rPr lang="en-US" dirty="0" smtClean="0"/>
              <a:t>)</a:t>
            </a:r>
          </a:p>
          <a:p>
            <a:r>
              <a:rPr lang="en-US" dirty="0" smtClean="0"/>
              <a:t>425, </a:t>
            </a:r>
            <a:r>
              <a:rPr lang="en-US" dirty="0"/>
              <a:t>Thracian mercenaries </a:t>
            </a:r>
            <a:r>
              <a:rPr lang="en-US" dirty="0" smtClean="0"/>
              <a:t>two d</a:t>
            </a:r>
            <a:r>
              <a:rPr lang="en-US" dirty="0"/>
              <a:t>. p/</a:t>
            </a:r>
            <a:r>
              <a:rPr lang="en-US" dirty="0" smtClean="0"/>
              <a:t>day </a:t>
            </a:r>
            <a:r>
              <a:rPr lang="en-US" dirty="0"/>
              <a:t>(Ar. Ach.</a:t>
            </a:r>
            <a:r>
              <a:rPr lang="en-US" dirty="0" smtClean="0"/>
              <a:t>159,161)</a:t>
            </a:r>
          </a:p>
          <a:p>
            <a:r>
              <a:rPr lang="en-US" dirty="0" err="1" smtClean="0"/>
              <a:t>Taxiarchs</a:t>
            </a:r>
            <a:r>
              <a:rPr lang="en-US" dirty="0" smtClean="0"/>
              <a:t> </a:t>
            </a:r>
            <a:r>
              <a:rPr lang="en-US" dirty="0"/>
              <a:t>to Thrace </a:t>
            </a:r>
            <a:r>
              <a:rPr lang="mr-IN" dirty="0" smtClean="0"/>
              <a:t>–</a:t>
            </a:r>
            <a:r>
              <a:rPr lang="en-US" dirty="0" smtClean="0"/>
              <a:t> three d</a:t>
            </a:r>
            <a:r>
              <a:rPr lang="en-US" dirty="0"/>
              <a:t>. p/day</a:t>
            </a:r>
            <a:r>
              <a:rPr lang="en-US" dirty="0" smtClean="0"/>
              <a:t>.(Ar.Ach.593-619)</a:t>
            </a:r>
            <a:r>
              <a:rPr lang="en-US" dirty="0"/>
              <a:t>. </a:t>
            </a:r>
            <a:endParaRPr lang="en-US" dirty="0" smtClean="0"/>
          </a:p>
          <a:p>
            <a:r>
              <a:rPr lang="en-US" dirty="0" smtClean="0"/>
              <a:t>420</a:t>
            </a:r>
            <a:r>
              <a:rPr lang="en-US" dirty="0"/>
              <a:t>, to hoplites, light-armed soldiers and </a:t>
            </a:r>
            <a:r>
              <a:rPr lang="en-US" dirty="0" smtClean="0"/>
              <a:t>archers from Athens</a:t>
            </a:r>
            <a:r>
              <a:rPr lang="en-US" dirty="0"/>
              <a:t>, Argos, Mantinea and Elis agree to provide </a:t>
            </a:r>
            <a:r>
              <a:rPr lang="en-US" dirty="0" smtClean="0"/>
              <a:t>- 3 </a:t>
            </a:r>
            <a:r>
              <a:rPr lang="en-US" dirty="0" err="1"/>
              <a:t>Aiginetan</a:t>
            </a:r>
            <a:r>
              <a:rPr lang="en-US" dirty="0"/>
              <a:t> </a:t>
            </a:r>
            <a:r>
              <a:rPr lang="en-US" dirty="0" err="1"/>
              <a:t>Obols</a:t>
            </a:r>
            <a:r>
              <a:rPr lang="en-US" dirty="0"/>
              <a:t> p/</a:t>
            </a:r>
            <a:r>
              <a:rPr lang="en-US" dirty="0" smtClean="0"/>
              <a:t>day &amp; one </a:t>
            </a:r>
            <a:r>
              <a:rPr lang="en-US" dirty="0" err="1"/>
              <a:t>Aiginetan</a:t>
            </a:r>
            <a:r>
              <a:rPr lang="en-US" dirty="0"/>
              <a:t> </a:t>
            </a:r>
            <a:r>
              <a:rPr lang="en-US" dirty="0" smtClean="0"/>
              <a:t>d. </a:t>
            </a:r>
            <a:r>
              <a:rPr lang="en-US" dirty="0"/>
              <a:t>to cavalry-men. (</a:t>
            </a:r>
            <a:r>
              <a:rPr lang="en-US" dirty="0" err="1"/>
              <a:t>sitos</a:t>
            </a:r>
            <a:r>
              <a:rPr lang="en-US" dirty="0"/>
              <a:t> = ration money or gross pay? Thuc.5.47.6, </a:t>
            </a:r>
            <a:r>
              <a:rPr lang="en-US" i="1" dirty="0"/>
              <a:t>IG</a:t>
            </a:r>
            <a:r>
              <a:rPr lang="en-US" dirty="0"/>
              <a:t> I</a:t>
            </a:r>
            <a:r>
              <a:rPr lang="en-US" baseline="30000" dirty="0"/>
              <a:t>3 </a:t>
            </a:r>
            <a:r>
              <a:rPr lang="en-US" dirty="0"/>
              <a:t>83.23-24) </a:t>
            </a:r>
          </a:p>
          <a:p>
            <a:r>
              <a:rPr lang="en-US" dirty="0" smtClean="0"/>
              <a:t>415</a:t>
            </a:r>
            <a:r>
              <a:rPr lang="en-US" dirty="0"/>
              <a:t>, Athenian sailors - one d. p/</a:t>
            </a:r>
            <a:r>
              <a:rPr lang="en-US" dirty="0" smtClean="0"/>
              <a:t>day</a:t>
            </a:r>
            <a:r>
              <a:rPr lang="en-US" dirty="0"/>
              <a:t> </a:t>
            </a:r>
            <a:r>
              <a:rPr lang="en-US" dirty="0" smtClean="0"/>
              <a:t>&amp; </a:t>
            </a:r>
            <a:r>
              <a:rPr lang="en-US" i="1" dirty="0" err="1"/>
              <a:t>thranites</a:t>
            </a:r>
            <a:r>
              <a:rPr lang="en-US" dirty="0"/>
              <a:t> - one d. p/day. </a:t>
            </a:r>
            <a:r>
              <a:rPr lang="en-US" dirty="0" smtClean="0"/>
              <a:t>plus </a:t>
            </a:r>
            <a:r>
              <a:rPr lang="en-US" dirty="0"/>
              <a:t>some unknown extra amount by the </a:t>
            </a:r>
            <a:r>
              <a:rPr lang="en-US" dirty="0" err="1"/>
              <a:t>trierarch</a:t>
            </a:r>
            <a:r>
              <a:rPr lang="en-US" dirty="0"/>
              <a:t>. (Thuc.6.31.3,5). </a:t>
            </a:r>
            <a:endParaRPr lang="en-US" dirty="0" smtClean="0"/>
          </a:p>
          <a:p>
            <a:r>
              <a:rPr lang="en-US" dirty="0" smtClean="0"/>
              <a:t>415</a:t>
            </a:r>
            <a:r>
              <a:rPr lang="en-US" dirty="0"/>
              <a:t>, </a:t>
            </a:r>
            <a:r>
              <a:rPr lang="en-US" dirty="0" err="1"/>
              <a:t>peltasts</a:t>
            </a:r>
            <a:r>
              <a:rPr lang="en-US" dirty="0"/>
              <a:t> and archers </a:t>
            </a:r>
            <a:r>
              <a:rPr lang="mr-IN" dirty="0" smtClean="0"/>
              <a:t>–</a:t>
            </a:r>
            <a:r>
              <a:rPr lang="en-US" dirty="0" smtClean="0"/>
              <a:t> four </a:t>
            </a:r>
            <a:r>
              <a:rPr lang="en-US" dirty="0" err="1" smtClean="0"/>
              <a:t>obols</a:t>
            </a:r>
            <a:r>
              <a:rPr lang="en-US" dirty="0" smtClean="0"/>
              <a:t> </a:t>
            </a:r>
            <a:r>
              <a:rPr lang="en-US" dirty="0"/>
              <a:t>p/day. </a:t>
            </a:r>
            <a:r>
              <a:rPr lang="en-US" dirty="0" smtClean="0"/>
              <a:t>(</a:t>
            </a:r>
            <a:r>
              <a:rPr lang="en-US" i="1" dirty="0"/>
              <a:t>IG</a:t>
            </a:r>
            <a:r>
              <a:rPr lang="en-US" dirty="0"/>
              <a:t> I</a:t>
            </a:r>
            <a:r>
              <a:rPr lang="en-US" baseline="30000" dirty="0"/>
              <a:t>3 </a:t>
            </a:r>
            <a:r>
              <a:rPr lang="en-US" dirty="0"/>
              <a:t>93.32) </a:t>
            </a:r>
            <a:endParaRPr lang="en-US" dirty="0" smtClean="0"/>
          </a:p>
          <a:p>
            <a:r>
              <a:rPr lang="en-US" dirty="0" smtClean="0"/>
              <a:t>413, </a:t>
            </a:r>
            <a:r>
              <a:rPr lang="en-US" dirty="0"/>
              <a:t>Thracian </a:t>
            </a:r>
            <a:r>
              <a:rPr lang="en-US" dirty="0" err="1"/>
              <a:t>peltasts</a:t>
            </a:r>
            <a:r>
              <a:rPr lang="en-US" dirty="0"/>
              <a:t> - one d. p/</a:t>
            </a:r>
            <a:r>
              <a:rPr lang="en-US" dirty="0" smtClean="0"/>
              <a:t>day. </a:t>
            </a:r>
            <a:r>
              <a:rPr lang="en-US" dirty="0"/>
              <a:t>(Thuc.7.27.2) </a:t>
            </a:r>
            <a:endParaRPr lang="en-US" dirty="0" smtClean="0"/>
          </a:p>
          <a:p>
            <a:r>
              <a:rPr lang="en-US" dirty="0" smtClean="0"/>
              <a:t>412</a:t>
            </a:r>
            <a:r>
              <a:rPr lang="en-US" dirty="0"/>
              <a:t>-411, Peloponnesian sailors in </a:t>
            </a:r>
            <a:r>
              <a:rPr lang="en-US" dirty="0" smtClean="0"/>
              <a:t>go </a:t>
            </a:r>
            <a:r>
              <a:rPr lang="en-US" dirty="0"/>
              <a:t>from 1 Attic </a:t>
            </a:r>
            <a:r>
              <a:rPr lang="en-US" dirty="0" smtClean="0"/>
              <a:t>drachm </a:t>
            </a:r>
            <a:r>
              <a:rPr lang="en-US" dirty="0"/>
              <a:t>a day to </a:t>
            </a:r>
            <a:r>
              <a:rPr lang="en-US" dirty="0" smtClean="0"/>
              <a:t>3 </a:t>
            </a:r>
            <a:r>
              <a:rPr lang="en-US" dirty="0" err="1" smtClean="0"/>
              <a:t>obols</a:t>
            </a:r>
            <a:r>
              <a:rPr lang="en-US" dirty="0" smtClean="0"/>
              <a:t> </a:t>
            </a:r>
            <a:r>
              <a:rPr lang="en-US" dirty="0"/>
              <a:t>(</a:t>
            </a:r>
            <a:r>
              <a:rPr lang="en-US" dirty="0" err="1"/>
              <a:t>Thuc</a:t>
            </a:r>
            <a:r>
              <a:rPr lang="en-US" dirty="0"/>
              <a:t>. 8.29.1-2, 45.2) </a:t>
            </a:r>
            <a:r>
              <a:rPr lang="en-US" dirty="0" smtClean="0"/>
              <a:t>The </a:t>
            </a:r>
            <a:r>
              <a:rPr lang="en-US" dirty="0" err="1"/>
              <a:t>Chians</a:t>
            </a:r>
            <a:r>
              <a:rPr lang="en-US" dirty="0"/>
              <a:t> paid Peloponnesian sailors three </a:t>
            </a:r>
            <a:r>
              <a:rPr lang="en-US" dirty="0" err="1"/>
              <a:t>Chian</a:t>
            </a:r>
            <a:r>
              <a:rPr lang="en-US" dirty="0"/>
              <a:t> </a:t>
            </a:r>
            <a:r>
              <a:rPr lang="en-US" i="1" dirty="0" err="1"/>
              <a:t>tesserakostai</a:t>
            </a:r>
            <a:r>
              <a:rPr lang="en-US" dirty="0"/>
              <a:t> apiece, for which the period is not specified by Thucydides (8.101.1)</a:t>
            </a:r>
            <a:r>
              <a:rPr lang="en-US" dirty="0" smtClean="0"/>
              <a:t>.</a:t>
            </a:r>
          </a:p>
          <a:p>
            <a:r>
              <a:rPr lang="en-US" dirty="0" smtClean="0"/>
              <a:t>408</a:t>
            </a:r>
            <a:r>
              <a:rPr lang="en-US" dirty="0"/>
              <a:t>, Peloponnesian sailors </a:t>
            </a:r>
            <a:r>
              <a:rPr lang="en-US" dirty="0" smtClean="0"/>
              <a:t>- 3 </a:t>
            </a:r>
            <a:r>
              <a:rPr lang="en-US" dirty="0" err="1"/>
              <a:t>obols</a:t>
            </a:r>
            <a:r>
              <a:rPr lang="en-US" dirty="0"/>
              <a:t> p/day. </a:t>
            </a:r>
            <a:r>
              <a:rPr lang="en-US" dirty="0" smtClean="0"/>
              <a:t>&amp; raises </a:t>
            </a:r>
            <a:r>
              <a:rPr lang="en-US" dirty="0"/>
              <a:t>it to 4 </a:t>
            </a:r>
            <a:r>
              <a:rPr lang="en-US" dirty="0" err="1"/>
              <a:t>obols</a:t>
            </a:r>
            <a:r>
              <a:rPr lang="en-US" dirty="0"/>
              <a:t>. </a:t>
            </a:r>
            <a:endParaRPr lang="en-US" dirty="0" smtClean="0"/>
          </a:p>
          <a:p>
            <a:r>
              <a:rPr lang="en-US" dirty="0" smtClean="0"/>
              <a:t>Alcibiades </a:t>
            </a:r>
            <a:r>
              <a:rPr lang="en-US" dirty="0"/>
              <a:t>pays Athenian sailors 3 </a:t>
            </a:r>
            <a:r>
              <a:rPr lang="en-US" dirty="0" err="1"/>
              <a:t>obols</a:t>
            </a:r>
            <a:r>
              <a:rPr lang="en-US" dirty="0"/>
              <a:t>. While Alcibiades tells </a:t>
            </a:r>
            <a:r>
              <a:rPr lang="en-US" dirty="0" err="1"/>
              <a:t>Tissaphernes</a:t>
            </a:r>
            <a:r>
              <a:rPr lang="en-US" dirty="0"/>
              <a:t> to pay three </a:t>
            </a:r>
            <a:r>
              <a:rPr lang="en-US" dirty="0" err="1"/>
              <a:t>obols</a:t>
            </a:r>
            <a:r>
              <a:rPr lang="en-US" dirty="0"/>
              <a:t>, Lysander wants to raise wages to 4 </a:t>
            </a:r>
            <a:r>
              <a:rPr lang="en-US" dirty="0" err="1"/>
              <a:t>obols</a:t>
            </a:r>
            <a:r>
              <a:rPr lang="en-US" dirty="0"/>
              <a:t> per day to attract Athenian rowers (</a:t>
            </a:r>
            <a:r>
              <a:rPr lang="en-US" dirty="0" err="1"/>
              <a:t>Xen</a:t>
            </a:r>
            <a:r>
              <a:rPr lang="en-US" dirty="0"/>
              <a:t>. </a:t>
            </a:r>
            <a:r>
              <a:rPr lang="en-US" i="1" dirty="0"/>
              <a:t>Hell</a:t>
            </a:r>
            <a:r>
              <a:rPr lang="en-US" dirty="0"/>
              <a:t>.1.5.4-7; Plut.</a:t>
            </a:r>
            <a:r>
              <a:rPr lang="en-US" i="1" dirty="0"/>
              <a:t>Alc</a:t>
            </a:r>
            <a:r>
              <a:rPr lang="en-US" dirty="0"/>
              <a:t>.35.5; Lys.6.5-6) </a:t>
            </a:r>
          </a:p>
        </p:txBody>
      </p:sp>
    </p:spTree>
    <p:extLst>
      <p:ext uri="{BB962C8B-B14F-4D97-AF65-F5344CB8AC3E}">
        <p14:creationId xmlns:p14="http://schemas.microsoft.com/office/powerpoint/2010/main" val="133018801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Athenian Society</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Van </a:t>
            </a:r>
            <a:r>
              <a:rPr lang="en-US" dirty="0" err="1" smtClean="0"/>
              <a:t>Wees</a:t>
            </a:r>
            <a:r>
              <a:rPr lang="en-US" dirty="0" smtClean="0"/>
              <a:t> (2011) </a:t>
            </a:r>
            <a:r>
              <a:rPr lang="en-US" dirty="0"/>
              <a:t>estimates that in Athenian Society c. 600BC</a:t>
            </a:r>
          </a:p>
          <a:p>
            <a:r>
              <a:rPr lang="en-US" dirty="0">
                <a:solidFill>
                  <a:srgbClr val="FF0000"/>
                </a:solidFill>
              </a:rPr>
              <a:t>Hired Labor </a:t>
            </a:r>
            <a:r>
              <a:rPr lang="en-US" dirty="0" smtClean="0">
                <a:solidFill>
                  <a:srgbClr val="FF0000"/>
                </a:solidFill>
              </a:rPr>
              <a:t>(</a:t>
            </a:r>
            <a:r>
              <a:rPr lang="en-US" dirty="0" err="1" smtClean="0">
                <a:solidFill>
                  <a:srgbClr val="FF0000"/>
                </a:solidFill>
              </a:rPr>
              <a:t>psiloi</a:t>
            </a:r>
            <a:r>
              <a:rPr lang="en-US" dirty="0" smtClean="0">
                <a:solidFill>
                  <a:srgbClr val="FF0000"/>
                </a:solidFill>
              </a:rPr>
              <a:t>) = </a:t>
            </a:r>
            <a:r>
              <a:rPr lang="en-US" dirty="0">
                <a:solidFill>
                  <a:srgbClr val="FF0000"/>
                </a:solidFill>
              </a:rPr>
              <a:t>84% </a:t>
            </a:r>
            <a:r>
              <a:rPr lang="en-US" dirty="0"/>
              <a:t>- farming was </a:t>
            </a:r>
            <a:r>
              <a:rPr lang="en-US" dirty="0" err="1"/>
              <a:t>labour</a:t>
            </a:r>
            <a:r>
              <a:rPr lang="en-US" dirty="0"/>
              <a:t> intensive </a:t>
            </a:r>
          </a:p>
          <a:p>
            <a:r>
              <a:rPr lang="en-US" dirty="0"/>
              <a:t>Leisured landowner = cavalry/ hoplite 15%</a:t>
            </a:r>
          </a:p>
          <a:p>
            <a:r>
              <a:rPr lang="en-US" dirty="0"/>
              <a:t>Working farmers (hoplites) = 1%</a:t>
            </a:r>
          </a:p>
          <a:p>
            <a:endParaRPr lang="en-US" dirty="0"/>
          </a:p>
          <a:p>
            <a:pPr marL="0" indent="0">
              <a:buNone/>
            </a:pPr>
            <a:r>
              <a:rPr lang="en-US" dirty="0" smtClean="0"/>
              <a:t>Distribution changes </a:t>
            </a:r>
            <a:r>
              <a:rPr lang="en-US" dirty="0"/>
              <a:t>over the next 300 years </a:t>
            </a:r>
            <a:r>
              <a:rPr lang="en-US" dirty="0" smtClean="0"/>
              <a:t>– c. 320BC - Craftsmen </a:t>
            </a:r>
            <a:r>
              <a:rPr lang="en-US" dirty="0"/>
              <a:t>appear in force!</a:t>
            </a:r>
          </a:p>
          <a:p>
            <a:r>
              <a:rPr lang="en-US" dirty="0">
                <a:solidFill>
                  <a:srgbClr val="FF0000"/>
                </a:solidFill>
              </a:rPr>
              <a:t>Working </a:t>
            </a:r>
            <a:r>
              <a:rPr lang="en-US" dirty="0" smtClean="0">
                <a:solidFill>
                  <a:srgbClr val="FF0000"/>
                </a:solidFill>
              </a:rPr>
              <a:t>Craftsmen </a:t>
            </a:r>
            <a:r>
              <a:rPr lang="en-US" dirty="0">
                <a:solidFill>
                  <a:srgbClr val="FF0000"/>
                </a:solidFill>
              </a:rPr>
              <a:t>= 15%</a:t>
            </a:r>
          </a:p>
          <a:p>
            <a:r>
              <a:rPr lang="en-US" dirty="0">
                <a:solidFill>
                  <a:srgbClr val="FF0000"/>
                </a:solidFill>
              </a:rPr>
              <a:t>Hired Labor </a:t>
            </a:r>
            <a:r>
              <a:rPr lang="en-US" dirty="0" smtClean="0">
                <a:solidFill>
                  <a:srgbClr val="FF0000"/>
                </a:solidFill>
              </a:rPr>
              <a:t>(</a:t>
            </a:r>
            <a:r>
              <a:rPr lang="en-US" dirty="0" err="1" smtClean="0">
                <a:solidFill>
                  <a:srgbClr val="FF0000"/>
                </a:solidFill>
              </a:rPr>
              <a:t>psiloi</a:t>
            </a:r>
            <a:r>
              <a:rPr lang="en-US" dirty="0" smtClean="0">
                <a:solidFill>
                  <a:srgbClr val="FF0000"/>
                </a:solidFill>
              </a:rPr>
              <a:t>) = </a:t>
            </a:r>
            <a:r>
              <a:rPr lang="en-US" dirty="0">
                <a:solidFill>
                  <a:srgbClr val="FF0000"/>
                </a:solidFill>
              </a:rPr>
              <a:t>55%</a:t>
            </a:r>
          </a:p>
          <a:p>
            <a:r>
              <a:rPr lang="en-US" dirty="0"/>
              <a:t>Leisured landowner = cavalry/ hoplite 15%</a:t>
            </a:r>
          </a:p>
          <a:p>
            <a:r>
              <a:rPr lang="en-US" dirty="0"/>
              <a:t>Working farmers (hoplites) = 15</a:t>
            </a:r>
            <a:r>
              <a:rPr lang="en-US" dirty="0" smtClean="0"/>
              <a:t>%</a:t>
            </a:r>
          </a:p>
          <a:p>
            <a:endParaRPr lang="en-US" dirty="0"/>
          </a:p>
          <a:p>
            <a:pPr marL="0" indent="0" algn="ctr">
              <a:buNone/>
            </a:pPr>
            <a:r>
              <a:rPr lang="en-US" dirty="0" smtClean="0"/>
              <a:t>What induced this change? </a:t>
            </a:r>
            <a:endParaRPr lang="en-US" dirty="0"/>
          </a:p>
        </p:txBody>
      </p:sp>
    </p:spTree>
    <p:extLst>
      <p:ext uri="{BB962C8B-B14F-4D97-AF65-F5344CB8AC3E}">
        <p14:creationId xmlns:p14="http://schemas.microsoft.com/office/powerpoint/2010/main" val="1417783737"/>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Aristophanes’ </a:t>
            </a:r>
            <a:r>
              <a:rPr lang="en-US" i="1" dirty="0" smtClean="0"/>
              <a:t>Peace </a:t>
            </a:r>
            <a:r>
              <a:rPr lang="en-US" dirty="0" smtClean="0"/>
              <a:t>1198-213</a:t>
            </a:r>
            <a:endParaRPr lang="en-US" dirty="0"/>
          </a:p>
        </p:txBody>
      </p:sp>
      <p:sp>
        <p:nvSpPr>
          <p:cNvPr id="4" name="TextBox 3"/>
          <p:cNvSpPr txBox="1"/>
          <p:nvPr/>
        </p:nvSpPr>
        <p:spPr>
          <a:xfrm>
            <a:off x="663305" y="1308370"/>
            <a:ext cx="7642495" cy="5909311"/>
          </a:xfrm>
          <a:prstGeom prst="rect">
            <a:avLst/>
          </a:prstGeom>
          <a:noFill/>
        </p:spPr>
        <p:txBody>
          <a:bodyPr wrap="square" rtlCol="0">
            <a:spAutoFit/>
          </a:bodyPr>
          <a:lstStyle/>
          <a:p>
            <a:r>
              <a:rPr lang="en-US" b="1" dirty="0"/>
              <a:t>Sickle-maker</a:t>
            </a:r>
            <a:endParaRPr lang="en-US" dirty="0"/>
          </a:p>
          <a:p>
            <a:r>
              <a:rPr lang="en-US" dirty="0" err="1"/>
              <a:t>Trygaeus</a:t>
            </a:r>
            <a:r>
              <a:rPr lang="en-US" dirty="0"/>
              <a:t>, my best of friends, what </a:t>
            </a:r>
            <a:r>
              <a:rPr lang="en-US" b="1" u="sng" dirty="0"/>
              <a:t>a fine stroke of </a:t>
            </a:r>
            <a:r>
              <a:rPr lang="en-US" b="1" u="sng" dirty="0" smtClean="0"/>
              <a:t>business (</a:t>
            </a:r>
            <a:r>
              <a:rPr lang="el-GR" b="1" u="sng" dirty="0" smtClean="0"/>
              <a:t>τἀγαθὰ </a:t>
            </a:r>
            <a:endParaRPr lang="el-GR" b="1" u="sng" dirty="0"/>
          </a:p>
          <a:p>
            <a:pPr algn="just"/>
            <a:r>
              <a:rPr lang="el-GR" b="1" u="sng" dirty="0"/>
              <a:t>δέδρακας εἰρήνην </a:t>
            </a:r>
            <a:r>
              <a:rPr lang="el-GR" b="1" u="sng" dirty="0" smtClean="0"/>
              <a:t>ποιήσας</a:t>
            </a:r>
            <a:r>
              <a:rPr lang="en-GB" b="1" u="sng" dirty="0" smtClean="0"/>
              <a:t>)</a:t>
            </a:r>
            <a:r>
              <a:rPr lang="en-US" b="1" u="sng" dirty="0" smtClean="0"/>
              <a:t> </a:t>
            </a:r>
            <a:r>
              <a:rPr lang="en-US" dirty="0"/>
              <a:t>you have done for me by bringing back Peace! Formerly </a:t>
            </a:r>
            <a:r>
              <a:rPr lang="en-US" dirty="0" smtClean="0"/>
              <a:t>my </a:t>
            </a:r>
            <a:r>
              <a:rPr lang="en-US" dirty="0"/>
              <a:t>sickles would not have sold at an </a:t>
            </a:r>
            <a:r>
              <a:rPr lang="en-US" dirty="0" err="1"/>
              <a:t>obolus</a:t>
            </a:r>
            <a:r>
              <a:rPr lang="en-US" dirty="0"/>
              <a:t> apiece, to-day I am being paid fifty drachmae for every one. And here is a </a:t>
            </a:r>
            <a:r>
              <a:rPr lang="en-US" dirty="0" err="1" smtClean="0"/>
              <a:t>neighbour</a:t>
            </a:r>
            <a:r>
              <a:rPr lang="en-US" dirty="0" smtClean="0"/>
              <a:t> </a:t>
            </a:r>
            <a:r>
              <a:rPr lang="en-US" dirty="0"/>
              <a:t>who is selling his casks for the country at three drachmae each. So come, </a:t>
            </a:r>
            <a:r>
              <a:rPr lang="en-US" dirty="0" err="1"/>
              <a:t>Trygaeus</a:t>
            </a:r>
            <a:r>
              <a:rPr lang="en-US" dirty="0"/>
              <a:t>, take as many sickles and casks as you will for nothing. Accept them for nothing</a:t>
            </a:r>
            <a:r>
              <a:rPr lang="en-US" dirty="0" smtClean="0"/>
              <a:t>; it's </a:t>
            </a:r>
            <a:r>
              <a:rPr lang="en-US" b="1" u="sng" dirty="0"/>
              <a:t>because of our handsome profits on our </a:t>
            </a:r>
            <a:r>
              <a:rPr lang="en-US" b="1" u="sng" dirty="0" smtClean="0"/>
              <a:t>sales (</a:t>
            </a:r>
            <a:r>
              <a:rPr lang="el-GR" b="1" u="sng" dirty="0" smtClean="0"/>
              <a:t>ἀφ᾽ </a:t>
            </a:r>
            <a:r>
              <a:rPr lang="el-GR" b="1" u="sng" dirty="0"/>
              <a:t>ὧν </a:t>
            </a:r>
            <a:r>
              <a:rPr lang="el-GR" b="1" u="sng" dirty="0" smtClean="0"/>
              <a:t>γὰρ </a:t>
            </a:r>
            <a:r>
              <a:rPr lang="el-GR" b="1" u="sng" dirty="0"/>
              <a:t>ἀπεδόμεσθα </a:t>
            </a:r>
            <a:r>
              <a:rPr lang="el-GR" b="1" u="sng" dirty="0" smtClean="0"/>
              <a:t>κἀκερδήναμεν </a:t>
            </a:r>
            <a:r>
              <a:rPr lang="en-US" b="1" u="sng" dirty="0" smtClean="0"/>
              <a:t>)...</a:t>
            </a:r>
          </a:p>
          <a:p>
            <a:pPr algn="just"/>
            <a:endParaRPr lang="en-US" b="1" u="sng" dirty="0"/>
          </a:p>
          <a:p>
            <a:r>
              <a:rPr lang="en-US" b="1" dirty="0" err="1"/>
              <a:t>Trygaeus</a:t>
            </a:r>
            <a:endParaRPr lang="en-US" dirty="0"/>
          </a:p>
          <a:p>
            <a:r>
              <a:rPr lang="en-US" dirty="0" smtClean="0"/>
              <a:t>... Ah</a:t>
            </a:r>
            <a:r>
              <a:rPr lang="en-US" dirty="0"/>
              <a:t>! do you see that </a:t>
            </a:r>
            <a:r>
              <a:rPr lang="en-US" b="1" u="sng" dirty="0" smtClean="0"/>
              <a:t>armorer (</a:t>
            </a:r>
            <a:r>
              <a:rPr lang="el-GR" b="1" u="sng" dirty="0"/>
              <a:t>ὅπλων κάπηλος </a:t>
            </a:r>
            <a:r>
              <a:rPr lang="en-US" b="1" u="sng" dirty="0" smtClean="0"/>
              <a:t>) </a:t>
            </a:r>
            <a:r>
              <a:rPr lang="en-US" dirty="0" smtClean="0"/>
              <a:t>there coming </a:t>
            </a:r>
            <a:r>
              <a:rPr lang="en-US" dirty="0"/>
              <a:t>with a wry face?</a:t>
            </a:r>
          </a:p>
          <a:p>
            <a:endParaRPr lang="en-US" dirty="0" smtClean="0"/>
          </a:p>
          <a:p>
            <a:r>
              <a:rPr lang="en-US" dirty="0" err="1" smtClean="0"/>
              <a:t>Armourer</a:t>
            </a:r>
            <a:r>
              <a:rPr lang="en-US" dirty="0" smtClean="0"/>
              <a:t> (</a:t>
            </a:r>
            <a:r>
              <a:rPr lang="el-GR" dirty="0" smtClean="0"/>
              <a:t>Λοφοποιός</a:t>
            </a:r>
            <a:r>
              <a:rPr lang="en-US" dirty="0" smtClean="0"/>
              <a:t>)</a:t>
            </a:r>
            <a:endParaRPr lang="en-US" dirty="0"/>
          </a:p>
          <a:p>
            <a:r>
              <a:rPr lang="en-US" dirty="0" err="1" smtClean="0"/>
              <a:t>Trygaeus</a:t>
            </a:r>
            <a:r>
              <a:rPr lang="en-US" dirty="0"/>
              <a:t>, you have ruined me </a:t>
            </a:r>
            <a:r>
              <a:rPr lang="en-US" dirty="0" smtClean="0"/>
              <a:t>utterly (</a:t>
            </a:r>
            <a:r>
              <a:rPr lang="el-GR" dirty="0" smtClean="0"/>
              <a:t>μ᾽ </a:t>
            </a:r>
            <a:r>
              <a:rPr lang="el-GR" dirty="0"/>
              <a:t>ὦ Τρυγαἶ ἀπώλεσας</a:t>
            </a:r>
            <a:r>
              <a:rPr lang="en-US" dirty="0" smtClean="0"/>
              <a:t>).</a:t>
            </a:r>
          </a:p>
          <a:p>
            <a:r>
              <a:rPr lang="en-US" dirty="0" smtClean="0"/>
              <a:t>...</a:t>
            </a:r>
          </a:p>
          <a:p>
            <a:r>
              <a:rPr lang="en-US" b="1" u="sng" dirty="0" smtClean="0"/>
              <a:t>You </a:t>
            </a:r>
            <a:r>
              <a:rPr lang="en-US" b="1" u="sng" dirty="0"/>
              <a:t>have killed my business, my livelihood</a:t>
            </a:r>
            <a:r>
              <a:rPr lang="en-US" dirty="0"/>
              <a:t>, and that of this poor lance-maker too</a:t>
            </a:r>
            <a:r>
              <a:rPr lang="en-US" dirty="0" smtClean="0"/>
              <a:t>. (</a:t>
            </a:r>
            <a:r>
              <a:rPr lang="el-GR" b="1" u="sng" dirty="0"/>
              <a:t>ἀπώλεσάς μου τὴν τέχνην καὶ τὸν βίον</a:t>
            </a:r>
            <a:r>
              <a:rPr lang="el-GR" dirty="0"/>
              <a:t>, </a:t>
            </a:r>
            <a:r>
              <a:rPr lang="el-GR" dirty="0" smtClean="0"/>
              <a:t>καὶ </a:t>
            </a:r>
            <a:r>
              <a:rPr lang="el-GR" dirty="0"/>
              <a:t>τουτουὶ καὶ τοῦ </a:t>
            </a:r>
            <a:r>
              <a:rPr lang="el-GR" dirty="0" smtClean="0"/>
              <a:t>δορυξοῦ</a:t>
            </a:r>
            <a:r>
              <a:rPr lang="en-US" dirty="0" smtClean="0"/>
              <a:t>)</a:t>
            </a:r>
            <a:endParaRPr lang="en-US" dirty="0"/>
          </a:p>
          <a:p>
            <a:endParaRPr lang="en-US" dirty="0"/>
          </a:p>
          <a:p>
            <a:endParaRPr lang="en-US" dirty="0"/>
          </a:p>
        </p:txBody>
      </p:sp>
    </p:spTree>
    <p:extLst>
      <p:ext uri="{BB962C8B-B14F-4D97-AF65-F5344CB8AC3E}">
        <p14:creationId xmlns:p14="http://schemas.microsoft.com/office/powerpoint/2010/main" val="3170767879"/>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Aeneas </a:t>
            </a:r>
            <a:r>
              <a:rPr lang="en-US" sz="2400" dirty="0" err="1" smtClean="0"/>
              <a:t>Tacticus</a:t>
            </a:r>
            <a:r>
              <a:rPr lang="en-US" sz="2400" dirty="0" smtClean="0"/>
              <a:t>: </a:t>
            </a:r>
            <a:r>
              <a:rPr lang="el-GR" sz="2400" dirty="0" smtClean="0"/>
              <a:t>Περὶ ὅπλων εἰσαγωγῆς </a:t>
            </a:r>
            <a:r>
              <a:rPr lang="en-GB" sz="2400" dirty="0" smtClean="0"/>
              <a:t>(On Imported weapons)</a:t>
            </a:r>
            <a:endParaRPr lang="en-US" sz="2400" dirty="0"/>
          </a:p>
        </p:txBody>
      </p:sp>
      <p:sp>
        <p:nvSpPr>
          <p:cNvPr id="3" name="Content Placeholder 2"/>
          <p:cNvSpPr>
            <a:spLocks noGrp="1"/>
          </p:cNvSpPr>
          <p:nvPr>
            <p:ph idx="1"/>
          </p:nvPr>
        </p:nvSpPr>
        <p:spPr>
          <a:xfrm>
            <a:off x="457200" y="1417638"/>
            <a:ext cx="8431988" cy="5257800"/>
          </a:xfrm>
        </p:spPr>
        <p:txBody>
          <a:bodyPr>
            <a:normAutofit fontScale="70000" lnSpcReduction="20000"/>
          </a:bodyPr>
          <a:lstStyle/>
          <a:p>
            <a:pPr marL="0" indent="0">
              <a:buNone/>
            </a:pPr>
            <a:r>
              <a:rPr lang="el-GR" dirty="0" smtClean="0"/>
              <a:t>Προνοεῖν </a:t>
            </a:r>
            <a:r>
              <a:rPr lang="el-GR" dirty="0"/>
              <a:t>δὲ καὶ τὰ ἐπὶ πράσει εἰσαγόμενα </a:t>
            </a:r>
            <a:r>
              <a:rPr lang="el-GR" b="1" u="sng" dirty="0"/>
              <a:t>καὶ εἰς τὴν ἀγορὰν </a:t>
            </a:r>
            <a:r>
              <a:rPr lang="el-GR" dirty="0"/>
              <a:t>ἐκτιθέμενα ὅπλα τά τε ἐπὶ τῶν καπηλείων καὶ παντοπωλείων, </a:t>
            </a:r>
            <a:r>
              <a:rPr lang="el-GR" b="1" u="sng" dirty="0"/>
              <a:t>ὧν ἀθροισθέντων πλῆθός τι γένοιτ̓ ἄν</a:t>
            </a:r>
            <a:r>
              <a:rPr lang="el-GR" dirty="0"/>
              <a:t>, ὅπως μηδενὶ ἕτοιμα ᾖ τῶν βουλομένων νεωτερίζειν: εὔηθες γὰρ τῶν μὲν ἀφικνουμένων ἀνδρῶν παραιρεῖσθαι τὰ ὅπλα, ἐν δὲ τῇ ἀγορᾷ καὶ ταῖς συνοικίαις ἀθρόα ὑπάρχειν</a:t>
            </a:r>
            <a:r>
              <a:rPr lang="el-GR" b="1" u="sng" dirty="0"/>
              <a:t> σωράκους τε ἀσπιδίων καὶ ἐγχειριδίων κιβώτια</a:t>
            </a:r>
            <a:r>
              <a:rPr lang="el-GR" dirty="0"/>
              <a:t>. διὸ δεῖ τὰ εἰσαφικνούμενά τε καὶ ἠθροισμένα ὅπλα μὴ ἐκφέρεσθαί τε εἰς τὴν </a:t>
            </a:r>
            <a:r>
              <a:rPr lang="el-GR" dirty="0" smtClean="0"/>
              <a:t>ἀγορὰν</a:t>
            </a:r>
            <a:r>
              <a:rPr lang="en-GB" dirty="0" smtClean="0"/>
              <a:t>...</a:t>
            </a:r>
          </a:p>
          <a:p>
            <a:pPr marL="0" indent="0">
              <a:buNone/>
            </a:pPr>
            <a:endParaRPr lang="en-GB" dirty="0"/>
          </a:p>
          <a:p>
            <a:pPr marL="0" indent="0">
              <a:buNone/>
            </a:pPr>
            <a:r>
              <a:rPr lang="en-GB" dirty="0" smtClean="0"/>
              <a:t>One ought also to take precautions in regard to the arms imported for sale and displayed in the </a:t>
            </a:r>
            <a:r>
              <a:rPr lang="en-GB" b="1" u="sng" dirty="0" smtClean="0"/>
              <a:t>market-place</a:t>
            </a:r>
            <a:r>
              <a:rPr lang="en-GB" dirty="0" smtClean="0"/>
              <a:t>, likewise those in the small shops and the bazaars (</a:t>
            </a:r>
            <a:r>
              <a:rPr lang="en-GB" b="1" u="sng" dirty="0" smtClean="0"/>
              <a:t>since these, if gathered together, would make a considerable number</a:t>
            </a:r>
            <a:r>
              <a:rPr lang="en-GB" b="1" dirty="0" smtClean="0"/>
              <a:t>)</a:t>
            </a:r>
            <a:r>
              <a:rPr lang="en-GB" dirty="0" smtClean="0"/>
              <a:t>, to prevent them from being ready at hand for anyone of those who desire to start a revolution. ... there are assembled in the market place and lodging-houses </a:t>
            </a:r>
            <a:r>
              <a:rPr lang="en-GB" b="1" u="sng" dirty="0" smtClean="0"/>
              <a:t>boxes of small shields and chests of daggers</a:t>
            </a:r>
            <a:r>
              <a:rPr lang="en-GB" dirty="0" smtClean="0"/>
              <a:t>. Accordingly the imported and collected weapons should not be left in the market place and ... exhibited in bulk.</a:t>
            </a:r>
            <a:endParaRPr lang="en-US" dirty="0"/>
          </a:p>
        </p:txBody>
      </p:sp>
    </p:spTree>
    <p:extLst>
      <p:ext uri="{BB962C8B-B14F-4D97-AF65-F5344CB8AC3E}">
        <p14:creationId xmlns:p14="http://schemas.microsoft.com/office/powerpoint/2010/main" val="3430385228"/>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b="1" baseline="30000" dirty="0"/>
              <a:t>Plutarch, </a:t>
            </a:r>
            <a:r>
              <a:rPr lang="en-US" i="1" baseline="30000" dirty="0"/>
              <a:t>Vitae </a:t>
            </a:r>
            <a:r>
              <a:rPr lang="en-US" i="1" baseline="30000" dirty="0" err="1"/>
              <a:t>decem</a:t>
            </a:r>
            <a:r>
              <a:rPr lang="en-US" i="1" baseline="30000" dirty="0"/>
              <a:t> </a:t>
            </a:r>
            <a:r>
              <a:rPr lang="en-US" i="1" baseline="30000" dirty="0" err="1" smtClean="0"/>
              <a:t>oratorum</a:t>
            </a:r>
            <a:r>
              <a:rPr lang="en-US" i="1" baseline="30000" dirty="0" smtClean="0"/>
              <a:t> - </a:t>
            </a:r>
            <a:r>
              <a:rPr lang="en-US" i="1" baseline="30000" dirty="0" err="1" smtClean="0"/>
              <a:t>Lysias</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l-GR" dirty="0" smtClean="0"/>
              <a:t>ἐπιθεμένων </a:t>
            </a:r>
            <a:r>
              <a:rPr lang="el-GR" dirty="0"/>
              <a:t>δὲ τῶν ἀπὸ Φυλῆς τῇ καθόδῳ, ἐπεὶ χρησιμώτατος ἁπάντων ὤφθη, χρήματά τε παρασχὼν δραχμὰς δισχιλίας καὶ </a:t>
            </a:r>
            <a:r>
              <a:rPr lang="el-GR" b="1" u="sng" dirty="0"/>
              <a:t>ἀσπίδας διακοσίας </a:t>
            </a:r>
            <a:r>
              <a:rPr lang="el-GR" dirty="0"/>
              <a:t>πεμφθείς τε σὺν Ἑρμᾶνι ἐπικούρους ἐμισθώσατο τριακοσίους, δύο τ᾽ ἔπεισε τάλαντα δοῦναι Θρασυδαῖον τὸν Ἠλεῖον, ξένον αὐτῷ γεγονότα.</a:t>
            </a:r>
            <a:endParaRPr lang="en-US" dirty="0" smtClean="0"/>
          </a:p>
          <a:p>
            <a:pPr marL="0" indent="0">
              <a:buNone/>
            </a:pPr>
            <a:endParaRPr lang="en-US" dirty="0"/>
          </a:p>
          <a:p>
            <a:pPr marL="0" indent="0">
              <a:buNone/>
            </a:pPr>
            <a:r>
              <a:rPr lang="en-US" dirty="0" smtClean="0"/>
              <a:t>His </a:t>
            </a:r>
            <a:r>
              <a:rPr lang="en-US" dirty="0"/>
              <a:t>goods were confiscated; </a:t>
            </a:r>
            <a:r>
              <a:rPr lang="en-US" dirty="0" smtClean="0"/>
              <a:t>... and he fled </a:t>
            </a:r>
            <a:r>
              <a:rPr lang="en-US" dirty="0"/>
              <a:t>to Megara and there lived. But when the citizens endeavored to return from </a:t>
            </a:r>
            <a:r>
              <a:rPr lang="en-US" dirty="0" err="1"/>
              <a:t>Phyle</a:t>
            </a:r>
            <a:r>
              <a:rPr lang="en-US" dirty="0"/>
              <a:t>, he also behaved himself very well, and appeared very active in the affair, having, to forward this great enterprise, deposited two thousand </a:t>
            </a:r>
            <a:r>
              <a:rPr lang="en-US" dirty="0" smtClean="0"/>
              <a:t>drachmae </a:t>
            </a:r>
            <a:r>
              <a:rPr lang="en-US" dirty="0"/>
              <a:t>of silver and </a:t>
            </a:r>
            <a:r>
              <a:rPr lang="en-US" b="1" u="sng" dirty="0"/>
              <a:t>two hundred </a:t>
            </a:r>
            <a:r>
              <a:rPr lang="en-US" b="1" u="sng" dirty="0" smtClean="0"/>
              <a:t>shields</a:t>
            </a:r>
            <a:r>
              <a:rPr lang="en-US" dirty="0" smtClean="0"/>
              <a:t>, </a:t>
            </a:r>
            <a:r>
              <a:rPr lang="en-US" dirty="0"/>
              <a:t>and being commissioned with </a:t>
            </a:r>
            <a:r>
              <a:rPr lang="en-US" dirty="0" err="1"/>
              <a:t>Hermas</a:t>
            </a:r>
            <a:r>
              <a:rPr lang="en-US" dirty="0"/>
              <a:t>, he maintained three hundred men in arms, and prevailed with </a:t>
            </a:r>
            <a:r>
              <a:rPr lang="en-US" dirty="0" err="1"/>
              <a:t>Thrasylaeus</a:t>
            </a:r>
            <a:r>
              <a:rPr lang="en-US" dirty="0"/>
              <a:t> the </a:t>
            </a:r>
            <a:r>
              <a:rPr lang="en-US" dirty="0" err="1"/>
              <a:t>Elean</a:t>
            </a:r>
            <a:r>
              <a:rPr lang="en-US" dirty="0"/>
              <a:t>, his old friend and host, to contribute two talents.</a:t>
            </a:r>
            <a:endParaRPr lang="en-US" b="1" dirty="0"/>
          </a:p>
        </p:txBody>
      </p:sp>
    </p:spTree>
    <p:extLst>
      <p:ext uri="{BB962C8B-B14F-4D97-AF65-F5344CB8AC3E}">
        <p14:creationId xmlns:p14="http://schemas.microsoft.com/office/powerpoint/2010/main" val="111164278"/>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Demosthenes, </a:t>
            </a:r>
            <a:r>
              <a:rPr lang="en-US" i="1" dirty="0"/>
              <a:t>For </a:t>
            </a:r>
            <a:r>
              <a:rPr lang="en-US" i="1" dirty="0" err="1"/>
              <a:t>Phormio</a:t>
            </a:r>
            <a:r>
              <a:rPr lang="en-US" i="1" dirty="0"/>
              <a:t> </a:t>
            </a:r>
            <a:endParaRPr lang="en-US" dirty="0"/>
          </a:p>
        </p:txBody>
      </p:sp>
      <p:sp>
        <p:nvSpPr>
          <p:cNvPr id="3" name="Content Placeholder 2"/>
          <p:cNvSpPr>
            <a:spLocks noGrp="1"/>
          </p:cNvSpPr>
          <p:nvPr>
            <p:ph idx="1"/>
          </p:nvPr>
        </p:nvSpPr>
        <p:spPr>
          <a:xfrm>
            <a:off x="457200" y="1417638"/>
            <a:ext cx="8398570" cy="5440362"/>
          </a:xfrm>
        </p:spPr>
        <p:txBody>
          <a:bodyPr>
            <a:normAutofit fontScale="62500" lnSpcReduction="20000"/>
          </a:bodyPr>
          <a:lstStyle/>
          <a:p>
            <a:pPr marL="0" indent="0" algn="ctr">
              <a:buNone/>
            </a:pPr>
            <a:r>
              <a:rPr lang="en-US" dirty="0" smtClean="0"/>
              <a:t>36.4</a:t>
            </a:r>
            <a:endParaRPr lang="en-US" dirty="0"/>
          </a:p>
          <a:p>
            <a:pPr marL="0" indent="0">
              <a:buNone/>
            </a:pPr>
            <a:r>
              <a:rPr lang="el-GR" dirty="0" smtClean="0"/>
              <a:t>καθ᾽ ἃς ἐμίσθωσε Πασίων τὴν τράπεζαν τούτῳ καὶ </a:t>
            </a:r>
            <a:r>
              <a:rPr lang="el-GR" b="1" u="sng" dirty="0" smtClean="0"/>
              <a:t>τὸ ἀσπιδοπηγεῖον</a:t>
            </a:r>
            <a:r>
              <a:rPr lang="el-GR" dirty="0" smtClean="0"/>
              <a:t>. </a:t>
            </a:r>
            <a:endParaRPr lang="en-GB" dirty="0" smtClean="0"/>
          </a:p>
          <a:p>
            <a:pPr marL="0" indent="0">
              <a:buNone/>
            </a:pPr>
            <a:r>
              <a:rPr lang="en-US" dirty="0" err="1" smtClean="0"/>
              <a:t>Pasion</a:t>
            </a:r>
            <a:r>
              <a:rPr lang="en-US" dirty="0" smtClean="0"/>
              <a:t> </a:t>
            </a:r>
            <a:r>
              <a:rPr lang="en-US" dirty="0"/>
              <a:t>leased to the defendant the bank and </a:t>
            </a:r>
            <a:r>
              <a:rPr lang="en-US" u="sng" dirty="0"/>
              <a:t>the shield-factory</a:t>
            </a:r>
            <a:r>
              <a:rPr lang="en-US" dirty="0"/>
              <a:t>.</a:t>
            </a:r>
          </a:p>
          <a:p>
            <a:pPr marL="0" indent="0">
              <a:buNone/>
            </a:pPr>
            <a:endParaRPr lang="en-US" dirty="0"/>
          </a:p>
          <a:p>
            <a:pPr marL="0" indent="0" algn="ctr">
              <a:buNone/>
            </a:pPr>
            <a:r>
              <a:rPr lang="en-US" dirty="0"/>
              <a:t>36.11</a:t>
            </a:r>
          </a:p>
          <a:p>
            <a:pPr marL="0" indent="0">
              <a:buNone/>
            </a:pPr>
            <a:r>
              <a:rPr lang="el-GR" dirty="0"/>
              <a:t>εὐθὺς τοίνυν, ὦ ἄνδρες Ἀθηναῖοι, ὡς ἀφεῖσαν τουτονὶ τῆς μισθώσεως, νέμονται τὴν τράπεζαν καὶ τὸ ἀσπιδοπηγεῖον, καὶ λαβὼν αἵρεσιν Ἀπολλόδωρος αἱρεῖται </a:t>
            </a:r>
            <a:r>
              <a:rPr lang="el-GR" b="1" u="sng" dirty="0"/>
              <a:t>τὸ ἀσπιδοπηγεῖον</a:t>
            </a:r>
            <a:r>
              <a:rPr lang="el-GR" dirty="0"/>
              <a:t> ἀντὶ τῆς τραπέζης. καίτοι εἰ ἦν ἰδία τις ἀφορμὴ τούτῳ πρὸς τῇ τραπέζῃ, τί δή ποτ᾽ ἂν εἵλετο τοῦτο μᾶλλον ἢ 'κείνην; οὔτε γὰρ ἡ πρόσοδος ἦν πλείων, ἀλλ᾽ ἐλάττων （</a:t>
            </a:r>
            <a:r>
              <a:rPr lang="el-GR" b="1" u="sng" dirty="0"/>
              <a:t>τὸ μὲν γὰρ τάλαντον</a:t>
            </a:r>
            <a:r>
              <a:rPr lang="el-GR" dirty="0"/>
              <a:t>, ἡ δ᾽ ἑκατὸν μνᾶς ἔφερεν）, οὔτε τὸ κτῆμ᾽ ἥδιον, εἰ προσῆν χρήματα τῇ τραπέζῃ ἴδια</a:t>
            </a:r>
            <a:r>
              <a:rPr lang="el-GR" dirty="0" smtClean="0"/>
              <a:t>.</a:t>
            </a:r>
            <a:endParaRPr lang="en-US" dirty="0"/>
          </a:p>
          <a:p>
            <a:pPr marL="0" indent="0">
              <a:buNone/>
            </a:pPr>
            <a:r>
              <a:rPr lang="en-US" dirty="0"/>
              <a:t>As soon, then, as they had released the defendant from the lease, men of Athens, they at once divided between them the bank and the shield-factory, and </a:t>
            </a:r>
            <a:r>
              <a:rPr lang="en-US" dirty="0" err="1"/>
              <a:t>Apollodorus</a:t>
            </a:r>
            <a:r>
              <a:rPr lang="en-US" dirty="0"/>
              <a:t>, having the choice</a:t>
            </a:r>
            <a:r>
              <a:rPr lang="en-US" dirty="0" smtClean="0"/>
              <a:t>, </a:t>
            </a:r>
            <a:r>
              <a:rPr lang="en-US" dirty="0"/>
              <a:t>chose the shield-factory in preference to the bank. Yet, if the plaintiff had any private capital in the bank, why in the world should he have chosen the factory by preference? The income was not greater; nay, it was less （</a:t>
            </a:r>
            <a:r>
              <a:rPr lang="en-US" b="1" u="sng" dirty="0"/>
              <a:t>the factory produced a talent</a:t>
            </a:r>
            <a:r>
              <a:rPr lang="en-US" dirty="0"/>
              <a:t>, and the bank, one hundred </a:t>
            </a:r>
            <a:r>
              <a:rPr lang="en-US" dirty="0" err="1" smtClean="0"/>
              <a:t>minae</a:t>
            </a:r>
            <a:r>
              <a:rPr lang="en-US" dirty="0" smtClean="0"/>
              <a:t>）</a:t>
            </a:r>
            <a:r>
              <a:rPr lang="en-US" dirty="0"/>
              <a:t>; nor was the property more agreeable</a:t>
            </a:r>
            <a:r>
              <a:rPr lang="en-US" dirty="0" smtClean="0"/>
              <a:t>,</a:t>
            </a:r>
            <a:r>
              <a:rPr lang="en-US" baseline="30000" dirty="0"/>
              <a:t> </a:t>
            </a:r>
            <a:r>
              <a:rPr lang="en-US" dirty="0" smtClean="0"/>
              <a:t>assuming </a:t>
            </a:r>
            <a:r>
              <a:rPr lang="en-US" dirty="0"/>
              <a:t>that he had private capital in the bank. </a:t>
            </a:r>
          </a:p>
        </p:txBody>
      </p:sp>
    </p:spTree>
    <p:extLst>
      <p:ext uri="{BB962C8B-B14F-4D97-AF65-F5344CB8AC3E}">
        <p14:creationId xmlns:p14="http://schemas.microsoft.com/office/powerpoint/2010/main" val="1542141544"/>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Demosthenes, </a:t>
            </a:r>
            <a:r>
              <a:rPr lang="en-US" i="1" dirty="0"/>
              <a:t>Against </a:t>
            </a:r>
            <a:r>
              <a:rPr lang="en-US" i="1" dirty="0" err="1"/>
              <a:t>Stephanus</a:t>
            </a:r>
            <a:r>
              <a:rPr lang="en-US" i="1" dirty="0"/>
              <a:t> </a:t>
            </a:r>
            <a:endParaRPr lang="en-US" dirty="0"/>
          </a:p>
        </p:txBody>
      </p:sp>
      <p:sp>
        <p:nvSpPr>
          <p:cNvPr id="3" name="Content Placeholder 2"/>
          <p:cNvSpPr>
            <a:spLocks noGrp="1"/>
          </p:cNvSpPr>
          <p:nvPr>
            <p:ph idx="1"/>
          </p:nvPr>
        </p:nvSpPr>
        <p:spPr>
          <a:xfrm>
            <a:off x="457200" y="1709111"/>
            <a:ext cx="8229600" cy="4155176"/>
          </a:xfrm>
        </p:spPr>
        <p:txBody>
          <a:bodyPr>
            <a:normAutofit lnSpcReduction="10000"/>
          </a:bodyPr>
          <a:lstStyle/>
          <a:p>
            <a:pPr marL="0" indent="0">
              <a:buNone/>
            </a:pPr>
            <a:endParaRPr lang="en-US" dirty="0" smtClean="0"/>
          </a:p>
          <a:p>
            <a:pPr marL="0" indent="0" algn="ctr">
              <a:buNone/>
            </a:pPr>
            <a:r>
              <a:rPr lang="en-US" dirty="0" smtClean="0"/>
              <a:t>45.85</a:t>
            </a:r>
          </a:p>
          <a:p>
            <a:pPr marL="0" indent="0">
              <a:buNone/>
            </a:pPr>
            <a:r>
              <a:rPr lang="el-GR" dirty="0" smtClean="0"/>
              <a:t>οὑμὸς </a:t>
            </a:r>
            <a:r>
              <a:rPr lang="el-GR" dirty="0"/>
              <a:t>ὑμῖν πατὴρ </a:t>
            </a:r>
            <a:r>
              <a:rPr lang="el-GR" u="sng" dirty="0"/>
              <a:t>χιλίας</a:t>
            </a:r>
            <a:r>
              <a:rPr lang="el-GR" dirty="0"/>
              <a:t> ἔδωκεν </a:t>
            </a:r>
            <a:r>
              <a:rPr lang="el-GR" u="sng" dirty="0"/>
              <a:t>ἀσπίδας</a:t>
            </a:r>
            <a:r>
              <a:rPr lang="el-GR" dirty="0"/>
              <a:t>, καὶ πολλὰ χρήσιμον αὑτὸν </a:t>
            </a:r>
            <a:r>
              <a:rPr lang="el-GR" dirty="0" smtClean="0"/>
              <a:t>παρέσχε</a:t>
            </a:r>
            <a:r>
              <a:rPr lang="en-GB" dirty="0" smtClean="0"/>
              <a:t> ...</a:t>
            </a:r>
          </a:p>
          <a:p>
            <a:pPr marL="0" indent="0">
              <a:buNone/>
            </a:pPr>
            <a:endParaRPr lang="en-US" dirty="0"/>
          </a:p>
          <a:p>
            <a:pPr marL="0" indent="0">
              <a:buNone/>
            </a:pPr>
            <a:r>
              <a:rPr lang="en-US" dirty="0" smtClean="0"/>
              <a:t>My </a:t>
            </a:r>
            <a:r>
              <a:rPr lang="en-US" dirty="0"/>
              <a:t>father gave you </a:t>
            </a:r>
            <a:r>
              <a:rPr lang="en-US" u="sng" dirty="0"/>
              <a:t>a thousand shields </a:t>
            </a:r>
            <a:r>
              <a:rPr lang="en-US" dirty="0"/>
              <a:t>and made himself serviceable to you in many </a:t>
            </a:r>
            <a:r>
              <a:rPr lang="en-US" dirty="0" smtClean="0"/>
              <a:t>ways ... </a:t>
            </a:r>
          </a:p>
        </p:txBody>
      </p:sp>
    </p:spTree>
    <p:extLst>
      <p:ext uri="{BB962C8B-B14F-4D97-AF65-F5344CB8AC3E}">
        <p14:creationId xmlns:p14="http://schemas.microsoft.com/office/powerpoint/2010/main" val="1714990600"/>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IG.</a:t>
            </a:r>
            <a:r>
              <a:rPr lang="en-US" dirty="0" smtClean="0"/>
              <a:t>XXII.5.647 ll.27-31</a:t>
            </a:r>
            <a:endParaRPr lang="en-US" dirty="0"/>
          </a:p>
        </p:txBody>
      </p:sp>
      <p:pic>
        <p:nvPicPr>
          <p:cNvPr id="5" name="Picture 4" descr="Aspis 20 Drachmae.jpg"/>
          <p:cNvPicPr>
            <a:picLocks noChangeAspect="1"/>
          </p:cNvPicPr>
          <p:nvPr/>
        </p:nvPicPr>
        <p:blipFill>
          <a:blip r:embed="rId2" cstate="print">
            <a:alphaModFix/>
            <a:extLst>
              <a:ext uri="{28A0092B-C50C-407E-A947-70E740481C1C}">
                <a14:useLocalDpi xmlns:a14="http://schemas.microsoft.com/office/drawing/2010/main" val="0"/>
              </a:ext>
            </a:extLst>
          </a:blip>
          <a:stretch>
            <a:fillRect/>
          </a:stretch>
        </p:blipFill>
        <p:spPr>
          <a:xfrm>
            <a:off x="457201" y="2894245"/>
            <a:ext cx="8229600" cy="1976718"/>
          </a:xfrm>
          <a:prstGeom prst="rect">
            <a:avLst/>
          </a:prstGeom>
        </p:spPr>
      </p:pic>
      <p:sp>
        <p:nvSpPr>
          <p:cNvPr id="6" name="Donut 5"/>
          <p:cNvSpPr/>
          <p:nvPr/>
        </p:nvSpPr>
        <p:spPr>
          <a:xfrm>
            <a:off x="4795621" y="3572938"/>
            <a:ext cx="3848123" cy="996688"/>
          </a:xfrm>
          <a:prstGeom prst="donut">
            <a:avLst>
              <a:gd name="adj" fmla="val 4460"/>
            </a:avLst>
          </a:prstGeom>
          <a:solidFill>
            <a:schemeClr val="tx1">
              <a:alpha val="7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solidFill>
                <a:srgbClr val="FFFFFF"/>
              </a:solidFill>
            </a:endParaRPr>
          </a:p>
        </p:txBody>
      </p:sp>
    </p:spTree>
    <p:extLst>
      <p:ext uri="{BB962C8B-B14F-4D97-AF65-F5344CB8AC3E}">
        <p14:creationId xmlns:p14="http://schemas.microsoft.com/office/powerpoint/2010/main" val="4012593535"/>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Demosthenes, </a:t>
            </a:r>
            <a:r>
              <a:rPr lang="en-US" i="1" dirty="0"/>
              <a:t>For </a:t>
            </a:r>
            <a:r>
              <a:rPr lang="en-US" i="1" dirty="0" err="1"/>
              <a:t>Phormio</a:t>
            </a:r>
            <a:r>
              <a:rPr lang="en-US" i="1" dirty="0"/>
              <a:t> </a:t>
            </a:r>
            <a:endParaRPr lang="en-US" dirty="0"/>
          </a:p>
        </p:txBody>
      </p:sp>
      <p:sp>
        <p:nvSpPr>
          <p:cNvPr id="3" name="Content Placeholder 2"/>
          <p:cNvSpPr>
            <a:spLocks noGrp="1"/>
          </p:cNvSpPr>
          <p:nvPr>
            <p:ph idx="1"/>
          </p:nvPr>
        </p:nvSpPr>
        <p:spPr>
          <a:xfrm>
            <a:off x="409281" y="1643125"/>
            <a:ext cx="8229600" cy="4173697"/>
          </a:xfrm>
        </p:spPr>
        <p:txBody>
          <a:bodyPr>
            <a:normAutofit fontScale="92500" lnSpcReduction="20000"/>
          </a:bodyPr>
          <a:lstStyle/>
          <a:p>
            <a:pPr marL="0" indent="0" algn="ctr">
              <a:buNone/>
            </a:pPr>
            <a:r>
              <a:rPr lang="en-US" dirty="0" smtClean="0"/>
              <a:t>36.11</a:t>
            </a:r>
            <a:endParaRPr lang="en-US" dirty="0"/>
          </a:p>
          <a:p>
            <a:pPr marL="0" indent="0" algn="just">
              <a:buNone/>
            </a:pPr>
            <a:r>
              <a:rPr lang="el-GR" dirty="0" smtClean="0"/>
              <a:t>οὔτε </a:t>
            </a:r>
            <a:r>
              <a:rPr lang="el-GR" dirty="0"/>
              <a:t>γὰρ </a:t>
            </a:r>
            <a:r>
              <a:rPr lang="el-GR" b="1" u="sng" dirty="0"/>
              <a:t>ἡ πρόσοδος </a:t>
            </a:r>
            <a:r>
              <a:rPr lang="el-GR" dirty="0"/>
              <a:t>ἦν πλείων, ἀλλ᾽ ἐλάττων </a:t>
            </a:r>
            <a:r>
              <a:rPr lang="el-GR" b="1" u="sng" dirty="0"/>
              <a:t>（τὸ μὲν γὰρ τάλαντον,</a:t>
            </a:r>
            <a:r>
              <a:rPr lang="el-GR" dirty="0"/>
              <a:t> ἡ δ᾽ ἑκατὸν μνᾶς ἔφερεν）, οὔτε τὸ κτῆμ᾽ ἥδιον, εἰ προσῆν χρήματα τῇ τραπέζῃ ἴδια.</a:t>
            </a:r>
            <a:endParaRPr lang="en-GB" dirty="0"/>
          </a:p>
          <a:p>
            <a:pPr marL="0" indent="0" algn="just">
              <a:buNone/>
            </a:pPr>
            <a:endParaRPr lang="en-US" dirty="0"/>
          </a:p>
          <a:p>
            <a:pPr marL="0" indent="0" algn="just">
              <a:buNone/>
            </a:pPr>
            <a:r>
              <a:rPr lang="en-US" b="1" u="sng" dirty="0" smtClean="0"/>
              <a:t>The </a:t>
            </a:r>
            <a:r>
              <a:rPr lang="en-US" b="1" u="sng" dirty="0"/>
              <a:t>income </a:t>
            </a:r>
            <a:r>
              <a:rPr lang="en-US" dirty="0"/>
              <a:t>was not greater; nay, it was less （</a:t>
            </a:r>
            <a:r>
              <a:rPr lang="en-US" b="1" u="sng" dirty="0"/>
              <a:t>the factory produced a talent</a:t>
            </a:r>
            <a:r>
              <a:rPr lang="en-US" dirty="0"/>
              <a:t>, and the bank, one hundred </a:t>
            </a:r>
            <a:r>
              <a:rPr lang="en-US" dirty="0" err="1" smtClean="0"/>
              <a:t>minae</a:t>
            </a:r>
            <a:r>
              <a:rPr lang="en-US" dirty="0" smtClean="0"/>
              <a:t>）</a:t>
            </a:r>
            <a:r>
              <a:rPr lang="en-US" dirty="0"/>
              <a:t>; nor was the property more agreeable</a:t>
            </a:r>
            <a:r>
              <a:rPr lang="en-US" dirty="0" smtClean="0"/>
              <a:t>,</a:t>
            </a:r>
            <a:r>
              <a:rPr lang="en-US" baseline="30000" dirty="0"/>
              <a:t> </a:t>
            </a:r>
            <a:r>
              <a:rPr lang="en-US" dirty="0" smtClean="0"/>
              <a:t>assuming </a:t>
            </a:r>
            <a:r>
              <a:rPr lang="en-US" dirty="0"/>
              <a:t>that he had private capital in the bank. </a:t>
            </a:r>
          </a:p>
        </p:txBody>
      </p:sp>
    </p:spTree>
    <p:extLst>
      <p:ext uri="{BB962C8B-B14F-4D97-AF65-F5344CB8AC3E}">
        <p14:creationId xmlns:p14="http://schemas.microsoft.com/office/powerpoint/2010/main" val="203101578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Lysias</a:t>
            </a:r>
            <a:r>
              <a:rPr lang="en-US" dirty="0" smtClean="0"/>
              <a:t>, Against Eratosthenes 19</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They had seven hundred shields of ours, they had all that silver and gold, with copper, </a:t>
            </a:r>
            <a:r>
              <a:rPr lang="en-US" dirty="0" err="1"/>
              <a:t>jewellery</a:t>
            </a:r>
            <a:r>
              <a:rPr lang="en-US" dirty="0"/>
              <a:t>, furniture and women's apparel beyond what they had ever expected to get; </a:t>
            </a:r>
            <a:r>
              <a:rPr lang="en-US" b="1" u="sng" dirty="0"/>
              <a:t>also a hundred and twenty slaves</a:t>
            </a:r>
            <a:r>
              <a:rPr lang="en-US" dirty="0"/>
              <a:t>, of whom they took the ablest, delivering the rest to the Treasury; and yet to what extremes of insatiable greed for gain did they go, in this revelation that they made of their personal character</a:t>
            </a:r>
            <a:r>
              <a:rPr lang="en-US" dirty="0" smtClean="0"/>
              <a:t>!</a:t>
            </a:r>
          </a:p>
          <a:p>
            <a:pPr marL="0" indent="0">
              <a:buNone/>
            </a:pPr>
            <a:endParaRPr lang="en-US" dirty="0"/>
          </a:p>
          <a:p>
            <a:pPr marL="0" indent="0">
              <a:buNone/>
            </a:pPr>
            <a:r>
              <a:rPr lang="el-GR" dirty="0"/>
              <a:t>καὶ ἔχοντες μὲν </a:t>
            </a:r>
            <a:r>
              <a:rPr lang="el-GR" b="1" u="sng" dirty="0"/>
              <a:t>ἑπτακοσίας ἀσπίδας τῶν ἡμετέρων</a:t>
            </a:r>
            <a:r>
              <a:rPr lang="el-GR" dirty="0"/>
              <a:t>, ἔχοντες δὲ ἀργύριον καὶ χρυσίον τοσοῦτον, χαλκὸν δὲ καὶ κόσμον καὶ ἔπιπλα καὶ ἱμάτια γυναικεῖα ὅσα οὐδεπώποτε ᾤοντο κτήσεσθαι, </a:t>
            </a:r>
            <a:r>
              <a:rPr lang="el-GR" b="1" u="sng" dirty="0"/>
              <a:t>καὶ ἀνδράποδα εἴκοσι καὶ ἑκατόν</a:t>
            </a:r>
            <a:r>
              <a:rPr lang="el-GR" dirty="0"/>
              <a:t>, ὧν τὰ μὲν βέλτιστα ἔλαβον, τὰ δὲ λοιπὰ εἰς τὸ δημόσιον ἀπέδοσαν, εἰς τοσαύτην ἀπληστίαν καὶ αἰσχροκέρδειαν ἀφίκοντο καὶ τοῦ τρόπου τοῦ αὑτῶν ἀπόδειξιν ἐποιήσαντο</a:t>
            </a:r>
            <a:r>
              <a:rPr lang="el-GR" dirty="0" smtClean="0"/>
              <a:t>:</a:t>
            </a:r>
            <a:endParaRPr lang="en-GB" dirty="0" smtClean="0"/>
          </a:p>
          <a:p>
            <a:pPr marL="0" indent="0">
              <a:buNone/>
            </a:pPr>
            <a:endParaRPr lang="en-GB" dirty="0"/>
          </a:p>
          <a:p>
            <a:pPr marL="0" indent="0" algn="ctr">
              <a:buNone/>
            </a:pPr>
            <a:r>
              <a:rPr lang="en-GB" dirty="0" err="1" smtClean="0"/>
              <a:t>n.b.</a:t>
            </a:r>
            <a:r>
              <a:rPr lang="en-GB" dirty="0" smtClean="0"/>
              <a:t> 700 (here) + 200 (</a:t>
            </a:r>
            <a:r>
              <a:rPr lang="en-US" b="1" dirty="0" smtClean="0"/>
              <a:t>Plutarch</a:t>
            </a:r>
            <a:r>
              <a:rPr lang="en-US" b="1" dirty="0"/>
              <a:t>, </a:t>
            </a:r>
            <a:r>
              <a:rPr lang="en-US" i="1" dirty="0" smtClean="0"/>
              <a:t>Vitae</a:t>
            </a:r>
            <a:r>
              <a:rPr lang="en-US" dirty="0" smtClean="0"/>
              <a:t>) = 900 shields</a:t>
            </a:r>
            <a:endParaRPr lang="en-US" dirty="0"/>
          </a:p>
        </p:txBody>
      </p:sp>
    </p:spTree>
    <p:extLst>
      <p:ext uri="{BB962C8B-B14F-4D97-AF65-F5344CB8AC3E}">
        <p14:creationId xmlns:p14="http://schemas.microsoft.com/office/powerpoint/2010/main" val="134358300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o 13"/>
          <p:cNvGrpSpPr/>
          <p:nvPr/>
        </p:nvGrpSpPr>
        <p:grpSpPr>
          <a:xfrm>
            <a:off x="2883956" y="1624548"/>
            <a:ext cx="4849818" cy="3376088"/>
            <a:chOff x="2883956" y="1624548"/>
            <a:chExt cx="4849818" cy="3376088"/>
          </a:xfrm>
        </p:grpSpPr>
        <p:sp>
          <p:nvSpPr>
            <p:cNvPr id="13" name="Elipse 12"/>
            <p:cNvSpPr/>
            <p:nvPr/>
          </p:nvSpPr>
          <p:spPr>
            <a:xfrm>
              <a:off x="2883956" y="1624548"/>
              <a:ext cx="3376088" cy="337608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7" name="Elipse 16"/>
            <p:cNvSpPr/>
            <p:nvPr/>
          </p:nvSpPr>
          <p:spPr>
            <a:xfrm>
              <a:off x="3627629" y="2368221"/>
              <a:ext cx="1888742" cy="1888742"/>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sp>
          <p:nvSpPr>
            <p:cNvPr id="23" name="CaixaDeTexto 22"/>
            <p:cNvSpPr txBox="1"/>
            <p:nvPr/>
          </p:nvSpPr>
          <p:spPr>
            <a:xfrm>
              <a:off x="6357950" y="3143248"/>
              <a:ext cx="1320298"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Irrational</a:t>
              </a:r>
            </a:p>
          </p:txBody>
        </p:sp>
        <p:sp>
          <p:nvSpPr>
            <p:cNvPr id="24" name="CaixaDeTexto 23"/>
            <p:cNvSpPr txBox="1"/>
            <p:nvPr/>
          </p:nvSpPr>
          <p:spPr>
            <a:xfrm>
              <a:off x="3929058" y="1842374"/>
              <a:ext cx="878317"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Angry</a:t>
              </a:r>
            </a:p>
          </p:txBody>
        </p:sp>
        <p:sp>
          <p:nvSpPr>
            <p:cNvPr id="25" name="CaixaDeTexto 24"/>
            <p:cNvSpPr txBox="1"/>
            <p:nvPr/>
          </p:nvSpPr>
          <p:spPr>
            <a:xfrm>
              <a:off x="3827412" y="3100328"/>
              <a:ext cx="1503938"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See Damage</a:t>
              </a:r>
            </a:p>
          </p:txBody>
        </p:sp>
        <p:sp>
          <p:nvSpPr>
            <p:cNvPr id="10" name="Elipse 9"/>
            <p:cNvSpPr/>
            <p:nvPr/>
          </p:nvSpPr>
          <p:spPr>
            <a:xfrm>
              <a:off x="4357686" y="1624548"/>
              <a:ext cx="3376088" cy="3376088"/>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1877935027"/>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Vertical </a:t>
            </a:r>
            <a:r>
              <a:rPr lang="en-US" b="1" dirty="0" err="1" smtClean="0"/>
              <a:t>Specialisation</a:t>
            </a:r>
            <a:r>
              <a:rPr lang="en-US" b="1" dirty="0" smtClean="0"/>
              <a:t/>
            </a:r>
            <a:br>
              <a:rPr lang="en-US" b="1" dirty="0" smtClean="0"/>
            </a:br>
            <a:r>
              <a:rPr lang="en-US" sz="2200" b="1" dirty="0" smtClean="0"/>
              <a:t>Xenophon</a:t>
            </a:r>
            <a:r>
              <a:rPr lang="en-US" sz="2200" b="1" dirty="0"/>
              <a:t>, </a:t>
            </a:r>
            <a:r>
              <a:rPr lang="en-US" sz="2200" i="1" dirty="0" err="1" smtClean="0"/>
              <a:t>Cyropaedia</a:t>
            </a:r>
            <a:r>
              <a:rPr lang="en-US" sz="2200" i="1" dirty="0" smtClean="0"/>
              <a:t> </a:t>
            </a:r>
            <a:r>
              <a:rPr lang="en-US" sz="2200" dirty="0" smtClean="0"/>
              <a:t>8.2.5</a:t>
            </a:r>
            <a:endParaRPr lang="en-US" sz="2200" dirty="0"/>
          </a:p>
        </p:txBody>
      </p:sp>
      <p:sp>
        <p:nvSpPr>
          <p:cNvPr id="3" name="Content Placeholder 2"/>
          <p:cNvSpPr>
            <a:spLocks noGrp="1"/>
          </p:cNvSpPr>
          <p:nvPr>
            <p:ph idx="1"/>
          </p:nvPr>
        </p:nvSpPr>
        <p:spPr>
          <a:xfrm>
            <a:off x="331777" y="1417638"/>
            <a:ext cx="8479071" cy="5063761"/>
          </a:xfrm>
        </p:spPr>
        <p:txBody>
          <a:bodyPr>
            <a:normAutofit fontScale="55000" lnSpcReduction="20000"/>
          </a:bodyPr>
          <a:lstStyle/>
          <a:p>
            <a:pPr marL="0" indent="0">
              <a:buNone/>
            </a:pPr>
            <a:r>
              <a:rPr lang="el-GR" dirty="0"/>
              <a:t>ἐν δὲ ταῖς μεγάλαις πόλεσι διὰ τὸ πολλοὺς ἑκάστου δεῖσθαι ἀρκεῖ καὶ μία ἑκάστῳ τέχνη εἰς τὸ τρέφεσθαι</a:t>
            </a:r>
            <a:r>
              <a:rPr lang="el-GR" b="1" u="sng" dirty="0"/>
              <a:t>: </a:t>
            </a:r>
            <a:r>
              <a:rPr lang="el-GR" u="sng" dirty="0"/>
              <a:t>πολλάκις δὲ οὐδ᾽ ὅλη μία: ἀλλ᾽ ὑποδήματα ποιεῖ ὁ μὲν ἀνδρεῖα, ὁ δὲ γυναικεῖα: ἔστι δὲ ἔνθα καὶ ὑποδήματα ὁ μὲν νευρορραφῶν μόνον τρέφεται, ὁ δὲ σχίζων, ὁ δὲ χιτῶνας μόνον συντέμνων, ὁ δέ γε τούτων οὐδὲν ποιῶν ἀλλὰ συντιθεὶς ταῦτα.</a:t>
            </a:r>
            <a:r>
              <a:rPr lang="el-GR" dirty="0"/>
              <a:t> ἀνάγκη οὖν τὸν ἐν βραχυτάτῳ διατρίβοντα ἔργῳ τοῦτον καὶ ἄριστα δὴ ἠναγκάσθαι τοῦτο ποιεῖν</a:t>
            </a:r>
            <a:r>
              <a:rPr lang="el-GR" dirty="0" smtClean="0"/>
              <a:t>.</a:t>
            </a:r>
            <a:endParaRPr lang="en-GB" dirty="0" smtClean="0"/>
          </a:p>
          <a:p>
            <a:pPr marL="0" indent="0">
              <a:buNone/>
            </a:pPr>
            <a:endParaRPr lang="en-US" dirty="0"/>
          </a:p>
          <a:p>
            <a:pPr marL="0" indent="0" algn="just">
              <a:buNone/>
            </a:pPr>
            <a:r>
              <a:rPr lang="en-US" dirty="0"/>
              <a:t>For in </a:t>
            </a:r>
            <a:r>
              <a:rPr lang="en-US" b="1" u="sng" dirty="0"/>
              <a:t>small towns </a:t>
            </a:r>
            <a:r>
              <a:rPr lang="en-US" dirty="0"/>
              <a:t>the same </a:t>
            </a:r>
            <a:r>
              <a:rPr lang="en-US" dirty="0" smtClean="0"/>
              <a:t>workman makes </a:t>
            </a:r>
            <a:r>
              <a:rPr lang="en-US" dirty="0"/>
              <a:t>chairs and doors and ploughs and tables, and often this </a:t>
            </a:r>
            <a:r>
              <a:rPr lang="en-US" dirty="0" smtClean="0"/>
              <a:t>same artisan </a:t>
            </a:r>
            <a:r>
              <a:rPr lang="en-US" dirty="0"/>
              <a:t>builds houses, and even so he is thankful if he can only </a:t>
            </a:r>
            <a:r>
              <a:rPr lang="en-US" dirty="0" smtClean="0"/>
              <a:t>find employment </a:t>
            </a:r>
            <a:r>
              <a:rPr lang="en-US" dirty="0"/>
              <a:t>enough to support him. And it is, of course, impossible for </a:t>
            </a:r>
            <a:r>
              <a:rPr lang="en-US" dirty="0" smtClean="0"/>
              <a:t>a man </a:t>
            </a:r>
            <a:r>
              <a:rPr lang="en-US" dirty="0"/>
              <a:t>of many trades to be proficient in all of them</a:t>
            </a:r>
            <a:r>
              <a:rPr lang="en-US" b="1" dirty="0"/>
              <a:t>. </a:t>
            </a:r>
            <a:r>
              <a:rPr lang="en-US" b="1" u="sng" dirty="0" smtClean="0"/>
              <a:t>In </a:t>
            </a:r>
            <a:r>
              <a:rPr lang="en-US" b="1" u="sng" dirty="0"/>
              <a:t>large cities</a:t>
            </a:r>
            <a:r>
              <a:rPr lang="en-US" b="1" dirty="0"/>
              <a:t>, on the other hand, inasmuch as many people have demands to make upon each branch of industry, one trade alone, and very often even less than a whole trade, is enough to support a man: one man, for instance, makes shoes for men, and another for women; and there are places even where one man earns a living by only stitching shoes, another by cutting them out, another by sewing the uppers together, while there is another who performs none of these operations but only assembles the parts. It follows, therefore, as a matter of course, that he who devotes himself to a very highly specialized line of work is bound to do it in the best possible manner</a:t>
            </a:r>
            <a:r>
              <a:rPr lang="en-US" b="1" dirty="0" smtClean="0"/>
              <a:t>.</a:t>
            </a:r>
          </a:p>
          <a:p>
            <a:pPr marL="0" indent="0" algn="just">
              <a:buNone/>
            </a:pPr>
            <a:endParaRPr lang="en-US" b="1" dirty="0"/>
          </a:p>
          <a:p>
            <a:pPr marL="0" indent="0" algn="just">
              <a:buNone/>
            </a:pPr>
            <a:r>
              <a:rPr lang="en-US" b="1" dirty="0" err="1" smtClean="0"/>
              <a:t>Labour</a:t>
            </a:r>
            <a:r>
              <a:rPr lang="en-US" b="1" dirty="0" smtClean="0"/>
              <a:t> mobility: </a:t>
            </a:r>
            <a:r>
              <a:rPr lang="en-US" dirty="0"/>
              <a:t>X. </a:t>
            </a:r>
            <a:r>
              <a:rPr lang="en-US" dirty="0" err="1"/>
              <a:t>Poroi</a:t>
            </a:r>
            <a:r>
              <a:rPr lang="en-US" dirty="0"/>
              <a:t> 4.6</a:t>
            </a:r>
            <a:endParaRPr lang="en-US" b="1" dirty="0" smtClean="0"/>
          </a:p>
        </p:txBody>
      </p:sp>
    </p:spTree>
    <p:extLst>
      <p:ext uri="{BB962C8B-B14F-4D97-AF65-F5344CB8AC3E}">
        <p14:creationId xmlns:p14="http://schemas.microsoft.com/office/powerpoint/2010/main" val="246222602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TAMP copy.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384" y="-2807541"/>
            <a:ext cx="7853995" cy="11114394"/>
          </a:xfrm>
          <a:prstGeom prst="rect">
            <a:avLst/>
          </a:prstGeom>
        </p:spPr>
      </p:pic>
      <p:sp>
        <p:nvSpPr>
          <p:cNvPr id="2" name="Title 1"/>
          <p:cNvSpPr>
            <a:spLocks noGrp="1"/>
          </p:cNvSpPr>
          <p:nvPr>
            <p:ph type="title"/>
          </p:nvPr>
        </p:nvSpPr>
        <p:spPr/>
        <p:txBody>
          <a:bodyPr/>
          <a:lstStyle/>
          <a:p>
            <a:r>
              <a:rPr lang="en-US" dirty="0" err="1" smtClean="0"/>
              <a:t>Thasian</a:t>
            </a:r>
            <a:r>
              <a:rPr lang="en-US" dirty="0" smtClean="0"/>
              <a:t> Amphora</a:t>
            </a:r>
            <a:endParaRPr lang="en-US" dirty="0"/>
          </a:p>
        </p:txBody>
      </p:sp>
      <p:sp>
        <p:nvSpPr>
          <p:cNvPr id="12" name="Title 1"/>
          <p:cNvSpPr txBox="1">
            <a:spLocks/>
          </p:cNvSpPr>
          <p:nvPr/>
        </p:nvSpPr>
        <p:spPr>
          <a:xfrm>
            <a:off x="952382" y="4730781"/>
            <a:ext cx="7301594" cy="1143000"/>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dirty="0" smtClean="0">
                <a:solidFill>
                  <a:schemeClr val="bg1"/>
                </a:solidFill>
              </a:rPr>
              <a:t>Export to foreign markets: </a:t>
            </a:r>
          </a:p>
          <a:p>
            <a:pPr algn="l"/>
            <a:r>
              <a:rPr lang="en-US" sz="2000" dirty="0" smtClean="0">
                <a:solidFill>
                  <a:schemeClr val="bg1"/>
                </a:solidFill>
              </a:rPr>
              <a:t>Production and Transport of wine and wine containers</a:t>
            </a:r>
          </a:p>
          <a:p>
            <a:pPr algn="l"/>
            <a:endParaRPr lang="en-US" sz="2000" dirty="0">
              <a:solidFill>
                <a:schemeClr val="bg1"/>
              </a:solidFill>
            </a:endParaRPr>
          </a:p>
          <a:p>
            <a:pPr algn="l"/>
            <a:r>
              <a:rPr lang="en-US" sz="2000" dirty="0" smtClean="0">
                <a:solidFill>
                  <a:schemeClr val="bg1"/>
                </a:solidFill>
              </a:rPr>
              <a:t>Here: “The number of production groups (fabricants) attested with a given annual official reflects the amount of labor engaged in amphora production for that year.” (</a:t>
            </a:r>
            <a:r>
              <a:rPr lang="en-US" sz="2000" dirty="0" err="1" smtClean="0">
                <a:solidFill>
                  <a:schemeClr val="bg1"/>
                </a:solidFill>
              </a:rPr>
              <a:t>Tzochev</a:t>
            </a:r>
            <a:r>
              <a:rPr lang="en-US" sz="2000" dirty="0" smtClean="0">
                <a:solidFill>
                  <a:schemeClr val="bg1"/>
                </a:solidFill>
              </a:rPr>
              <a:t>, 2016: 244)</a:t>
            </a:r>
            <a:endParaRPr lang="en-US" sz="2000" dirty="0">
              <a:solidFill>
                <a:schemeClr val="bg1"/>
              </a:solidFill>
            </a:endParaRPr>
          </a:p>
        </p:txBody>
      </p:sp>
      <p:grpSp>
        <p:nvGrpSpPr>
          <p:cNvPr id="17" name="Group 16"/>
          <p:cNvGrpSpPr/>
          <p:nvPr/>
        </p:nvGrpSpPr>
        <p:grpSpPr>
          <a:xfrm>
            <a:off x="6287015" y="2863231"/>
            <a:ext cx="2493554" cy="1842881"/>
            <a:chOff x="6287015" y="2863231"/>
            <a:chExt cx="2493554" cy="1842881"/>
          </a:xfrm>
        </p:grpSpPr>
        <p:cxnSp>
          <p:nvCxnSpPr>
            <p:cNvPr id="14" name="Straight Arrow Connector 13"/>
            <p:cNvCxnSpPr/>
            <p:nvPr/>
          </p:nvCxnSpPr>
          <p:spPr>
            <a:xfrm flipH="1" flipV="1">
              <a:off x="6898887" y="2863231"/>
              <a:ext cx="634905" cy="148156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287015" y="4336780"/>
              <a:ext cx="2493554" cy="369332"/>
            </a:xfrm>
            <a:prstGeom prst="rect">
              <a:avLst/>
            </a:prstGeom>
            <a:noFill/>
            <a:ln>
              <a:solidFill>
                <a:srgbClr val="FF0000"/>
              </a:solidFill>
            </a:ln>
          </p:spPr>
          <p:txBody>
            <a:bodyPr wrap="none" rtlCol="0">
              <a:spAutoFit/>
            </a:bodyPr>
            <a:lstStyle/>
            <a:p>
              <a:r>
                <a:rPr lang="en-US" dirty="0" smtClean="0">
                  <a:solidFill>
                    <a:srgbClr val="FF0000"/>
                  </a:solidFill>
                </a:rPr>
                <a:t>Loss of Black Sea Market</a:t>
              </a:r>
              <a:endParaRPr lang="en-US" dirty="0">
                <a:solidFill>
                  <a:srgbClr val="FF0000"/>
                </a:solidFill>
              </a:endParaRPr>
            </a:p>
          </p:txBody>
        </p:sp>
      </p:grpSp>
    </p:spTree>
    <p:extLst>
      <p:ext uri="{BB962C8B-B14F-4D97-AF65-F5344CB8AC3E}">
        <p14:creationId xmlns:p14="http://schemas.microsoft.com/office/powerpoint/2010/main" val="36379728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nference Image and title.jpg"/>
          <p:cNvPicPr>
            <a:picLocks noChangeAspect="1"/>
          </p:cNvPicPr>
          <p:nvPr/>
        </p:nvPicPr>
        <p:blipFill>
          <a:blip r:embed="rId3">
            <a:alphaModFix amt="46000"/>
            <a:extLst>
              <a:ext uri="{28A0092B-C50C-407E-A947-70E740481C1C}">
                <a14:useLocalDpi xmlns:a14="http://schemas.microsoft.com/office/drawing/2010/main" val="0"/>
              </a:ext>
            </a:extLst>
          </a:blip>
          <a:stretch>
            <a:fillRect/>
          </a:stretch>
        </p:blipFill>
        <p:spPr>
          <a:xfrm>
            <a:off x="-674957" y="-1314121"/>
            <a:ext cx="10145527" cy="8937332"/>
          </a:xfrm>
          <a:prstGeom prst="rect">
            <a:avLst/>
          </a:prstGeom>
        </p:spPr>
      </p:pic>
      <p:sp>
        <p:nvSpPr>
          <p:cNvPr id="2" name="Title 1"/>
          <p:cNvSpPr>
            <a:spLocks noGrp="1"/>
          </p:cNvSpPr>
          <p:nvPr>
            <p:ph type="title"/>
          </p:nvPr>
        </p:nvSpPr>
        <p:spPr/>
        <p:txBody>
          <a:bodyPr/>
          <a:lstStyle/>
          <a:p>
            <a:r>
              <a:rPr lang="en-US" dirty="0" smtClean="0"/>
              <a:t>Game Theory (</a:t>
            </a:r>
            <a:r>
              <a:rPr lang="en-US" dirty="0" err="1" smtClean="0"/>
              <a:t>Bresson</a:t>
            </a:r>
            <a:r>
              <a:rPr lang="en-US" dirty="0" smtClean="0"/>
              <a:t>, 2016: 434)</a:t>
            </a:r>
            <a:endParaRPr lang="en-US" dirty="0"/>
          </a:p>
        </p:txBody>
      </p:sp>
      <p:sp>
        <p:nvSpPr>
          <p:cNvPr id="3" name="Content Placeholder 2"/>
          <p:cNvSpPr>
            <a:spLocks noGrp="1"/>
          </p:cNvSpPr>
          <p:nvPr>
            <p:ph idx="1"/>
          </p:nvPr>
        </p:nvSpPr>
        <p:spPr>
          <a:xfrm>
            <a:off x="457200" y="1600200"/>
            <a:ext cx="2947270" cy="4697693"/>
          </a:xfrm>
        </p:spPr>
        <p:txBody>
          <a:bodyPr>
            <a:normAutofit fontScale="40000" lnSpcReduction="20000"/>
          </a:bodyPr>
          <a:lstStyle/>
          <a:p>
            <a:r>
              <a:rPr lang="en-US" dirty="0" smtClean="0"/>
              <a:t>Definition: A theory of choice with constraints – economic, cultural, political, religious, ...</a:t>
            </a:r>
          </a:p>
          <a:p>
            <a:endParaRPr lang="en-US" dirty="0" smtClean="0"/>
          </a:p>
          <a:p>
            <a:r>
              <a:rPr lang="en-US" dirty="0" err="1" smtClean="0"/>
              <a:t>Wrt</a:t>
            </a:r>
            <a:r>
              <a:rPr lang="en-US" dirty="0" smtClean="0"/>
              <a:t> our previous example of </a:t>
            </a:r>
            <a:r>
              <a:rPr lang="en-US" dirty="0" err="1" smtClean="0"/>
              <a:t>Thasian</a:t>
            </a:r>
            <a:r>
              <a:rPr lang="en-US" dirty="0" smtClean="0"/>
              <a:t> amphora: Competition was a concern which city-states attempted to regulate. </a:t>
            </a:r>
          </a:p>
          <a:p>
            <a:endParaRPr lang="en-US" dirty="0" smtClean="0"/>
          </a:p>
          <a:p>
            <a:r>
              <a:rPr lang="en-US" dirty="0" smtClean="0"/>
              <a:t>One way: Limitation of supply on the functioning of the market. </a:t>
            </a:r>
          </a:p>
          <a:p>
            <a:endParaRPr lang="en-US" dirty="0"/>
          </a:p>
          <a:p>
            <a:pPr algn="just"/>
            <a:r>
              <a:rPr lang="en-US" dirty="0" smtClean="0"/>
              <a:t>Pseudo-Aristotle, </a:t>
            </a:r>
            <a:r>
              <a:rPr lang="en-US" i="1" dirty="0" smtClean="0"/>
              <a:t>Economics: It happened that the </a:t>
            </a:r>
            <a:r>
              <a:rPr lang="en-US" i="1" dirty="0" err="1" smtClean="0"/>
              <a:t>Selymbrians</a:t>
            </a:r>
            <a:r>
              <a:rPr lang="en-US" i="1" dirty="0" smtClean="0"/>
              <a:t> needed money. Since among them there was </a:t>
            </a:r>
            <a:r>
              <a:rPr lang="en-US" b="1" i="1" dirty="0" smtClean="0"/>
              <a:t>a law that prohibited exporting grain </a:t>
            </a:r>
            <a:r>
              <a:rPr lang="en-US" b="1" i="1" dirty="0" err="1" smtClean="0"/>
              <a:t>bc</a:t>
            </a:r>
            <a:r>
              <a:rPr lang="en-US" b="1" i="1" dirty="0" smtClean="0"/>
              <a:t> a famine had taken place earlier,</a:t>
            </a:r>
            <a:r>
              <a:rPr lang="en-US" i="1" dirty="0" smtClean="0"/>
              <a:t> but they had grain from the preceding year, they decreed that individuals would deliver their grain to the city at a fixed price, each individual keeping for himself only one year’s supply. Then they issued an export license for this grain, after what seemed to them a suitable price.</a:t>
            </a:r>
            <a:endParaRPr lang="en-US" i="1" dirty="0"/>
          </a:p>
        </p:txBody>
      </p:sp>
      <p:grpSp>
        <p:nvGrpSpPr>
          <p:cNvPr id="5" name="Group 4"/>
          <p:cNvGrpSpPr/>
          <p:nvPr/>
        </p:nvGrpSpPr>
        <p:grpSpPr>
          <a:xfrm>
            <a:off x="5005288" y="2921732"/>
            <a:ext cx="3399310" cy="2740335"/>
            <a:chOff x="3618928" y="2472986"/>
            <a:chExt cx="2815710" cy="2740335"/>
          </a:xfrm>
        </p:grpSpPr>
        <p:cxnSp>
          <p:nvCxnSpPr>
            <p:cNvPr id="6" name="Straight Connector 5"/>
            <p:cNvCxnSpPr/>
            <p:nvPr/>
          </p:nvCxnSpPr>
          <p:spPr>
            <a:xfrm>
              <a:off x="3618928" y="2472986"/>
              <a:ext cx="28646" cy="274033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H="1">
              <a:off x="3647574" y="5213321"/>
              <a:ext cx="278706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3618928" y="2472986"/>
              <a:ext cx="28157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6434638" y="2472986"/>
              <a:ext cx="0" cy="274033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18928" y="3885749"/>
              <a:ext cx="28157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022575" y="2472986"/>
              <a:ext cx="0" cy="274033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2" name="TextBox 11"/>
          <p:cNvSpPr txBox="1"/>
          <p:nvPr/>
        </p:nvSpPr>
        <p:spPr>
          <a:xfrm>
            <a:off x="4931283" y="2014540"/>
            <a:ext cx="1768580"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Prohibit Export</a:t>
            </a:r>
            <a:endPar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13" name="Straight Connector 12"/>
          <p:cNvCxnSpPr/>
          <p:nvPr/>
        </p:nvCxnSpPr>
        <p:spPr>
          <a:xfrm>
            <a:off x="5005288" y="2921732"/>
            <a:ext cx="28157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rot="16200000">
            <a:off x="3771306" y="3259779"/>
            <a:ext cx="1673623" cy="64633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pc="50" dirty="0" smtClean="0">
                <a:ln w="11430"/>
                <a:solidFill>
                  <a:srgbClr val="0000FF"/>
                </a:solidFill>
                <a:effectLst>
                  <a:outerShdw blurRad="76200" dist="50800" dir="5400000" algn="tl" rotWithShape="0">
                    <a:srgbClr val="000000">
                      <a:alpha val="65000"/>
                    </a:srgbClr>
                  </a:outerShdw>
                </a:effectLst>
              </a:rPr>
              <a:t>Prohibit export</a:t>
            </a:r>
            <a:endParaRPr lang="en-US" spc="50" dirty="0">
              <a:ln w="11430"/>
              <a:solidFill>
                <a:srgbClr val="0000FF"/>
              </a:solidFill>
              <a:effectLst>
                <a:outerShdw blurRad="76200" dist="50800" dir="5400000" algn="tl" rotWithShape="0">
                  <a:srgbClr val="000000">
                    <a:alpha val="65000"/>
                  </a:srgbClr>
                </a:outerShdw>
              </a:effectLst>
            </a:endParaRPr>
          </a:p>
          <a:p>
            <a:endParaRPr lang="en-US" spc="50" dirty="0">
              <a:ln w="11430"/>
              <a:solidFill>
                <a:srgbClr val="0000FF"/>
              </a:solidFill>
              <a:effectLst>
                <a:outerShdw blurRad="76200" dist="50800" dir="5400000" algn="tl" rotWithShape="0">
                  <a:srgbClr val="000000">
                    <a:alpha val="65000"/>
                  </a:srgbClr>
                </a:outerShdw>
              </a:effectLst>
            </a:endParaRPr>
          </a:p>
        </p:txBody>
      </p:sp>
      <p:sp>
        <p:nvSpPr>
          <p:cNvPr id="15" name="TextBox 14"/>
          <p:cNvSpPr txBox="1"/>
          <p:nvPr/>
        </p:nvSpPr>
        <p:spPr>
          <a:xfrm>
            <a:off x="7193702" y="2000739"/>
            <a:ext cx="994448"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Export</a:t>
            </a:r>
            <a:endPar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6" name="TextBox 15"/>
          <p:cNvSpPr txBox="1"/>
          <p:nvPr/>
        </p:nvSpPr>
        <p:spPr>
          <a:xfrm>
            <a:off x="5476324" y="3500922"/>
            <a:ext cx="184666" cy="369332"/>
          </a:xfrm>
          <a:prstGeom prst="rect">
            <a:avLst/>
          </a:prstGeom>
          <a:noFill/>
        </p:spPr>
        <p:txBody>
          <a:bodyPr wrap="none" rtlCol="0">
            <a:spAutoFit/>
          </a:bodyPr>
          <a:lstStyle/>
          <a:p>
            <a:endParaRPr lang="en-US" dirty="0"/>
          </a:p>
        </p:txBody>
      </p:sp>
      <p:sp>
        <p:nvSpPr>
          <p:cNvPr id="17" name="TextBox 16"/>
          <p:cNvSpPr txBox="1"/>
          <p:nvPr/>
        </p:nvSpPr>
        <p:spPr>
          <a:xfrm>
            <a:off x="5107452" y="2988257"/>
            <a:ext cx="1751179" cy="1323439"/>
          </a:xfrm>
          <a:prstGeom prst="rect">
            <a:avLst/>
          </a:prstGeom>
          <a:noFill/>
        </p:spPr>
        <p:txBody>
          <a:bodyPr wrap="square" rtlCol="0">
            <a:spAutoFit/>
          </a:bodyPr>
          <a:lstStyle/>
          <a:p>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City </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mkt</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adequately supplied &amp; export only if price abroad higher</a:t>
            </a:r>
          </a:p>
        </p:txBody>
      </p:sp>
      <p:sp>
        <p:nvSpPr>
          <p:cNvPr id="18" name="TextBox 17"/>
          <p:cNvSpPr txBox="1"/>
          <p:nvPr/>
        </p:nvSpPr>
        <p:spPr>
          <a:xfrm>
            <a:off x="6844974" y="3031658"/>
            <a:ext cx="1983425"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000" b="1" spc="50" dirty="0" smtClean="0">
                <a:ln w="11430"/>
                <a:solidFill>
                  <a:srgbClr val="0000FF"/>
                </a:solidFill>
                <a:effectLst>
                  <a:outerShdw blurRad="76200" dist="50800" dir="5400000" algn="tl" rotWithShape="0">
                    <a:srgbClr val="000000">
                      <a:alpha val="65000"/>
                    </a:srgbClr>
                  </a:outerShdw>
                </a:effectLst>
              </a:rPr>
              <a:t>Safe risk aversion</a:t>
            </a:r>
            <a:r>
              <a:rPr lang="en-US" sz="2000" b="1" spc="50" dirty="0" smtClean="0">
                <a:ln w="11430"/>
                <a:effectLst>
                  <a:outerShdw blurRad="76200" dist="50800" dir="5400000" algn="tl" rotWithShape="0">
                    <a:srgbClr val="000000">
                      <a:alpha val="65000"/>
                    </a:srgbClr>
                  </a:outerShdw>
                </a:effectLst>
              </a:rPr>
              <a:t>,</a:t>
            </a:r>
            <a:r>
              <a:rPr lang="en-US" sz="2000" b="1" spc="50" dirty="0" smtClean="0">
                <a:ln w="11430"/>
                <a:solidFill>
                  <a:srgbClr val="0000FF"/>
                </a:solidFill>
                <a:effectLst>
                  <a:outerShdw blurRad="76200" dist="50800" dir="5400000" algn="tl" rotWithShape="0">
                    <a:srgbClr val="000000">
                      <a:alpha val="65000"/>
                    </a:srgbClr>
                  </a:outerShdw>
                </a:effectLst>
              </a:rPr>
              <a:t> </a:t>
            </a:r>
          </a:p>
          <a:p>
            <a:r>
              <a:rPr lang="en-US" sz="2000" b="1" spc="50" dirty="0" smtClean="0">
                <a:ln w="11430"/>
                <a:solidFill>
                  <a:srgbClr val="FF0000"/>
                </a:solidFill>
                <a:effectLst>
                  <a:outerShdw blurRad="76200" dist="50800" dir="5400000" algn="tl" rotWithShape="0">
                    <a:srgbClr val="000000">
                      <a:alpha val="65000"/>
                    </a:srgbClr>
                  </a:outerShdw>
                </a:effectLst>
              </a:rPr>
              <a:t>Risk famine</a:t>
            </a:r>
            <a:endParaRPr lang="en-US" sz="2000" b="1" spc="50" dirty="0">
              <a:ln w="11430"/>
              <a:solidFill>
                <a:srgbClr val="FF0000"/>
              </a:solidFill>
              <a:effectLst>
                <a:outerShdw blurRad="76200" dist="50800" dir="5400000" algn="tl" rotWithShape="0">
                  <a:srgbClr val="000000">
                    <a:alpha val="65000"/>
                  </a:srgbClr>
                </a:outerShdw>
              </a:effectLst>
            </a:endParaRPr>
          </a:p>
        </p:txBody>
      </p:sp>
      <p:sp>
        <p:nvSpPr>
          <p:cNvPr id="19" name="TextBox 18"/>
          <p:cNvSpPr txBox="1"/>
          <p:nvPr/>
        </p:nvSpPr>
        <p:spPr>
          <a:xfrm>
            <a:off x="5138182" y="4502162"/>
            <a:ext cx="1689020"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000" b="1" spc="50" dirty="0" smtClean="0">
                <a:ln w="11430"/>
                <a:solidFill>
                  <a:srgbClr val="0000FF"/>
                </a:solidFill>
                <a:effectLst>
                  <a:outerShdw blurRad="76200" dist="50800" dir="5400000" algn="tl" rotWithShape="0">
                    <a:srgbClr val="000000">
                      <a:alpha val="65000"/>
                    </a:srgbClr>
                  </a:outerShdw>
                </a:effectLst>
              </a:rPr>
              <a:t>Risk famine</a:t>
            </a:r>
            <a:r>
              <a:rPr lang="en-US" sz="2000" b="1" spc="50" dirty="0" smtClean="0">
                <a:ln w="11430"/>
                <a:effectLst>
                  <a:outerShdw blurRad="76200" dist="50800" dir="5400000" algn="tl" rotWithShape="0">
                    <a:srgbClr val="000000">
                      <a:alpha val="65000"/>
                    </a:srgbClr>
                  </a:outerShdw>
                </a:effectLst>
              </a:rPr>
              <a:t>,</a:t>
            </a:r>
            <a:r>
              <a:rPr lang="en-US" sz="2000" b="1" spc="50" dirty="0" smtClean="0">
                <a:ln w="11430"/>
                <a:solidFill>
                  <a:srgbClr val="0000FF"/>
                </a:solidFill>
                <a:effectLst>
                  <a:outerShdw blurRad="76200" dist="50800" dir="5400000" algn="tl" rotWithShape="0">
                    <a:srgbClr val="000000">
                      <a:alpha val="65000"/>
                    </a:srgbClr>
                  </a:outerShdw>
                </a:effectLst>
              </a:rPr>
              <a:t> </a:t>
            </a:r>
            <a:r>
              <a:rPr lang="en-US" sz="2000" b="1" spc="50" dirty="0" smtClean="0">
                <a:ln w="11430"/>
                <a:solidFill>
                  <a:srgbClr val="FF0000"/>
                </a:solidFill>
                <a:effectLst>
                  <a:outerShdw blurRad="76200" dist="50800" dir="5400000" algn="tl" rotWithShape="0">
                    <a:srgbClr val="000000">
                      <a:alpha val="65000"/>
                    </a:srgbClr>
                  </a:outerShdw>
                </a:effectLst>
              </a:rPr>
              <a:t>Safe risk aversion</a:t>
            </a:r>
            <a:endParaRPr lang="en-US" sz="2000" b="1" spc="50" dirty="0">
              <a:ln w="11430"/>
              <a:solidFill>
                <a:srgbClr val="FF0000"/>
              </a:solidFill>
              <a:effectLst>
                <a:outerShdw blurRad="76200" dist="50800" dir="5400000" algn="tl" rotWithShape="0">
                  <a:srgbClr val="000000">
                    <a:alpha val="65000"/>
                  </a:srgbClr>
                </a:outerShdw>
              </a:effectLst>
            </a:endParaRPr>
          </a:p>
        </p:txBody>
      </p:sp>
      <p:sp>
        <p:nvSpPr>
          <p:cNvPr id="20" name="TextBox 19"/>
          <p:cNvSpPr txBox="1"/>
          <p:nvPr/>
        </p:nvSpPr>
        <p:spPr>
          <a:xfrm>
            <a:off x="6740817" y="4299213"/>
            <a:ext cx="1717539" cy="1384995"/>
          </a:xfrm>
          <a:prstGeom prst="rect">
            <a:avLst/>
          </a:prstGeom>
          <a:noFill/>
        </p:spPr>
        <p:txBody>
          <a:bodyPr wrap="square" rtlCol="0">
            <a:spAutoFit/>
          </a:bodyPr>
          <a:lstStyle/>
          <a:p>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Both export better distribution of surplus, avoid famine consistently = </a:t>
            </a:r>
            <a:r>
              <a:rPr lang="en-US" sz="1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qty</a:t>
            </a: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of grain on </a:t>
            </a:r>
            <a:r>
              <a:rPr lang="en-US" sz="1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mkt</a:t>
            </a: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greater</a:t>
            </a:r>
            <a:endPar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TextBox 20"/>
          <p:cNvSpPr txBox="1"/>
          <p:nvPr/>
        </p:nvSpPr>
        <p:spPr>
          <a:xfrm>
            <a:off x="5854519" y="1465061"/>
            <a:ext cx="1690687" cy="46166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City-state B</a:t>
            </a:r>
            <a:endParaRPr lang="en-US"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2" name="TextBox 21"/>
          <p:cNvSpPr txBox="1"/>
          <p:nvPr/>
        </p:nvSpPr>
        <p:spPr>
          <a:xfrm rot="16200000">
            <a:off x="2972608" y="4068380"/>
            <a:ext cx="1701357" cy="46166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spc="50" dirty="0" smtClean="0">
                <a:ln w="11430"/>
                <a:solidFill>
                  <a:srgbClr val="0000FF"/>
                </a:solidFill>
                <a:effectLst>
                  <a:outerShdw blurRad="76200" dist="50800" dir="5400000" algn="tl" rotWithShape="0">
                    <a:srgbClr val="000000">
                      <a:alpha val="65000"/>
                    </a:srgbClr>
                  </a:outerShdw>
                </a:effectLst>
              </a:rPr>
              <a:t>City-state A</a:t>
            </a:r>
            <a:endParaRPr lang="en-US" sz="2400" spc="50" dirty="0">
              <a:ln w="11430"/>
              <a:solidFill>
                <a:srgbClr val="0000FF"/>
              </a:solidFill>
              <a:effectLst>
                <a:outerShdw blurRad="76200" dist="50800" dir="5400000" algn="tl" rotWithShape="0">
                  <a:srgbClr val="000000">
                    <a:alpha val="65000"/>
                  </a:srgbClr>
                </a:outerShdw>
              </a:effectLst>
            </a:endParaRPr>
          </a:p>
        </p:txBody>
      </p:sp>
      <p:sp>
        <p:nvSpPr>
          <p:cNvPr id="23" name="TextBox 22"/>
          <p:cNvSpPr txBox="1"/>
          <p:nvPr/>
        </p:nvSpPr>
        <p:spPr>
          <a:xfrm rot="16200000">
            <a:off x="3995301" y="4793756"/>
            <a:ext cx="952518"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pc="50" dirty="0" smtClean="0">
                <a:ln w="11430"/>
                <a:solidFill>
                  <a:srgbClr val="0000FF"/>
                </a:solidFill>
                <a:effectLst>
                  <a:outerShdw blurRad="76200" dist="50800" dir="5400000" algn="tl" rotWithShape="0">
                    <a:srgbClr val="000000">
                      <a:alpha val="65000"/>
                    </a:srgbClr>
                  </a:outerShdw>
                </a:effectLst>
              </a:rPr>
              <a:t>Export</a:t>
            </a:r>
            <a:endParaRPr lang="en-US" spc="50" dirty="0">
              <a:ln w="11430"/>
              <a:solidFill>
                <a:srgbClr val="0000FF"/>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1640311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nference Image and title.jpg"/>
          <p:cNvPicPr>
            <a:picLocks noChangeAspect="1"/>
          </p:cNvPicPr>
          <p:nvPr/>
        </p:nvPicPr>
        <p:blipFill>
          <a:blip r:embed="rId3">
            <a:alphaModFix amt="46000"/>
            <a:extLst>
              <a:ext uri="{28A0092B-C50C-407E-A947-70E740481C1C}">
                <a14:useLocalDpi xmlns:a14="http://schemas.microsoft.com/office/drawing/2010/main" val="0"/>
              </a:ext>
            </a:extLst>
          </a:blip>
          <a:stretch>
            <a:fillRect/>
          </a:stretch>
        </p:blipFill>
        <p:spPr>
          <a:xfrm>
            <a:off x="-674957" y="-1314121"/>
            <a:ext cx="10145527" cy="8937332"/>
          </a:xfrm>
          <a:prstGeom prst="rect">
            <a:avLst/>
          </a:prstGeom>
        </p:spPr>
      </p:pic>
      <p:sp>
        <p:nvSpPr>
          <p:cNvPr id="2" name="Title 1"/>
          <p:cNvSpPr>
            <a:spLocks noGrp="1"/>
          </p:cNvSpPr>
          <p:nvPr>
            <p:ph type="title"/>
          </p:nvPr>
        </p:nvSpPr>
        <p:spPr/>
        <p:txBody>
          <a:bodyPr/>
          <a:lstStyle/>
          <a:p>
            <a:r>
              <a:rPr lang="en-US" dirty="0" smtClean="0"/>
              <a:t>Game Theory</a:t>
            </a:r>
            <a:endParaRPr lang="en-US" dirty="0"/>
          </a:p>
        </p:txBody>
      </p:sp>
      <p:sp>
        <p:nvSpPr>
          <p:cNvPr id="3" name="Content Placeholder 2"/>
          <p:cNvSpPr>
            <a:spLocks noGrp="1"/>
          </p:cNvSpPr>
          <p:nvPr>
            <p:ph idx="1"/>
          </p:nvPr>
        </p:nvSpPr>
        <p:spPr>
          <a:xfrm>
            <a:off x="457200" y="1600200"/>
            <a:ext cx="2947270" cy="4697693"/>
          </a:xfrm>
        </p:spPr>
        <p:txBody>
          <a:bodyPr>
            <a:normAutofit/>
          </a:bodyPr>
          <a:lstStyle/>
          <a:p>
            <a:r>
              <a:rPr lang="en-US" dirty="0" smtClean="0"/>
              <a:t>The same idea applies to any export, even weapons</a:t>
            </a:r>
          </a:p>
          <a:p>
            <a:r>
              <a:rPr lang="en-US" i="1" dirty="0" smtClean="0"/>
              <a:t>Arms Race</a:t>
            </a:r>
            <a:endParaRPr lang="en-US" i="1" dirty="0"/>
          </a:p>
        </p:txBody>
      </p:sp>
      <p:grpSp>
        <p:nvGrpSpPr>
          <p:cNvPr id="5" name="Group 4"/>
          <p:cNvGrpSpPr/>
          <p:nvPr/>
        </p:nvGrpSpPr>
        <p:grpSpPr>
          <a:xfrm>
            <a:off x="5005288" y="2921732"/>
            <a:ext cx="3399310" cy="2740335"/>
            <a:chOff x="3618928" y="2472986"/>
            <a:chExt cx="2815710" cy="2740335"/>
          </a:xfrm>
        </p:grpSpPr>
        <p:cxnSp>
          <p:nvCxnSpPr>
            <p:cNvPr id="6" name="Straight Connector 5"/>
            <p:cNvCxnSpPr/>
            <p:nvPr/>
          </p:nvCxnSpPr>
          <p:spPr>
            <a:xfrm>
              <a:off x="3618928" y="2472986"/>
              <a:ext cx="28646" cy="274033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H="1">
              <a:off x="3647574" y="5213321"/>
              <a:ext cx="278706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3618928" y="2472986"/>
              <a:ext cx="28157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6434638" y="2472986"/>
              <a:ext cx="0" cy="274033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18928" y="3885749"/>
              <a:ext cx="28157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022575" y="2472986"/>
              <a:ext cx="0" cy="274033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2" name="TextBox 11"/>
          <p:cNvSpPr txBox="1"/>
          <p:nvPr/>
        </p:nvSpPr>
        <p:spPr>
          <a:xfrm>
            <a:off x="4931283" y="2014540"/>
            <a:ext cx="1768580"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Prohibit Export</a:t>
            </a:r>
            <a:endPar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13" name="Straight Connector 12"/>
          <p:cNvCxnSpPr/>
          <p:nvPr/>
        </p:nvCxnSpPr>
        <p:spPr>
          <a:xfrm>
            <a:off x="5005288" y="2921732"/>
            <a:ext cx="28157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rot="16200000">
            <a:off x="3771306" y="3259779"/>
            <a:ext cx="1673623" cy="64633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pc="50" dirty="0" smtClean="0">
                <a:ln w="11430"/>
                <a:solidFill>
                  <a:srgbClr val="0000FF"/>
                </a:solidFill>
                <a:effectLst>
                  <a:outerShdw blurRad="76200" dist="50800" dir="5400000" algn="tl" rotWithShape="0">
                    <a:srgbClr val="000000">
                      <a:alpha val="65000"/>
                    </a:srgbClr>
                  </a:outerShdw>
                </a:effectLst>
              </a:rPr>
              <a:t>Prohibit export</a:t>
            </a:r>
            <a:endParaRPr lang="en-US" spc="50" dirty="0">
              <a:ln w="11430"/>
              <a:solidFill>
                <a:srgbClr val="0000FF"/>
              </a:solidFill>
              <a:effectLst>
                <a:outerShdw blurRad="76200" dist="50800" dir="5400000" algn="tl" rotWithShape="0">
                  <a:srgbClr val="000000">
                    <a:alpha val="65000"/>
                  </a:srgbClr>
                </a:outerShdw>
              </a:effectLst>
            </a:endParaRPr>
          </a:p>
          <a:p>
            <a:endParaRPr lang="en-US" spc="50" dirty="0">
              <a:ln w="11430"/>
              <a:solidFill>
                <a:srgbClr val="0000FF"/>
              </a:solidFill>
              <a:effectLst>
                <a:outerShdw blurRad="76200" dist="50800" dir="5400000" algn="tl" rotWithShape="0">
                  <a:srgbClr val="000000">
                    <a:alpha val="65000"/>
                  </a:srgbClr>
                </a:outerShdw>
              </a:effectLst>
            </a:endParaRPr>
          </a:p>
        </p:txBody>
      </p:sp>
      <p:sp>
        <p:nvSpPr>
          <p:cNvPr id="15" name="TextBox 14"/>
          <p:cNvSpPr txBox="1"/>
          <p:nvPr/>
        </p:nvSpPr>
        <p:spPr>
          <a:xfrm>
            <a:off x="7193702" y="2000739"/>
            <a:ext cx="994448"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Export</a:t>
            </a:r>
            <a:endPar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6" name="TextBox 15"/>
          <p:cNvSpPr txBox="1"/>
          <p:nvPr/>
        </p:nvSpPr>
        <p:spPr>
          <a:xfrm>
            <a:off x="5476324" y="3500922"/>
            <a:ext cx="184666" cy="369332"/>
          </a:xfrm>
          <a:prstGeom prst="rect">
            <a:avLst/>
          </a:prstGeom>
          <a:noFill/>
        </p:spPr>
        <p:txBody>
          <a:bodyPr wrap="none" rtlCol="0">
            <a:spAutoFit/>
          </a:bodyPr>
          <a:lstStyle/>
          <a:p>
            <a:endParaRPr lang="en-US" dirty="0"/>
          </a:p>
        </p:txBody>
      </p:sp>
      <p:sp>
        <p:nvSpPr>
          <p:cNvPr id="17" name="TextBox 16"/>
          <p:cNvSpPr txBox="1"/>
          <p:nvPr/>
        </p:nvSpPr>
        <p:spPr>
          <a:xfrm>
            <a:off x="5107452" y="2988257"/>
            <a:ext cx="1751179" cy="1323439"/>
          </a:xfrm>
          <a:prstGeom prst="rect">
            <a:avLst/>
          </a:prstGeom>
          <a:noFill/>
        </p:spPr>
        <p:txBody>
          <a:bodyPr wrap="square" rtlCol="0">
            <a:spAutoFit/>
          </a:bodyPr>
          <a:lstStyle/>
          <a:p>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City Hoplites adequately supplied &amp; export only if price abroad higher</a:t>
            </a:r>
          </a:p>
        </p:txBody>
      </p:sp>
      <p:sp>
        <p:nvSpPr>
          <p:cNvPr id="18" name="TextBox 17"/>
          <p:cNvSpPr txBox="1"/>
          <p:nvPr/>
        </p:nvSpPr>
        <p:spPr>
          <a:xfrm>
            <a:off x="6686206" y="3031658"/>
            <a:ext cx="1983425"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000" b="1" spc="50" dirty="0" smtClean="0">
                <a:ln w="11430"/>
                <a:solidFill>
                  <a:srgbClr val="0000FF"/>
                </a:solidFill>
                <a:effectLst>
                  <a:outerShdw blurRad="76200" dist="50800" dir="5400000" algn="tl" rotWithShape="0">
                    <a:srgbClr val="000000">
                      <a:alpha val="65000"/>
                    </a:srgbClr>
                  </a:outerShdw>
                </a:effectLst>
              </a:rPr>
              <a:t>Risk arming an enemy</a:t>
            </a:r>
            <a:r>
              <a:rPr lang="en-US" sz="2000" b="1" spc="50" dirty="0" smtClean="0">
                <a:ln w="11430"/>
                <a:effectLst>
                  <a:outerShdw blurRad="76200" dist="50800" dir="5400000" algn="tl" rotWithShape="0">
                    <a:srgbClr val="000000">
                      <a:alpha val="65000"/>
                    </a:srgbClr>
                  </a:outerShdw>
                </a:effectLst>
              </a:rPr>
              <a:t>,</a:t>
            </a:r>
            <a:r>
              <a:rPr lang="en-US" sz="2000" b="1" spc="50" dirty="0" smtClean="0">
                <a:ln w="11430"/>
                <a:solidFill>
                  <a:srgbClr val="0000FF"/>
                </a:solidFill>
                <a:effectLst>
                  <a:outerShdw blurRad="76200" dist="50800" dir="5400000" algn="tl" rotWithShape="0">
                    <a:srgbClr val="000000">
                      <a:alpha val="65000"/>
                    </a:srgbClr>
                  </a:outerShdw>
                </a:effectLst>
              </a:rPr>
              <a:t> </a:t>
            </a:r>
          </a:p>
          <a:p>
            <a:r>
              <a:rPr lang="en-US" sz="2000" b="1" spc="50" dirty="0" smtClean="0">
                <a:ln w="11430"/>
                <a:solidFill>
                  <a:srgbClr val="FF0000"/>
                </a:solidFill>
                <a:effectLst>
                  <a:outerShdw blurRad="76200" dist="50800" dir="5400000" algn="tl" rotWithShape="0">
                    <a:srgbClr val="000000">
                      <a:alpha val="65000"/>
                    </a:srgbClr>
                  </a:outerShdw>
                </a:effectLst>
              </a:rPr>
              <a:t>Risk famine</a:t>
            </a:r>
            <a:endParaRPr lang="en-US" sz="2000" b="1" spc="50" dirty="0">
              <a:ln w="11430"/>
              <a:solidFill>
                <a:srgbClr val="FF0000"/>
              </a:solidFill>
              <a:effectLst>
                <a:outerShdw blurRad="76200" dist="50800" dir="5400000" algn="tl" rotWithShape="0">
                  <a:srgbClr val="000000">
                    <a:alpha val="65000"/>
                  </a:srgbClr>
                </a:outerShdw>
              </a:effectLst>
            </a:endParaRPr>
          </a:p>
        </p:txBody>
      </p:sp>
      <p:sp>
        <p:nvSpPr>
          <p:cNvPr id="19" name="TextBox 18"/>
          <p:cNvSpPr txBox="1"/>
          <p:nvPr/>
        </p:nvSpPr>
        <p:spPr>
          <a:xfrm>
            <a:off x="5138182" y="4383110"/>
            <a:ext cx="1689020" cy="1323439"/>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000" b="1" spc="50" dirty="0" smtClean="0">
                <a:ln w="11430"/>
                <a:solidFill>
                  <a:srgbClr val="0000FF"/>
                </a:solidFill>
                <a:effectLst>
                  <a:outerShdw blurRad="76200" dist="50800" dir="5400000" algn="tl" rotWithShape="0">
                    <a:srgbClr val="000000">
                      <a:alpha val="65000"/>
                    </a:srgbClr>
                  </a:outerShdw>
                </a:effectLst>
              </a:rPr>
              <a:t>Risk arming an enemy</a:t>
            </a:r>
            <a:r>
              <a:rPr lang="en-US" sz="2000" b="1" spc="50" dirty="0" smtClean="0">
                <a:ln w="11430"/>
                <a:effectLst>
                  <a:outerShdw blurRad="76200" dist="50800" dir="5400000" algn="tl" rotWithShape="0">
                    <a:srgbClr val="000000">
                      <a:alpha val="65000"/>
                    </a:srgbClr>
                  </a:outerShdw>
                </a:effectLst>
              </a:rPr>
              <a:t>,</a:t>
            </a:r>
            <a:r>
              <a:rPr lang="en-US" sz="2000" b="1" spc="50" dirty="0" smtClean="0">
                <a:ln w="11430"/>
                <a:solidFill>
                  <a:srgbClr val="0000FF"/>
                </a:solidFill>
                <a:effectLst>
                  <a:outerShdw blurRad="76200" dist="50800" dir="5400000" algn="tl" rotWithShape="0">
                    <a:srgbClr val="000000">
                      <a:alpha val="65000"/>
                    </a:srgbClr>
                  </a:outerShdw>
                </a:effectLst>
              </a:rPr>
              <a:t> </a:t>
            </a:r>
            <a:r>
              <a:rPr lang="en-US" sz="2000" b="1" spc="50" dirty="0" smtClean="0">
                <a:ln w="11430"/>
                <a:solidFill>
                  <a:srgbClr val="FF0000"/>
                </a:solidFill>
                <a:effectLst>
                  <a:outerShdw blurRad="76200" dist="50800" dir="5400000" algn="tl" rotWithShape="0">
                    <a:srgbClr val="000000">
                      <a:alpha val="65000"/>
                    </a:srgbClr>
                  </a:outerShdw>
                </a:effectLst>
              </a:rPr>
              <a:t>Safe risk aversion</a:t>
            </a:r>
            <a:endParaRPr lang="en-US" sz="2000" b="1" spc="50" dirty="0">
              <a:ln w="11430"/>
              <a:solidFill>
                <a:srgbClr val="FF0000"/>
              </a:solidFill>
              <a:effectLst>
                <a:outerShdw blurRad="76200" dist="50800" dir="5400000" algn="tl" rotWithShape="0">
                  <a:srgbClr val="000000">
                    <a:alpha val="65000"/>
                  </a:srgbClr>
                </a:outerShdw>
              </a:effectLst>
            </a:endParaRPr>
          </a:p>
        </p:txBody>
      </p:sp>
      <p:sp>
        <p:nvSpPr>
          <p:cNvPr id="20" name="TextBox 19"/>
          <p:cNvSpPr txBox="1"/>
          <p:nvPr/>
        </p:nvSpPr>
        <p:spPr>
          <a:xfrm>
            <a:off x="6740817" y="4299213"/>
            <a:ext cx="1717539" cy="1384995"/>
          </a:xfrm>
          <a:prstGeom prst="rect">
            <a:avLst/>
          </a:prstGeom>
          <a:noFill/>
        </p:spPr>
        <p:txBody>
          <a:bodyPr wrap="square" rtlCol="0">
            <a:spAutoFit/>
          </a:bodyPr>
          <a:lstStyle/>
          <a:p>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Both export better distribution of surplus increased Possible </a:t>
            </a:r>
            <a:r>
              <a:rPr lang="en-US" sz="1400" b="1"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risk of war </a:t>
            </a: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sz="1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qty</a:t>
            </a: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of weapons on </a:t>
            </a:r>
            <a:r>
              <a:rPr lang="en-US" sz="1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mkt</a:t>
            </a: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greater</a:t>
            </a:r>
            <a:endPar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TextBox 20"/>
          <p:cNvSpPr txBox="1"/>
          <p:nvPr/>
        </p:nvSpPr>
        <p:spPr>
          <a:xfrm>
            <a:off x="5854519" y="1465061"/>
            <a:ext cx="1690687" cy="46166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City-state B</a:t>
            </a:r>
            <a:endParaRPr lang="en-US"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2" name="TextBox 21"/>
          <p:cNvSpPr txBox="1"/>
          <p:nvPr/>
        </p:nvSpPr>
        <p:spPr>
          <a:xfrm rot="16200000">
            <a:off x="2972608" y="4068380"/>
            <a:ext cx="1701357" cy="46166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spc="50" dirty="0" smtClean="0">
                <a:ln w="11430"/>
                <a:solidFill>
                  <a:srgbClr val="0000FF"/>
                </a:solidFill>
                <a:effectLst>
                  <a:outerShdw blurRad="76200" dist="50800" dir="5400000" algn="tl" rotWithShape="0">
                    <a:srgbClr val="000000">
                      <a:alpha val="65000"/>
                    </a:srgbClr>
                  </a:outerShdw>
                </a:effectLst>
              </a:rPr>
              <a:t>City-state A</a:t>
            </a:r>
            <a:endParaRPr lang="en-US" sz="2400" spc="50" dirty="0">
              <a:ln w="11430"/>
              <a:solidFill>
                <a:srgbClr val="0000FF"/>
              </a:solidFill>
              <a:effectLst>
                <a:outerShdw blurRad="76200" dist="50800" dir="5400000" algn="tl" rotWithShape="0">
                  <a:srgbClr val="000000">
                    <a:alpha val="65000"/>
                  </a:srgbClr>
                </a:outerShdw>
              </a:effectLst>
            </a:endParaRPr>
          </a:p>
        </p:txBody>
      </p:sp>
      <p:sp>
        <p:nvSpPr>
          <p:cNvPr id="23" name="TextBox 22"/>
          <p:cNvSpPr txBox="1"/>
          <p:nvPr/>
        </p:nvSpPr>
        <p:spPr>
          <a:xfrm rot="16200000">
            <a:off x="3995301" y="4793756"/>
            <a:ext cx="952518"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pc="50" dirty="0" smtClean="0">
                <a:ln w="11430"/>
                <a:solidFill>
                  <a:srgbClr val="0000FF"/>
                </a:solidFill>
                <a:effectLst>
                  <a:outerShdw blurRad="76200" dist="50800" dir="5400000" algn="tl" rotWithShape="0">
                    <a:srgbClr val="000000">
                      <a:alpha val="65000"/>
                    </a:srgbClr>
                  </a:outerShdw>
                </a:effectLst>
              </a:rPr>
              <a:t>Export</a:t>
            </a:r>
            <a:endParaRPr lang="en-US" spc="50" dirty="0">
              <a:ln w="11430"/>
              <a:solidFill>
                <a:srgbClr val="0000FF"/>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8981858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Prisoner’s Dilemma</a:t>
            </a:r>
            <a:endParaRPr lang="en-US" dirty="0"/>
          </a:p>
        </p:txBody>
      </p:sp>
      <p:grpSp>
        <p:nvGrpSpPr>
          <p:cNvPr id="5" name="Group 4"/>
          <p:cNvGrpSpPr/>
          <p:nvPr/>
        </p:nvGrpSpPr>
        <p:grpSpPr>
          <a:xfrm>
            <a:off x="5013387" y="2980844"/>
            <a:ext cx="3399310" cy="2740335"/>
            <a:chOff x="3618928" y="2472986"/>
            <a:chExt cx="2815710" cy="2740335"/>
          </a:xfrm>
        </p:grpSpPr>
        <p:cxnSp>
          <p:nvCxnSpPr>
            <p:cNvPr id="6" name="Straight Connector 5"/>
            <p:cNvCxnSpPr/>
            <p:nvPr/>
          </p:nvCxnSpPr>
          <p:spPr>
            <a:xfrm>
              <a:off x="3618928" y="2472986"/>
              <a:ext cx="28646" cy="274033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H="1">
              <a:off x="3647574" y="5213321"/>
              <a:ext cx="278706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3618928" y="2472986"/>
              <a:ext cx="28157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6434638" y="2472986"/>
              <a:ext cx="0" cy="274033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18928" y="3885749"/>
              <a:ext cx="28157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022575" y="2472986"/>
              <a:ext cx="0" cy="274033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2" name="TextBox 11"/>
          <p:cNvSpPr txBox="1"/>
          <p:nvPr/>
        </p:nvSpPr>
        <p:spPr>
          <a:xfrm>
            <a:off x="5223456" y="2436056"/>
            <a:ext cx="1238640" cy="369332"/>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Cooperate</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13" name="Straight Connector 12"/>
          <p:cNvCxnSpPr/>
          <p:nvPr/>
        </p:nvCxnSpPr>
        <p:spPr>
          <a:xfrm>
            <a:off x="5013387" y="2980844"/>
            <a:ext cx="281571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rot="16200000">
            <a:off x="3991320" y="3499326"/>
            <a:ext cx="1238640" cy="369332"/>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rgbClr val="0000FF"/>
                </a:solidFill>
                <a:effectLst>
                  <a:outerShdw blurRad="76200" dist="50800" dir="5400000" algn="tl" rotWithShape="0">
                    <a:srgbClr val="000000">
                      <a:alpha val="65000"/>
                    </a:srgbClr>
                  </a:outerShdw>
                </a:effectLst>
              </a:rPr>
              <a:t>Cooperate</a:t>
            </a:r>
            <a:endParaRPr lang="en-US" b="1" spc="50" dirty="0">
              <a:ln w="11430"/>
              <a:solidFill>
                <a:srgbClr val="0000FF"/>
              </a:solidFill>
              <a:effectLst>
                <a:outerShdw blurRad="76200" dist="50800" dir="5400000" algn="tl" rotWithShape="0">
                  <a:srgbClr val="000000">
                    <a:alpha val="65000"/>
                  </a:srgbClr>
                </a:outerShdw>
              </a:effectLst>
            </a:endParaRPr>
          </a:p>
        </p:txBody>
      </p:sp>
      <p:sp>
        <p:nvSpPr>
          <p:cNvPr id="15" name="TextBox 14"/>
          <p:cNvSpPr txBox="1"/>
          <p:nvPr/>
        </p:nvSpPr>
        <p:spPr>
          <a:xfrm>
            <a:off x="7080281" y="2432806"/>
            <a:ext cx="844302" cy="369332"/>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Defect</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6" name="TextBox 15"/>
          <p:cNvSpPr txBox="1"/>
          <p:nvPr/>
        </p:nvSpPr>
        <p:spPr>
          <a:xfrm rot="16200000">
            <a:off x="4178552" y="4890366"/>
            <a:ext cx="844302" cy="369332"/>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rgbClr val="0000FF"/>
                </a:solidFill>
                <a:effectLst>
                  <a:outerShdw blurRad="76200" dist="50800" dir="5400000" algn="tl" rotWithShape="0">
                    <a:srgbClr val="000000">
                      <a:alpha val="65000"/>
                    </a:srgbClr>
                  </a:outerShdw>
                </a:effectLst>
              </a:rPr>
              <a:t>Defect</a:t>
            </a:r>
            <a:endParaRPr lang="en-US" b="1" spc="50" dirty="0">
              <a:ln w="11430"/>
              <a:solidFill>
                <a:srgbClr val="0000FF"/>
              </a:solidFill>
              <a:effectLst>
                <a:outerShdw blurRad="76200" dist="50800" dir="5400000" algn="tl" rotWithShape="0">
                  <a:srgbClr val="000000">
                    <a:alpha val="65000"/>
                  </a:srgbClr>
                </a:outerShdw>
              </a:effectLst>
            </a:endParaRPr>
          </a:p>
        </p:txBody>
      </p:sp>
      <p:sp>
        <p:nvSpPr>
          <p:cNvPr id="17" name="TextBox 16"/>
          <p:cNvSpPr txBox="1"/>
          <p:nvPr/>
        </p:nvSpPr>
        <p:spPr>
          <a:xfrm>
            <a:off x="5484423" y="3560034"/>
            <a:ext cx="184666" cy="369332"/>
          </a:xfrm>
          <a:prstGeom prst="rect">
            <a:avLst/>
          </a:prstGeom>
          <a:noFill/>
        </p:spPr>
        <p:txBody>
          <a:bodyPr wrap="none" rtlCol="0">
            <a:spAutoFit/>
          </a:bodyPr>
          <a:lstStyle/>
          <a:p>
            <a:endParaRPr lang="en-US" dirty="0"/>
          </a:p>
        </p:txBody>
      </p:sp>
      <p:sp>
        <p:nvSpPr>
          <p:cNvPr id="18" name="TextBox 17"/>
          <p:cNvSpPr txBox="1"/>
          <p:nvPr/>
        </p:nvSpPr>
        <p:spPr>
          <a:xfrm>
            <a:off x="5414428" y="3406146"/>
            <a:ext cx="992093"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b="1" spc="50" dirty="0" smtClean="0">
                <a:ln w="11430"/>
                <a:solidFill>
                  <a:srgbClr val="0000FF"/>
                </a:solidFill>
                <a:effectLst>
                  <a:outerShdw blurRad="76200" dist="50800" dir="5400000" algn="tl" rotWithShape="0">
                    <a:srgbClr val="000000">
                      <a:alpha val="65000"/>
                    </a:srgbClr>
                  </a:outerShdw>
                </a:effectLst>
              </a:rPr>
              <a:t>R</a:t>
            </a:r>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2800" b="1" spc="50" dirty="0" smtClean="0">
                <a:ln w="11430"/>
                <a:effectLst>
                  <a:outerShdw blurRad="76200" dist="50800" dir="5400000" algn="tl" rotWithShape="0">
                    <a:srgbClr val="000000">
                      <a:alpha val="65000"/>
                    </a:srgbClr>
                  </a:outerShdw>
                </a:effectLst>
              </a:rPr>
              <a:t>,</a:t>
            </a:r>
            <a:r>
              <a:rPr lang="en-US" sz="2800" b="1" spc="50" dirty="0" smtClean="0">
                <a:ln w="11430"/>
                <a:solidFill>
                  <a:srgbClr val="0000FF"/>
                </a:solidFill>
                <a:effectLst>
                  <a:outerShdw blurRad="76200" dist="50800" dir="5400000" algn="tl" rotWithShape="0">
                    <a:srgbClr val="000000">
                      <a:alpha val="65000"/>
                    </a:srgbClr>
                  </a:outerShdw>
                </a:effectLst>
              </a:rPr>
              <a:t> </a:t>
            </a:r>
            <a:r>
              <a:rPr lang="en-US" sz="2800" b="1" spc="50" dirty="0" smtClean="0">
                <a:ln w="11430"/>
                <a:solidFill>
                  <a:srgbClr val="FF0000"/>
                </a:solidFill>
                <a:effectLst>
                  <a:outerShdw blurRad="76200" dist="50800" dir="5400000" algn="tl" rotWithShape="0">
                    <a:srgbClr val="000000">
                      <a:alpha val="65000"/>
                    </a:srgbClr>
                  </a:outerShdw>
                </a:effectLst>
              </a:rPr>
              <a:t>R</a:t>
            </a:r>
            <a:endParaRPr lang="en-US" sz="2800" b="1" spc="50" dirty="0">
              <a:ln w="11430"/>
              <a:solidFill>
                <a:srgbClr val="FF0000"/>
              </a:solidFill>
              <a:effectLst>
                <a:outerShdw blurRad="76200" dist="50800" dir="5400000" algn="tl" rotWithShape="0">
                  <a:srgbClr val="000000">
                    <a:alpha val="65000"/>
                  </a:srgbClr>
                </a:outerShdw>
              </a:effectLst>
            </a:endParaRPr>
          </a:p>
        </p:txBody>
      </p:sp>
      <p:sp>
        <p:nvSpPr>
          <p:cNvPr id="19" name="TextBox 18"/>
          <p:cNvSpPr txBox="1"/>
          <p:nvPr/>
        </p:nvSpPr>
        <p:spPr>
          <a:xfrm>
            <a:off x="7151899" y="3426801"/>
            <a:ext cx="1064845"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b="1" spc="50" dirty="0">
                <a:ln w="11430"/>
                <a:solidFill>
                  <a:srgbClr val="0000FF"/>
                </a:solidFill>
                <a:effectLst>
                  <a:outerShdw blurRad="76200" dist="50800" dir="5400000" algn="tl" rotWithShape="0">
                    <a:srgbClr val="000000">
                      <a:alpha val="65000"/>
                    </a:srgbClr>
                  </a:outerShdw>
                </a:effectLst>
              </a:rPr>
              <a:t>S</a:t>
            </a:r>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2800" b="1" spc="50" dirty="0" smtClean="0">
                <a:ln w="11430"/>
                <a:effectLst>
                  <a:outerShdw blurRad="76200" dist="50800" dir="5400000" algn="tl" rotWithShape="0">
                    <a:srgbClr val="000000">
                      <a:alpha val="65000"/>
                    </a:srgbClr>
                  </a:outerShdw>
                </a:effectLst>
              </a:rPr>
              <a:t>,</a:t>
            </a:r>
            <a:r>
              <a:rPr lang="en-US" sz="2800" b="1" spc="50" dirty="0" smtClean="0">
                <a:ln w="11430"/>
                <a:solidFill>
                  <a:srgbClr val="0000FF"/>
                </a:solidFill>
                <a:effectLst>
                  <a:outerShdw blurRad="76200" dist="50800" dir="5400000" algn="tl" rotWithShape="0">
                    <a:srgbClr val="000000">
                      <a:alpha val="65000"/>
                    </a:srgbClr>
                  </a:outerShdw>
                </a:effectLst>
              </a:rPr>
              <a:t> </a:t>
            </a:r>
            <a:r>
              <a:rPr lang="en-US" sz="2800" b="1" spc="50" dirty="0" smtClean="0">
                <a:ln w="11430"/>
                <a:solidFill>
                  <a:srgbClr val="FF0000"/>
                </a:solidFill>
                <a:effectLst>
                  <a:outerShdw blurRad="76200" dist="50800" dir="5400000" algn="tl" rotWithShape="0">
                    <a:srgbClr val="000000">
                      <a:alpha val="65000"/>
                    </a:srgbClr>
                  </a:outerShdw>
                </a:effectLst>
              </a:rPr>
              <a:t>T*</a:t>
            </a:r>
            <a:endParaRPr lang="en-US" sz="2800" b="1" spc="50" dirty="0">
              <a:ln w="11430"/>
              <a:solidFill>
                <a:srgbClr val="FF0000"/>
              </a:solidFill>
              <a:effectLst>
                <a:outerShdw blurRad="76200" dist="50800" dir="5400000" algn="tl" rotWithShape="0">
                  <a:srgbClr val="000000">
                    <a:alpha val="65000"/>
                  </a:srgbClr>
                </a:outerShdw>
              </a:effectLst>
            </a:endParaRPr>
          </a:p>
        </p:txBody>
      </p:sp>
      <p:sp>
        <p:nvSpPr>
          <p:cNvPr id="20" name="TextBox 19"/>
          <p:cNvSpPr txBox="1"/>
          <p:nvPr/>
        </p:nvSpPr>
        <p:spPr>
          <a:xfrm>
            <a:off x="5484423" y="4864753"/>
            <a:ext cx="1054812"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b="1" spc="50" dirty="0" smtClean="0">
                <a:ln w="11430"/>
                <a:solidFill>
                  <a:srgbClr val="0000FF"/>
                </a:solidFill>
                <a:effectLst>
                  <a:outerShdw blurRad="76200" dist="50800" dir="5400000" algn="tl" rotWithShape="0">
                    <a:srgbClr val="000000">
                      <a:alpha val="65000"/>
                    </a:srgbClr>
                  </a:outerShdw>
                </a:effectLst>
              </a:rPr>
              <a:t>T* </a:t>
            </a:r>
            <a:r>
              <a:rPr lang="en-US" sz="2800" b="1" spc="50" dirty="0" smtClean="0">
                <a:ln w="11430"/>
                <a:effectLst>
                  <a:outerShdw blurRad="76200" dist="50800" dir="5400000" algn="tl" rotWithShape="0">
                    <a:srgbClr val="000000">
                      <a:alpha val="65000"/>
                    </a:srgbClr>
                  </a:outerShdw>
                </a:effectLst>
              </a:rPr>
              <a:t>,</a:t>
            </a:r>
            <a:r>
              <a:rPr lang="en-US" sz="2800" b="1" spc="50" dirty="0" smtClean="0">
                <a:ln w="11430"/>
                <a:solidFill>
                  <a:srgbClr val="0000FF"/>
                </a:solidFill>
                <a:effectLst>
                  <a:outerShdw blurRad="76200" dist="50800" dir="5400000" algn="tl" rotWithShape="0">
                    <a:srgbClr val="000000">
                      <a:alpha val="65000"/>
                    </a:srgbClr>
                  </a:outerShdw>
                </a:effectLst>
              </a:rPr>
              <a:t> </a:t>
            </a:r>
            <a:r>
              <a:rPr lang="en-US" sz="2800" b="1" spc="50" dirty="0" smtClean="0">
                <a:ln w="11430"/>
                <a:solidFill>
                  <a:srgbClr val="FF0000"/>
                </a:solidFill>
                <a:effectLst>
                  <a:outerShdw blurRad="76200" dist="50800" dir="5400000" algn="tl" rotWithShape="0">
                    <a:srgbClr val="000000">
                      <a:alpha val="65000"/>
                    </a:srgbClr>
                  </a:outerShdw>
                </a:effectLst>
              </a:rPr>
              <a:t>S</a:t>
            </a:r>
            <a:endParaRPr lang="en-US" sz="2800" b="1" spc="50" dirty="0">
              <a:ln w="11430"/>
              <a:solidFill>
                <a:srgbClr val="FF0000"/>
              </a:solidFill>
              <a:effectLst>
                <a:outerShdw blurRad="76200" dist="50800" dir="5400000" algn="tl" rotWithShape="0">
                  <a:srgbClr val="000000">
                    <a:alpha val="65000"/>
                  </a:srgbClr>
                </a:outerShdw>
              </a:effectLst>
            </a:endParaRPr>
          </a:p>
        </p:txBody>
      </p:sp>
      <p:sp>
        <p:nvSpPr>
          <p:cNvPr id="21" name="TextBox 20"/>
          <p:cNvSpPr txBox="1"/>
          <p:nvPr/>
        </p:nvSpPr>
        <p:spPr>
          <a:xfrm>
            <a:off x="6837111" y="4864753"/>
            <a:ext cx="1379634"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b="1" spc="50" dirty="0" smtClean="0">
                <a:ln w="11430"/>
                <a:solidFill>
                  <a:srgbClr val="0000FF"/>
                </a:solidFill>
                <a:effectLst>
                  <a:outerShdw blurRad="76200" dist="50800" dir="5400000" algn="tl" rotWithShape="0">
                    <a:srgbClr val="000000">
                      <a:alpha val="65000"/>
                    </a:srgbClr>
                  </a:outerShdw>
                </a:effectLst>
              </a:rPr>
              <a:t>P*</a:t>
            </a:r>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2800" b="1" spc="50" dirty="0" smtClean="0">
                <a:ln w="11430"/>
                <a:effectLst>
                  <a:outerShdw blurRad="76200" dist="50800" dir="5400000" algn="tl" rotWithShape="0">
                    <a:srgbClr val="000000">
                      <a:alpha val="65000"/>
                    </a:srgbClr>
                  </a:outerShdw>
                </a:effectLst>
              </a:rPr>
              <a:t>,</a:t>
            </a:r>
            <a:r>
              <a:rPr lang="en-US" sz="2800" b="1" spc="50" dirty="0" smtClean="0">
                <a:ln w="11430"/>
                <a:solidFill>
                  <a:srgbClr val="FF0000"/>
                </a:solidFill>
                <a:effectLst>
                  <a:outerShdw blurRad="76200" dist="50800" dir="5400000" algn="tl" rotWithShape="0">
                    <a:srgbClr val="000000">
                      <a:alpha val="65000"/>
                    </a:srgbClr>
                  </a:outerShdw>
                </a:effectLst>
              </a:rPr>
              <a:t> P*</a:t>
            </a:r>
            <a:endParaRPr lang="en-US" sz="2800" b="1" spc="50" dirty="0">
              <a:ln w="11430"/>
              <a:solidFill>
                <a:srgbClr val="FF0000"/>
              </a:solidFill>
              <a:effectLst>
                <a:outerShdw blurRad="76200" dist="50800" dir="5400000" algn="tl" rotWithShape="0">
                  <a:srgbClr val="000000">
                    <a:alpha val="65000"/>
                  </a:srgbClr>
                </a:outerShdw>
              </a:effectLst>
            </a:endParaRPr>
          </a:p>
        </p:txBody>
      </p:sp>
      <p:sp>
        <p:nvSpPr>
          <p:cNvPr id="22" name="TextBox 21"/>
          <p:cNvSpPr txBox="1"/>
          <p:nvPr/>
        </p:nvSpPr>
        <p:spPr>
          <a:xfrm>
            <a:off x="6057784" y="1686621"/>
            <a:ext cx="1256574" cy="46166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Player 2</a:t>
            </a:r>
            <a:endPar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3" name="TextBox 22"/>
          <p:cNvSpPr txBox="1"/>
          <p:nvPr/>
        </p:nvSpPr>
        <p:spPr>
          <a:xfrm rot="16200000">
            <a:off x="3445888" y="4162775"/>
            <a:ext cx="1256574" cy="46166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b="1" spc="50" dirty="0" smtClean="0">
                <a:ln w="11430"/>
                <a:solidFill>
                  <a:srgbClr val="0000FF"/>
                </a:solidFill>
                <a:effectLst>
                  <a:outerShdw blurRad="76200" dist="50800" dir="5400000" algn="tl" rotWithShape="0">
                    <a:srgbClr val="000000">
                      <a:alpha val="65000"/>
                    </a:srgbClr>
                  </a:outerShdw>
                </a:effectLst>
              </a:rPr>
              <a:t>Player 1</a:t>
            </a:r>
            <a:endParaRPr lang="en-US" sz="2400" b="1" spc="50" dirty="0">
              <a:ln w="11430"/>
              <a:solidFill>
                <a:srgbClr val="0000FF"/>
              </a:solidFill>
              <a:effectLst>
                <a:outerShdw blurRad="76200" dist="50800" dir="5400000" algn="tl" rotWithShape="0">
                  <a:srgbClr val="000000">
                    <a:alpha val="65000"/>
                  </a:srgbClr>
                </a:outerShdw>
              </a:effectLst>
            </a:endParaRPr>
          </a:p>
        </p:txBody>
      </p:sp>
      <p:sp>
        <p:nvSpPr>
          <p:cNvPr id="25" name="TextBox 24"/>
          <p:cNvSpPr txBox="1"/>
          <p:nvPr/>
        </p:nvSpPr>
        <p:spPr>
          <a:xfrm>
            <a:off x="171951" y="1479529"/>
            <a:ext cx="3854918" cy="5447646"/>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r>
              <a:rPr lang="en-US" sz="2400" b="1" spc="150" dirty="0" smtClean="0">
                <a:ln w="11430"/>
                <a:solidFill>
                  <a:srgbClr val="F8F8F8"/>
                </a:solidFill>
                <a:effectLst>
                  <a:outerShdw blurRad="25400" algn="tl" rotWithShape="0">
                    <a:srgbClr val="000000">
                      <a:alpha val="43000"/>
                    </a:srgbClr>
                  </a:outerShdw>
                </a:effectLst>
                <a:latin typeface="Arial"/>
                <a:cs typeface="Arial"/>
              </a:rPr>
              <a:t>Payoffs</a:t>
            </a:r>
            <a:r>
              <a:rPr lang="en-US" sz="2800" b="1" spc="150" dirty="0">
                <a:ln w="11430"/>
                <a:solidFill>
                  <a:srgbClr val="F8F8F8"/>
                </a:solidFill>
                <a:effectLst>
                  <a:outerShdw blurRad="25400" algn="tl" rotWithShape="0">
                    <a:srgbClr val="000000">
                      <a:alpha val="43000"/>
                    </a:srgbClr>
                  </a:outerShdw>
                </a:effectLst>
                <a:latin typeface="Arial"/>
                <a:cs typeface="Arial"/>
              </a:rPr>
              <a:t> </a:t>
            </a:r>
            <a:r>
              <a:rPr lang="en-US" sz="2000" b="1" spc="150" dirty="0" smtClean="0">
                <a:ln w="11430"/>
                <a:solidFill>
                  <a:srgbClr val="F8F8F8"/>
                </a:solidFill>
                <a:effectLst>
                  <a:outerShdw blurRad="25400" algn="tl" rotWithShape="0">
                    <a:srgbClr val="000000">
                      <a:alpha val="43000"/>
                    </a:srgbClr>
                  </a:outerShdw>
                </a:effectLst>
                <a:latin typeface="Arial"/>
                <a:cs typeface="Arial"/>
              </a:rPr>
              <a:t>T </a:t>
            </a:r>
            <a:r>
              <a:rPr lang="en-US" sz="2000" b="1" spc="150" dirty="0">
                <a:ln w="11430"/>
                <a:solidFill>
                  <a:srgbClr val="F8F8F8"/>
                </a:solidFill>
                <a:effectLst>
                  <a:outerShdw blurRad="25400" algn="tl" rotWithShape="0">
                    <a:srgbClr val="000000">
                      <a:alpha val="43000"/>
                    </a:srgbClr>
                  </a:outerShdw>
                </a:effectLst>
                <a:latin typeface="Arial"/>
                <a:cs typeface="Arial"/>
              </a:rPr>
              <a:t>&gt; R &gt; P &gt; S</a:t>
            </a:r>
          </a:p>
          <a:p>
            <a:endParaRPr lang="en-US" sz="1600" spc="150" dirty="0" smtClean="0">
              <a:ln w="11430"/>
              <a:solidFill>
                <a:srgbClr val="F8F8F8"/>
              </a:solidFill>
              <a:effectLst>
                <a:outerShdw blurRad="25400" algn="tl" rotWithShape="0">
                  <a:srgbClr val="000000">
                    <a:alpha val="43000"/>
                  </a:srgbClr>
                </a:outerShdw>
              </a:effectLst>
              <a:latin typeface="Arial"/>
              <a:cs typeface="Arial"/>
            </a:endParaRPr>
          </a:p>
          <a:p>
            <a:r>
              <a:rPr lang="en-US" sz="1600" b="1" spc="150" dirty="0" smtClean="0">
                <a:ln w="11430"/>
                <a:solidFill>
                  <a:srgbClr val="F8F8F8"/>
                </a:solidFill>
                <a:effectLst>
                  <a:outerShdw blurRad="25400" algn="tl" rotWithShape="0">
                    <a:srgbClr val="000000">
                      <a:alpha val="43000"/>
                    </a:srgbClr>
                  </a:outerShdw>
                </a:effectLst>
                <a:latin typeface="Arial"/>
                <a:cs typeface="Arial"/>
              </a:rPr>
              <a:t>Temptation</a:t>
            </a:r>
            <a:r>
              <a:rPr lang="en-US" sz="1600" spc="150" dirty="0" smtClean="0">
                <a:ln w="11430"/>
                <a:solidFill>
                  <a:srgbClr val="F8F8F8"/>
                </a:solidFill>
                <a:effectLst>
                  <a:outerShdw blurRad="25400" algn="tl" rotWithShape="0">
                    <a:srgbClr val="000000">
                      <a:alpha val="43000"/>
                    </a:srgbClr>
                  </a:outerShdw>
                </a:effectLst>
                <a:latin typeface="Arial"/>
                <a:cs typeface="Arial"/>
              </a:rPr>
              <a:t> = One firm captures entire market</a:t>
            </a:r>
          </a:p>
          <a:p>
            <a:pPr marL="914400" lvl="1" indent="-457200">
              <a:buFont typeface="Arial"/>
              <a:buChar char="•"/>
            </a:pPr>
            <a:r>
              <a:rPr lang="en-US" sz="1600" spc="150" dirty="0" smtClean="0">
                <a:ln w="11430"/>
                <a:solidFill>
                  <a:srgbClr val="F8F8F8"/>
                </a:solidFill>
                <a:effectLst>
                  <a:outerShdw blurRad="25400" algn="tl" rotWithShape="0">
                    <a:srgbClr val="000000">
                      <a:alpha val="43000"/>
                    </a:srgbClr>
                  </a:outerShdw>
                </a:effectLst>
                <a:latin typeface="Arial"/>
                <a:cs typeface="Arial"/>
              </a:rPr>
              <a:t> </a:t>
            </a:r>
            <a:r>
              <a:rPr lang="en-US" sz="1600" i="1" spc="150" dirty="0" smtClean="0">
                <a:ln w="11430"/>
                <a:solidFill>
                  <a:srgbClr val="F8F8F8"/>
                </a:solidFill>
                <a:effectLst>
                  <a:outerShdw blurRad="25400" algn="tl" rotWithShape="0">
                    <a:srgbClr val="000000">
                      <a:alpha val="43000"/>
                    </a:srgbClr>
                  </a:outerShdw>
                </a:effectLst>
                <a:latin typeface="Arial"/>
                <a:cs typeface="Arial"/>
              </a:rPr>
              <a:t>first highest profit</a:t>
            </a:r>
          </a:p>
          <a:p>
            <a:endParaRPr lang="en-US" sz="1600" spc="150" dirty="0" smtClean="0">
              <a:ln w="11430"/>
              <a:solidFill>
                <a:srgbClr val="F8F8F8"/>
              </a:solidFill>
              <a:effectLst>
                <a:outerShdw blurRad="25400" algn="tl" rotWithShape="0">
                  <a:srgbClr val="000000">
                    <a:alpha val="43000"/>
                  </a:srgbClr>
                </a:outerShdw>
              </a:effectLst>
              <a:latin typeface="Arial"/>
              <a:cs typeface="Arial"/>
            </a:endParaRPr>
          </a:p>
          <a:p>
            <a:r>
              <a:rPr lang="en-US" sz="1600" b="1" spc="150" dirty="0" smtClean="0">
                <a:ln w="11430"/>
                <a:solidFill>
                  <a:srgbClr val="F8F8F8"/>
                </a:solidFill>
                <a:effectLst>
                  <a:outerShdw blurRad="25400" algn="tl" rotWithShape="0">
                    <a:srgbClr val="000000">
                      <a:alpha val="43000"/>
                    </a:srgbClr>
                  </a:outerShdw>
                </a:effectLst>
                <a:latin typeface="Arial"/>
                <a:cs typeface="Arial"/>
              </a:rPr>
              <a:t>Reward </a:t>
            </a:r>
            <a:r>
              <a:rPr lang="en-US" sz="1600" spc="150" dirty="0" smtClean="0">
                <a:ln w="11430"/>
                <a:solidFill>
                  <a:srgbClr val="F8F8F8"/>
                </a:solidFill>
                <a:effectLst>
                  <a:outerShdw blurRad="25400" algn="tl" rotWithShape="0">
                    <a:srgbClr val="000000">
                      <a:alpha val="43000"/>
                    </a:srgbClr>
                  </a:outerShdw>
                </a:effectLst>
                <a:latin typeface="Arial"/>
                <a:cs typeface="Arial"/>
              </a:rPr>
              <a:t>= share market at monopoly price</a:t>
            </a:r>
          </a:p>
          <a:p>
            <a:pPr marL="914400" lvl="1" indent="-457200">
              <a:buFont typeface="Arial"/>
              <a:buChar char="•"/>
            </a:pPr>
            <a:r>
              <a:rPr lang="en-US" sz="1600" i="1" spc="150" dirty="0" smtClean="0">
                <a:ln w="11430"/>
                <a:solidFill>
                  <a:srgbClr val="F8F8F8"/>
                </a:solidFill>
                <a:effectLst>
                  <a:outerShdw blurRad="25400" algn="tl" rotWithShape="0">
                    <a:srgbClr val="000000">
                      <a:alpha val="43000"/>
                    </a:srgbClr>
                  </a:outerShdw>
                </a:effectLst>
                <a:latin typeface="Arial"/>
                <a:cs typeface="Arial"/>
              </a:rPr>
              <a:t>second highest profit</a:t>
            </a:r>
          </a:p>
          <a:p>
            <a:endParaRPr lang="en-US" sz="1600" spc="150" dirty="0" smtClean="0">
              <a:ln w="11430"/>
              <a:solidFill>
                <a:srgbClr val="F8F8F8"/>
              </a:solidFill>
              <a:effectLst>
                <a:outerShdw blurRad="25400" algn="tl" rotWithShape="0">
                  <a:srgbClr val="000000">
                    <a:alpha val="43000"/>
                  </a:srgbClr>
                </a:outerShdw>
              </a:effectLst>
              <a:latin typeface="Arial"/>
              <a:cs typeface="Arial"/>
            </a:endParaRPr>
          </a:p>
          <a:p>
            <a:r>
              <a:rPr lang="en-US" sz="1600" b="1" spc="150" dirty="0" smtClean="0">
                <a:ln w="11430"/>
                <a:solidFill>
                  <a:srgbClr val="F8F8F8"/>
                </a:solidFill>
                <a:effectLst>
                  <a:outerShdw blurRad="25400" algn="tl" rotWithShape="0">
                    <a:srgbClr val="000000">
                      <a:alpha val="43000"/>
                    </a:srgbClr>
                  </a:outerShdw>
                </a:effectLst>
                <a:latin typeface="Arial"/>
                <a:cs typeface="Arial"/>
              </a:rPr>
              <a:t>Punishment </a:t>
            </a:r>
            <a:r>
              <a:rPr lang="en-US" sz="1600" spc="150" dirty="0" smtClean="0">
                <a:ln w="11430"/>
                <a:solidFill>
                  <a:srgbClr val="F8F8F8"/>
                </a:solidFill>
                <a:effectLst>
                  <a:outerShdw blurRad="25400" algn="tl" rotWithShape="0">
                    <a:srgbClr val="000000">
                      <a:alpha val="43000"/>
                    </a:srgbClr>
                  </a:outerShdw>
                </a:effectLst>
                <a:latin typeface="Arial"/>
                <a:cs typeface="Arial"/>
              </a:rPr>
              <a:t>= Compete on quantities</a:t>
            </a:r>
          </a:p>
          <a:p>
            <a:pPr marL="914400" lvl="1" indent="-457200">
              <a:buFont typeface="Arial"/>
              <a:buChar char="•"/>
            </a:pPr>
            <a:r>
              <a:rPr lang="en-US" sz="1600" i="1" spc="150" dirty="0" smtClean="0">
                <a:ln w="11430"/>
                <a:solidFill>
                  <a:srgbClr val="F8F8F8"/>
                </a:solidFill>
                <a:effectLst>
                  <a:outerShdw blurRad="25400" algn="tl" rotWithShape="0">
                    <a:srgbClr val="000000">
                      <a:alpha val="43000"/>
                    </a:srgbClr>
                  </a:outerShdw>
                </a:effectLst>
                <a:latin typeface="Arial"/>
                <a:cs typeface="Arial"/>
              </a:rPr>
              <a:t>third highest profit</a:t>
            </a:r>
          </a:p>
          <a:p>
            <a:endParaRPr lang="en-US" sz="1600" spc="150" dirty="0" smtClean="0">
              <a:ln w="11430"/>
              <a:solidFill>
                <a:srgbClr val="F8F8F8"/>
              </a:solidFill>
              <a:effectLst>
                <a:outerShdw blurRad="25400" algn="tl" rotWithShape="0">
                  <a:srgbClr val="000000">
                    <a:alpha val="43000"/>
                  </a:srgbClr>
                </a:outerShdw>
              </a:effectLst>
              <a:latin typeface="Arial"/>
              <a:cs typeface="Arial"/>
            </a:endParaRPr>
          </a:p>
          <a:p>
            <a:r>
              <a:rPr lang="en-US" sz="1600" b="1" spc="150" dirty="0" smtClean="0">
                <a:ln w="11430"/>
                <a:solidFill>
                  <a:srgbClr val="F8F8F8"/>
                </a:solidFill>
                <a:effectLst>
                  <a:outerShdw blurRad="25400" algn="tl" rotWithShape="0">
                    <a:srgbClr val="000000">
                      <a:alpha val="43000"/>
                    </a:srgbClr>
                  </a:outerShdw>
                </a:effectLst>
                <a:latin typeface="Arial"/>
                <a:cs typeface="Arial"/>
              </a:rPr>
              <a:t>Sucker’s Payoff </a:t>
            </a:r>
            <a:r>
              <a:rPr lang="en-US" sz="1600" spc="150" dirty="0" smtClean="0">
                <a:ln w="11430"/>
                <a:solidFill>
                  <a:srgbClr val="F8F8F8"/>
                </a:solidFill>
                <a:effectLst>
                  <a:outerShdw blurRad="25400" algn="tl" rotWithShape="0">
                    <a:srgbClr val="000000">
                      <a:alpha val="43000"/>
                    </a:srgbClr>
                  </a:outerShdw>
                </a:effectLst>
                <a:latin typeface="Arial"/>
                <a:cs typeface="Arial"/>
              </a:rPr>
              <a:t>= Sell at Monopoly price while opponent sells below and captures the entire market.</a:t>
            </a:r>
          </a:p>
          <a:p>
            <a:pPr marL="914400" lvl="1" indent="-457200">
              <a:buFont typeface="Arial"/>
              <a:buChar char="•"/>
            </a:pPr>
            <a:r>
              <a:rPr lang="en-US" sz="1600" i="1" spc="150" dirty="0" smtClean="0">
                <a:ln w="11430"/>
                <a:solidFill>
                  <a:srgbClr val="F8F8F8"/>
                </a:solidFill>
                <a:effectLst>
                  <a:outerShdw blurRad="25400" algn="tl" rotWithShape="0">
                    <a:srgbClr val="000000">
                      <a:alpha val="43000"/>
                    </a:srgbClr>
                  </a:outerShdw>
                </a:effectLst>
                <a:latin typeface="Arial"/>
                <a:cs typeface="Arial"/>
              </a:rPr>
              <a:t>lowest profit</a:t>
            </a:r>
          </a:p>
          <a:p>
            <a:endParaRPr lang="en-US" sz="1600" b="1" spc="150" dirty="0" smtClean="0">
              <a:ln w="11430"/>
              <a:solidFill>
                <a:srgbClr val="F8F8F8"/>
              </a:solidFill>
              <a:effectLst>
                <a:outerShdw blurRad="25400" algn="tl" rotWithShape="0">
                  <a:srgbClr val="000000">
                    <a:alpha val="43000"/>
                  </a:srgbClr>
                </a:outerShdw>
              </a:effectLst>
            </a:endParaRPr>
          </a:p>
          <a:p>
            <a:endParaRPr lang="en-US" sz="1600" b="1"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486433408"/>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0407"/>
          </a:xfrm>
        </p:spPr>
        <p:txBody>
          <a:bodyPr>
            <a:noAutofit/>
          </a:bodyPr>
          <a:lstStyle/>
          <a:p>
            <a:r>
              <a:rPr lang="en-US" sz="2400" dirty="0" smtClean="0"/>
              <a:t>Supply Quantities: Aristotle </a:t>
            </a:r>
            <a:r>
              <a:rPr lang="en-US" sz="2400" i="1" dirty="0" smtClean="0"/>
              <a:t>Politics</a:t>
            </a:r>
            <a:r>
              <a:rPr lang="en-US" sz="2400" dirty="0" smtClean="0"/>
              <a:t> 1.4.7-8</a:t>
            </a:r>
            <a:endParaRPr lang="en-US" sz="2400" dirty="0"/>
          </a:p>
        </p:txBody>
      </p:sp>
      <p:pic>
        <p:nvPicPr>
          <p:cNvPr id="13" name="Picture 12"/>
          <p:cNvPicPr>
            <a:picLocks noChangeAspect="1"/>
          </p:cNvPicPr>
          <p:nvPr/>
        </p:nvPicPr>
        <p:blipFill>
          <a:blip r:embed="rId3"/>
          <a:stretch>
            <a:fillRect/>
          </a:stretch>
        </p:blipFill>
        <p:spPr>
          <a:xfrm>
            <a:off x="3950064" y="6858000"/>
            <a:ext cx="4551103" cy="2563265"/>
          </a:xfrm>
          <a:prstGeom prst="rect">
            <a:avLst/>
          </a:prstGeom>
        </p:spPr>
      </p:pic>
      <p:sp>
        <p:nvSpPr>
          <p:cNvPr id="3" name="TextBox 2"/>
          <p:cNvSpPr txBox="1"/>
          <p:nvPr/>
        </p:nvSpPr>
        <p:spPr>
          <a:xfrm>
            <a:off x="159373" y="763342"/>
            <a:ext cx="8692505" cy="4201150"/>
          </a:xfrm>
          <a:prstGeom prst="rect">
            <a:avLst/>
          </a:prstGeom>
          <a:noFill/>
        </p:spPr>
        <p:txBody>
          <a:bodyPr wrap="square" rtlCol="0">
            <a:spAutoFit/>
          </a:bodyPr>
          <a:lstStyle/>
          <a:p>
            <a:pPr algn="just"/>
            <a:r>
              <a:rPr lang="en-US" sz="1700" dirty="0"/>
              <a:t>Thales then is reported to have thus displayed his wisdom, but </a:t>
            </a:r>
            <a:r>
              <a:rPr lang="en-US" sz="1700" dirty="0" smtClean="0"/>
              <a:t>as a </a:t>
            </a:r>
            <a:r>
              <a:rPr lang="en-US" sz="1700" dirty="0"/>
              <a:t>matter of fact this device of taking an opportunity </a:t>
            </a:r>
            <a:r>
              <a:rPr lang="en-US" sz="1700" u="sng" dirty="0"/>
              <a:t>to secure a </a:t>
            </a:r>
            <a:r>
              <a:rPr lang="en-US" sz="1700" b="1" u="sng" dirty="0"/>
              <a:t>monopoly</a:t>
            </a:r>
            <a:r>
              <a:rPr lang="en-US" sz="1700" u="sng" dirty="0"/>
              <a:t> </a:t>
            </a:r>
            <a:r>
              <a:rPr lang="en-US" sz="1700" dirty="0"/>
              <a:t>is a universal principle of business; hence even some states have recourse to this plan as a method of raising revenue when short of funds: they introduce a </a:t>
            </a:r>
            <a:r>
              <a:rPr lang="en-US" sz="1700" b="1" u="sng" dirty="0"/>
              <a:t>monopoly</a:t>
            </a:r>
            <a:r>
              <a:rPr lang="en-US" sz="1700" dirty="0"/>
              <a:t> of marketable goods. </a:t>
            </a:r>
            <a:r>
              <a:rPr lang="en-US" sz="1700" u="sng" dirty="0"/>
              <a:t>There was a man in Sicily who used a sum of money deposited with him to buy up all the iron from the iron mines, and afterwards when the dealers came from the trading-centers he was </a:t>
            </a:r>
            <a:r>
              <a:rPr lang="en-US" sz="1700" b="1" u="sng" dirty="0"/>
              <a:t>the only seller</a:t>
            </a:r>
            <a:r>
              <a:rPr lang="en-US" sz="1700" dirty="0"/>
              <a:t>, though he did not greatly raise the price, but all the same he made a profit of a hundred </a:t>
            </a:r>
            <a:r>
              <a:rPr lang="en-US" sz="1700" dirty="0" smtClean="0"/>
              <a:t>talents on </a:t>
            </a:r>
            <a:r>
              <a:rPr lang="en-US" sz="1700" dirty="0"/>
              <a:t>his capital of </a:t>
            </a:r>
            <a:r>
              <a:rPr lang="en-US" sz="1700" dirty="0" smtClean="0"/>
              <a:t>fifty [talents]. When came </a:t>
            </a:r>
            <a:r>
              <a:rPr lang="en-US" sz="1700" dirty="0"/>
              <a:t>to know of it he ordered the man to take his money with him but clear out of Syracuse on the spot</a:t>
            </a:r>
            <a:r>
              <a:rPr lang="en-US" sz="1700" dirty="0" smtClean="0"/>
              <a:t>, since </a:t>
            </a:r>
            <a:r>
              <a:rPr lang="en-US" sz="1700" u="sng" dirty="0"/>
              <a:t>he was inventing means of profit detrimental to the tyrant's own affairs</a:t>
            </a:r>
            <a:r>
              <a:rPr lang="en-US" sz="1700" dirty="0"/>
              <a:t>. Yet really this device is the same as the discovery of Thales, for both men alike contrived to secure themselves a </a:t>
            </a:r>
            <a:r>
              <a:rPr lang="en-US" sz="1700" b="1" u="sng" dirty="0"/>
              <a:t>monopoly</a:t>
            </a:r>
            <a:r>
              <a:rPr lang="en-US" sz="1700" dirty="0"/>
              <a:t>. An acquaintance with these devices is also serviceable for </a:t>
            </a:r>
            <a:r>
              <a:rPr lang="en-US" sz="1700" b="1" u="sng" dirty="0"/>
              <a:t>statesmen</a:t>
            </a:r>
            <a:r>
              <a:rPr lang="en-US" sz="1700" dirty="0"/>
              <a:t>, </a:t>
            </a:r>
            <a:r>
              <a:rPr lang="en-US" sz="1700" b="1" i="1" u="sng" dirty="0"/>
              <a:t>for many states need financial aid and modes of revenue like those described</a:t>
            </a:r>
            <a:r>
              <a:rPr lang="en-US" sz="1700" dirty="0"/>
              <a:t>, just as a </a:t>
            </a:r>
            <a:r>
              <a:rPr lang="en-US" sz="1700" b="1" i="1" u="sng" dirty="0"/>
              <a:t>household</a:t>
            </a:r>
            <a:r>
              <a:rPr lang="en-US" sz="1700" dirty="0"/>
              <a:t> may, but in greater degree; hence some statesmen even devote their political activity exclusively to finance</a:t>
            </a:r>
            <a:r>
              <a:rPr lang="en-US" sz="1700" dirty="0" smtClean="0"/>
              <a:t>.</a:t>
            </a:r>
          </a:p>
          <a:p>
            <a:endParaRPr lang="en-US" sz="100" dirty="0" smtClean="0"/>
          </a:p>
          <a:p>
            <a:endParaRPr lang="en-US" sz="1400" dirty="0">
              <a:solidFill>
                <a:srgbClr val="FFFFFF"/>
              </a:solidFill>
            </a:endParaRPr>
          </a:p>
          <a:p>
            <a:endParaRPr lang="en-US" sz="1400" dirty="0">
              <a:solidFill>
                <a:srgbClr val="FFFFFF"/>
              </a:solidFill>
            </a:endParaRPr>
          </a:p>
        </p:txBody>
      </p:sp>
      <p:sp>
        <p:nvSpPr>
          <p:cNvPr id="5" name="Rectangle 4"/>
          <p:cNvSpPr/>
          <p:nvPr/>
        </p:nvSpPr>
        <p:spPr>
          <a:xfrm>
            <a:off x="304363" y="4517178"/>
            <a:ext cx="8566755" cy="2462213"/>
          </a:xfrm>
          <a:prstGeom prst="rect">
            <a:avLst/>
          </a:prstGeom>
        </p:spPr>
        <p:txBody>
          <a:bodyPr wrap="square">
            <a:spAutoFit/>
          </a:bodyPr>
          <a:lstStyle/>
          <a:p>
            <a:r>
              <a:rPr lang="el-GR" sz="1400" dirty="0"/>
              <a:t>Θαλῆς μὲν οὖν λέγεται τοῦτον τὸν τρόπον ἐπίδειξιν ποιήσασθαι τῆς σοφίας: ἔστι δ᾽, ὥσπερ εἴπομεν, καθόλου τὸ τοιοῦτον χρηματιστικόν, ἐάν </a:t>
            </a:r>
            <a:r>
              <a:rPr lang="el-GR" sz="1400" u="sng" dirty="0"/>
              <a:t>τις δύνηται μονοπωλίαν αὑτῷ κατασκευάζειν</a:t>
            </a:r>
            <a:r>
              <a:rPr lang="el-GR" sz="1400" dirty="0"/>
              <a:t>. διὸ καὶ τῶν πόλεων ἔνιαι τοῦτον ποιοῦνται τὸν πόρον, ὅταν ἀπορῶσι χρημάτων: </a:t>
            </a:r>
            <a:r>
              <a:rPr lang="el-GR" sz="1400" b="1" u="sng" dirty="0"/>
              <a:t>μονοπωλίαν</a:t>
            </a:r>
            <a:r>
              <a:rPr lang="el-GR" sz="1400" dirty="0"/>
              <a:t> γὰρ τῶν ὠνίων ποιοῦσιν. </a:t>
            </a:r>
            <a:r>
              <a:rPr lang="el-GR" sz="1400" u="sng" dirty="0"/>
              <a:t>ἐν Σικελίᾳ δέ τις τεθέντος παρ᾽ αὐτῷ νομίσματος συνεπρίατο πάντα τὸν σίδηρον ἐκ τῶν σιδηρείων, μετὰ δὲ ταῦτα ὡς ἀφίκοντο ἐκ τῶν ἐμπορίων οἱ ἔμποροι, </a:t>
            </a:r>
            <a:r>
              <a:rPr lang="el-GR" sz="1400" b="1" u="sng" dirty="0"/>
              <a:t>ἐπώλει μόνος</a:t>
            </a:r>
            <a:r>
              <a:rPr lang="el-GR" sz="1400" u="sng" dirty="0"/>
              <a:t>, </a:t>
            </a:r>
            <a:r>
              <a:rPr lang="el-GR" sz="1400" dirty="0"/>
              <a:t>οὐ πολλὴν ποιήσας ὑπερβολὴν τῆς τιμῆς: ἀλλ᾽ ὅμως ἐπὶ τοῖς πεντήκοντα ταλάντοις ἐπέλαβεν ἑκατόν. τοῦτο μὲν οὖν Διονύσιος αἰσθόμενος τὰ μὲν χρήματα ἐκέλευσεν ἐκκομίσασθαι, μὴ μέντοι γε ἔτι μένειν ἐν Συρακούσαις, </a:t>
            </a:r>
            <a:r>
              <a:rPr lang="el-GR" sz="1400" u="sng" dirty="0"/>
              <a:t>ὡς πόρους εὑρίσκοντα τοῖς αὑτοῦ πράγμασιν ἀσυμφόρους</a:t>
            </a:r>
            <a:r>
              <a:rPr lang="el-GR" sz="1400" dirty="0"/>
              <a:t>: τὸ μέντοι ὅραμα Θάλεω καὶ τοῦτο ταὐτόν ἐστιν: ἀμφότεροι γὰρ ἑαυτοῖς ἐτέχνασαν γενέσθαι μονοπωλίαν. χρήσιμον δὲ γνωρίζειν ταῦτα καὶ τοῖς </a:t>
            </a:r>
            <a:r>
              <a:rPr lang="el-GR" sz="1400" b="1" u="sng" dirty="0"/>
              <a:t>πολιτικοῖς</a:t>
            </a:r>
            <a:r>
              <a:rPr lang="el-GR" sz="1400" b="1" i="1" dirty="0" smtClean="0"/>
              <a:t>.</a:t>
            </a:r>
            <a:r>
              <a:rPr lang="en-GB" sz="1400" b="1" i="1" dirty="0" smtClean="0"/>
              <a:t> </a:t>
            </a:r>
            <a:r>
              <a:rPr lang="el-GR" sz="1400" b="1" i="1" dirty="0" smtClean="0"/>
              <a:t>πολλαῖς γὰρ πόλεσι δεῖ χρηματισμοῦ καὶ τοιούτων πόρων</a:t>
            </a:r>
            <a:r>
              <a:rPr lang="el-GR" sz="1400" b="1" i="1" u="sng" dirty="0" smtClean="0"/>
              <a:t>, ὥσπερ οἰκίᾳ</a:t>
            </a:r>
            <a:r>
              <a:rPr lang="el-GR" sz="1400" b="1" i="1" dirty="0" smtClean="0"/>
              <a:t>, μᾶλλον δέ: </a:t>
            </a:r>
            <a:r>
              <a:rPr lang="el-GR" sz="1400" dirty="0" smtClean="0"/>
              <a:t>διόπερ τινὲς καὶ πολιτεύονται τῶν πολιτευομένων ταῦτα μόνον.</a:t>
            </a:r>
            <a:endParaRPr lang="en-US" sz="1400" dirty="0" smtClean="0"/>
          </a:p>
          <a:p>
            <a:endParaRPr lang="en-US" sz="1400" dirty="0"/>
          </a:p>
        </p:txBody>
      </p:sp>
    </p:spTree>
    <p:extLst>
      <p:ext uri="{BB962C8B-B14F-4D97-AF65-F5344CB8AC3E}">
        <p14:creationId xmlns:p14="http://schemas.microsoft.com/office/powerpoint/2010/main" val="659691416"/>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Contest Success Function:</a:t>
            </a:r>
            <a:br>
              <a:rPr lang="en-US" dirty="0" smtClean="0"/>
            </a:br>
            <a:r>
              <a:rPr lang="en-US" dirty="0" smtClean="0"/>
              <a:t>probability</a:t>
            </a:r>
            <a:endParaRPr lang="en-US" dirty="0"/>
          </a:p>
        </p:txBody>
      </p:sp>
      <p:pic>
        <p:nvPicPr>
          <p:cNvPr id="4" name="Picture 3" descr="Screen Shot 2017-10-11 at 21.34.4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8904" y="2633064"/>
            <a:ext cx="6469765" cy="1992919"/>
          </a:xfrm>
          <a:prstGeom prst="rect">
            <a:avLst/>
          </a:prstGeom>
        </p:spPr>
      </p:pic>
    </p:spTree>
    <p:extLst>
      <p:ext uri="{BB962C8B-B14F-4D97-AF65-F5344CB8AC3E}">
        <p14:creationId xmlns:p14="http://schemas.microsoft.com/office/powerpoint/2010/main" val="2566280982"/>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gamma is technology</a:t>
            </a:r>
            <a:endParaRPr lang="en-US" dirty="0"/>
          </a:p>
        </p:txBody>
      </p:sp>
      <p:pic>
        <p:nvPicPr>
          <p:cNvPr id="4" name="Picture 3" descr="Screen Shot 2017-10-11 at 21.34.4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8904" y="2633064"/>
            <a:ext cx="6469765" cy="1992919"/>
          </a:xfrm>
          <a:prstGeom prst="rect">
            <a:avLst/>
          </a:prstGeom>
        </p:spPr>
      </p:pic>
      <p:cxnSp>
        <p:nvCxnSpPr>
          <p:cNvPr id="5" name="Straight Arrow Connector 4"/>
          <p:cNvCxnSpPr/>
          <p:nvPr/>
        </p:nvCxnSpPr>
        <p:spPr>
          <a:xfrm flipH="1">
            <a:off x="5808568" y="2448398"/>
            <a:ext cx="1031987" cy="4762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6840555" y="2263732"/>
            <a:ext cx="1584651" cy="369332"/>
          </a:xfrm>
          <a:prstGeom prst="rect">
            <a:avLst/>
          </a:prstGeom>
          <a:noFill/>
        </p:spPr>
        <p:txBody>
          <a:bodyPr wrap="none" rtlCol="0">
            <a:spAutoFit/>
          </a:bodyPr>
          <a:lstStyle/>
          <a:p>
            <a:r>
              <a:rPr lang="en-US" dirty="0" smtClean="0">
                <a:solidFill>
                  <a:srgbClr val="FF0000"/>
                </a:solidFill>
              </a:rPr>
              <a:t>Your resources</a:t>
            </a:r>
            <a:endParaRPr lang="en-US" dirty="0">
              <a:solidFill>
                <a:srgbClr val="FF0000"/>
              </a:solidFill>
            </a:endParaRPr>
          </a:p>
        </p:txBody>
      </p:sp>
      <p:cxnSp>
        <p:nvCxnSpPr>
          <p:cNvPr id="7" name="Straight Arrow Connector 6"/>
          <p:cNvCxnSpPr/>
          <p:nvPr/>
        </p:nvCxnSpPr>
        <p:spPr>
          <a:xfrm flipH="1">
            <a:off x="6767785" y="3677994"/>
            <a:ext cx="1031987" cy="4762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799772" y="3493328"/>
            <a:ext cx="1136512" cy="646331"/>
          </a:xfrm>
          <a:prstGeom prst="rect">
            <a:avLst/>
          </a:prstGeom>
          <a:noFill/>
        </p:spPr>
        <p:txBody>
          <a:bodyPr wrap="none" rtlCol="0">
            <a:spAutoFit/>
          </a:bodyPr>
          <a:lstStyle/>
          <a:p>
            <a:r>
              <a:rPr lang="en-US" dirty="0" smtClean="0">
                <a:solidFill>
                  <a:srgbClr val="FF0000"/>
                </a:solidFill>
              </a:rPr>
              <a:t>Opponent </a:t>
            </a:r>
          </a:p>
          <a:p>
            <a:r>
              <a:rPr lang="en-US" dirty="0" smtClean="0">
                <a:solidFill>
                  <a:srgbClr val="FF0000"/>
                </a:solidFill>
              </a:rPr>
              <a:t>resources</a:t>
            </a:r>
            <a:endParaRPr lang="en-US" dirty="0">
              <a:solidFill>
                <a:srgbClr val="FF0000"/>
              </a:solidFill>
            </a:endParaRPr>
          </a:p>
        </p:txBody>
      </p:sp>
    </p:spTree>
    <p:extLst>
      <p:ext uri="{BB962C8B-B14F-4D97-AF65-F5344CB8AC3E}">
        <p14:creationId xmlns:p14="http://schemas.microsoft.com/office/powerpoint/2010/main" val="3388806020"/>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or Order of attack</a:t>
            </a:r>
            <a:endParaRPr lang="en-US" dirty="0"/>
          </a:p>
        </p:txBody>
      </p:sp>
      <p:pic>
        <p:nvPicPr>
          <p:cNvPr id="4" name="Picture 3" descr="Screen Shot 2017-10-11 at 21.37.3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1919740"/>
            <a:ext cx="8365071" cy="3120208"/>
          </a:xfrm>
          <a:prstGeom prst="rect">
            <a:avLst/>
          </a:prstGeom>
        </p:spPr>
      </p:pic>
      <p:cxnSp>
        <p:nvCxnSpPr>
          <p:cNvPr id="6" name="Straight Arrow Connector 5"/>
          <p:cNvCxnSpPr/>
          <p:nvPr/>
        </p:nvCxnSpPr>
        <p:spPr>
          <a:xfrm flipH="1">
            <a:off x="5755312" y="2586666"/>
            <a:ext cx="1031987" cy="4762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H="1">
            <a:off x="5795004" y="3043039"/>
            <a:ext cx="1031987" cy="4762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6787299" y="2402000"/>
            <a:ext cx="1608095" cy="369332"/>
          </a:xfrm>
          <a:prstGeom prst="rect">
            <a:avLst/>
          </a:prstGeom>
          <a:noFill/>
        </p:spPr>
        <p:txBody>
          <a:bodyPr wrap="none" rtlCol="0">
            <a:spAutoFit/>
          </a:bodyPr>
          <a:lstStyle/>
          <a:p>
            <a:r>
              <a:rPr lang="en-US" dirty="0" smtClean="0">
                <a:solidFill>
                  <a:srgbClr val="FF0000"/>
                </a:solidFill>
              </a:rPr>
              <a:t>Rich-rewarding</a:t>
            </a:r>
            <a:endParaRPr lang="en-US" dirty="0">
              <a:solidFill>
                <a:srgbClr val="FF0000"/>
              </a:solidFill>
            </a:endParaRPr>
          </a:p>
        </p:txBody>
      </p:sp>
      <p:sp>
        <p:nvSpPr>
          <p:cNvPr id="9" name="TextBox 8"/>
          <p:cNvSpPr txBox="1"/>
          <p:nvPr/>
        </p:nvSpPr>
        <p:spPr>
          <a:xfrm>
            <a:off x="6939699" y="2844364"/>
            <a:ext cx="1654081" cy="369332"/>
          </a:xfrm>
          <a:prstGeom prst="rect">
            <a:avLst/>
          </a:prstGeom>
          <a:noFill/>
        </p:spPr>
        <p:txBody>
          <a:bodyPr wrap="none" rtlCol="0">
            <a:spAutoFit/>
          </a:bodyPr>
          <a:lstStyle/>
          <a:p>
            <a:r>
              <a:rPr lang="en-US" dirty="0" smtClean="0">
                <a:solidFill>
                  <a:srgbClr val="FF0000"/>
                </a:solidFill>
              </a:rPr>
              <a:t>Poor-rewarding</a:t>
            </a:r>
            <a:endParaRPr lang="en-US" dirty="0">
              <a:solidFill>
                <a:srgbClr val="FF0000"/>
              </a:solidFill>
            </a:endParaRPr>
          </a:p>
        </p:txBody>
      </p:sp>
      <p:sp>
        <p:nvSpPr>
          <p:cNvPr id="10" name="Rectangle 9"/>
          <p:cNvSpPr/>
          <p:nvPr/>
        </p:nvSpPr>
        <p:spPr>
          <a:xfrm>
            <a:off x="658636" y="5269837"/>
            <a:ext cx="7935144" cy="2585323"/>
          </a:xfrm>
          <a:prstGeom prst="rect">
            <a:avLst/>
          </a:prstGeom>
        </p:spPr>
        <p:txBody>
          <a:bodyPr wrap="square">
            <a:spAutoFit/>
          </a:bodyPr>
          <a:lstStyle/>
          <a:p>
            <a:r>
              <a:rPr lang="en-US" dirty="0" smtClean="0"/>
              <a:t>We only care about rich rewarding since technology was relatively similar for all players:</a:t>
            </a:r>
          </a:p>
          <a:p>
            <a:endParaRPr lang="en-US" baseline="30000" dirty="0"/>
          </a:p>
          <a:p>
            <a:r>
              <a:rPr lang="en-US" baseline="30000" dirty="0" smtClean="0"/>
              <a:t>Timing: it </a:t>
            </a:r>
            <a:r>
              <a:rPr lang="en-US" baseline="30000" dirty="0"/>
              <a:t>is preferable to attack a sequence of two rulers rather than to wait for them to fight and merge and then attack them</a:t>
            </a:r>
            <a:r>
              <a:rPr lang="en-US" baseline="30000" dirty="0" smtClean="0"/>
              <a:t>.</a:t>
            </a:r>
            <a:r>
              <a:rPr lang="en-US" dirty="0"/>
              <a:t> </a:t>
            </a:r>
            <a:endParaRPr lang="en-US" dirty="0" smtClean="0"/>
          </a:p>
          <a:p>
            <a:r>
              <a:rPr lang="en-US" dirty="0" smtClean="0"/>
              <a:t>The </a:t>
            </a:r>
            <a:r>
              <a:rPr lang="en-US" dirty="0"/>
              <a:t>second property is concerned with the issue of which of two opponents – rich or poor – to attack first. Again the answer turns on the value of </a:t>
            </a:r>
            <a:r>
              <a:rPr lang="en-US" dirty="0" smtClean="0"/>
              <a:t>gamma. </a:t>
            </a:r>
            <a:r>
              <a:rPr lang="en-US" dirty="0"/>
              <a:t>it is better to attack the poor followed by the rich opponent </a:t>
            </a:r>
            <a:endParaRPr lang="en-US" dirty="0" smtClean="0"/>
          </a:p>
          <a:p>
            <a:endParaRPr lang="en-US" baseline="30000" dirty="0" smtClean="0"/>
          </a:p>
          <a:p>
            <a:endParaRPr lang="en-US" dirty="0"/>
          </a:p>
        </p:txBody>
      </p:sp>
    </p:spTree>
    <p:extLst>
      <p:ext uri="{BB962C8B-B14F-4D97-AF65-F5344CB8AC3E}">
        <p14:creationId xmlns:p14="http://schemas.microsoft.com/office/powerpoint/2010/main" val="172558514"/>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459" y="2635873"/>
            <a:ext cx="3949335" cy="1143000"/>
          </a:xfrm>
        </p:spPr>
        <p:txBody>
          <a:bodyPr>
            <a:normAutofit fontScale="90000"/>
          </a:bodyPr>
          <a:lstStyle/>
          <a:p>
            <a:r>
              <a:rPr lang="en-US" dirty="0" smtClean="0"/>
              <a:t>Ancient Historical example</a:t>
            </a:r>
            <a:endParaRPr lang="en-US" dirty="0"/>
          </a:p>
        </p:txBody>
      </p:sp>
      <p:pic>
        <p:nvPicPr>
          <p:cNvPr id="4" name="Picture 3" descr="Screen Shot 2017-10-11 at 22.36.0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8181" y="734167"/>
            <a:ext cx="3535710" cy="5663488"/>
          </a:xfrm>
          <a:prstGeom prst="rect">
            <a:avLst/>
          </a:prstGeom>
        </p:spPr>
      </p:pic>
    </p:spTree>
    <p:extLst>
      <p:ext uri="{BB962C8B-B14F-4D97-AF65-F5344CB8AC3E}">
        <p14:creationId xmlns:p14="http://schemas.microsoft.com/office/powerpoint/2010/main" val="268720015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upo 25"/>
          <p:cNvGrpSpPr/>
          <p:nvPr/>
        </p:nvGrpSpPr>
        <p:grpSpPr>
          <a:xfrm>
            <a:off x="1142976" y="1071546"/>
            <a:ext cx="6858048" cy="4429156"/>
            <a:chOff x="1142976" y="1071546"/>
            <a:chExt cx="6858048" cy="4429156"/>
          </a:xfrm>
        </p:grpSpPr>
        <p:sp>
          <p:nvSpPr>
            <p:cNvPr id="13" name="Elipse 12"/>
            <p:cNvSpPr/>
            <p:nvPr/>
          </p:nvSpPr>
          <p:spPr>
            <a:xfrm>
              <a:off x="2883956" y="1624548"/>
              <a:ext cx="3376088" cy="337608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tângulo 11"/>
            <p:cNvSpPr/>
            <p:nvPr/>
          </p:nvSpPr>
          <p:spPr>
            <a:xfrm>
              <a:off x="4572000" y="1071546"/>
              <a:ext cx="3429024" cy="4429156"/>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7" name="Elipse 16"/>
            <p:cNvSpPr/>
            <p:nvPr/>
          </p:nvSpPr>
          <p:spPr>
            <a:xfrm>
              <a:off x="3627629" y="2368221"/>
              <a:ext cx="1888742" cy="1888742"/>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sp>
          <p:nvSpPr>
            <p:cNvPr id="11" name="Retângulo 10"/>
            <p:cNvSpPr/>
            <p:nvPr/>
          </p:nvSpPr>
          <p:spPr>
            <a:xfrm>
              <a:off x="1142976" y="1071546"/>
              <a:ext cx="3429024" cy="4429156"/>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2" name="CaixaDeTexto 21"/>
            <p:cNvSpPr txBox="1"/>
            <p:nvPr/>
          </p:nvSpPr>
          <p:spPr>
            <a:xfrm>
              <a:off x="1357290" y="1171502"/>
              <a:ext cx="1156792"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Rational</a:t>
              </a:r>
            </a:p>
          </p:txBody>
        </p:sp>
        <p:sp>
          <p:nvSpPr>
            <p:cNvPr id="23" name="CaixaDeTexto 22"/>
            <p:cNvSpPr txBox="1"/>
            <p:nvPr/>
          </p:nvSpPr>
          <p:spPr>
            <a:xfrm>
              <a:off x="6500826" y="1171502"/>
              <a:ext cx="1320298"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Irrational</a:t>
              </a:r>
            </a:p>
          </p:txBody>
        </p:sp>
        <p:sp>
          <p:nvSpPr>
            <p:cNvPr id="24" name="CaixaDeTexto 23"/>
            <p:cNvSpPr txBox="1"/>
            <p:nvPr/>
          </p:nvSpPr>
          <p:spPr>
            <a:xfrm>
              <a:off x="4137301" y="1842374"/>
              <a:ext cx="878317"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Angry</a:t>
              </a:r>
            </a:p>
          </p:txBody>
        </p:sp>
        <p:sp>
          <p:nvSpPr>
            <p:cNvPr id="25" name="CaixaDeTexto 24"/>
            <p:cNvSpPr txBox="1"/>
            <p:nvPr/>
          </p:nvSpPr>
          <p:spPr>
            <a:xfrm>
              <a:off x="3827412" y="3100328"/>
              <a:ext cx="1503938" cy="369332"/>
            </a:xfrm>
            <a:prstGeom prst="rect">
              <a:avLst/>
            </a:prstGeom>
            <a:solidFill>
              <a:schemeClr val="bg1">
                <a:lumMod val="95000"/>
              </a:schemeClr>
            </a:solidFill>
          </p:spPr>
          <p:txBody>
            <a:bodyPr wrap="none" rtlCol="0">
              <a:spAutoFit/>
            </a:bodyPr>
            <a:lstStyle/>
            <a:p>
              <a:pPr algn="ctr"/>
              <a:r>
                <a:rPr lang="en-GB" b="1" cap="small" dirty="0" smtClean="0">
                  <a:latin typeface="Arial" pitchFamily="34" charset="0"/>
                  <a:cs typeface="Arial" pitchFamily="34" charset="0"/>
                </a:rPr>
                <a:t>See Damage</a:t>
              </a:r>
            </a:p>
          </p:txBody>
        </p:sp>
      </p:grpSp>
    </p:spTree>
    <p:extLst>
      <p:ext uri="{BB962C8B-B14F-4D97-AF65-F5344CB8AC3E}">
        <p14:creationId xmlns:p14="http://schemas.microsoft.com/office/powerpoint/2010/main" val="4016084214"/>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rPr>
              <a:t>Sparta</a:t>
            </a:r>
            <a:r>
              <a:rPr lang="en-US" dirty="0" smtClean="0"/>
              <a:t> </a:t>
            </a:r>
            <a:r>
              <a:rPr lang="en-US" dirty="0" err="1" smtClean="0"/>
              <a:t>vs</a:t>
            </a:r>
            <a:r>
              <a:rPr lang="en-US" dirty="0" smtClean="0"/>
              <a:t> </a:t>
            </a:r>
            <a:r>
              <a:rPr lang="en-US" dirty="0" smtClean="0">
                <a:solidFill>
                  <a:schemeClr val="accent5"/>
                </a:solidFill>
              </a:rPr>
              <a:t>Athens</a:t>
            </a:r>
            <a:endParaRPr lang="en-US" dirty="0">
              <a:solidFill>
                <a:schemeClr val="accent5"/>
              </a:solidFill>
            </a:endParaRPr>
          </a:p>
        </p:txBody>
      </p:sp>
      <p:sp>
        <p:nvSpPr>
          <p:cNvPr id="3" name="Content Placeholder 2"/>
          <p:cNvSpPr>
            <a:spLocks noGrp="1"/>
          </p:cNvSpPr>
          <p:nvPr>
            <p:ph idx="1"/>
          </p:nvPr>
        </p:nvSpPr>
        <p:spPr>
          <a:xfrm>
            <a:off x="457200" y="5171817"/>
            <a:ext cx="8229600" cy="1296778"/>
          </a:xfrm>
        </p:spPr>
        <p:txBody>
          <a:bodyPr/>
          <a:lstStyle/>
          <a:p>
            <a:endParaRPr lang="en-US" dirty="0"/>
          </a:p>
        </p:txBody>
      </p:sp>
      <p:pic>
        <p:nvPicPr>
          <p:cNvPr id="4" name="Picture 3" descr="Screen Shot 2017-10-11 at 22.46.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1939" y="1417638"/>
            <a:ext cx="6217963" cy="3494165"/>
          </a:xfrm>
          <a:prstGeom prst="rect">
            <a:avLst/>
          </a:prstGeom>
        </p:spPr>
      </p:pic>
    </p:spTree>
    <p:extLst>
      <p:ext uri="{BB962C8B-B14F-4D97-AF65-F5344CB8AC3E}">
        <p14:creationId xmlns:p14="http://schemas.microsoft.com/office/powerpoint/2010/main" val="3883633038"/>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 attacking sequence</a:t>
            </a:r>
            <a:endParaRPr lang="en-US" dirty="0"/>
          </a:p>
        </p:txBody>
      </p:sp>
      <p:sp>
        <p:nvSpPr>
          <p:cNvPr id="3" name="Content Placeholder 2"/>
          <p:cNvSpPr>
            <a:spLocks noGrp="1"/>
          </p:cNvSpPr>
          <p:nvPr>
            <p:ph idx="1"/>
          </p:nvPr>
        </p:nvSpPr>
        <p:spPr>
          <a:xfrm>
            <a:off x="457200" y="5521275"/>
            <a:ext cx="8229600" cy="1046531"/>
          </a:xfrm>
        </p:spPr>
        <p:txBody>
          <a:bodyPr/>
          <a:lstStyle/>
          <a:p>
            <a:endParaRPr lang="en-US" dirty="0"/>
          </a:p>
        </p:txBody>
      </p:sp>
      <p:pic>
        <p:nvPicPr>
          <p:cNvPr id="6" name="Picture 5" descr="Screen Shot 2017-10-11 at 23.13.2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0908" y="1257885"/>
            <a:ext cx="6825106" cy="4038056"/>
          </a:xfrm>
          <a:prstGeom prst="rect">
            <a:avLst/>
          </a:prstGeom>
        </p:spPr>
      </p:pic>
    </p:spTree>
    <p:extLst>
      <p:ext uri="{BB962C8B-B14F-4D97-AF65-F5344CB8AC3E}">
        <p14:creationId xmlns:p14="http://schemas.microsoft.com/office/powerpoint/2010/main" val="1337756998"/>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 of hegemony</a:t>
            </a:r>
            <a:endParaRPr lang="en-US" dirty="0"/>
          </a:p>
        </p:txBody>
      </p:sp>
      <p:pic>
        <p:nvPicPr>
          <p:cNvPr id="4" name="Picture 3" descr="Screen Shot 2017-10-11 at 21.31.3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613" y="2231173"/>
            <a:ext cx="4188876" cy="3304833"/>
          </a:xfrm>
          <a:prstGeom prst="rect">
            <a:avLst/>
          </a:prstGeom>
        </p:spPr>
      </p:pic>
      <p:pic>
        <p:nvPicPr>
          <p:cNvPr id="6" name="Picture 5" descr="Screen Shot 2017-10-11 at 21.53.3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3979" y="2231172"/>
            <a:ext cx="4250246" cy="3304833"/>
          </a:xfrm>
          <a:prstGeom prst="rect">
            <a:avLst/>
          </a:prstGeom>
        </p:spPr>
      </p:pic>
    </p:spTree>
    <p:extLst>
      <p:ext uri="{BB962C8B-B14F-4D97-AF65-F5344CB8AC3E}">
        <p14:creationId xmlns:p14="http://schemas.microsoft.com/office/powerpoint/2010/main" val="3743668537"/>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teration 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8878" y="-1253359"/>
            <a:ext cx="12644808" cy="9483606"/>
          </a:xfrm>
          <a:prstGeom prst="rect">
            <a:avLst/>
          </a:prstGeom>
        </p:spPr>
      </p:pic>
      <p:sp>
        <p:nvSpPr>
          <p:cNvPr id="5" name="Rectangle 4"/>
          <p:cNvSpPr/>
          <p:nvPr/>
        </p:nvSpPr>
        <p:spPr>
          <a:xfrm>
            <a:off x="440946" y="380781"/>
            <a:ext cx="2541832" cy="707886"/>
          </a:xfrm>
          <a:prstGeom prst="rect">
            <a:avLst/>
          </a:prstGeom>
        </p:spPr>
        <p:txBody>
          <a:bodyPr wrap="none">
            <a:spAutoFit/>
          </a:bodyPr>
          <a:lstStyle/>
          <a:p>
            <a:r>
              <a:rPr lang="en-US" sz="4000" dirty="0" smtClean="0"/>
              <a:t>Fear = fight</a:t>
            </a:r>
          </a:p>
        </p:txBody>
      </p:sp>
    </p:spTree>
    <p:extLst>
      <p:ext uri="{BB962C8B-B14F-4D97-AF65-F5344CB8AC3E}">
        <p14:creationId xmlns:p14="http://schemas.microsoft.com/office/powerpoint/2010/main" val="1063504357"/>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G_7652.jpg"/>
          <p:cNvPicPr>
            <a:picLocks noChangeAspect="1"/>
          </p:cNvPicPr>
          <p:nvPr/>
        </p:nvPicPr>
        <p:blipFill rotWithShape="1">
          <a:blip r:embed="rId3">
            <a:alphaModFix amt="20000"/>
            <a:extLst>
              <a:ext uri="{28A0092B-C50C-407E-A947-70E740481C1C}">
                <a14:useLocalDpi xmlns:a14="http://schemas.microsoft.com/office/drawing/2010/main" val="0"/>
              </a:ext>
            </a:extLst>
          </a:blip>
          <a:srcRect l="30800" t="41669" r="40937" b="35425"/>
          <a:stretch/>
        </p:blipFill>
        <p:spPr>
          <a:xfrm>
            <a:off x="0" y="-1811357"/>
            <a:ext cx="9144000" cy="9881228"/>
          </a:xfrm>
          <a:prstGeom prst="rect">
            <a:avLst/>
          </a:prstGeom>
        </p:spPr>
      </p:pic>
      <p:pic>
        <p:nvPicPr>
          <p:cNvPr id="2" name="Picture 1" descr="sim_3.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1536" y="-1136385"/>
            <a:ext cx="12313371" cy="9235028"/>
          </a:xfrm>
          <a:prstGeom prst="rect">
            <a:avLst/>
          </a:prstGeom>
        </p:spPr>
      </p:pic>
      <p:sp>
        <p:nvSpPr>
          <p:cNvPr id="3" name="Donut 2"/>
          <p:cNvSpPr/>
          <p:nvPr/>
        </p:nvSpPr>
        <p:spPr>
          <a:xfrm rot="595457">
            <a:off x="5739086" y="1406160"/>
            <a:ext cx="3459761" cy="5645392"/>
          </a:xfrm>
          <a:prstGeom prst="donut">
            <a:avLst>
              <a:gd name="adj" fmla="val 3207"/>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Donut 3"/>
          <p:cNvSpPr/>
          <p:nvPr/>
        </p:nvSpPr>
        <p:spPr>
          <a:xfrm rot="15080159">
            <a:off x="928155" y="1578850"/>
            <a:ext cx="3913941" cy="5833707"/>
          </a:xfrm>
          <a:prstGeom prst="donut">
            <a:avLst>
              <a:gd name="adj" fmla="val 3207"/>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6" name="Picture 5" descr="Screen Shot 2017-10-18 at 21.24.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192" y="1164131"/>
            <a:ext cx="3319677" cy="363090"/>
          </a:xfrm>
          <a:prstGeom prst="rect">
            <a:avLst/>
          </a:prstGeom>
        </p:spPr>
      </p:pic>
      <p:sp>
        <p:nvSpPr>
          <p:cNvPr id="8" name="Rectangle 7"/>
          <p:cNvSpPr/>
          <p:nvPr/>
        </p:nvSpPr>
        <p:spPr>
          <a:xfrm>
            <a:off x="-33418" y="158350"/>
            <a:ext cx="6274852" cy="523220"/>
          </a:xfrm>
          <a:prstGeom prst="rect">
            <a:avLst/>
          </a:prstGeom>
        </p:spPr>
        <p:txBody>
          <a:bodyPr wrap="square">
            <a:spAutoFit/>
          </a:bodyPr>
          <a:lstStyle/>
          <a:p>
            <a:r>
              <a:rPr lang="en-US" sz="2800" dirty="0"/>
              <a:t>S</a:t>
            </a:r>
            <a:r>
              <a:rPr lang="en-US" sz="2800" dirty="0" smtClean="0"/>
              <a:t>elf-interest = conquer (with costs of war)</a:t>
            </a:r>
            <a:endParaRPr lang="en-US" sz="2800" dirty="0"/>
          </a:p>
        </p:txBody>
      </p:sp>
    </p:spTree>
    <p:extLst>
      <p:ext uri="{BB962C8B-B14F-4D97-AF65-F5344CB8AC3E}">
        <p14:creationId xmlns:p14="http://schemas.microsoft.com/office/powerpoint/2010/main" val="9950073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3081866"/>
            <a:ext cx="5352747" cy="369332"/>
          </a:xfrm>
          <a:prstGeom prst="rect">
            <a:avLst/>
          </a:prstGeom>
          <a:noFill/>
        </p:spPr>
        <p:txBody>
          <a:bodyPr wrap="none" rtlCol="0">
            <a:spAutoFit/>
          </a:bodyPr>
          <a:lstStyle/>
          <a:p>
            <a:r>
              <a:rPr lang="en-US" dirty="0" smtClean="0"/>
              <a:t>Simulation with civil strife </a:t>
            </a:r>
            <a:r>
              <a:rPr lang="mr-IN" dirty="0" smtClean="0"/>
              <a:t>–</a:t>
            </a:r>
            <a:r>
              <a:rPr lang="en-US" dirty="0" smtClean="0"/>
              <a:t> keep it going for 100 ticks</a:t>
            </a:r>
            <a:endParaRPr lang="en-US" dirty="0"/>
          </a:p>
        </p:txBody>
      </p:sp>
      <p:pic>
        <p:nvPicPr>
          <p:cNvPr id="3" name="Picture 2" descr="Sparta hegemony with costs and rebellion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346" y="-267377"/>
            <a:ext cx="9762346" cy="7321760"/>
          </a:xfrm>
          <a:prstGeom prst="rect">
            <a:avLst/>
          </a:prstGeom>
        </p:spPr>
      </p:pic>
      <p:sp>
        <p:nvSpPr>
          <p:cNvPr id="4" name="Rectangle 3"/>
          <p:cNvSpPr/>
          <p:nvPr/>
        </p:nvSpPr>
        <p:spPr>
          <a:xfrm>
            <a:off x="473302" y="274497"/>
            <a:ext cx="6519984" cy="523220"/>
          </a:xfrm>
          <a:prstGeom prst="rect">
            <a:avLst/>
          </a:prstGeom>
        </p:spPr>
        <p:txBody>
          <a:bodyPr wrap="none">
            <a:spAutoFit/>
          </a:bodyPr>
          <a:lstStyle/>
          <a:p>
            <a:r>
              <a:rPr lang="en-US" sz="2800" dirty="0" err="1" smtClean="0"/>
              <a:t>honour</a:t>
            </a:r>
            <a:r>
              <a:rPr lang="en-US" sz="2800" dirty="0" smtClean="0"/>
              <a:t> = desire for fairness (with “</a:t>
            </a:r>
            <a:r>
              <a:rPr lang="en-US" sz="2800" dirty="0" err="1" smtClean="0"/>
              <a:t>Exiters</a:t>
            </a:r>
            <a:r>
              <a:rPr lang="en-US" sz="2800" dirty="0" smtClean="0"/>
              <a:t>”)</a:t>
            </a:r>
          </a:p>
        </p:txBody>
      </p:sp>
    </p:spTree>
    <p:extLst>
      <p:ext uri="{BB962C8B-B14F-4D97-AF65-F5344CB8AC3E}">
        <p14:creationId xmlns:p14="http://schemas.microsoft.com/office/powerpoint/2010/main" val="1646092100"/>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692"/>
            <a:ext cx="8229600" cy="1143000"/>
          </a:xfrm>
        </p:spPr>
        <p:txBody>
          <a:bodyPr/>
          <a:lstStyle/>
          <a:p>
            <a:r>
              <a:rPr lang="en-US" dirty="0" smtClean="0"/>
              <a:t>Bibliography</a:t>
            </a:r>
            <a:endParaRPr lang="en-US" dirty="0"/>
          </a:p>
        </p:txBody>
      </p:sp>
      <p:sp>
        <p:nvSpPr>
          <p:cNvPr id="4" name="Content Placeholder 2"/>
          <p:cNvSpPr>
            <a:spLocks noGrp="1"/>
          </p:cNvSpPr>
          <p:nvPr>
            <p:ph idx="1"/>
          </p:nvPr>
        </p:nvSpPr>
        <p:spPr>
          <a:xfrm>
            <a:off x="218305" y="1051643"/>
            <a:ext cx="9069577" cy="5806357"/>
          </a:xfrm>
        </p:spPr>
        <p:txBody>
          <a:bodyPr>
            <a:normAutofit/>
          </a:bodyPr>
          <a:lstStyle/>
          <a:p>
            <a:pPr marL="0" indent="0">
              <a:buNone/>
            </a:pPr>
            <a:r>
              <a:rPr lang="en-US" sz="1100" dirty="0" smtClean="0"/>
              <a:t>Acton</a:t>
            </a:r>
            <a:r>
              <a:rPr lang="en-US" sz="1100" dirty="0"/>
              <a:t>, P. 2014. </a:t>
            </a:r>
            <a:r>
              <a:rPr lang="en-US" sz="1100" i="1" dirty="0" err="1"/>
              <a:t>Poiesis</a:t>
            </a:r>
            <a:r>
              <a:rPr lang="en-US" sz="1100" i="1" dirty="0"/>
              <a:t>. Manufacturing in Classical Athens</a:t>
            </a:r>
            <a:r>
              <a:rPr lang="en-US" sz="1100" dirty="0"/>
              <a:t>, New York.</a:t>
            </a:r>
            <a:endParaRPr lang="en-GB" sz="1100" dirty="0"/>
          </a:p>
          <a:p>
            <a:pPr marL="0" indent="0">
              <a:buNone/>
            </a:pPr>
            <a:r>
              <a:rPr lang="en-US" sz="1100" dirty="0"/>
              <a:t>Archibald, Z.H., J. Davies, and G. Oliver. 2001. </a:t>
            </a:r>
            <a:r>
              <a:rPr lang="en-US" sz="1100" i="1" dirty="0"/>
              <a:t>Hellenistic Economies</a:t>
            </a:r>
            <a:r>
              <a:rPr lang="en-US" sz="1100" dirty="0"/>
              <a:t>. London.</a:t>
            </a:r>
            <a:endParaRPr lang="en-GB" sz="1100" dirty="0"/>
          </a:p>
          <a:p>
            <a:pPr marL="0" indent="0">
              <a:buNone/>
            </a:pPr>
            <a:r>
              <a:rPr lang="en-US" sz="1100" dirty="0" err="1"/>
              <a:t>Bresson</a:t>
            </a:r>
            <a:r>
              <a:rPr lang="en-US" sz="1100" dirty="0"/>
              <a:t>, A. 2016. </a:t>
            </a:r>
            <a:r>
              <a:rPr lang="en-US" sz="1100" i="1" dirty="0"/>
              <a:t>The Making of the Ancient Greek Economy: Institutions, Markets and Growth in the City-States</a:t>
            </a:r>
            <a:r>
              <a:rPr lang="en-US" sz="1100" dirty="0"/>
              <a:t>. Princeton. </a:t>
            </a:r>
            <a:endParaRPr lang="en-GB" sz="1100" dirty="0"/>
          </a:p>
          <a:p>
            <a:pPr marL="0" indent="0">
              <a:buNone/>
            </a:pPr>
            <a:r>
              <a:rPr lang="en-US" sz="1100" dirty="0"/>
              <a:t>Cohen, E. E. 1992. </a:t>
            </a:r>
            <a:r>
              <a:rPr lang="en-US" sz="1100" i="1" dirty="0"/>
              <a:t>Athenian Economy and Society: A Banking Perspective</a:t>
            </a:r>
            <a:r>
              <a:rPr lang="en-US" sz="1100" dirty="0"/>
              <a:t>. Princeton. </a:t>
            </a:r>
            <a:endParaRPr lang="en-GB" sz="1100" dirty="0"/>
          </a:p>
          <a:p>
            <a:pPr marL="0" indent="0">
              <a:buNone/>
            </a:pPr>
            <a:r>
              <a:rPr lang="en-US" sz="1100" dirty="0"/>
              <a:t>Davies, J. K. 2005. ‘Linear and Non-linear Flow Models for Ancient Economies.’ In Manning and Morris 2005: 127-56. (esp. with Chapter 7 ‘Comment on Davies’ by Takeshi </a:t>
            </a:r>
            <a:r>
              <a:rPr lang="en-US" sz="1100" dirty="0" err="1"/>
              <a:t>Amemiya</a:t>
            </a:r>
            <a:r>
              <a:rPr lang="en-US" sz="1100" dirty="0"/>
              <a:t>)</a:t>
            </a:r>
            <a:endParaRPr lang="en-GB" sz="1100" dirty="0"/>
          </a:p>
          <a:p>
            <a:pPr marL="0" indent="0">
              <a:buNone/>
            </a:pPr>
            <a:r>
              <a:rPr lang="en-US" sz="1100" dirty="0" err="1"/>
              <a:t>Figueira</a:t>
            </a:r>
            <a:r>
              <a:rPr lang="en-US" sz="1100" dirty="0"/>
              <a:t>, T. 1998. </a:t>
            </a:r>
            <a:r>
              <a:rPr lang="en-US" sz="1100" i="1" dirty="0"/>
              <a:t>The Power of Money: Coinage and Politics in the Athenian Empire</a:t>
            </a:r>
            <a:r>
              <a:rPr lang="en-US" sz="1100" dirty="0"/>
              <a:t>. Philadelphia.</a:t>
            </a:r>
            <a:endParaRPr lang="en-GB" sz="1100" dirty="0"/>
          </a:p>
          <a:p>
            <a:pPr marL="0" indent="0">
              <a:buNone/>
            </a:pPr>
            <a:r>
              <a:rPr lang="en-US" sz="1100" dirty="0"/>
              <a:t>Harris, E. 2002. ‘Workshop, Marketplace and Household The Nature of Technical Specialization in Classical Athens and its Influence on Economy and Society,’ in P. </a:t>
            </a:r>
            <a:r>
              <a:rPr lang="en-US" sz="1100" dirty="0" err="1"/>
              <a:t>Cartledge</a:t>
            </a:r>
            <a:r>
              <a:rPr lang="en-US" sz="1100" dirty="0"/>
              <a:t>, E. E. Cohen, L. </a:t>
            </a:r>
            <a:r>
              <a:rPr lang="en-US" sz="1100" dirty="0" err="1"/>
              <a:t>Foxhall</a:t>
            </a:r>
            <a:r>
              <a:rPr lang="en-US" sz="1100" dirty="0"/>
              <a:t> (</a:t>
            </a:r>
            <a:r>
              <a:rPr lang="en-US" sz="1100" dirty="0" err="1"/>
              <a:t>eds</a:t>
            </a:r>
            <a:r>
              <a:rPr lang="en-US" sz="1100" dirty="0"/>
              <a:t>), </a:t>
            </a:r>
            <a:r>
              <a:rPr lang="en-US" sz="1100" i="1" dirty="0"/>
              <a:t>Money, </a:t>
            </a:r>
            <a:r>
              <a:rPr lang="en-US" sz="1100" i="1" dirty="0" err="1"/>
              <a:t>Labour</a:t>
            </a:r>
            <a:r>
              <a:rPr lang="en-US" sz="1100" i="1" dirty="0"/>
              <a:t> and Land: Approaches to the Economies of Ancient Greece</a:t>
            </a:r>
            <a:r>
              <a:rPr lang="en-US" sz="1100" dirty="0"/>
              <a:t>, London: 67-99.</a:t>
            </a:r>
            <a:endParaRPr lang="en-GB" sz="1100" dirty="0"/>
          </a:p>
          <a:p>
            <a:pPr marL="0" indent="0">
              <a:buNone/>
            </a:pPr>
            <a:r>
              <a:rPr lang="en-US" sz="1100" dirty="0"/>
              <a:t>Loomis, W. T. 1998. </a:t>
            </a:r>
            <a:r>
              <a:rPr lang="en-US" sz="1100" i="1" dirty="0"/>
              <a:t>Wages, Welfare Costs and Inflation in Classical Athens</a:t>
            </a:r>
            <a:r>
              <a:rPr lang="en-US" sz="1100" dirty="0"/>
              <a:t>, Ann Arbor.</a:t>
            </a:r>
            <a:endParaRPr lang="en-GB" sz="1100" dirty="0"/>
          </a:p>
          <a:p>
            <a:pPr marL="0" indent="0">
              <a:buNone/>
            </a:pPr>
            <a:r>
              <a:rPr lang="en-US" sz="1100" dirty="0"/>
              <a:t>Manning, J.G. and I. Morris, eds. 2005. </a:t>
            </a:r>
            <a:r>
              <a:rPr lang="en-US" sz="1100" i="1" dirty="0"/>
              <a:t>The Ancient Economy: Evidence and Models</a:t>
            </a:r>
            <a:r>
              <a:rPr lang="en-US" sz="1100" dirty="0"/>
              <a:t>. Stanford, CA.</a:t>
            </a:r>
            <a:endParaRPr lang="en-GB" sz="1100" dirty="0"/>
          </a:p>
          <a:p>
            <a:pPr marL="0" indent="0">
              <a:buNone/>
            </a:pPr>
            <a:r>
              <a:rPr lang="en-US" sz="1100" dirty="0"/>
              <a:t>Mattingly, D.J. and J. Salmon. </a:t>
            </a:r>
            <a:r>
              <a:rPr lang="en-US" sz="1100" i="1" dirty="0"/>
              <a:t>Economies beyond Agriculture in the Classical World</a:t>
            </a:r>
            <a:r>
              <a:rPr lang="en-US" sz="1100" dirty="0"/>
              <a:t>. London: </a:t>
            </a:r>
            <a:r>
              <a:rPr lang="en-US" sz="1100" dirty="0" err="1"/>
              <a:t>Routledge</a:t>
            </a:r>
            <a:r>
              <a:rPr lang="en-US" sz="1100" dirty="0"/>
              <a:t>, 2001.</a:t>
            </a:r>
            <a:endParaRPr lang="en-GB" sz="1100" dirty="0"/>
          </a:p>
          <a:p>
            <a:pPr marL="0" indent="0">
              <a:buNone/>
            </a:pPr>
            <a:r>
              <a:rPr lang="en-US" sz="1100" dirty="0"/>
              <a:t>Moreno, A. 2007. Feeding the Democracy: the Athenian Grain Supply in the Fifth and Fourth Centuries BC, Oxford.</a:t>
            </a:r>
            <a:endParaRPr lang="en-GB" sz="1100" dirty="0"/>
          </a:p>
          <a:p>
            <a:pPr marL="0" indent="0">
              <a:buNone/>
            </a:pPr>
            <a:r>
              <a:rPr lang="en-US" sz="1100" dirty="0"/>
              <a:t>Osborne, R. 2004a. ‘Images of a Warrior. On a Group of Athenian Vases and their Public.’ In Marconi 2004: 41-54</a:t>
            </a:r>
            <a:endParaRPr lang="en-GB" sz="1100" dirty="0"/>
          </a:p>
          <a:p>
            <a:pPr marL="0" indent="0">
              <a:buNone/>
            </a:pPr>
            <a:r>
              <a:rPr lang="en-US" sz="1100" dirty="0"/>
              <a:t>Osborne, R. 2004b. ‘Workshop and the Iconography and Distribution of Athenian Red-figure Pottery: A Case Study.’ In </a:t>
            </a:r>
            <a:r>
              <a:rPr lang="en-US" sz="1100" dirty="0" err="1"/>
              <a:t>Keay</a:t>
            </a:r>
            <a:r>
              <a:rPr lang="en-US" sz="1100" dirty="0"/>
              <a:t> and Moser 2004: 78-94.</a:t>
            </a:r>
            <a:endParaRPr lang="en-GB" sz="1100" dirty="0"/>
          </a:p>
          <a:p>
            <a:pPr marL="0" indent="0">
              <a:buNone/>
            </a:pPr>
            <a:r>
              <a:rPr lang="en-US" sz="1100" dirty="0"/>
              <a:t>Osborne, R. 2007. ‘What Traveled with Greek Pottery?’ </a:t>
            </a:r>
            <a:r>
              <a:rPr lang="en-US" sz="1100" i="1" dirty="0"/>
              <a:t>Mediterranean History Review</a:t>
            </a:r>
            <a:r>
              <a:rPr lang="en-US" sz="1100" dirty="0"/>
              <a:t> 22: 85-95.</a:t>
            </a:r>
            <a:endParaRPr lang="en-GB" sz="1100" dirty="0"/>
          </a:p>
          <a:p>
            <a:pPr marL="0" indent="0">
              <a:buNone/>
            </a:pPr>
            <a:r>
              <a:rPr lang="en-US" sz="1100" dirty="0"/>
              <a:t>Pritchett, W. K. and Pippin, A. 1956. ‘The Attic </a:t>
            </a:r>
            <a:r>
              <a:rPr lang="en-US" sz="1100" dirty="0" err="1"/>
              <a:t>Stelai</a:t>
            </a:r>
            <a:r>
              <a:rPr lang="en-US" sz="1100" dirty="0"/>
              <a:t>: Part II’, </a:t>
            </a:r>
            <a:r>
              <a:rPr lang="en-US" sz="1100" i="1" dirty="0"/>
              <a:t>Hesperia</a:t>
            </a:r>
            <a:r>
              <a:rPr lang="en-US" sz="1100" dirty="0"/>
              <a:t> 25: 178-328.</a:t>
            </a:r>
            <a:endParaRPr lang="en-GB" sz="1100" dirty="0"/>
          </a:p>
          <a:p>
            <a:pPr marL="0" indent="0">
              <a:buNone/>
            </a:pPr>
            <a:r>
              <a:rPr lang="en-US" sz="1100" dirty="0" err="1"/>
              <a:t>Sanidas</a:t>
            </a:r>
            <a:r>
              <a:rPr lang="en-US" sz="1100" dirty="0"/>
              <a:t>, G. 2013. </a:t>
            </a:r>
            <a:r>
              <a:rPr lang="en-US" sz="1100" i="1" dirty="0"/>
              <a:t>La production </a:t>
            </a:r>
            <a:r>
              <a:rPr lang="en-US" sz="1100" i="1" dirty="0" err="1"/>
              <a:t>artisanale</a:t>
            </a:r>
            <a:r>
              <a:rPr lang="en-US" sz="1100" i="1" dirty="0"/>
              <a:t> en </a:t>
            </a:r>
            <a:r>
              <a:rPr lang="en-US" sz="1100" i="1" dirty="0" err="1"/>
              <a:t>Grèce</a:t>
            </a:r>
            <a:r>
              <a:rPr lang="en-US" sz="1100" i="1" dirty="0"/>
              <a:t>. </a:t>
            </a:r>
            <a:r>
              <a:rPr lang="en-US" sz="1100" i="1" dirty="0" err="1"/>
              <a:t>Une</a:t>
            </a:r>
            <a:r>
              <a:rPr lang="en-US" sz="1100" i="1" dirty="0"/>
              <a:t> </a:t>
            </a:r>
            <a:r>
              <a:rPr lang="en-US" sz="1100" i="1" dirty="0" err="1"/>
              <a:t>approche</a:t>
            </a:r>
            <a:r>
              <a:rPr lang="en-US" sz="1100" i="1" dirty="0"/>
              <a:t> spatial et </a:t>
            </a:r>
            <a:r>
              <a:rPr lang="en-US" sz="1100" i="1" dirty="0" err="1"/>
              <a:t>topographique</a:t>
            </a:r>
            <a:r>
              <a:rPr lang="en-US" sz="1100" i="1" dirty="0"/>
              <a:t> </a:t>
            </a:r>
            <a:r>
              <a:rPr lang="en-US" sz="1100" i="1" dirty="0" err="1"/>
              <a:t>à</a:t>
            </a:r>
            <a:r>
              <a:rPr lang="en-US" sz="1100" i="1" dirty="0"/>
              <a:t> </a:t>
            </a:r>
            <a:r>
              <a:rPr lang="en-US" sz="1100" i="1" dirty="0" err="1"/>
              <a:t>partir</a:t>
            </a:r>
            <a:r>
              <a:rPr lang="en-US" sz="1100" i="1" dirty="0"/>
              <a:t> des </a:t>
            </a:r>
            <a:r>
              <a:rPr lang="en-US" sz="1100" i="1" dirty="0" err="1"/>
              <a:t>exemples</a:t>
            </a:r>
            <a:r>
              <a:rPr lang="en-US" sz="1100" i="1" dirty="0"/>
              <a:t> de </a:t>
            </a:r>
            <a:r>
              <a:rPr lang="en-US" sz="1100" i="1" dirty="0" err="1"/>
              <a:t>l’Attique</a:t>
            </a:r>
            <a:r>
              <a:rPr lang="en-US" sz="1100" i="1" dirty="0"/>
              <a:t> et du </a:t>
            </a:r>
            <a:r>
              <a:rPr lang="en-US" sz="1100" i="1" dirty="0" err="1"/>
              <a:t>Péloponnèse</a:t>
            </a:r>
            <a:r>
              <a:rPr lang="en-US" sz="1100" i="1" dirty="0"/>
              <a:t> du </a:t>
            </a:r>
            <a:r>
              <a:rPr lang="en-US" sz="1100" i="1" dirty="0" err="1"/>
              <a:t>VIIe</a:t>
            </a:r>
            <a:r>
              <a:rPr lang="en-US" sz="1100" i="1" dirty="0"/>
              <a:t> au </a:t>
            </a:r>
            <a:r>
              <a:rPr lang="en-US" sz="1100" i="1" dirty="0" err="1"/>
              <a:t>Ier</a:t>
            </a:r>
            <a:r>
              <a:rPr lang="en-US" sz="1100" i="1" dirty="0"/>
              <a:t> siècle </a:t>
            </a:r>
            <a:r>
              <a:rPr lang="en-US" sz="1100" i="1" dirty="0" err="1"/>
              <a:t>avant</a:t>
            </a:r>
            <a:r>
              <a:rPr lang="en-US" sz="1100" i="1" dirty="0"/>
              <a:t> J.C.</a:t>
            </a:r>
            <a:r>
              <a:rPr lang="en-US" sz="1100" dirty="0"/>
              <a:t> Collection </a:t>
            </a:r>
            <a:r>
              <a:rPr lang="en-US" sz="1100" dirty="0" err="1"/>
              <a:t>archéologie</a:t>
            </a:r>
            <a:r>
              <a:rPr lang="en-US" sz="1100" dirty="0"/>
              <a:t> et histoire 33. Paris: </a:t>
            </a:r>
            <a:r>
              <a:rPr lang="en-US" sz="1100" dirty="0" err="1"/>
              <a:t>Comité</a:t>
            </a:r>
            <a:r>
              <a:rPr lang="en-US" sz="1100" dirty="0"/>
              <a:t> des </a:t>
            </a:r>
            <a:r>
              <a:rPr lang="en-US" sz="1100" dirty="0" err="1"/>
              <a:t>Travaux</a:t>
            </a:r>
            <a:r>
              <a:rPr lang="en-US" sz="1100" dirty="0"/>
              <a:t> </a:t>
            </a:r>
            <a:r>
              <a:rPr lang="en-US" sz="1100" dirty="0" err="1"/>
              <a:t>Historiques</a:t>
            </a:r>
            <a:r>
              <a:rPr lang="en-US" sz="1100" dirty="0"/>
              <a:t> et </a:t>
            </a:r>
            <a:r>
              <a:rPr lang="en-US" sz="1100" dirty="0" err="1"/>
              <a:t>Scientifiques</a:t>
            </a:r>
            <a:r>
              <a:rPr lang="en-US" sz="1100" dirty="0"/>
              <a:t>.</a:t>
            </a:r>
            <a:endParaRPr lang="en-GB" sz="1100" dirty="0"/>
          </a:p>
          <a:p>
            <a:pPr marL="0" indent="0">
              <a:buNone/>
            </a:pPr>
            <a:r>
              <a:rPr lang="en-US" sz="1100" dirty="0" err="1"/>
              <a:t>Scheidel</a:t>
            </a:r>
            <a:r>
              <a:rPr lang="en-US" sz="1100" dirty="0"/>
              <a:t>, W. and S. von </a:t>
            </a:r>
            <a:r>
              <a:rPr lang="en-US" sz="1100" dirty="0" err="1"/>
              <a:t>Reden</a:t>
            </a:r>
            <a:r>
              <a:rPr lang="en-US" sz="1100" dirty="0"/>
              <a:t>. 2002. </a:t>
            </a:r>
            <a:r>
              <a:rPr lang="en-US" sz="1100" i="1" dirty="0"/>
              <a:t>The Ancient Economy</a:t>
            </a:r>
            <a:r>
              <a:rPr lang="en-US" sz="1100" dirty="0"/>
              <a:t>. London.</a:t>
            </a:r>
            <a:endParaRPr lang="en-GB" sz="1100" dirty="0"/>
          </a:p>
          <a:p>
            <a:pPr marL="0" indent="0">
              <a:buNone/>
            </a:pPr>
            <a:r>
              <a:rPr lang="en-US" sz="1100" dirty="0" err="1"/>
              <a:t>Scheidel</a:t>
            </a:r>
            <a:r>
              <a:rPr lang="en-US" sz="1100" dirty="0"/>
              <a:t>, W., I. Morris and R. </a:t>
            </a:r>
            <a:r>
              <a:rPr lang="en-US" sz="1100" dirty="0" err="1"/>
              <a:t>Saller</a:t>
            </a:r>
            <a:r>
              <a:rPr lang="en-US" sz="1100" dirty="0"/>
              <a:t>, eds. 2007. </a:t>
            </a:r>
            <a:r>
              <a:rPr lang="en-US" sz="1100" i="1" dirty="0"/>
              <a:t>The Cambridge Economic History of the Greco-Roman World.</a:t>
            </a:r>
            <a:r>
              <a:rPr lang="en-US" sz="1100" dirty="0"/>
              <a:t> Cambridge.</a:t>
            </a:r>
            <a:endParaRPr lang="en-GB" sz="1100" dirty="0"/>
          </a:p>
          <a:p>
            <a:pPr marL="0" indent="0">
              <a:buNone/>
            </a:pPr>
            <a:r>
              <a:rPr lang="en-US" sz="1100" dirty="0"/>
              <a:t>Tandy, D. 1997. </a:t>
            </a:r>
            <a:r>
              <a:rPr lang="en-US" sz="1100" i="1" dirty="0"/>
              <a:t>Warriors into Traders: The Power of the Market in Early Greece</a:t>
            </a:r>
            <a:r>
              <a:rPr lang="en-US" sz="1100" dirty="0"/>
              <a:t>. Berkeley.</a:t>
            </a:r>
            <a:endParaRPr lang="en-GB" sz="1100" dirty="0"/>
          </a:p>
          <a:p>
            <a:pPr marL="0" indent="0">
              <a:buNone/>
            </a:pPr>
            <a:r>
              <a:rPr lang="en-US" sz="1100" dirty="0" err="1"/>
              <a:t>Wees</a:t>
            </a:r>
            <a:r>
              <a:rPr lang="en-US" sz="1100" dirty="0"/>
              <a:t>, H., van 2001. “The Myth of the Middle-Class Army: Military and Social Status in Ancient Athens” in </a:t>
            </a:r>
            <a:r>
              <a:rPr lang="en-US" sz="1100" i="1" dirty="0"/>
              <a:t>War as Cultural and Social Force: Essays on Warfare in Antiquity</a:t>
            </a:r>
            <a:r>
              <a:rPr lang="en-US" sz="1100" dirty="0"/>
              <a:t> ed. T. </a:t>
            </a:r>
            <a:r>
              <a:rPr lang="en-US" sz="1100" dirty="0" err="1"/>
              <a:t>Bekker</a:t>
            </a:r>
            <a:r>
              <a:rPr lang="en-US" sz="1100" dirty="0"/>
              <a:t>-Nielsen and L. </a:t>
            </a:r>
            <a:r>
              <a:rPr lang="en-US" sz="1100" dirty="0" err="1"/>
              <a:t>Hannestad</a:t>
            </a:r>
            <a:r>
              <a:rPr lang="en-US" sz="1100" dirty="0"/>
              <a:t>: 45-71.</a:t>
            </a:r>
            <a:endParaRPr lang="en-GB" sz="1100" dirty="0"/>
          </a:p>
          <a:p>
            <a:pPr marL="0" indent="0">
              <a:buNone/>
            </a:pPr>
            <a:r>
              <a:rPr lang="en-US" sz="1100" dirty="0" err="1"/>
              <a:t>Wees</a:t>
            </a:r>
            <a:r>
              <a:rPr lang="en-US" sz="1100" dirty="0"/>
              <a:t>, H., van 2011. ‘Demetrius and Draco: Athens’ property classes and population in and before 317BC’ </a:t>
            </a:r>
            <a:r>
              <a:rPr lang="en-US" sz="1100" i="1" dirty="0"/>
              <a:t>JHS</a:t>
            </a:r>
            <a:r>
              <a:rPr lang="en-US" sz="1100" dirty="0"/>
              <a:t> 131, 95-114.</a:t>
            </a:r>
            <a:endParaRPr lang="en-GB" sz="1100" dirty="0"/>
          </a:p>
          <a:p>
            <a:pPr marL="0" indent="0">
              <a:buNone/>
            </a:pPr>
            <a:r>
              <a:rPr lang="en-US" sz="1100" dirty="0" err="1"/>
              <a:t>Wees</a:t>
            </a:r>
            <a:r>
              <a:rPr lang="en-US" sz="1100" dirty="0"/>
              <a:t>, H., van 2013. </a:t>
            </a:r>
            <a:r>
              <a:rPr lang="en-US" sz="1100" i="1" dirty="0"/>
              <a:t>Ships and Silver, Taxes and Tribute</a:t>
            </a:r>
            <a:r>
              <a:rPr lang="en-US" sz="1100" dirty="0"/>
              <a:t>. New York.</a:t>
            </a:r>
            <a:endParaRPr lang="en-GB" sz="1100" dirty="0"/>
          </a:p>
          <a:p>
            <a:pPr marL="0" indent="0">
              <a:buNone/>
            </a:pPr>
            <a:r>
              <a:rPr lang="en-US" sz="1100" dirty="0"/>
              <a:t> </a:t>
            </a:r>
            <a:endParaRPr lang="en-GB" sz="1100" dirty="0"/>
          </a:p>
          <a:p>
            <a:pPr marL="0" indent="0">
              <a:buNone/>
            </a:pPr>
            <a:r>
              <a:rPr lang="en-US" sz="1100" b="1" i="1" dirty="0"/>
              <a:t>Short bibliography for an advanced introduction to the Ancient Greek economy excluding primary literary sources and collections of epigraphic and archaeological sources</a:t>
            </a:r>
            <a:r>
              <a:rPr lang="en-US" sz="1100" b="1" i="1" dirty="0" smtClean="0"/>
              <a:t>.</a:t>
            </a:r>
            <a:endParaRPr lang="en-GB" sz="1100" dirty="0"/>
          </a:p>
        </p:txBody>
      </p:sp>
    </p:spTree>
    <p:extLst>
      <p:ext uri="{BB962C8B-B14F-4D97-AF65-F5344CB8AC3E}">
        <p14:creationId xmlns:p14="http://schemas.microsoft.com/office/powerpoint/2010/main" val="20598537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02-07 at 06.06.02.png"/>
          <p:cNvPicPr>
            <a:picLocks noChangeAspect="1"/>
          </p:cNvPicPr>
          <p:nvPr/>
        </p:nvPicPr>
        <p:blipFill>
          <a:blip r:embed="rId3">
            <a:alphaModFix amt="59000"/>
            <a:extLst>
              <a:ext uri="{28A0092B-C50C-407E-A947-70E740481C1C}">
                <a14:useLocalDpi xmlns:a14="http://schemas.microsoft.com/office/drawing/2010/main" val="0"/>
              </a:ext>
            </a:extLst>
          </a:blip>
          <a:stretch>
            <a:fillRect/>
          </a:stretch>
        </p:blipFill>
        <p:spPr>
          <a:xfrm>
            <a:off x="0" y="0"/>
            <a:ext cx="9251576" cy="6858000"/>
          </a:xfrm>
          <a:prstGeom prst="rect">
            <a:avLst/>
          </a:prstGeom>
        </p:spPr>
      </p:pic>
      <p:pic>
        <p:nvPicPr>
          <p:cNvPr id="2" name="Picture 1" descr="Screen Shot 2017-02-07 at 06.07.2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38530" y="1630304"/>
            <a:ext cx="6179359" cy="4702138"/>
          </a:xfrm>
          <a:prstGeom prst="rect">
            <a:avLst/>
          </a:prstGeom>
        </p:spPr>
      </p:pic>
      <p:pic>
        <p:nvPicPr>
          <p:cNvPr id="5" name="Picture 4"/>
          <p:cNvPicPr>
            <a:picLocks noChangeAspect="1"/>
          </p:cNvPicPr>
          <p:nvPr/>
        </p:nvPicPr>
        <p:blipFill>
          <a:blip r:embed="rId5"/>
          <a:stretch>
            <a:fillRect/>
          </a:stretch>
        </p:blipFill>
        <p:spPr>
          <a:xfrm>
            <a:off x="357712" y="223059"/>
            <a:ext cx="4164606" cy="3123455"/>
          </a:xfrm>
          <a:prstGeom prst="rect">
            <a:avLst/>
          </a:prstGeom>
        </p:spPr>
      </p:pic>
      <p:cxnSp>
        <p:nvCxnSpPr>
          <p:cNvPr id="9" name="Curved Connector 8"/>
          <p:cNvCxnSpPr/>
          <p:nvPr/>
        </p:nvCxnSpPr>
        <p:spPr>
          <a:xfrm flipV="1">
            <a:off x="5186817" y="2218174"/>
            <a:ext cx="2304000" cy="2057178"/>
          </a:xfrm>
          <a:prstGeom prst="curvedConnector3">
            <a:avLst>
              <a:gd name="adj1" fmla="val 29200"/>
            </a:avLst>
          </a:prstGeom>
          <a:ln w="50800">
            <a:solidFill>
              <a:srgbClr val="FF0000"/>
            </a:solidFill>
            <a:prstDash val="dash"/>
            <a:round/>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30098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02-07 at 06.06.02.png"/>
          <p:cNvPicPr>
            <a:picLocks noChangeAspect="1"/>
          </p:cNvPicPr>
          <p:nvPr/>
        </p:nvPicPr>
        <p:blipFill>
          <a:blip r:embed="rId3">
            <a:alphaModFix amt="59000"/>
            <a:extLst>
              <a:ext uri="{28A0092B-C50C-407E-A947-70E740481C1C}">
                <a14:useLocalDpi xmlns:a14="http://schemas.microsoft.com/office/drawing/2010/main" val="0"/>
              </a:ext>
            </a:extLst>
          </a:blip>
          <a:stretch>
            <a:fillRect/>
          </a:stretch>
        </p:blipFill>
        <p:spPr>
          <a:xfrm>
            <a:off x="0" y="0"/>
            <a:ext cx="9251576" cy="6858000"/>
          </a:xfrm>
          <a:prstGeom prst="rect">
            <a:avLst/>
          </a:prstGeom>
        </p:spPr>
      </p:pic>
      <p:pic>
        <p:nvPicPr>
          <p:cNvPr id="2" name="Picture 1" descr="Screen Shot 2017-02-07 at 06.07.29.png"/>
          <p:cNvPicPr>
            <a:picLocks noChangeAspect="1"/>
          </p:cNvPicPr>
          <p:nvPr/>
        </p:nvPicPr>
        <p:blipFill>
          <a:blip r:embed="rId4">
            <a:alphaModFix amt="55000"/>
            <a:extLst>
              <a:ext uri="{28A0092B-C50C-407E-A947-70E740481C1C}">
                <a14:useLocalDpi xmlns:a14="http://schemas.microsoft.com/office/drawing/2010/main" val="0"/>
              </a:ext>
            </a:extLst>
          </a:blip>
          <a:stretch>
            <a:fillRect/>
          </a:stretch>
        </p:blipFill>
        <p:spPr>
          <a:xfrm>
            <a:off x="2638530" y="1630304"/>
            <a:ext cx="6179359" cy="4702138"/>
          </a:xfrm>
          <a:prstGeom prst="rect">
            <a:avLst/>
          </a:prstGeom>
        </p:spPr>
      </p:pic>
      <p:pic>
        <p:nvPicPr>
          <p:cNvPr id="3" name="Picture 2" descr="Screen Shot 2017-02-07 at 06.11.1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6995" y="-58423"/>
            <a:ext cx="5578679" cy="6916423"/>
          </a:xfrm>
          <a:prstGeom prst="rect">
            <a:avLst/>
          </a:prstGeom>
        </p:spPr>
      </p:pic>
      <p:sp>
        <p:nvSpPr>
          <p:cNvPr id="5" name="Oval 4"/>
          <p:cNvSpPr/>
          <p:nvPr/>
        </p:nvSpPr>
        <p:spPr>
          <a:xfrm rot="896251">
            <a:off x="2655607" y="2353036"/>
            <a:ext cx="728830" cy="703605"/>
          </a:xfrm>
          <a:prstGeom prst="ellipse">
            <a:avLst/>
          </a:prstGeom>
          <a:noFill/>
          <a:ln w="571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6" name="Oval 5"/>
          <p:cNvSpPr/>
          <p:nvPr/>
        </p:nvSpPr>
        <p:spPr>
          <a:xfrm>
            <a:off x="1900353" y="4283660"/>
            <a:ext cx="1476353" cy="1407185"/>
          </a:xfrm>
          <a:prstGeom prst="ellipse">
            <a:avLst/>
          </a:prstGeom>
          <a:noFill/>
          <a:ln w="57150">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cxnSp>
        <p:nvCxnSpPr>
          <p:cNvPr id="7" name="Straight Arrow Connector 6"/>
          <p:cNvCxnSpPr/>
          <p:nvPr/>
        </p:nvCxnSpPr>
        <p:spPr>
          <a:xfrm flipH="1">
            <a:off x="2827005" y="3138689"/>
            <a:ext cx="144000" cy="791200"/>
          </a:xfrm>
          <a:prstGeom prst="straightConnector1">
            <a:avLst/>
          </a:prstGeom>
          <a:ln w="63500">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8" name="Oval 7"/>
          <p:cNvSpPr/>
          <p:nvPr/>
        </p:nvSpPr>
        <p:spPr>
          <a:xfrm rot="896251">
            <a:off x="2839921" y="2721096"/>
            <a:ext cx="240568" cy="249984"/>
          </a:xfrm>
          <a:prstGeom prst="ellipse">
            <a:avLst/>
          </a:prstGeom>
          <a:noFill/>
          <a:ln w="571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 name="Oval 8"/>
          <p:cNvSpPr/>
          <p:nvPr/>
        </p:nvSpPr>
        <p:spPr>
          <a:xfrm>
            <a:off x="2552414" y="4396557"/>
            <a:ext cx="274592" cy="261727"/>
          </a:xfrm>
          <a:prstGeom prst="ellipse">
            <a:avLst/>
          </a:prstGeom>
          <a:noFill/>
          <a:ln w="57150">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Tree>
    <p:extLst>
      <p:ext uri="{BB962C8B-B14F-4D97-AF65-F5344CB8AC3E}">
        <p14:creationId xmlns:p14="http://schemas.microsoft.com/office/powerpoint/2010/main" val="176208142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19156</TotalTime>
  <Words>8997</Words>
  <Application>Microsoft Macintosh PowerPoint</Application>
  <PresentationFormat>On-screen Show (4:3)</PresentationFormat>
  <Paragraphs>739</Paragraphs>
  <Slides>76</Slides>
  <Notes>36</Notes>
  <HiddenSlides>0</HiddenSlides>
  <MMClips>0</MMClips>
  <ScaleCrop>false</ScaleCrop>
  <HeadingPairs>
    <vt:vector size="6" baseType="variant">
      <vt:variant>
        <vt:lpstr>Theme</vt:lpstr>
      </vt:variant>
      <vt:variant>
        <vt:i4>2</vt:i4>
      </vt:variant>
      <vt:variant>
        <vt:lpstr>Links</vt:lpstr>
      </vt:variant>
      <vt:variant>
        <vt:i4>2</vt:i4>
      </vt:variant>
      <vt:variant>
        <vt:lpstr>Slide Titles</vt:lpstr>
      </vt:variant>
      <vt:variant>
        <vt:i4>76</vt:i4>
      </vt:variant>
    </vt:vector>
  </HeadingPairs>
  <TitlesOfParts>
    <vt:vector size="80" baseType="lpstr">
      <vt:lpstr>Black</vt:lpstr>
      <vt:lpstr>Office Theme</vt:lpstr>
      <vt:lpstr>???</vt:lpstr>
      <vt:lpstr>???</vt:lpstr>
      <vt:lpstr>Athenian Imperialism</vt:lpstr>
      <vt:lpstr>Athenian Imperialism is a consequence of:</vt:lpstr>
      <vt:lpstr>So when the Spartans are called passive by the Corinthians, are they really lazy or just clever? </vt:lpstr>
      <vt:lpstr>Archidamos’ exhortation before  1st invasion of Attica in 431BC</vt:lpstr>
      <vt:lpstr>Simplifying the premises:</vt:lpstr>
      <vt:lpstr>PowerPoint Presentation</vt:lpstr>
      <vt:lpstr>PowerPoint Presentation</vt:lpstr>
      <vt:lpstr>PowerPoint Presentation</vt:lpstr>
      <vt:lpstr>PowerPoint Presentation</vt:lpstr>
      <vt:lpstr>PowerPoint Presentation</vt:lpstr>
      <vt:lpstr>Why does A invade and not ravage?</vt:lpstr>
      <vt:lpstr>Archidamos’ preferences</vt:lpstr>
      <vt:lpstr>I am going to show you how the Athenians felt...</vt:lpstr>
      <vt:lpstr>What do you see?</vt:lpstr>
      <vt:lpstr>2.21 - Prediction comes true</vt:lpstr>
      <vt:lpstr>Athenians’ Preferences</vt:lpstr>
      <vt:lpstr>PowerPoint Presentation</vt:lpstr>
      <vt:lpstr>PowerPoint Presentation</vt:lpstr>
      <vt:lpstr>PowerPoint Presentation</vt:lpstr>
      <vt:lpstr>PowerPoint Presentation</vt:lpstr>
      <vt:lpstr>“Spartans, you alone of the Greeks pursue a passive policy”  </vt:lpstr>
      <vt:lpstr>The Athenian Empire and Naval Power</vt:lpstr>
      <vt:lpstr>PowerPoint Presentation</vt:lpstr>
      <vt:lpstr>What do you think the interaction looks like in game theory terms?</vt:lpstr>
      <vt:lpstr>PowerPoint Presentation</vt:lpstr>
      <vt:lpstr>PowerPoint Presentation</vt:lpstr>
      <vt:lpstr>PowerPoint Presentation</vt:lpstr>
      <vt:lpstr>PowerPoint Presentation</vt:lpstr>
      <vt:lpstr>PowerPoint Presentation</vt:lpstr>
      <vt:lpstr>PowerPoint Presentation</vt:lpstr>
      <vt:lpstr>Final Exchange</vt:lpstr>
      <vt:lpstr>PowerPoint Presentation</vt:lpstr>
      <vt:lpstr>Melian Dialogue</vt:lpstr>
      <vt:lpstr>PowerPoint Presentation</vt:lpstr>
      <vt:lpstr>Melos</vt:lpstr>
      <vt:lpstr>PowerPoint Presentation</vt:lpstr>
      <vt:lpstr>   “judgments about justice are made between those with an equal power to enforce it otherwise possible actions are defined by what the strong do and the weak accept. (Athenians)  5.89</vt:lpstr>
      <vt:lpstr>Strategy of Empire 1.76.2</vt:lpstr>
      <vt:lpstr>PowerPoint Presentation</vt:lpstr>
      <vt:lpstr>PowerPoint Presentation</vt:lpstr>
      <vt:lpstr>PowerPoint Presentation</vt:lpstr>
      <vt:lpstr>Military Finance during the Atheno-Peloponnesian War:  state versus household</vt:lpstr>
      <vt:lpstr>War finance</vt:lpstr>
      <vt:lpstr>Temporary Demand and Supply Shock</vt:lpstr>
      <vt:lpstr>Thuc. 1.83</vt:lpstr>
      <vt:lpstr>Randazzo Hoard</vt:lpstr>
      <vt:lpstr>Decree enforces Ath. coins, weights &amp; measures 414BC?  (Ar. Birds 1040f.)</vt:lpstr>
      <vt:lpstr>Thuc. 8.45 &amp; 8.29</vt:lpstr>
      <vt:lpstr>Piraeus Hoard silver plated Tetradrachm</vt:lpstr>
      <vt:lpstr>Wages</vt:lpstr>
      <vt:lpstr>Athenian Society</vt:lpstr>
      <vt:lpstr>Aristophanes’ Peace 1198-213</vt:lpstr>
      <vt:lpstr>Aeneas Tacticus: Περὶ ὅπλων εἰσαγωγῆς (On Imported weapons)</vt:lpstr>
      <vt:lpstr> Plutarch, Vitae decem oratorum - Lysias</vt:lpstr>
      <vt:lpstr>Demosthenes, For Phormio </vt:lpstr>
      <vt:lpstr>Demosthenes, Against Stephanus </vt:lpstr>
      <vt:lpstr>IG.XXII.5.647 ll.27-31</vt:lpstr>
      <vt:lpstr>Demosthenes, For Phormio </vt:lpstr>
      <vt:lpstr>Lysias, Against Eratosthenes 19</vt:lpstr>
      <vt:lpstr>Vertical Specialisation Xenophon, Cyropaedia 8.2.5</vt:lpstr>
      <vt:lpstr>Thasian Amphora</vt:lpstr>
      <vt:lpstr>Game Theory (Bresson, 2016: 434)</vt:lpstr>
      <vt:lpstr>Game Theory</vt:lpstr>
      <vt:lpstr>Prisoner’s Dilemma</vt:lpstr>
      <vt:lpstr>Supply Quantities: Aristotle Politics 1.4.7-8</vt:lpstr>
      <vt:lpstr>Contest Success Function: probability</vt:lpstr>
      <vt:lpstr>gamma is technology</vt:lpstr>
      <vt:lpstr>Timing or Order of attack</vt:lpstr>
      <vt:lpstr>Ancient Historical example</vt:lpstr>
      <vt:lpstr>Sparta vs Athens</vt:lpstr>
      <vt:lpstr>Full attacking sequence</vt:lpstr>
      <vt:lpstr>Probability of hegemony</vt:lpstr>
      <vt:lpstr>PowerPoint Presentation</vt:lpstr>
      <vt:lpstr>PowerPoint Presentation</vt:lpstr>
      <vt:lpstr>PowerPoint Presentation</vt:lpstr>
      <vt:lpstr>Bibliography</vt:lpstr>
    </vt:vector>
  </TitlesOfParts>
  <Company>University College London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Interdisciplinary Game Theory (IGT)</dc:title>
  <dc:creator>Manuela Dal Borgo</dc:creator>
  <cp:lastModifiedBy>Manuela Dal Borgo</cp:lastModifiedBy>
  <cp:revision>162</cp:revision>
  <dcterms:created xsi:type="dcterms:W3CDTF">2016-01-21T18:13:53Z</dcterms:created>
  <dcterms:modified xsi:type="dcterms:W3CDTF">2018-02-02T16:54:38Z</dcterms:modified>
</cp:coreProperties>
</file>