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6" r:id="rId3"/>
    <p:sldId id="257" r:id="rId4"/>
    <p:sldId id="258" r:id="rId5"/>
    <p:sldId id="259" r:id="rId6"/>
    <p:sldId id="260" r:id="rId7"/>
    <p:sldId id="261" r:id="rId8"/>
    <p:sldId id="262" r:id="rId9"/>
    <p:sldId id="263" r:id="rId10"/>
    <p:sldId id="264" r:id="rId11"/>
    <p:sldId id="265"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a:srgbClr val="CEF5FE"/>
    <a:srgbClr val="AE2EB4"/>
    <a:srgbClr val="D9491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2" d="100"/>
          <a:sy n="82" d="100"/>
        </p:scale>
        <p:origin x="94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Click to edit Master subtitle style</a:t>
            </a:r>
            <a:endParaRPr lang="en-US"/>
          </a:p>
        </p:txBody>
      </p:sp>
      <p:sp>
        <p:nvSpPr>
          <p:cNvPr id="4" name="Date Placeholder 3"/>
          <p:cNvSpPr>
            <a:spLocks noGrp="1"/>
          </p:cNvSpPr>
          <p:nvPr>
            <p:ph type="dt" sz="half" idx="10"/>
          </p:nvPr>
        </p:nvSpPr>
        <p:spPr/>
        <p:txBody>
          <a:bodyPr/>
          <a:lstStyle/>
          <a:p>
            <a:fld id="{CB8E3553-E81F-F24E-B021-065B6DF2765C}" type="datetimeFigureOut">
              <a:rPr lang="en-US" smtClean="0"/>
              <a:t>10/5/2018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27967720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CB8E3553-E81F-F24E-B021-065B6DF2765C}" type="datetimeFigureOut">
              <a:rPr lang="en-US" smtClean="0"/>
              <a:t>10/5/2018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2553698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CB8E3553-E81F-F24E-B021-065B6DF2765C}" type="datetimeFigureOut">
              <a:rPr lang="en-US" smtClean="0"/>
              <a:t>10/5/2018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2406214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idx="1"/>
          </p:nvPr>
        </p:nvSpPr>
        <p:spPr/>
        <p:txBody>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CB8E3553-E81F-F24E-B021-065B6DF2765C}" type="datetimeFigureOut">
              <a:rPr lang="en-US" smtClean="0"/>
              <a:t>10/5/2018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3096089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Click to edit Master text styles</a:t>
            </a:r>
          </a:p>
        </p:txBody>
      </p:sp>
      <p:sp>
        <p:nvSpPr>
          <p:cNvPr id="4" name="Date Placeholder 3"/>
          <p:cNvSpPr>
            <a:spLocks noGrp="1"/>
          </p:cNvSpPr>
          <p:nvPr>
            <p:ph type="dt" sz="half" idx="10"/>
          </p:nvPr>
        </p:nvSpPr>
        <p:spPr/>
        <p:txBody>
          <a:bodyPr/>
          <a:lstStyle/>
          <a:p>
            <a:fld id="{CB8E3553-E81F-F24E-B021-065B6DF2765C}" type="datetimeFigureOut">
              <a:rPr lang="en-US" smtClean="0"/>
              <a:t>10/5/2018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27266253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Date Placeholder 4"/>
          <p:cNvSpPr>
            <a:spLocks noGrp="1"/>
          </p:cNvSpPr>
          <p:nvPr>
            <p:ph type="dt" sz="half" idx="10"/>
          </p:nvPr>
        </p:nvSpPr>
        <p:spPr/>
        <p:txBody>
          <a:bodyPr/>
          <a:lstStyle/>
          <a:p>
            <a:fld id="{CB8E3553-E81F-F24E-B021-065B6DF2765C}" type="datetimeFigureOut">
              <a:rPr lang="en-US" smtClean="0"/>
              <a:t>10/5/2018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3102360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7" name="Date Placeholder 6"/>
          <p:cNvSpPr>
            <a:spLocks noGrp="1"/>
          </p:cNvSpPr>
          <p:nvPr>
            <p:ph type="dt" sz="half" idx="10"/>
          </p:nvPr>
        </p:nvSpPr>
        <p:spPr/>
        <p:txBody>
          <a:bodyPr/>
          <a:lstStyle/>
          <a:p>
            <a:fld id="{CB8E3553-E81F-F24E-B021-065B6DF2765C}" type="datetimeFigureOut">
              <a:rPr lang="en-US" smtClean="0"/>
              <a:t>10/5/2018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3606398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Date Placeholder 2"/>
          <p:cNvSpPr>
            <a:spLocks noGrp="1"/>
          </p:cNvSpPr>
          <p:nvPr>
            <p:ph type="dt" sz="half" idx="10"/>
          </p:nvPr>
        </p:nvSpPr>
        <p:spPr/>
        <p:txBody>
          <a:bodyPr/>
          <a:lstStyle/>
          <a:p>
            <a:fld id="{CB8E3553-E81F-F24E-B021-065B6DF2765C}" type="datetimeFigureOut">
              <a:rPr lang="en-US" smtClean="0"/>
              <a:t>10/5/2018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1577785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8E3553-E81F-F24E-B021-065B6DF2765C}" type="datetimeFigureOut">
              <a:rPr lang="en-US" smtClean="0"/>
              <a:t>10/5/2018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1533012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CB8E3553-E81F-F24E-B021-065B6DF2765C}" type="datetimeFigureOut">
              <a:rPr lang="en-US" smtClean="0"/>
              <a:t>10/5/2018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953688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CB8E3553-E81F-F24E-B021-065B6DF2765C}" type="datetimeFigureOut">
              <a:rPr lang="en-US" smtClean="0"/>
              <a:t>10/5/2018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2140904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8E3553-E81F-F24E-B021-065B6DF2765C}" type="datetimeFigureOut">
              <a:rPr lang="en-US" smtClean="0"/>
              <a:t>10/5/2018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5A7C23-EFB8-424F-92BC-FBDA9825E1A9}" type="slidenum">
              <a:rPr lang="en-US" smtClean="0"/>
              <a:t>‹#›</a:t>
            </a:fld>
            <a:endParaRPr lang="en-US"/>
          </a:p>
        </p:txBody>
      </p:sp>
    </p:spTree>
    <p:extLst>
      <p:ext uri="{BB962C8B-B14F-4D97-AF65-F5344CB8AC3E}">
        <p14:creationId xmlns:p14="http://schemas.microsoft.com/office/powerpoint/2010/main" val="32055632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558F58E-93BA-44A3-BCDA-585AFF2E4F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91490" y="2671011"/>
            <a:ext cx="3943352" cy="2427120"/>
          </a:xfrm>
        </p:spPr>
        <p:txBody>
          <a:bodyPr anchor="t">
            <a:normAutofit fontScale="90000"/>
          </a:bodyPr>
          <a:lstStyle/>
          <a:p>
            <a:pPr algn="l">
              <a:lnSpc>
                <a:spcPct val="90000"/>
              </a:lnSpc>
            </a:pPr>
            <a:br>
              <a:rPr lang="en-US" sz="3400" dirty="0">
                <a:latin typeface="American Typewriter"/>
                <a:cs typeface="American Typewriter"/>
              </a:rPr>
            </a:br>
            <a:r>
              <a:rPr lang="en-US" sz="3600" dirty="0">
                <a:latin typeface="American Typewriter"/>
                <a:cs typeface="American Typewriter"/>
              </a:rPr>
              <a:t>Lecture 1: </a:t>
            </a:r>
            <a:br>
              <a:rPr lang="en-US" sz="3600" dirty="0">
                <a:latin typeface="American Typewriter"/>
                <a:cs typeface="American Typewriter"/>
              </a:rPr>
            </a:br>
            <a:r>
              <a:rPr lang="en-US" sz="3600" dirty="0">
                <a:latin typeface="American Typewriter"/>
                <a:cs typeface="American Typewriter"/>
              </a:rPr>
              <a:t>Thinking about vulnerability, </a:t>
            </a:r>
            <a:br>
              <a:rPr lang="en-US" sz="3600" dirty="0">
                <a:latin typeface="American Typewriter"/>
                <a:cs typeface="American Typewriter"/>
              </a:rPr>
            </a:br>
            <a:r>
              <a:rPr lang="en-US" sz="3600" dirty="0">
                <a:latin typeface="American Typewriter"/>
                <a:cs typeface="American Typewriter"/>
              </a:rPr>
              <a:t>ancient and modern</a:t>
            </a:r>
            <a:br>
              <a:rPr lang="en-US" sz="3600" dirty="0">
                <a:latin typeface="American Typewriter"/>
                <a:cs typeface="American Typewriter"/>
              </a:rPr>
            </a:br>
            <a:endParaRPr lang="en-US" sz="3400" dirty="0">
              <a:latin typeface="American Typewriter"/>
              <a:cs typeface="American Typewriter"/>
            </a:endParaRPr>
          </a:p>
        </p:txBody>
      </p:sp>
      <p:sp>
        <p:nvSpPr>
          <p:cNvPr id="3" name="Subtitle 2"/>
          <p:cNvSpPr>
            <a:spLocks noGrp="1"/>
          </p:cNvSpPr>
          <p:nvPr>
            <p:ph type="subTitle" idx="1"/>
          </p:nvPr>
        </p:nvSpPr>
        <p:spPr>
          <a:xfrm>
            <a:off x="491490" y="330359"/>
            <a:ext cx="3569168" cy="1655762"/>
          </a:xfrm>
        </p:spPr>
        <p:txBody>
          <a:bodyPr anchor="b">
            <a:normAutofit/>
          </a:bodyPr>
          <a:lstStyle/>
          <a:p>
            <a:pPr algn="l">
              <a:lnSpc>
                <a:spcPct val="90000"/>
              </a:lnSpc>
            </a:pPr>
            <a:r>
              <a:rPr lang="en-US" sz="2400" dirty="0">
                <a:latin typeface="American Typewriter"/>
                <a:cs typeface="American Typewriter"/>
              </a:rPr>
              <a:t>The Vulnerable Body in Roman Literature and Thought</a:t>
            </a:r>
            <a:endParaRPr lang="en-US" sz="2200" dirty="0">
              <a:latin typeface="American Typewriter"/>
              <a:cs typeface="American Typewriter"/>
            </a:endParaRPr>
          </a:p>
        </p:txBody>
      </p:sp>
      <p:cxnSp>
        <p:nvCxnSpPr>
          <p:cNvPr id="12" name="Straight Arrow Connector 11">
            <a:extLst>
              <a:ext uri="{FF2B5EF4-FFF2-40B4-BE49-F238E27FC236}">
                <a16:creationId xmlns:a16="http://schemas.microsoft.com/office/drawing/2014/main" id="{BCD0BBC1-A7D4-445D-98AC-95A6A45D8EB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490" y="2316480"/>
            <a:ext cx="30861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pic>
        <p:nvPicPr>
          <p:cNvPr id="5" name="Picture 4" descr="A picture containing rock, sitting&#10;&#10;Description generated with high confidence">
            <a:extLst>
              <a:ext uri="{FF2B5EF4-FFF2-40B4-BE49-F238E27FC236}">
                <a16:creationId xmlns:a16="http://schemas.microsoft.com/office/drawing/2014/main" id="{EA96E753-019F-41C9-86E6-FA9502C14415}"/>
              </a:ext>
            </a:extLst>
          </p:cNvPr>
          <p:cNvPicPr>
            <a:picLocks noChangeAspect="1"/>
          </p:cNvPicPr>
          <p:nvPr/>
        </p:nvPicPr>
        <p:blipFill rotWithShape="1">
          <a:blip r:embed="rId2"/>
          <a:srcRect r="2" b="3885"/>
          <a:stretch/>
        </p:blipFill>
        <p:spPr>
          <a:xfrm>
            <a:off x="4434843" y="10"/>
            <a:ext cx="4709157" cy="6857990"/>
          </a:xfrm>
          <a:custGeom>
            <a:avLst/>
            <a:gdLst>
              <a:gd name="connsiteX0" fmla="*/ 45571 w 6278877"/>
              <a:gd name="connsiteY0" fmla="*/ 0 h 6858000"/>
              <a:gd name="connsiteX1" fmla="*/ 6278877 w 6278877"/>
              <a:gd name="connsiteY1" fmla="*/ 0 h 6858000"/>
              <a:gd name="connsiteX2" fmla="*/ 6278877 w 6278877"/>
              <a:gd name="connsiteY2" fmla="*/ 6858000 h 6858000"/>
              <a:gd name="connsiteX3" fmla="*/ 3292307 w 6278877"/>
              <a:gd name="connsiteY3" fmla="*/ 6858000 h 6858000"/>
              <a:gd name="connsiteX4" fmla="*/ 3181525 w 6278877"/>
              <a:gd name="connsiteY4" fmla="*/ 6786980 h 6858000"/>
              <a:gd name="connsiteX5" fmla="*/ 0 w 6278877"/>
              <a:gd name="connsiteY5" fmla="*/ 803252 h 6858000"/>
              <a:gd name="connsiteX6" fmla="*/ 37255 w 6278877"/>
              <a:gd name="connsiteY6" fmla="*/ 654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7" h="6858000">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p:spPr>
      </p:pic>
    </p:spTree>
    <p:extLst>
      <p:ext uri="{BB962C8B-B14F-4D97-AF65-F5344CB8AC3E}">
        <p14:creationId xmlns:p14="http://schemas.microsoft.com/office/powerpoint/2010/main" val="17017666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CEF5F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en-US" sz="3600" dirty="0">
              <a:latin typeface="American Typewriter"/>
              <a:cs typeface="American Typewriter"/>
            </a:endParaRPr>
          </a:p>
        </p:txBody>
      </p:sp>
      <p:sp>
        <p:nvSpPr>
          <p:cNvPr id="3" name="Content Placeholder 2"/>
          <p:cNvSpPr>
            <a:spLocks noGrp="1"/>
          </p:cNvSpPr>
          <p:nvPr>
            <p:ph idx="1"/>
          </p:nvPr>
        </p:nvSpPr>
        <p:spPr>
          <a:xfrm>
            <a:off x="457200" y="468924"/>
            <a:ext cx="8229600" cy="6201508"/>
          </a:xfrm>
        </p:spPr>
        <p:txBody>
          <a:bodyPr/>
          <a:lstStyle/>
          <a:p>
            <a:r>
              <a:rPr lang="en-US" b="1" dirty="0">
                <a:latin typeface="American Typewriter"/>
                <a:cs typeface="American Typewriter"/>
              </a:rPr>
              <a:t>Are explorations of vulnerability germane to discourses of </a:t>
            </a:r>
            <a:r>
              <a:rPr lang="en-US" b="1" dirty="0">
                <a:solidFill>
                  <a:schemeClr val="tx1">
                    <a:lumMod val="75000"/>
                    <a:lumOff val="25000"/>
                  </a:schemeClr>
                </a:solidFill>
                <a:latin typeface="American Typewriter"/>
                <a:cs typeface="American Typewriter"/>
              </a:rPr>
              <a:t>EMPIRE</a:t>
            </a:r>
            <a:r>
              <a:rPr lang="en-US" dirty="0">
                <a:latin typeface="American Typewriter"/>
                <a:cs typeface="American Typewriter"/>
              </a:rPr>
              <a:t>?</a:t>
            </a:r>
          </a:p>
          <a:p>
            <a:pPr marL="0" indent="0">
              <a:buNone/>
            </a:pPr>
            <a:endParaRPr lang="en-US" dirty="0"/>
          </a:p>
          <a:p>
            <a:pPr marL="0" indent="0">
              <a:buNone/>
            </a:pPr>
            <a:r>
              <a:rPr lang="en-US" dirty="0">
                <a:latin typeface="American Typewriter"/>
              </a:rPr>
              <a:t>Or:</a:t>
            </a:r>
          </a:p>
          <a:p>
            <a:r>
              <a:rPr lang="en-US" b="1" dirty="0">
                <a:solidFill>
                  <a:srgbClr val="0070C0"/>
                </a:solidFill>
                <a:latin typeface="American Typewriter"/>
                <a:cs typeface="American Typewriter"/>
              </a:rPr>
              <a:t>To what extent does making a spectacle of vulnerability sustain </a:t>
            </a:r>
            <a:r>
              <a:rPr lang="en-US" b="1" i="1" dirty="0">
                <a:solidFill>
                  <a:srgbClr val="0070C0"/>
                </a:solidFill>
                <a:latin typeface="American Typewriter"/>
                <a:cs typeface="American Typewriter"/>
              </a:rPr>
              <a:t>invulnerability</a:t>
            </a:r>
            <a:r>
              <a:rPr lang="en-US" b="1" dirty="0">
                <a:solidFill>
                  <a:srgbClr val="0070C0"/>
                </a:solidFill>
                <a:latin typeface="American Typewriter"/>
                <a:cs typeface="American Typewriter"/>
              </a:rPr>
              <a:t> as an ideal or fantasy?</a:t>
            </a:r>
          </a:p>
        </p:txBody>
      </p:sp>
    </p:spTree>
    <p:extLst>
      <p:ext uri="{BB962C8B-B14F-4D97-AF65-F5344CB8AC3E}">
        <p14:creationId xmlns:p14="http://schemas.microsoft.com/office/powerpoint/2010/main" val="1440697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tx2">
                    <a:lumMod val="75000"/>
                  </a:schemeClr>
                </a:solidFill>
                <a:latin typeface="American Typewriter"/>
                <a:cs typeface="American Typewriter"/>
              </a:rPr>
              <a:t>Our vulnerable writers/</a:t>
            </a:r>
            <a:br>
              <a:rPr lang="en-US" dirty="0">
                <a:solidFill>
                  <a:schemeClr val="tx2">
                    <a:lumMod val="75000"/>
                  </a:schemeClr>
                </a:solidFill>
                <a:latin typeface="American Typewriter"/>
                <a:cs typeface="American Typewriter"/>
              </a:rPr>
            </a:br>
            <a:r>
              <a:rPr lang="en-US" dirty="0">
                <a:solidFill>
                  <a:schemeClr val="tx2">
                    <a:lumMod val="75000"/>
                  </a:schemeClr>
                </a:solidFill>
                <a:latin typeface="American Typewriter"/>
                <a:cs typeface="American Typewriter"/>
              </a:rPr>
              <a:t>writers of vulnerability</a:t>
            </a:r>
          </a:p>
        </p:txBody>
      </p:sp>
      <p:sp>
        <p:nvSpPr>
          <p:cNvPr id="3" name="Content Placeholder 2"/>
          <p:cNvSpPr>
            <a:spLocks noGrp="1"/>
          </p:cNvSpPr>
          <p:nvPr>
            <p:ph idx="1"/>
          </p:nvPr>
        </p:nvSpPr>
        <p:spPr/>
        <p:txBody>
          <a:bodyPr>
            <a:normAutofit fontScale="77500" lnSpcReduction="20000"/>
          </a:bodyPr>
          <a:lstStyle/>
          <a:p>
            <a:endParaRPr lang="en-US" dirty="0">
              <a:latin typeface="American Typewriter"/>
              <a:cs typeface="American Typewriter"/>
            </a:endParaRPr>
          </a:p>
          <a:p>
            <a:r>
              <a:rPr lang="en-US" b="1" dirty="0">
                <a:latin typeface="American Typewriter"/>
                <a:cs typeface="American Typewriter"/>
              </a:rPr>
              <a:t>Horace</a:t>
            </a:r>
            <a:r>
              <a:rPr lang="en-US" dirty="0">
                <a:latin typeface="American Typewriter"/>
                <a:cs typeface="American Typewriter"/>
              </a:rPr>
              <a:t>, 65-8BCE, ‘son of a freedman’.</a:t>
            </a:r>
          </a:p>
          <a:p>
            <a:r>
              <a:rPr lang="en-US" b="1" dirty="0">
                <a:latin typeface="American Typewriter"/>
                <a:cs typeface="American Typewriter"/>
              </a:rPr>
              <a:t>Ovid</a:t>
            </a:r>
            <a:r>
              <a:rPr lang="en-US" dirty="0">
                <a:latin typeface="American Typewriter"/>
                <a:cs typeface="American Typewriter"/>
              </a:rPr>
              <a:t>,43BCE-c.17CE, ?darling? of Augustus, banished in 8CE</a:t>
            </a:r>
          </a:p>
          <a:p>
            <a:r>
              <a:rPr lang="en-US" b="1" dirty="0">
                <a:latin typeface="American Typewriter"/>
                <a:cs typeface="American Typewriter"/>
              </a:rPr>
              <a:t>Phaedrus</a:t>
            </a:r>
            <a:r>
              <a:rPr lang="en-US" dirty="0">
                <a:latin typeface="American Typewriter"/>
                <a:cs typeface="American Typewriter"/>
              </a:rPr>
              <a:t>, c.15BCE-50CE, the ‘ex-slave/freedman’ </a:t>
            </a:r>
          </a:p>
          <a:p>
            <a:r>
              <a:rPr lang="en-US" b="1" dirty="0" err="1">
                <a:latin typeface="American Typewriter"/>
                <a:cs typeface="American Typewriter"/>
              </a:rPr>
              <a:t>Persius</a:t>
            </a:r>
            <a:r>
              <a:rPr lang="en-US" b="1" dirty="0">
                <a:latin typeface="American Typewriter"/>
                <a:cs typeface="American Typewriter"/>
              </a:rPr>
              <a:t>, </a:t>
            </a:r>
            <a:r>
              <a:rPr lang="en-US" dirty="0">
                <a:latin typeface="American Typewriter"/>
                <a:cs typeface="American Typewriter"/>
              </a:rPr>
              <a:t>c.34-62CE. (Friend of Seneca </a:t>
            </a:r>
            <a:r>
              <a:rPr lang="en-US" b="1" dirty="0">
                <a:latin typeface="American Typewriter"/>
                <a:cs typeface="American Typewriter"/>
              </a:rPr>
              <a:t>and </a:t>
            </a:r>
            <a:r>
              <a:rPr lang="en-US" b="1" dirty="0" err="1">
                <a:latin typeface="American Typewriter"/>
                <a:cs typeface="American Typewriter"/>
              </a:rPr>
              <a:t>Thrasea</a:t>
            </a:r>
            <a:r>
              <a:rPr lang="en-US" b="1" dirty="0">
                <a:latin typeface="American Typewriter"/>
                <a:cs typeface="American Typewriter"/>
              </a:rPr>
              <a:t> </a:t>
            </a:r>
            <a:r>
              <a:rPr lang="en-US" b="1" dirty="0" err="1">
                <a:latin typeface="American Typewriter"/>
                <a:cs typeface="American Typewriter"/>
              </a:rPr>
              <a:t>Paetus</a:t>
            </a:r>
            <a:r>
              <a:rPr lang="en-US" b="1" dirty="0">
                <a:latin typeface="American Typewriter"/>
                <a:cs typeface="American Typewriter"/>
              </a:rPr>
              <a:t>)</a:t>
            </a:r>
          </a:p>
          <a:p>
            <a:r>
              <a:rPr lang="en-US" b="1" dirty="0">
                <a:latin typeface="American Typewriter"/>
                <a:cs typeface="American Typewriter"/>
              </a:rPr>
              <a:t>Seneca the Younger</a:t>
            </a:r>
            <a:r>
              <a:rPr lang="en-US" dirty="0">
                <a:latin typeface="American Typewriter"/>
                <a:cs typeface="American Typewriter"/>
              </a:rPr>
              <a:t>, c.4-65CE; exiled by Claudius, forced to suicide by Nero</a:t>
            </a:r>
          </a:p>
          <a:p>
            <a:r>
              <a:rPr lang="en-US" b="1" dirty="0">
                <a:latin typeface="American Typewriter"/>
                <a:cs typeface="American Typewriter"/>
              </a:rPr>
              <a:t>Statius</a:t>
            </a:r>
            <a:r>
              <a:rPr lang="en-US" dirty="0">
                <a:latin typeface="American Typewriter"/>
                <a:cs typeface="American Typewriter"/>
              </a:rPr>
              <a:t>, 40/50-96CE. </a:t>
            </a:r>
          </a:p>
        </p:txBody>
      </p:sp>
    </p:spTree>
    <p:extLst>
      <p:ext uri="{BB962C8B-B14F-4D97-AF65-F5344CB8AC3E}">
        <p14:creationId xmlns:p14="http://schemas.microsoft.com/office/powerpoint/2010/main" val="2671631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1EC49-CF9A-43BD-B54C-55B1668B8AA4}"/>
              </a:ext>
            </a:extLst>
          </p:cNvPr>
          <p:cNvSpPr>
            <a:spLocks noGrp="1"/>
          </p:cNvSpPr>
          <p:nvPr>
            <p:ph type="title"/>
          </p:nvPr>
        </p:nvSpPr>
        <p:spPr>
          <a:xfrm>
            <a:off x="3901965" y="4665605"/>
            <a:ext cx="4979105" cy="1292433"/>
          </a:xfrm>
        </p:spPr>
        <p:txBody>
          <a:bodyPr vert="horz" lIns="91440" tIns="45720" rIns="91440" bIns="45720" rtlCol="0" anchor="ctr">
            <a:normAutofit/>
          </a:bodyPr>
          <a:lstStyle/>
          <a:p>
            <a:pPr algn="l" defTabSz="914400">
              <a:lnSpc>
                <a:spcPct val="90000"/>
              </a:lnSpc>
            </a:pPr>
            <a:r>
              <a:rPr lang="en-US" sz="4200" kern="1200" dirty="0">
                <a:solidFill>
                  <a:schemeClr val="accent6">
                    <a:lumMod val="20000"/>
                    <a:lumOff val="80000"/>
                  </a:schemeClr>
                </a:solidFill>
                <a:latin typeface="American Typewriter"/>
              </a:rPr>
              <a:t>The beautiful</a:t>
            </a:r>
            <a:r>
              <a:rPr lang="en-US" sz="4200" dirty="0">
                <a:solidFill>
                  <a:schemeClr val="accent6">
                    <a:lumMod val="20000"/>
                    <a:lumOff val="80000"/>
                  </a:schemeClr>
                </a:solidFill>
                <a:latin typeface="American Typewriter"/>
              </a:rPr>
              <a:t>, perfect ones</a:t>
            </a:r>
            <a:endParaRPr lang="en-US" sz="4200" kern="1200" dirty="0">
              <a:solidFill>
                <a:schemeClr val="accent6">
                  <a:lumMod val="20000"/>
                  <a:lumOff val="80000"/>
                </a:schemeClr>
              </a:solidFill>
              <a:latin typeface="American Typewriter"/>
            </a:endParaRPr>
          </a:p>
        </p:txBody>
      </p:sp>
      <p:pic>
        <p:nvPicPr>
          <p:cNvPr id="9" name="Picture 8" descr="A picture containing object&#10;&#10;Description generated with high confidence">
            <a:extLst>
              <a:ext uri="{FF2B5EF4-FFF2-40B4-BE49-F238E27FC236}">
                <a16:creationId xmlns:a16="http://schemas.microsoft.com/office/drawing/2014/main" id="{C339F88E-09A7-46D4-B2F9-678EA85567EE}"/>
              </a:ext>
            </a:extLst>
          </p:cNvPr>
          <p:cNvPicPr>
            <a:picLocks noChangeAspect="1"/>
          </p:cNvPicPr>
          <p:nvPr/>
        </p:nvPicPr>
        <p:blipFill rotWithShape="1">
          <a:blip r:embed="rId2"/>
          <a:srcRect r="3" b="7388"/>
          <a:stretch/>
        </p:blipFill>
        <p:spPr>
          <a:xfrm>
            <a:off x="20" y="1"/>
            <a:ext cx="3636208" cy="4359438"/>
          </a:xfrm>
          <a:prstGeom prst="rect">
            <a:avLst/>
          </a:prstGeom>
        </p:spPr>
      </p:pic>
      <p:pic>
        <p:nvPicPr>
          <p:cNvPr id="5" name="Content Placeholder 4" descr="A close up of a logo&#10;&#10;Description generated with very high confidence">
            <a:extLst>
              <a:ext uri="{FF2B5EF4-FFF2-40B4-BE49-F238E27FC236}">
                <a16:creationId xmlns:a16="http://schemas.microsoft.com/office/drawing/2014/main" id="{591E061B-43A4-4563-88BE-D1FAEE80F62D}"/>
              </a:ext>
            </a:extLst>
          </p:cNvPr>
          <p:cNvPicPr>
            <a:picLocks noGrp="1" noChangeAspect="1"/>
          </p:cNvPicPr>
          <p:nvPr>
            <p:ph idx="1"/>
          </p:nvPr>
        </p:nvPicPr>
        <p:blipFill rotWithShape="1">
          <a:blip r:embed="rId3"/>
          <a:srcRect l="6880" r="-3" b="-3"/>
          <a:stretch/>
        </p:blipFill>
        <p:spPr>
          <a:xfrm>
            <a:off x="3729037" y="-1"/>
            <a:ext cx="5412677" cy="4359440"/>
          </a:xfrm>
          <a:prstGeom prst="rect">
            <a:avLst/>
          </a:prstGeom>
        </p:spPr>
      </p:pic>
      <p:pic>
        <p:nvPicPr>
          <p:cNvPr id="7" name="Picture 6" descr="A picture containing tree, outdoor, grass&#10;&#10;Description generated with very high confidence">
            <a:extLst>
              <a:ext uri="{FF2B5EF4-FFF2-40B4-BE49-F238E27FC236}">
                <a16:creationId xmlns:a16="http://schemas.microsoft.com/office/drawing/2014/main" id="{767E86F3-F5EC-4F32-91C5-18C0055BEEC7}"/>
              </a:ext>
            </a:extLst>
          </p:cNvPr>
          <p:cNvPicPr>
            <a:picLocks noChangeAspect="1"/>
          </p:cNvPicPr>
          <p:nvPr/>
        </p:nvPicPr>
        <p:blipFill rotWithShape="1">
          <a:blip r:embed="rId4"/>
          <a:srcRect r="5" b="7609"/>
          <a:stretch/>
        </p:blipFill>
        <p:spPr>
          <a:xfrm>
            <a:off x="20" y="4472610"/>
            <a:ext cx="3636208" cy="2385390"/>
          </a:xfrm>
          <a:prstGeom prst="rect">
            <a:avLst/>
          </a:prstGeom>
        </p:spPr>
      </p:pic>
    </p:spTree>
    <p:extLst>
      <p:ext uri="{BB962C8B-B14F-4D97-AF65-F5344CB8AC3E}">
        <p14:creationId xmlns:p14="http://schemas.microsoft.com/office/powerpoint/2010/main" val="4150577671"/>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4">
                    <a:lumMod val="50000"/>
                  </a:schemeClr>
                </a:solidFill>
                <a:latin typeface="American Typewriter"/>
                <a:cs typeface="American Typewriter"/>
              </a:rPr>
              <a:t>Opening questions</a:t>
            </a:r>
          </a:p>
        </p:txBody>
      </p:sp>
      <p:sp>
        <p:nvSpPr>
          <p:cNvPr id="3" name="Content Placeholder 2"/>
          <p:cNvSpPr>
            <a:spLocks noGrp="1"/>
          </p:cNvSpPr>
          <p:nvPr>
            <p:ph idx="1"/>
          </p:nvPr>
        </p:nvSpPr>
        <p:spPr>
          <a:xfrm>
            <a:off x="457200" y="1249658"/>
            <a:ext cx="8229600" cy="5479388"/>
          </a:xfrm>
        </p:spPr>
        <p:txBody>
          <a:bodyPr>
            <a:normAutofit fontScale="77500" lnSpcReduction="20000"/>
          </a:bodyPr>
          <a:lstStyle/>
          <a:p>
            <a:pPr marL="0" indent="0">
              <a:buNone/>
            </a:pPr>
            <a:endParaRPr lang="it-IT" dirty="0">
              <a:latin typeface="American Typewriter"/>
              <a:cs typeface="American Typewriter"/>
            </a:endParaRPr>
          </a:p>
          <a:p>
            <a:pPr lvl="0">
              <a:spcAft>
                <a:spcPts val="1200"/>
              </a:spcAft>
            </a:pPr>
            <a:r>
              <a:rPr lang="en-GB" dirty="0">
                <a:latin typeface="American Typewriter"/>
                <a:cs typeface="American Typewriter"/>
              </a:rPr>
              <a:t>How normal, or normative, is vulnerability - now, as in the ancient world? </a:t>
            </a:r>
            <a:endParaRPr lang="it-IT" dirty="0">
              <a:latin typeface="American Typewriter"/>
              <a:cs typeface="American Typewriter"/>
            </a:endParaRPr>
          </a:p>
          <a:p>
            <a:pPr lvl="0">
              <a:spcAft>
                <a:spcPts val="1200"/>
              </a:spcAft>
            </a:pPr>
            <a:r>
              <a:rPr lang="en-GB" dirty="0">
                <a:latin typeface="American Typewriter"/>
                <a:cs typeface="American Typewriter"/>
              </a:rPr>
              <a:t>To what extent is Greco-Roman antiquity constructed in the modern imagination around representation of perfect, beautiful bodies? </a:t>
            </a:r>
            <a:endParaRPr lang="it-IT" dirty="0">
              <a:latin typeface="American Typewriter"/>
              <a:cs typeface="American Typewriter"/>
            </a:endParaRPr>
          </a:p>
          <a:p>
            <a:pPr lvl="0">
              <a:spcAft>
                <a:spcPts val="1200"/>
              </a:spcAft>
            </a:pPr>
            <a:r>
              <a:rPr lang="en-GB" dirty="0">
                <a:latin typeface="American Typewriter"/>
                <a:cs typeface="American Typewriter"/>
              </a:rPr>
              <a:t>What is at stake in emphasizing the normality or ubiquity of vulnerability, rather than imagining vulnerability as marking certain bodies in their(usually negative) </a:t>
            </a:r>
            <a:r>
              <a:rPr lang="en-GB" i="1" dirty="0">
                <a:latin typeface="American Typewriter"/>
                <a:cs typeface="American Typewriter"/>
              </a:rPr>
              <a:t>difference</a:t>
            </a:r>
            <a:r>
              <a:rPr lang="en-GB" dirty="0">
                <a:latin typeface="American Typewriter"/>
                <a:cs typeface="American Typewriter"/>
              </a:rPr>
              <a:t> from the healthy, upright, self-sufficient, non-disabled norm? </a:t>
            </a:r>
            <a:endParaRPr lang="it-IT" dirty="0">
              <a:latin typeface="American Typewriter"/>
              <a:cs typeface="American Typewriter"/>
            </a:endParaRPr>
          </a:p>
          <a:p>
            <a:pPr>
              <a:spcAft>
                <a:spcPts val="1200"/>
              </a:spcAft>
            </a:pPr>
            <a:endParaRPr lang="it-IT" dirty="0"/>
          </a:p>
        </p:txBody>
      </p:sp>
    </p:spTree>
    <p:extLst>
      <p:ext uri="{BB962C8B-B14F-4D97-AF65-F5344CB8AC3E}">
        <p14:creationId xmlns:p14="http://schemas.microsoft.com/office/powerpoint/2010/main" val="3318002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pic>
        <p:nvPicPr>
          <p:cNvPr id="5" name="Picture 4" descr="A close up of a sign&#10;&#10;Description generated with very high confidence">
            <a:extLst>
              <a:ext uri="{FF2B5EF4-FFF2-40B4-BE49-F238E27FC236}">
                <a16:creationId xmlns:a16="http://schemas.microsoft.com/office/drawing/2014/main" id="{BE882D84-1500-4442-AE68-A69D0A26F9CB}"/>
              </a:ext>
            </a:extLst>
          </p:cNvPr>
          <p:cNvPicPr>
            <a:picLocks noChangeAspect="1"/>
          </p:cNvPicPr>
          <p:nvPr/>
        </p:nvPicPr>
        <p:blipFill rotWithShape="1">
          <a:blip r:embed="rId2">
            <a:alphaModFix/>
            <a:extLst/>
          </a:blip>
          <a:srcRect l="13376" r="40122"/>
          <a:stretch/>
        </p:blipFill>
        <p:spPr>
          <a:xfrm>
            <a:off x="4348157" y="10"/>
            <a:ext cx="4795614" cy="6857990"/>
          </a:xfrm>
          <a:prstGeom prst="rect">
            <a:avLst/>
          </a:prstGeom>
        </p:spPr>
      </p:pic>
      <p:pic>
        <p:nvPicPr>
          <p:cNvPr id="12" name="Picture 9">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flipV="1">
            <a:off x="0" y="0"/>
            <a:ext cx="9144000" cy="6858000"/>
          </a:xfrm>
          <a:prstGeom prst="rect">
            <a:avLst/>
          </a:prstGeom>
        </p:spPr>
      </p:pic>
      <p:sp>
        <p:nvSpPr>
          <p:cNvPr id="2" name="Title 1"/>
          <p:cNvSpPr>
            <a:spLocks noGrp="1"/>
          </p:cNvSpPr>
          <p:nvPr>
            <p:ph type="title"/>
          </p:nvPr>
        </p:nvSpPr>
        <p:spPr>
          <a:xfrm>
            <a:off x="603748" y="798445"/>
            <a:ext cx="3602727" cy="1311664"/>
          </a:xfrm>
        </p:spPr>
        <p:txBody>
          <a:bodyPr>
            <a:normAutofit/>
          </a:bodyPr>
          <a:lstStyle/>
          <a:p>
            <a:endParaRPr lang="en-US">
              <a:solidFill>
                <a:srgbClr val="000000"/>
              </a:solidFill>
            </a:endParaRPr>
          </a:p>
        </p:txBody>
      </p:sp>
      <p:sp>
        <p:nvSpPr>
          <p:cNvPr id="3" name="Content Placeholder 2"/>
          <p:cNvSpPr>
            <a:spLocks noGrp="1"/>
          </p:cNvSpPr>
          <p:nvPr>
            <p:ph idx="1"/>
          </p:nvPr>
        </p:nvSpPr>
        <p:spPr>
          <a:xfrm>
            <a:off x="211015" y="0"/>
            <a:ext cx="3922835" cy="6764215"/>
          </a:xfrm>
        </p:spPr>
        <p:txBody>
          <a:bodyPr anchor="ctr">
            <a:normAutofit/>
          </a:bodyPr>
          <a:lstStyle/>
          <a:p>
            <a:pPr lvl="0">
              <a:lnSpc>
                <a:spcPct val="90000"/>
              </a:lnSpc>
              <a:spcAft>
                <a:spcPts val="600"/>
              </a:spcAft>
            </a:pPr>
            <a:endParaRPr lang="en-GB" sz="1400" dirty="0">
              <a:solidFill>
                <a:srgbClr val="000000"/>
              </a:solidFill>
              <a:latin typeface="American Typewriter"/>
              <a:cs typeface="American Typewriter"/>
            </a:endParaRPr>
          </a:p>
          <a:p>
            <a:pPr lvl="0">
              <a:lnSpc>
                <a:spcPct val="90000"/>
              </a:lnSpc>
              <a:spcAft>
                <a:spcPts val="600"/>
              </a:spcAft>
            </a:pPr>
            <a:r>
              <a:rPr lang="en-GB" sz="1800" b="1" dirty="0">
                <a:solidFill>
                  <a:schemeClr val="accent3">
                    <a:lumMod val="50000"/>
                  </a:schemeClr>
                </a:solidFill>
                <a:latin typeface="American Typewriter"/>
                <a:cs typeface="American Typewriter"/>
              </a:rPr>
              <a:t>Does vulnerability in others elicit our sympathy/indifference/ disgust? Is it beautiful, or ugly, or both? Why? Do those views change as we get older? </a:t>
            </a:r>
          </a:p>
          <a:p>
            <a:pPr lvl="0">
              <a:lnSpc>
                <a:spcPct val="90000"/>
              </a:lnSpc>
              <a:spcAft>
                <a:spcPts val="600"/>
              </a:spcAft>
            </a:pPr>
            <a:endParaRPr lang="it-IT" sz="1800" b="1" dirty="0">
              <a:solidFill>
                <a:schemeClr val="accent3">
                  <a:lumMod val="50000"/>
                </a:schemeClr>
              </a:solidFill>
              <a:latin typeface="American Typewriter"/>
              <a:cs typeface="American Typewriter"/>
            </a:endParaRPr>
          </a:p>
          <a:p>
            <a:pPr lvl="0">
              <a:lnSpc>
                <a:spcPct val="90000"/>
              </a:lnSpc>
              <a:spcAft>
                <a:spcPts val="600"/>
              </a:spcAft>
            </a:pPr>
            <a:r>
              <a:rPr lang="en-GB" sz="1800" b="1" dirty="0">
                <a:solidFill>
                  <a:schemeClr val="accent3">
                    <a:lumMod val="50000"/>
                  </a:schemeClr>
                </a:solidFill>
                <a:latin typeface="American Typewriter"/>
                <a:cs typeface="American Typewriter"/>
              </a:rPr>
              <a:t>To what extent is vulnerability associated with shame in our culture? Or even with other kinds of ‘weakness’ – moral, ethical, legal? </a:t>
            </a:r>
          </a:p>
          <a:p>
            <a:pPr marL="0" lvl="0" indent="0">
              <a:lnSpc>
                <a:spcPct val="90000"/>
              </a:lnSpc>
              <a:spcAft>
                <a:spcPts val="600"/>
              </a:spcAft>
              <a:buNone/>
            </a:pPr>
            <a:endParaRPr lang="en-GB" sz="1800" dirty="0">
              <a:solidFill>
                <a:srgbClr val="000000"/>
              </a:solidFill>
              <a:latin typeface="American Typewriter"/>
              <a:cs typeface="American Typewriter"/>
            </a:endParaRPr>
          </a:p>
          <a:p>
            <a:pPr lvl="0">
              <a:lnSpc>
                <a:spcPct val="90000"/>
              </a:lnSpc>
              <a:spcAft>
                <a:spcPts val="600"/>
              </a:spcAft>
            </a:pPr>
            <a:r>
              <a:rPr lang="en-GB" sz="1800" b="1" dirty="0">
                <a:solidFill>
                  <a:srgbClr val="000000"/>
                </a:solidFill>
                <a:latin typeface="American Typewriter"/>
                <a:cs typeface="American Typewriter"/>
              </a:rPr>
              <a:t>Is vulnerability gendered? </a:t>
            </a:r>
            <a:endParaRPr lang="it-IT" sz="1800" b="1" dirty="0">
              <a:solidFill>
                <a:srgbClr val="000000"/>
              </a:solidFill>
              <a:latin typeface="American Typewriter"/>
              <a:cs typeface="American Typewriter"/>
            </a:endParaRPr>
          </a:p>
          <a:p>
            <a:pPr>
              <a:lnSpc>
                <a:spcPct val="90000"/>
              </a:lnSpc>
              <a:spcAft>
                <a:spcPts val="600"/>
              </a:spcAft>
            </a:pPr>
            <a:endParaRPr lang="en-US" sz="1400" dirty="0">
              <a:solidFill>
                <a:srgbClr val="000000"/>
              </a:solidFill>
            </a:endParaRPr>
          </a:p>
        </p:txBody>
      </p:sp>
    </p:spTree>
    <p:extLst>
      <p:ext uri="{BB962C8B-B14F-4D97-AF65-F5344CB8AC3E}">
        <p14:creationId xmlns:p14="http://schemas.microsoft.com/office/powerpoint/2010/main" val="2969009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963877"/>
            <a:ext cx="2620771" cy="4930246"/>
          </a:xfrm>
        </p:spPr>
        <p:txBody>
          <a:bodyPr>
            <a:normAutofit/>
          </a:bodyPr>
          <a:lstStyle/>
          <a:p>
            <a:pPr algn="r"/>
            <a:r>
              <a:rPr lang="en-US" dirty="0">
                <a:solidFill>
                  <a:srgbClr val="FF0000"/>
                </a:solidFill>
                <a:latin typeface="American Typewriter"/>
                <a:cs typeface="American Typewriter"/>
              </a:rPr>
              <a:t>The </a:t>
            </a:r>
            <a:br>
              <a:rPr lang="en-US" dirty="0">
                <a:solidFill>
                  <a:srgbClr val="FF0000"/>
                </a:solidFill>
                <a:latin typeface="American Typewriter"/>
                <a:cs typeface="American Typewriter"/>
              </a:rPr>
            </a:br>
            <a:r>
              <a:rPr lang="en-US" dirty="0">
                <a:solidFill>
                  <a:srgbClr val="FF0000"/>
                </a:solidFill>
                <a:latin typeface="American Typewriter"/>
                <a:cs typeface="American Typewriter"/>
              </a:rPr>
              <a:t>hu-man subject</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732023" y="963877"/>
            <a:ext cx="4783327" cy="4930246"/>
          </a:xfrm>
        </p:spPr>
        <p:txBody>
          <a:bodyPr anchor="ctr">
            <a:normAutofit/>
          </a:bodyPr>
          <a:lstStyle/>
          <a:p>
            <a:r>
              <a:rPr lang="en-US" sz="2100" dirty="0">
                <a:latin typeface="American Typewriter"/>
                <a:cs typeface="American Typewriter"/>
              </a:rPr>
              <a:t>Free -	</a:t>
            </a:r>
            <a:r>
              <a:rPr lang="en-US" sz="2100" dirty="0">
                <a:solidFill>
                  <a:srgbClr val="AE2EB4"/>
                </a:solidFill>
                <a:latin typeface="American Typewriter"/>
                <a:cs typeface="American Typewriter"/>
              </a:rPr>
              <a:t>enslaved</a:t>
            </a:r>
          </a:p>
          <a:p>
            <a:r>
              <a:rPr lang="en-US" sz="2100" dirty="0">
                <a:latin typeface="American Typewriter"/>
                <a:cs typeface="American Typewriter"/>
              </a:rPr>
              <a:t>Adult - </a:t>
            </a:r>
            <a:r>
              <a:rPr lang="en-US" sz="2100" dirty="0">
                <a:solidFill>
                  <a:srgbClr val="AE2EB4"/>
                </a:solidFill>
                <a:latin typeface="American Typewriter"/>
                <a:cs typeface="American Typewriter"/>
              </a:rPr>
              <a:t>child</a:t>
            </a:r>
          </a:p>
          <a:p>
            <a:r>
              <a:rPr lang="en-US" sz="2100" dirty="0">
                <a:latin typeface="American Typewriter"/>
                <a:cs typeface="American Typewriter"/>
              </a:rPr>
              <a:t>Impenetrable - </a:t>
            </a:r>
            <a:r>
              <a:rPr lang="en-US" sz="2100" dirty="0">
                <a:solidFill>
                  <a:srgbClr val="AE2EB4"/>
                </a:solidFill>
                <a:latin typeface="American Typewriter"/>
                <a:cs typeface="American Typewriter"/>
              </a:rPr>
              <a:t>penetrable</a:t>
            </a:r>
          </a:p>
          <a:p>
            <a:r>
              <a:rPr lang="en-US" sz="2100" dirty="0">
                <a:latin typeface="American Typewriter"/>
                <a:cs typeface="American Typewriter"/>
              </a:rPr>
              <a:t>Invulnerable - </a:t>
            </a:r>
            <a:r>
              <a:rPr lang="en-US" sz="2100" dirty="0">
                <a:solidFill>
                  <a:srgbClr val="AE2EB4"/>
                </a:solidFill>
                <a:latin typeface="American Typewriter"/>
                <a:cs typeface="American Typewriter"/>
              </a:rPr>
              <a:t>vulnerable</a:t>
            </a:r>
          </a:p>
          <a:p>
            <a:r>
              <a:rPr lang="en-US" sz="2100" dirty="0">
                <a:latin typeface="American Typewriter"/>
                <a:cs typeface="American Typewriter"/>
              </a:rPr>
              <a:t>Non-dependent - </a:t>
            </a:r>
            <a:r>
              <a:rPr lang="en-US" sz="2100" dirty="0">
                <a:solidFill>
                  <a:srgbClr val="AE2EB4"/>
                </a:solidFill>
                <a:latin typeface="American Typewriter"/>
                <a:cs typeface="American Typewriter"/>
              </a:rPr>
              <a:t>dependent</a:t>
            </a:r>
          </a:p>
          <a:p>
            <a:r>
              <a:rPr lang="en-US" sz="2100" dirty="0">
                <a:latin typeface="American Typewriter"/>
                <a:cs typeface="American Typewriter"/>
              </a:rPr>
              <a:t>Western – </a:t>
            </a:r>
            <a:r>
              <a:rPr lang="en-US" sz="2100" dirty="0">
                <a:solidFill>
                  <a:srgbClr val="AE2EB4"/>
                </a:solidFill>
                <a:latin typeface="American Typewriter"/>
                <a:cs typeface="American Typewriter"/>
              </a:rPr>
              <a:t>Eastern/foreign    				/other</a:t>
            </a:r>
          </a:p>
          <a:p>
            <a:r>
              <a:rPr lang="en-US" sz="2100" dirty="0">
                <a:latin typeface="American Typewriter"/>
                <a:cs typeface="American Typewriter"/>
              </a:rPr>
              <a:t>Male –   </a:t>
            </a:r>
            <a:r>
              <a:rPr lang="en-US" sz="2100" dirty="0">
                <a:solidFill>
                  <a:srgbClr val="AE2EB4"/>
                </a:solidFill>
                <a:latin typeface="American Typewriter"/>
                <a:cs typeface="American Typewriter"/>
              </a:rPr>
              <a:t>female/gender-  					ambiguous or non-  				conforming</a:t>
            </a:r>
          </a:p>
        </p:txBody>
      </p:sp>
    </p:spTree>
    <p:extLst>
      <p:ext uri="{BB962C8B-B14F-4D97-AF65-F5344CB8AC3E}">
        <p14:creationId xmlns:p14="http://schemas.microsoft.com/office/powerpoint/2010/main" val="3333872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158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80059" y="2053641"/>
            <a:ext cx="2751871" cy="2760098"/>
          </a:xfrm>
        </p:spPr>
        <p:txBody>
          <a:bodyPr>
            <a:normAutofit/>
          </a:bodyPr>
          <a:lstStyle/>
          <a:p>
            <a:pPr>
              <a:lnSpc>
                <a:spcPct val="90000"/>
              </a:lnSpc>
            </a:pPr>
            <a:r>
              <a:rPr lang="en-US" sz="3100">
                <a:solidFill>
                  <a:srgbClr val="FFFFFF"/>
                </a:solidFill>
                <a:latin typeface="American Typewriter"/>
                <a:cs typeface="American Typewriter"/>
              </a:rPr>
              <a:t>The (ancient Roman) principle of bodily integrity</a:t>
            </a:r>
          </a:p>
        </p:txBody>
      </p:sp>
      <p:sp>
        <p:nvSpPr>
          <p:cNvPr id="3" name="Content Placeholder 2"/>
          <p:cNvSpPr>
            <a:spLocks noGrp="1"/>
          </p:cNvSpPr>
          <p:nvPr>
            <p:ph idx="1"/>
          </p:nvPr>
        </p:nvSpPr>
        <p:spPr>
          <a:xfrm>
            <a:off x="4567930" y="375138"/>
            <a:ext cx="3979563" cy="5657362"/>
          </a:xfrm>
        </p:spPr>
        <p:txBody>
          <a:bodyPr anchor="ctr">
            <a:normAutofit/>
          </a:bodyPr>
          <a:lstStyle/>
          <a:p>
            <a:pPr>
              <a:lnSpc>
                <a:spcPct val="90000"/>
              </a:lnSpc>
            </a:pPr>
            <a:r>
              <a:rPr lang="en-US" sz="2100" dirty="0" err="1">
                <a:solidFill>
                  <a:srgbClr val="000000"/>
                </a:solidFill>
                <a:latin typeface="American Typewriter"/>
                <a:cs typeface="American Typewriter"/>
              </a:rPr>
              <a:t>M.Nussbaum</a:t>
            </a:r>
            <a:r>
              <a:rPr lang="en-US" sz="2100" dirty="0">
                <a:solidFill>
                  <a:srgbClr val="000000"/>
                </a:solidFill>
                <a:latin typeface="American Typewriter"/>
                <a:cs typeface="American Typewriter"/>
              </a:rPr>
              <a:t>, </a:t>
            </a:r>
            <a:r>
              <a:rPr lang="en-US" sz="2100" i="1" dirty="0">
                <a:solidFill>
                  <a:srgbClr val="000000"/>
                </a:solidFill>
                <a:latin typeface="American Typewriter"/>
                <a:cs typeface="American Typewriter"/>
              </a:rPr>
              <a:t>Women and Human Development </a:t>
            </a:r>
            <a:r>
              <a:rPr lang="en-US" sz="2100" dirty="0">
                <a:solidFill>
                  <a:srgbClr val="000000"/>
                </a:solidFill>
                <a:latin typeface="American Typewriter"/>
                <a:cs typeface="American Typewriter"/>
              </a:rPr>
              <a:t>(1999)</a:t>
            </a:r>
          </a:p>
          <a:p>
            <a:pPr marL="0" indent="0">
              <a:lnSpc>
                <a:spcPct val="90000"/>
              </a:lnSpc>
              <a:buNone/>
            </a:pPr>
            <a:r>
              <a:rPr lang="en-US" sz="2100" dirty="0">
                <a:solidFill>
                  <a:srgbClr val="000000"/>
                </a:solidFill>
                <a:latin typeface="American Typewriter"/>
                <a:cs typeface="American Typewriter"/>
              </a:rPr>
              <a:t>The top 10 </a:t>
            </a:r>
            <a:r>
              <a:rPr lang="en-US" sz="2100" dirty="0">
                <a:solidFill>
                  <a:srgbClr val="00B0F0"/>
                </a:solidFill>
                <a:latin typeface="American Typewriter"/>
                <a:cs typeface="American Typewriter"/>
              </a:rPr>
              <a:t>‘human capabilities</a:t>
            </a:r>
            <a:r>
              <a:rPr lang="en-US" sz="2100" dirty="0">
                <a:solidFill>
                  <a:srgbClr val="000000"/>
                </a:solidFill>
                <a:latin typeface="American Typewriter"/>
                <a:cs typeface="American Typewriter"/>
              </a:rPr>
              <a:t>’:</a:t>
            </a:r>
          </a:p>
          <a:p>
            <a:pPr marL="0" indent="0">
              <a:lnSpc>
                <a:spcPct val="90000"/>
              </a:lnSpc>
              <a:buNone/>
            </a:pPr>
            <a:r>
              <a:rPr lang="en-US" sz="2100" dirty="0">
                <a:solidFill>
                  <a:srgbClr val="000000"/>
                </a:solidFill>
                <a:latin typeface="American Typewriter"/>
                <a:cs typeface="American Typewriter"/>
              </a:rPr>
              <a:t>#3 = ‘The ability to move freely from place to place, having one’s boundaries treated as sovereign, i.e., to be able to secure against assault, including sexual assault, child sexual assault and domestic violence.’</a:t>
            </a:r>
          </a:p>
        </p:txBody>
      </p:sp>
    </p:spTree>
    <p:extLst>
      <p:ext uri="{BB962C8B-B14F-4D97-AF65-F5344CB8AC3E}">
        <p14:creationId xmlns:p14="http://schemas.microsoft.com/office/powerpoint/2010/main" val="3049679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6696" y="629266"/>
            <a:ext cx="3845274" cy="1676603"/>
          </a:xfrm>
        </p:spPr>
        <p:txBody>
          <a:bodyPr>
            <a:normAutofit/>
          </a:bodyPr>
          <a:lstStyle/>
          <a:p>
            <a:pPr>
              <a:lnSpc>
                <a:spcPct val="90000"/>
              </a:lnSpc>
            </a:pPr>
            <a:r>
              <a:rPr lang="en-US" sz="3400" dirty="0">
                <a:latin typeface="American Typewriter"/>
                <a:cs typeface="American Typewriter"/>
              </a:rPr>
              <a:t>Judith Butler</a:t>
            </a:r>
            <a:br>
              <a:rPr lang="en-US" sz="3400" i="1" dirty="0">
                <a:latin typeface="American Typewriter"/>
                <a:cs typeface="American Typewriter"/>
              </a:rPr>
            </a:br>
            <a:r>
              <a:rPr lang="en-US" sz="3400" i="1" dirty="0">
                <a:solidFill>
                  <a:srgbClr val="009999"/>
                </a:solidFill>
                <a:latin typeface="American Typewriter"/>
                <a:cs typeface="American Typewriter"/>
              </a:rPr>
              <a:t>Precarious Life </a:t>
            </a:r>
            <a:r>
              <a:rPr lang="en-US" sz="3400" i="1" dirty="0">
                <a:latin typeface="American Typewriter"/>
                <a:cs typeface="American Typewriter"/>
              </a:rPr>
              <a:t>(</a:t>
            </a:r>
            <a:r>
              <a:rPr lang="en-US" sz="3400" dirty="0">
                <a:latin typeface="American Typewriter"/>
                <a:cs typeface="American Typewriter"/>
              </a:rPr>
              <a:t>2004)</a:t>
            </a:r>
          </a:p>
        </p:txBody>
      </p:sp>
      <p:sp>
        <p:nvSpPr>
          <p:cNvPr id="3" name="Content Placeholder 2"/>
          <p:cNvSpPr>
            <a:spLocks noGrp="1"/>
          </p:cNvSpPr>
          <p:nvPr>
            <p:ph idx="1"/>
          </p:nvPr>
        </p:nvSpPr>
        <p:spPr>
          <a:xfrm>
            <a:off x="486697" y="2438400"/>
            <a:ext cx="3845272" cy="3785419"/>
          </a:xfrm>
        </p:spPr>
        <p:txBody>
          <a:bodyPr>
            <a:normAutofit/>
          </a:bodyPr>
          <a:lstStyle/>
          <a:p>
            <a:pPr marL="0" indent="0">
              <a:lnSpc>
                <a:spcPct val="90000"/>
              </a:lnSpc>
              <a:buNone/>
            </a:pPr>
            <a:endParaRPr lang="en-US" sz="2700" dirty="0"/>
          </a:p>
          <a:p>
            <a:pPr marL="0" indent="0">
              <a:lnSpc>
                <a:spcPct val="90000"/>
              </a:lnSpc>
              <a:buNone/>
            </a:pPr>
            <a:r>
              <a:rPr lang="en-US" sz="2700" dirty="0">
                <a:latin typeface="American Typewriter"/>
                <a:cs typeface="American Typewriter"/>
              </a:rPr>
              <a:t>‘We cannot, however, will away this vulnerability. We must attend to it, even abide by it…’   (P.29)</a:t>
            </a:r>
          </a:p>
        </p:txBody>
      </p:sp>
      <p:pic>
        <p:nvPicPr>
          <p:cNvPr id="5" name="Picture 4">
            <a:extLst>
              <a:ext uri="{FF2B5EF4-FFF2-40B4-BE49-F238E27FC236}">
                <a16:creationId xmlns:a16="http://schemas.microsoft.com/office/drawing/2014/main" id="{EEA256FD-48D4-478A-B33D-1F93CEDD6E94}"/>
              </a:ext>
            </a:extLst>
          </p:cNvPr>
          <p:cNvPicPr>
            <a:picLocks noChangeAspect="1"/>
          </p:cNvPicPr>
          <p:nvPr/>
        </p:nvPicPr>
        <p:blipFill rotWithShape="1">
          <a:blip r:embed="rId2"/>
          <a:srcRect l="2897" r="157" b="3"/>
          <a:stretch/>
        </p:blipFill>
        <p:spPr>
          <a:xfrm>
            <a:off x="4567959" y="640082"/>
            <a:ext cx="4096293" cy="5577837"/>
          </a:xfrm>
          <a:prstGeom prst="rect">
            <a:avLst/>
          </a:prstGeom>
          <a:effectLst/>
        </p:spPr>
      </p:pic>
    </p:spTree>
    <p:extLst>
      <p:ext uri="{BB962C8B-B14F-4D97-AF65-F5344CB8AC3E}">
        <p14:creationId xmlns:p14="http://schemas.microsoft.com/office/powerpoint/2010/main" val="701333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624830"/>
            <a:ext cx="8229600" cy="5958532"/>
          </a:xfrm>
        </p:spPr>
        <p:txBody>
          <a:bodyPr>
            <a:normAutofit fontScale="85000" lnSpcReduction="20000"/>
          </a:bodyPr>
          <a:lstStyle/>
          <a:p>
            <a:pPr marL="0" indent="0">
              <a:buNone/>
            </a:pPr>
            <a:r>
              <a:rPr lang="en-US" dirty="0">
                <a:solidFill>
                  <a:schemeClr val="tx2">
                    <a:lumMod val="75000"/>
                  </a:schemeClr>
                </a:solidFill>
                <a:latin typeface="American Typewriter"/>
                <a:cs typeface="American Typewriter"/>
              </a:rPr>
              <a:t>‘In its radical openness, the vulnerable subject is always encountering and being encountered, moving towards and being moved by others. In that sense, the context where embodied selves move through cannot be reduced either to the rational mind moving the body or the body moving the mind, as dualistic epistemologies would argue. Instead, the embodied self is relational, for better or for worse.’  </a:t>
            </a:r>
          </a:p>
          <a:p>
            <a:pPr marL="0" indent="0">
              <a:buNone/>
            </a:pPr>
            <a:endParaRPr lang="en-US" dirty="0">
              <a:latin typeface="American Typewriter"/>
              <a:cs typeface="American Typewriter"/>
            </a:endParaRPr>
          </a:p>
          <a:p>
            <a:pPr marL="0" indent="0">
              <a:buNone/>
            </a:pPr>
            <a:r>
              <a:rPr lang="en-US" dirty="0" err="1">
                <a:latin typeface="American Typewriter"/>
                <a:cs typeface="American Typewriter"/>
              </a:rPr>
              <a:t>Urquiza</a:t>
            </a:r>
            <a:r>
              <a:rPr lang="en-US" dirty="0">
                <a:latin typeface="American Typewriter"/>
                <a:cs typeface="American Typewriter"/>
              </a:rPr>
              <a:t> Haas and Arturo Sánchez García. </a:t>
            </a:r>
            <a:r>
              <a:rPr lang="en-US" i="1" dirty="0">
                <a:latin typeface="American Typewriter"/>
                <a:cs typeface="American Typewriter"/>
              </a:rPr>
              <a:t>Conference Proceedings review</a:t>
            </a:r>
            <a:r>
              <a:rPr lang="en-US" dirty="0">
                <a:latin typeface="American Typewriter"/>
                <a:cs typeface="American Typewriter"/>
              </a:rPr>
              <a:t> 2013. </a:t>
            </a:r>
            <a:endParaRPr lang="it-IT" dirty="0">
              <a:latin typeface="American Typewriter"/>
              <a:cs typeface="American Typewriter"/>
            </a:endParaRPr>
          </a:p>
          <a:p>
            <a:pPr marL="0" indent="0">
              <a:buNone/>
            </a:pPr>
            <a:endParaRPr lang="en-US" dirty="0"/>
          </a:p>
        </p:txBody>
      </p:sp>
    </p:spTree>
    <p:extLst>
      <p:ext uri="{BB962C8B-B14F-4D97-AF65-F5344CB8AC3E}">
        <p14:creationId xmlns:p14="http://schemas.microsoft.com/office/powerpoint/2010/main" val="1996029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6700" y="0"/>
            <a:ext cx="8610371"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884419" y="826680"/>
            <a:ext cx="7375161" cy="1325563"/>
          </a:xfrm>
        </p:spPr>
        <p:txBody>
          <a:bodyPr>
            <a:normAutofit/>
          </a:bodyPr>
          <a:lstStyle/>
          <a:p>
            <a:r>
              <a:rPr lang="en-US" sz="3500" dirty="0">
                <a:solidFill>
                  <a:srgbClr val="FFFFFF"/>
                </a:solidFill>
                <a:latin typeface="American Typewriter"/>
                <a:cs typeface="American Typewriter"/>
              </a:rPr>
              <a:t>Vulnerable bodies in Latin literature</a:t>
            </a:r>
          </a:p>
        </p:txBody>
      </p:sp>
      <p:sp>
        <p:nvSpPr>
          <p:cNvPr id="3" name="Content Placeholder 2"/>
          <p:cNvSpPr>
            <a:spLocks noGrp="1"/>
          </p:cNvSpPr>
          <p:nvPr>
            <p:ph idx="1"/>
          </p:nvPr>
        </p:nvSpPr>
        <p:spPr>
          <a:xfrm>
            <a:off x="266701" y="2883877"/>
            <a:ext cx="8610370" cy="3751385"/>
          </a:xfrm>
        </p:spPr>
        <p:txBody>
          <a:bodyPr>
            <a:normAutofit fontScale="92500" lnSpcReduction="20000"/>
          </a:bodyPr>
          <a:lstStyle/>
          <a:p>
            <a:r>
              <a:rPr lang="en-US" sz="2800" dirty="0">
                <a:solidFill>
                  <a:srgbClr val="000000"/>
                </a:solidFill>
                <a:latin typeface="American Typewriter"/>
                <a:cs typeface="American Typewriter"/>
              </a:rPr>
              <a:t>The torn, wounded, frightened warrior</a:t>
            </a:r>
          </a:p>
          <a:p>
            <a:r>
              <a:rPr lang="en-US" sz="2800" dirty="0">
                <a:solidFill>
                  <a:srgbClr val="000000"/>
                </a:solidFill>
                <a:latin typeface="American Typewriter"/>
                <a:cs typeface="American Typewriter"/>
              </a:rPr>
              <a:t>The ‘soft’ elegiac lover</a:t>
            </a:r>
          </a:p>
          <a:p>
            <a:r>
              <a:rPr lang="en-US" sz="2800" dirty="0">
                <a:solidFill>
                  <a:srgbClr val="000000"/>
                </a:solidFill>
                <a:latin typeface="American Typewriter"/>
                <a:cs typeface="American Typewriter"/>
              </a:rPr>
              <a:t>Girls and women</a:t>
            </a:r>
          </a:p>
          <a:p>
            <a:r>
              <a:rPr lang="en-US" sz="2800" dirty="0">
                <a:solidFill>
                  <a:srgbClr val="000000"/>
                </a:solidFill>
                <a:latin typeface="American Typewriter"/>
                <a:cs typeface="American Typewriter"/>
              </a:rPr>
              <a:t>The ‘slave’, and the slave / Freedman</a:t>
            </a:r>
          </a:p>
          <a:p>
            <a:r>
              <a:rPr lang="en-US" sz="2800" dirty="0">
                <a:solidFill>
                  <a:srgbClr val="000000"/>
                </a:solidFill>
                <a:latin typeface="American Typewriter"/>
                <a:cs typeface="American Typewriter"/>
              </a:rPr>
              <a:t>Satire’s bloated, abject bodies</a:t>
            </a:r>
          </a:p>
          <a:p>
            <a:r>
              <a:rPr lang="en-US" sz="2800" dirty="0">
                <a:solidFill>
                  <a:srgbClr val="000000"/>
                </a:solidFill>
                <a:latin typeface="American Typewriter"/>
                <a:cs typeface="American Typewriter"/>
              </a:rPr>
              <a:t>The exile / politically oppressed</a:t>
            </a:r>
          </a:p>
          <a:p>
            <a:r>
              <a:rPr lang="en-US" sz="2800" dirty="0">
                <a:solidFill>
                  <a:srgbClr val="000000"/>
                </a:solidFill>
                <a:latin typeface="American Typewriter"/>
                <a:cs typeface="American Typewriter"/>
              </a:rPr>
              <a:t>The abandoned, suicidal heroine</a:t>
            </a:r>
          </a:p>
          <a:p>
            <a:r>
              <a:rPr lang="en-US" sz="2800" dirty="0">
                <a:solidFill>
                  <a:srgbClr val="000000"/>
                </a:solidFill>
                <a:latin typeface="American Typewriter"/>
                <a:cs typeface="American Typewriter"/>
              </a:rPr>
              <a:t>The tragic victims</a:t>
            </a:r>
          </a:p>
          <a:p>
            <a:r>
              <a:rPr lang="en-US" sz="2800" dirty="0">
                <a:solidFill>
                  <a:srgbClr val="000000"/>
                </a:solidFill>
                <a:latin typeface="American Typewriter"/>
                <a:cs typeface="American Typewriter"/>
              </a:rPr>
              <a:t>The elderly</a:t>
            </a:r>
          </a:p>
          <a:p>
            <a:endParaRPr lang="en-US" sz="1700" dirty="0">
              <a:solidFill>
                <a:srgbClr val="000000"/>
              </a:solidFill>
            </a:endParaRPr>
          </a:p>
        </p:txBody>
      </p:sp>
    </p:spTree>
    <p:extLst>
      <p:ext uri="{BB962C8B-B14F-4D97-AF65-F5344CB8AC3E}">
        <p14:creationId xmlns:p14="http://schemas.microsoft.com/office/powerpoint/2010/main" val="14828172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68</TotalTime>
  <Words>427</Words>
  <Application>Microsoft Office PowerPoint</Application>
  <PresentationFormat>On-screen Show (4:3)</PresentationFormat>
  <Paragraphs>54</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American Typewriter</vt:lpstr>
      <vt:lpstr>Arial</vt:lpstr>
      <vt:lpstr>Calibri</vt:lpstr>
      <vt:lpstr>Office Theme</vt:lpstr>
      <vt:lpstr> Lecture 1:  Thinking about vulnerability,  ancient and modern </vt:lpstr>
      <vt:lpstr>The beautiful, perfect ones</vt:lpstr>
      <vt:lpstr>Opening questions</vt:lpstr>
      <vt:lpstr>PowerPoint Presentation</vt:lpstr>
      <vt:lpstr>The  hu-man subject</vt:lpstr>
      <vt:lpstr>The (ancient Roman) principle of bodily integrity</vt:lpstr>
      <vt:lpstr>Judith Butler Precarious Life (2004)</vt:lpstr>
      <vt:lpstr>PowerPoint Presentation</vt:lpstr>
      <vt:lpstr>Vulnerable bodies in Latin literature</vt:lpstr>
      <vt:lpstr>PowerPoint Presentation</vt:lpstr>
      <vt:lpstr>Our vulnerable writers/ writers of vulnerability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Vulnerable Body in Roman Literature and Thought</dc:title>
  <dc:creator>Emma</dc:creator>
  <cp:lastModifiedBy>Emma</cp:lastModifiedBy>
  <cp:revision>9</cp:revision>
  <dcterms:created xsi:type="dcterms:W3CDTF">2018-10-05T09:18:19Z</dcterms:created>
  <dcterms:modified xsi:type="dcterms:W3CDTF">2018-10-05T10:31:06Z</dcterms:modified>
</cp:coreProperties>
</file>