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4" r:id="rId7"/>
    <p:sldId id="263" r:id="rId8"/>
    <p:sldId id="261"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FDD"/>
    <a:srgbClr val="FF40FC"/>
    <a:srgbClr val="FFF3FC"/>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536" autoAdjust="0"/>
    <p:restoredTop sz="94660"/>
  </p:normalViewPr>
  <p:slideViewPr>
    <p:cSldViewPr snapToGrid="0" snapToObjects="1">
      <p:cViewPr varScale="1">
        <p:scale>
          <a:sx n="86" d="100"/>
          <a:sy n="86" d="100"/>
        </p:scale>
        <p:origin x="31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4848C97D-F9EA-3C4D-9818-DB333016304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1980123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4848C97D-F9EA-3C4D-9818-DB333016304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2344750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4848C97D-F9EA-3C4D-9818-DB333016304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076115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4848C97D-F9EA-3C4D-9818-DB333016304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028160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4848C97D-F9EA-3C4D-9818-DB333016304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133030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4848C97D-F9EA-3C4D-9818-DB3330163047}"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1064742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4848C97D-F9EA-3C4D-9818-DB3330163047}" type="datetimeFigureOut">
              <a:rPr lang="en-US" smtClean="0"/>
              <a:t>10/10/2018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183499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4848C97D-F9EA-3C4D-9818-DB3330163047}" type="datetimeFigureOut">
              <a:rPr lang="en-US" smtClean="0"/>
              <a:t>10/10/2018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2488656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48C97D-F9EA-3C4D-9818-DB3330163047}" type="datetimeFigureOut">
              <a:rPr lang="en-US" smtClean="0"/>
              <a:t>10/10/2018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954806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4848C97D-F9EA-3C4D-9818-DB3330163047}"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634469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4848C97D-F9EA-3C4D-9818-DB3330163047}"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113190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48C97D-F9EA-3C4D-9818-DB3330163047}" type="datetimeFigureOut">
              <a:rPr lang="en-US" smtClean="0"/>
              <a:t>10/10/2018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23A4F1-1526-7046-A3C2-18FE6A0362A0}" type="slidenum">
              <a:rPr lang="en-US" smtClean="0"/>
              <a:t>‹#›</a:t>
            </a:fld>
            <a:endParaRPr lang="en-US"/>
          </a:p>
        </p:txBody>
      </p:sp>
    </p:spTree>
    <p:extLst>
      <p:ext uri="{BB962C8B-B14F-4D97-AF65-F5344CB8AC3E}">
        <p14:creationId xmlns:p14="http://schemas.microsoft.com/office/powerpoint/2010/main" val="3786957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2802" y="4579154"/>
            <a:ext cx="8176104" cy="1236440"/>
          </a:xfrm>
          <a:noFill/>
        </p:spPr>
        <p:txBody>
          <a:bodyPr>
            <a:normAutofit/>
          </a:bodyPr>
          <a:lstStyle/>
          <a:p>
            <a:r>
              <a:rPr lang="en-US" sz="3600" dirty="0">
                <a:latin typeface="American Typewriter"/>
                <a:cs typeface="Times New Roman" panose="02020603050405020304" pitchFamily="18" charset="0"/>
              </a:rPr>
              <a:t>The elegiac poet-lover: power and libido in Ovid’s </a:t>
            </a:r>
            <a:r>
              <a:rPr lang="en-US" sz="3600" dirty="0" err="1">
                <a:latin typeface="American Typewriter"/>
                <a:cs typeface="Times New Roman" panose="02020603050405020304" pitchFamily="18" charset="0"/>
              </a:rPr>
              <a:t>Amores</a:t>
            </a:r>
            <a:endParaRPr lang="en-US" sz="3600" dirty="0">
              <a:latin typeface="American Typewriter"/>
              <a:cs typeface="Times New Roman" panose="02020603050405020304" pitchFamily="18" charset="0"/>
            </a:endParaRPr>
          </a:p>
        </p:txBody>
      </p:sp>
      <p:sp>
        <p:nvSpPr>
          <p:cNvPr id="3" name="Subtitle 2"/>
          <p:cNvSpPr>
            <a:spLocks noGrp="1"/>
          </p:cNvSpPr>
          <p:nvPr>
            <p:ph type="subTitle" idx="1"/>
          </p:nvPr>
        </p:nvSpPr>
        <p:spPr>
          <a:xfrm>
            <a:off x="487836" y="5795963"/>
            <a:ext cx="8176104" cy="560388"/>
          </a:xfrm>
          <a:noFill/>
        </p:spPr>
        <p:txBody>
          <a:bodyPr>
            <a:normAutofit/>
          </a:bodyPr>
          <a:lstStyle/>
          <a:p>
            <a:pPr>
              <a:lnSpc>
                <a:spcPct val="90000"/>
              </a:lnSpc>
            </a:pPr>
            <a:r>
              <a:rPr lang="en-US" sz="2800" dirty="0">
                <a:latin typeface="American Typewriter"/>
                <a:cs typeface="American Typewriter"/>
              </a:rPr>
              <a:t>The Vulnerable body</a:t>
            </a:r>
          </a:p>
        </p:txBody>
      </p:sp>
      <p:pic>
        <p:nvPicPr>
          <p:cNvPr id="5" name="Picture 4" descr="A picture containing text&#10;&#10;Description generated with high confidence">
            <a:extLst>
              <a:ext uri="{FF2B5EF4-FFF2-40B4-BE49-F238E27FC236}">
                <a16:creationId xmlns:a16="http://schemas.microsoft.com/office/drawing/2014/main" id="{7B29813E-598F-4244-B5D0-753594181DCA}"/>
              </a:ext>
            </a:extLst>
          </p:cNvPr>
          <p:cNvPicPr>
            <a:picLocks noChangeAspect="1"/>
          </p:cNvPicPr>
          <p:nvPr/>
        </p:nvPicPr>
        <p:blipFill rotWithShape="1">
          <a:blip r:embed="rId2"/>
          <a:srcRect t="17576"/>
          <a:stretch/>
        </p:blipFill>
        <p:spPr>
          <a:xfrm>
            <a:off x="20" y="1"/>
            <a:ext cx="9143979" cy="4239482"/>
          </a:xfrm>
          <a:prstGeom prst="rect">
            <a:avLst/>
          </a:prstGeom>
        </p:spPr>
      </p:pic>
    </p:spTree>
    <p:extLst>
      <p:ext uri="{BB962C8B-B14F-4D97-AF65-F5344CB8AC3E}">
        <p14:creationId xmlns:p14="http://schemas.microsoft.com/office/powerpoint/2010/main" val="1734094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solidFill>
                  <a:srgbClr val="800000"/>
                </a:solidFill>
                <a:latin typeface="American Typewriter"/>
                <a:cs typeface="American Typewriter"/>
              </a:rPr>
              <a:t>Vulnera</a:t>
            </a:r>
            <a:r>
              <a:rPr lang="en-US" dirty="0" err="1">
                <a:solidFill>
                  <a:srgbClr val="800000"/>
                </a:solidFill>
                <a:latin typeface="American Typewriter"/>
                <a:cs typeface="American Typewriter"/>
              </a:rPr>
              <a:t>-bility</a:t>
            </a:r>
            <a:endParaRPr lang="en-US" dirty="0">
              <a:solidFill>
                <a:srgbClr val="800000"/>
              </a:solidFill>
              <a:latin typeface="American Typewriter"/>
              <a:cs typeface="American Typewriter"/>
            </a:endParaRPr>
          </a:p>
        </p:txBody>
      </p:sp>
      <p:sp>
        <p:nvSpPr>
          <p:cNvPr id="3" name="Content Placeholder 2"/>
          <p:cNvSpPr>
            <a:spLocks noGrp="1"/>
          </p:cNvSpPr>
          <p:nvPr>
            <p:ph idx="1"/>
          </p:nvPr>
        </p:nvSpPr>
        <p:spPr>
          <a:xfrm>
            <a:off x="417393" y="1600200"/>
            <a:ext cx="8229600" cy="4525963"/>
          </a:xfrm>
        </p:spPr>
        <p:txBody>
          <a:bodyPr/>
          <a:lstStyle/>
          <a:p>
            <a:pPr>
              <a:spcAft>
                <a:spcPts val="1200"/>
              </a:spcAft>
            </a:pPr>
            <a:endParaRPr lang="en-US" dirty="0">
              <a:latin typeface="American Typewriter"/>
              <a:cs typeface="American Typewriter"/>
            </a:endParaRPr>
          </a:p>
          <a:p>
            <a:pPr>
              <a:spcAft>
                <a:spcPts val="1200"/>
              </a:spcAft>
            </a:pPr>
            <a:r>
              <a:rPr lang="en-US" i="1" dirty="0" err="1">
                <a:latin typeface="American Typewriter"/>
                <a:cs typeface="American Typewriter"/>
              </a:rPr>
              <a:t>vulnus</a:t>
            </a:r>
            <a:r>
              <a:rPr lang="en-US" dirty="0">
                <a:latin typeface="American Typewriter"/>
                <a:cs typeface="American Typewriter"/>
              </a:rPr>
              <a:t>, (</a:t>
            </a:r>
            <a:r>
              <a:rPr lang="en-US" i="1" dirty="0" err="1">
                <a:latin typeface="American Typewriter"/>
                <a:cs typeface="American Typewriter"/>
              </a:rPr>
              <a:t>vulnera</a:t>
            </a:r>
            <a:r>
              <a:rPr lang="en-US" i="1" dirty="0">
                <a:latin typeface="American Typewriter"/>
                <a:cs typeface="American Typewriter"/>
              </a:rPr>
              <a:t>, </a:t>
            </a:r>
            <a:r>
              <a:rPr lang="en-US" dirty="0" err="1">
                <a:latin typeface="American Typewriter"/>
                <a:cs typeface="American Typewriter"/>
              </a:rPr>
              <a:t>n.pl</a:t>
            </a:r>
            <a:r>
              <a:rPr lang="en-US" dirty="0">
                <a:latin typeface="American Typewriter"/>
                <a:cs typeface="American Typewriter"/>
              </a:rPr>
              <a:t>.)</a:t>
            </a:r>
          </a:p>
          <a:p>
            <a:pPr>
              <a:spcAft>
                <a:spcPts val="1200"/>
              </a:spcAft>
            </a:pPr>
            <a:r>
              <a:rPr lang="en-US" i="1" dirty="0" err="1">
                <a:latin typeface="American Typewriter"/>
                <a:cs typeface="American Typewriter"/>
              </a:rPr>
              <a:t>vulnerabilis</a:t>
            </a:r>
            <a:endParaRPr lang="en-US" i="1" dirty="0">
              <a:latin typeface="American Typewriter"/>
              <a:cs typeface="American Typewriter"/>
            </a:endParaRPr>
          </a:p>
          <a:p>
            <a:pPr>
              <a:spcAft>
                <a:spcPts val="1200"/>
              </a:spcAft>
            </a:pPr>
            <a:r>
              <a:rPr lang="en-US" i="1" dirty="0" err="1">
                <a:latin typeface="American Typewriter"/>
                <a:cs typeface="American Typewriter"/>
              </a:rPr>
              <a:t>mollitia</a:t>
            </a:r>
            <a:r>
              <a:rPr lang="en-US" dirty="0">
                <a:latin typeface="American Typewriter"/>
                <a:cs typeface="American Typewriter"/>
              </a:rPr>
              <a:t>: softness, feebleness</a:t>
            </a:r>
          </a:p>
          <a:p>
            <a:pPr>
              <a:spcAft>
                <a:spcPts val="1200"/>
              </a:spcAft>
            </a:pPr>
            <a:r>
              <a:rPr lang="en-US" i="1" dirty="0" err="1">
                <a:latin typeface="American Typewriter"/>
                <a:cs typeface="American Typewriter"/>
              </a:rPr>
              <a:t>imbecillitas</a:t>
            </a:r>
            <a:r>
              <a:rPr lang="en-US" dirty="0">
                <a:latin typeface="American Typewriter"/>
                <a:cs typeface="American Typewriter"/>
              </a:rPr>
              <a:t>: fragility, weakness</a:t>
            </a:r>
          </a:p>
        </p:txBody>
      </p:sp>
    </p:spTree>
    <p:extLst>
      <p:ext uri="{BB962C8B-B14F-4D97-AF65-F5344CB8AC3E}">
        <p14:creationId xmlns:p14="http://schemas.microsoft.com/office/powerpoint/2010/main" val="3892477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American Typewriter"/>
                <a:cs typeface="American Typewriter"/>
              </a:rPr>
              <a:t>The free and the enslaved</a:t>
            </a:r>
            <a:br>
              <a:rPr lang="en-US" dirty="0">
                <a:latin typeface="American Typewriter"/>
                <a:cs typeface="American Typewriter"/>
              </a:rPr>
            </a:br>
            <a:r>
              <a:rPr lang="en-US" dirty="0">
                <a:latin typeface="American Typewriter"/>
                <a:cs typeface="American Typewriter"/>
              </a:rPr>
              <a:t>/humiliated/vulnerable</a:t>
            </a:r>
          </a:p>
        </p:txBody>
      </p:sp>
      <p:sp>
        <p:nvSpPr>
          <p:cNvPr id="3" name="Content Placeholder 2"/>
          <p:cNvSpPr>
            <a:spLocks noGrp="1"/>
          </p:cNvSpPr>
          <p:nvPr>
            <p:ph idx="1"/>
          </p:nvPr>
        </p:nvSpPr>
        <p:spPr>
          <a:xfrm>
            <a:off x="457200" y="1600200"/>
            <a:ext cx="8229600" cy="4983162"/>
          </a:xfrm>
          <a:solidFill>
            <a:schemeClr val="accent6">
              <a:lumMod val="20000"/>
              <a:lumOff val="80000"/>
            </a:schemeClr>
          </a:solidFill>
        </p:spPr>
        <p:txBody>
          <a:bodyPr>
            <a:normAutofit fontScale="70000" lnSpcReduction="20000"/>
          </a:bodyPr>
          <a:lstStyle/>
          <a:p>
            <a:pPr marL="0" lvl="0" indent="0">
              <a:buNone/>
            </a:pPr>
            <a:r>
              <a:rPr lang="it-IT" dirty="0"/>
              <a:t> </a:t>
            </a:r>
          </a:p>
          <a:p>
            <a:pPr marL="0" lvl="0" indent="0">
              <a:buNone/>
            </a:pPr>
            <a:endParaRPr lang="it-IT" dirty="0"/>
          </a:p>
          <a:p>
            <a:pPr lvl="0"/>
            <a:r>
              <a:rPr lang="en-US" dirty="0">
                <a:solidFill>
                  <a:srgbClr val="0000FF"/>
                </a:solidFill>
                <a:latin typeface="American Typewriter"/>
                <a:cs typeface="American Typewriter"/>
              </a:rPr>
              <a:t>Lucretius </a:t>
            </a:r>
            <a:r>
              <a:rPr lang="en-US" i="1" dirty="0">
                <a:solidFill>
                  <a:srgbClr val="0000FF"/>
                </a:solidFill>
                <a:latin typeface="American Typewriter"/>
                <a:cs typeface="American Typewriter"/>
              </a:rPr>
              <a:t>On the Nature of Things</a:t>
            </a:r>
            <a:r>
              <a:rPr lang="en-US" dirty="0">
                <a:solidFill>
                  <a:srgbClr val="0000FF"/>
                </a:solidFill>
                <a:latin typeface="American Typewriter"/>
                <a:cs typeface="American Typewriter"/>
              </a:rPr>
              <a:t> </a:t>
            </a:r>
            <a:r>
              <a:rPr lang="en-US" dirty="0">
                <a:latin typeface="American Typewriter"/>
                <a:cs typeface="American Typewriter"/>
              </a:rPr>
              <a:t>4.1116-24, 1146-7:</a:t>
            </a:r>
            <a:endParaRPr lang="it-IT" dirty="0">
              <a:latin typeface="American Typewriter"/>
              <a:cs typeface="American Typewriter"/>
            </a:endParaRPr>
          </a:p>
          <a:p>
            <a:pPr marL="0" indent="0">
              <a:buNone/>
            </a:pPr>
            <a:r>
              <a:rPr lang="en-US" dirty="0">
                <a:latin typeface="American Typewriter"/>
                <a:cs typeface="American Typewriter"/>
              </a:rPr>
              <a:t>‘Then the same frenzy returns, and once more the madness comes, when they seek to get what they desire, and can find no device to master the trouble: in such uncertainty they pine with their secret wound. They consume their strength and kill themselves with the </a:t>
            </a:r>
            <a:r>
              <a:rPr lang="en-US" dirty="0" err="1">
                <a:latin typeface="American Typewriter"/>
                <a:cs typeface="American Typewriter"/>
              </a:rPr>
              <a:t>labour</a:t>
            </a:r>
            <a:r>
              <a:rPr lang="en-US" dirty="0">
                <a:latin typeface="American Typewriter"/>
                <a:cs typeface="American Typewriter"/>
              </a:rPr>
              <a:t>. One lover lives depending on another. Duties are neglected, good reputations totter and grow sick. Wealth vanishes, and turns into Babylonian perfumes… To avoid being lured into the snares of love is not as difficult as it is to escape once you are caught in Venus’ trap.’</a:t>
            </a:r>
            <a:endParaRPr lang="it-IT" dirty="0">
              <a:latin typeface="American Typewriter"/>
              <a:cs typeface="American Typewriter"/>
            </a:endParaRPr>
          </a:p>
          <a:p>
            <a:endParaRPr lang="en-US" dirty="0"/>
          </a:p>
        </p:txBody>
      </p:sp>
    </p:spTree>
    <p:extLst>
      <p:ext uri="{BB962C8B-B14F-4D97-AF65-F5344CB8AC3E}">
        <p14:creationId xmlns:p14="http://schemas.microsoft.com/office/powerpoint/2010/main" val="2203619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1100" dirty="0"/>
          </a:p>
        </p:txBody>
      </p:sp>
      <p:sp>
        <p:nvSpPr>
          <p:cNvPr id="3" name="Content Placeholder 2"/>
          <p:cNvSpPr>
            <a:spLocks noGrp="1"/>
          </p:cNvSpPr>
          <p:nvPr>
            <p:ph idx="1"/>
          </p:nvPr>
        </p:nvSpPr>
        <p:spPr>
          <a:xfrm>
            <a:off x="457200" y="535260"/>
            <a:ext cx="8229600" cy="6048102"/>
          </a:xfrm>
        </p:spPr>
        <p:txBody>
          <a:bodyPr>
            <a:normAutofit fontScale="62500" lnSpcReduction="20000"/>
          </a:bodyPr>
          <a:lstStyle/>
          <a:p>
            <a:r>
              <a:rPr lang="en-US" sz="3400" dirty="0">
                <a:solidFill>
                  <a:srgbClr val="FF0000"/>
                </a:solidFill>
                <a:latin typeface="American Typewriter"/>
                <a:cs typeface="American Typewriter"/>
              </a:rPr>
              <a:t>Cicero </a:t>
            </a:r>
            <a:r>
              <a:rPr lang="en-US" sz="3400" i="1" dirty="0">
                <a:solidFill>
                  <a:srgbClr val="FF0000"/>
                </a:solidFill>
                <a:latin typeface="American Typewriter"/>
                <a:cs typeface="American Typewriter"/>
              </a:rPr>
              <a:t>de </a:t>
            </a:r>
            <a:r>
              <a:rPr lang="en-US" sz="3400" i="1" dirty="0" err="1">
                <a:solidFill>
                  <a:srgbClr val="FF0000"/>
                </a:solidFill>
                <a:latin typeface="American Typewriter"/>
                <a:cs typeface="American Typewriter"/>
              </a:rPr>
              <a:t>Republica</a:t>
            </a:r>
            <a:r>
              <a:rPr lang="en-US" sz="3400" dirty="0">
                <a:solidFill>
                  <a:srgbClr val="FF0000"/>
                </a:solidFill>
                <a:latin typeface="American Typewriter"/>
                <a:cs typeface="American Typewriter"/>
              </a:rPr>
              <a:t> 3.37 </a:t>
            </a:r>
            <a:r>
              <a:rPr lang="en-US" sz="3400" dirty="0">
                <a:latin typeface="American Typewriter"/>
                <a:cs typeface="American Typewriter"/>
              </a:rPr>
              <a:t>(=Augustine Contra </a:t>
            </a:r>
            <a:r>
              <a:rPr lang="en-US" sz="3400" dirty="0" err="1">
                <a:latin typeface="American Typewriter"/>
                <a:cs typeface="American Typewriter"/>
              </a:rPr>
              <a:t>Julianum</a:t>
            </a:r>
            <a:r>
              <a:rPr lang="en-US" sz="3400" dirty="0">
                <a:latin typeface="American Typewriter"/>
                <a:cs typeface="American Typewriter"/>
              </a:rPr>
              <a:t>, 4.12.61)</a:t>
            </a:r>
          </a:p>
          <a:p>
            <a:pPr marL="0" indent="0">
              <a:buNone/>
            </a:pPr>
            <a:endParaRPr lang="it-IT" sz="3400" dirty="0">
              <a:latin typeface="American Typewriter"/>
              <a:cs typeface="American Typewriter"/>
            </a:endParaRPr>
          </a:p>
          <a:p>
            <a:pPr marL="0" indent="0">
              <a:buNone/>
            </a:pPr>
            <a:r>
              <a:rPr lang="en-US" sz="3400" dirty="0">
                <a:latin typeface="American Typewriter"/>
                <a:cs typeface="American Typewriter"/>
              </a:rPr>
              <a:t> ‘But the different kinds of ruling and serving should be distinguished. For as the mind is said to rule the body, it is also said to rule desire, but it rules the body as a king his citizens or a father his sons. But desire rules as a master rules his slaves, in that it restrains and crushes them . . . masters tire out their slaves just as the best part of the mind, that is wisdom, exercises the flawed and weak parts of the same mind, such as desires, anger, and other disturbances . . .’</a:t>
            </a:r>
            <a:endParaRPr lang="it-IT" sz="3400" dirty="0">
              <a:latin typeface="American Typewriter"/>
              <a:cs typeface="American Typewriter"/>
            </a:endParaRPr>
          </a:p>
          <a:p>
            <a:pPr marL="0" indent="0">
              <a:buNone/>
            </a:pPr>
            <a:r>
              <a:rPr lang="en-US" sz="3400" dirty="0">
                <a:latin typeface="American Typewriter"/>
                <a:cs typeface="American Typewriter"/>
              </a:rPr>
              <a:t> </a:t>
            </a:r>
          </a:p>
          <a:p>
            <a:pPr marL="0" indent="0">
              <a:buNone/>
            </a:pPr>
            <a:endParaRPr lang="it-IT" sz="3400" dirty="0">
              <a:latin typeface="American Typewriter"/>
              <a:cs typeface="American Typewriter"/>
            </a:endParaRPr>
          </a:p>
          <a:p>
            <a:pPr marL="0" indent="0">
              <a:buNone/>
            </a:pPr>
            <a:r>
              <a:rPr lang="en-US" sz="3400" dirty="0">
                <a:solidFill>
                  <a:srgbClr val="660066"/>
                </a:solidFill>
                <a:latin typeface="American Typewriter"/>
                <a:cs typeface="American Typewriter"/>
              </a:rPr>
              <a:t>Seneca </a:t>
            </a:r>
            <a:r>
              <a:rPr lang="en-US" sz="3400" i="1" dirty="0">
                <a:solidFill>
                  <a:srgbClr val="660066"/>
                </a:solidFill>
                <a:latin typeface="American Typewriter"/>
                <a:cs typeface="American Typewriter"/>
              </a:rPr>
              <a:t>Ep</a:t>
            </a:r>
            <a:r>
              <a:rPr lang="en-US" sz="3400" dirty="0">
                <a:solidFill>
                  <a:srgbClr val="660066"/>
                </a:solidFill>
                <a:latin typeface="American Typewriter"/>
                <a:cs typeface="American Typewriter"/>
              </a:rPr>
              <a:t>.47.17: </a:t>
            </a:r>
            <a:r>
              <a:rPr lang="en-US" sz="3400" dirty="0">
                <a:latin typeface="American Typewriter"/>
                <a:cs typeface="American Typewriter"/>
              </a:rPr>
              <a:t>‘Show me a man who isn’t a slave: some are slaves to sex, others to money, others to social prestige, all are slaves to hope and fear.’</a:t>
            </a:r>
            <a:endParaRPr lang="it-IT" sz="3400" dirty="0">
              <a:latin typeface="American Typewriter"/>
              <a:cs typeface="American Typewriter"/>
            </a:endParaRPr>
          </a:p>
          <a:p>
            <a:pPr marL="0" indent="0">
              <a:buNone/>
            </a:pPr>
            <a:r>
              <a:rPr lang="en-US" sz="3400" dirty="0">
                <a:latin typeface="American Typewriter"/>
                <a:cs typeface="American Typewriter"/>
              </a:rPr>
              <a:t> </a:t>
            </a:r>
            <a:endParaRPr lang="it-IT" sz="3400" dirty="0">
              <a:latin typeface="American Typewriter"/>
              <a:cs typeface="American Typewriter"/>
            </a:endParaRPr>
          </a:p>
          <a:p>
            <a:endParaRPr lang="en-US" dirty="0"/>
          </a:p>
        </p:txBody>
      </p:sp>
    </p:spTree>
    <p:extLst>
      <p:ext uri="{BB962C8B-B14F-4D97-AF65-F5344CB8AC3E}">
        <p14:creationId xmlns:p14="http://schemas.microsoft.com/office/powerpoint/2010/main" val="1560110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26634"/>
            <a:ext cx="8229600" cy="5360871"/>
          </a:xfrm>
        </p:spPr>
        <p:txBody>
          <a:bodyPr>
            <a:normAutofit fontScale="85000" lnSpcReduction="20000"/>
          </a:bodyPr>
          <a:lstStyle/>
          <a:p>
            <a:r>
              <a:rPr lang="en-US" dirty="0">
                <a:latin typeface="American Typewriter"/>
                <a:cs typeface="American Typewriter"/>
              </a:rPr>
              <a:t> </a:t>
            </a:r>
            <a:r>
              <a:rPr lang="en-US" dirty="0">
                <a:solidFill>
                  <a:schemeClr val="accent3">
                    <a:lumMod val="50000"/>
                  </a:schemeClr>
                </a:solidFill>
                <a:latin typeface="American Typewriter"/>
                <a:cs typeface="American Typewriter"/>
              </a:rPr>
              <a:t>Augustus, </a:t>
            </a:r>
            <a:r>
              <a:rPr lang="en-US" i="1" dirty="0">
                <a:solidFill>
                  <a:schemeClr val="accent3">
                    <a:lumMod val="50000"/>
                  </a:schemeClr>
                </a:solidFill>
                <a:latin typeface="American Typewriter"/>
                <a:cs typeface="American Typewriter"/>
              </a:rPr>
              <a:t>Res Gestae </a:t>
            </a:r>
            <a:r>
              <a:rPr lang="en-US" dirty="0">
                <a:solidFill>
                  <a:schemeClr val="accent3">
                    <a:lumMod val="50000"/>
                  </a:schemeClr>
                </a:solidFill>
                <a:latin typeface="American Typewriter"/>
                <a:cs typeface="American Typewriter"/>
              </a:rPr>
              <a:t>1:</a:t>
            </a:r>
          </a:p>
          <a:p>
            <a:pPr marL="0" indent="0">
              <a:buNone/>
            </a:pPr>
            <a:endParaRPr lang="it-IT" dirty="0">
              <a:solidFill>
                <a:schemeClr val="accent3">
                  <a:lumMod val="50000"/>
                </a:schemeClr>
              </a:solidFill>
              <a:latin typeface="American Typewriter"/>
              <a:cs typeface="American Typewriter"/>
            </a:endParaRPr>
          </a:p>
          <a:p>
            <a:pPr marL="0" indent="0">
              <a:buNone/>
            </a:pPr>
            <a:r>
              <a:rPr lang="en-US" dirty="0">
                <a:latin typeface="American Typewriter"/>
                <a:cs typeface="American Typewriter"/>
              </a:rPr>
              <a:t>‘In my nineteenth year, on my own initiative and at my own expense, I raised an army with </a:t>
            </a:r>
            <a:r>
              <a:rPr lang="en-US" u="sng" dirty="0">
                <a:latin typeface="American Typewriter"/>
                <a:cs typeface="American Typewriter"/>
              </a:rPr>
              <a:t>which I set free the state, which was oppressed by the domination of a faction</a:t>
            </a:r>
            <a:r>
              <a:rPr lang="en-US" dirty="0">
                <a:latin typeface="American Typewriter"/>
                <a:cs typeface="American Typewriter"/>
              </a:rPr>
              <a:t>. For that reason, the senate enrolled me in its order by laudatory resolutions, when Gaius </a:t>
            </a:r>
            <a:r>
              <a:rPr lang="en-US" dirty="0" err="1">
                <a:latin typeface="American Typewriter"/>
                <a:cs typeface="American Typewriter"/>
              </a:rPr>
              <a:t>Pansa</a:t>
            </a:r>
            <a:r>
              <a:rPr lang="en-US" dirty="0">
                <a:latin typeface="American Typewriter"/>
                <a:cs typeface="American Typewriter"/>
              </a:rPr>
              <a:t> and </a:t>
            </a:r>
            <a:r>
              <a:rPr lang="en-US" dirty="0" err="1">
                <a:latin typeface="American Typewriter"/>
                <a:cs typeface="American Typewriter"/>
              </a:rPr>
              <a:t>Aulus</a:t>
            </a:r>
            <a:r>
              <a:rPr lang="en-US" dirty="0">
                <a:latin typeface="American Typewriter"/>
                <a:cs typeface="American Typewriter"/>
              </a:rPr>
              <a:t> </a:t>
            </a:r>
            <a:r>
              <a:rPr lang="en-US" dirty="0" err="1">
                <a:latin typeface="American Typewriter"/>
                <a:cs typeface="American Typewriter"/>
              </a:rPr>
              <a:t>Hirtius</a:t>
            </a:r>
            <a:r>
              <a:rPr lang="en-US" dirty="0">
                <a:latin typeface="American Typewriter"/>
                <a:cs typeface="American Typewriter"/>
              </a:rPr>
              <a:t> were consuls (43 B.C.E.), assigning me the place of a consul in the giving of opinions, and gave me the imperium.’ </a:t>
            </a:r>
            <a:endParaRPr lang="it-IT" dirty="0">
              <a:latin typeface="American Typewriter"/>
              <a:cs typeface="American Typewriter"/>
            </a:endParaRPr>
          </a:p>
          <a:p>
            <a:pPr marL="0" indent="0">
              <a:buNone/>
            </a:pPr>
            <a:r>
              <a:rPr lang="en-US" dirty="0"/>
              <a:t> </a:t>
            </a:r>
            <a:endParaRPr lang="it-IT" dirty="0"/>
          </a:p>
          <a:p>
            <a:endParaRPr lang="en-US" dirty="0"/>
          </a:p>
        </p:txBody>
      </p:sp>
    </p:spTree>
    <p:extLst>
      <p:ext uri="{BB962C8B-B14F-4D97-AF65-F5344CB8AC3E}">
        <p14:creationId xmlns:p14="http://schemas.microsoft.com/office/powerpoint/2010/main" val="79583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1A736-BAEF-4A8D-B24B-57C0DA035276}"/>
              </a:ext>
            </a:extLst>
          </p:cNvPr>
          <p:cNvSpPr>
            <a:spLocks noGrp="1"/>
          </p:cNvSpPr>
          <p:nvPr>
            <p:ph type="title"/>
          </p:nvPr>
        </p:nvSpPr>
        <p:spPr>
          <a:xfrm>
            <a:off x="486696" y="629266"/>
            <a:ext cx="4939869" cy="1676603"/>
          </a:xfrm>
        </p:spPr>
        <p:txBody>
          <a:bodyPr>
            <a:normAutofit/>
          </a:bodyPr>
          <a:lstStyle/>
          <a:p>
            <a:r>
              <a:rPr lang="en-GB" dirty="0">
                <a:solidFill>
                  <a:srgbClr val="FF40FC"/>
                </a:solidFill>
                <a:latin typeface="American Typewriter"/>
              </a:rPr>
              <a:t>The Roman love elegists</a:t>
            </a:r>
          </a:p>
        </p:txBody>
      </p:sp>
      <p:sp>
        <p:nvSpPr>
          <p:cNvPr id="3" name="Content Placeholder 2">
            <a:extLst>
              <a:ext uri="{FF2B5EF4-FFF2-40B4-BE49-F238E27FC236}">
                <a16:creationId xmlns:a16="http://schemas.microsoft.com/office/drawing/2014/main" id="{F71EEA66-1B29-46C2-96CD-BFC530874572}"/>
              </a:ext>
            </a:extLst>
          </p:cNvPr>
          <p:cNvSpPr>
            <a:spLocks noGrp="1"/>
          </p:cNvSpPr>
          <p:nvPr>
            <p:ph idx="1"/>
          </p:nvPr>
        </p:nvSpPr>
        <p:spPr>
          <a:xfrm>
            <a:off x="486697" y="2438400"/>
            <a:ext cx="4939867" cy="3785419"/>
          </a:xfrm>
        </p:spPr>
        <p:txBody>
          <a:bodyPr>
            <a:normAutofit/>
          </a:bodyPr>
          <a:lstStyle/>
          <a:p>
            <a:r>
              <a:rPr lang="en-GB" sz="2800" dirty="0">
                <a:latin typeface="American Typewriter"/>
              </a:rPr>
              <a:t>Gallus – 70-26BCE</a:t>
            </a:r>
          </a:p>
          <a:p>
            <a:r>
              <a:rPr lang="en-GB" sz="2800" dirty="0">
                <a:latin typeface="American Typewriter"/>
              </a:rPr>
              <a:t>Propertius 50/45-15BCE</a:t>
            </a:r>
          </a:p>
          <a:p>
            <a:r>
              <a:rPr lang="en-GB" sz="2800" dirty="0">
                <a:latin typeface="American Typewriter"/>
              </a:rPr>
              <a:t>Tibullus 55-19BCE</a:t>
            </a:r>
          </a:p>
          <a:p>
            <a:r>
              <a:rPr lang="en-GB" sz="2800" dirty="0">
                <a:latin typeface="American Typewriter"/>
              </a:rPr>
              <a:t>Ovid 43BCE-17CE</a:t>
            </a:r>
          </a:p>
        </p:txBody>
      </p:sp>
      <p:pic>
        <p:nvPicPr>
          <p:cNvPr id="5" name="Picture 4" descr="A screenshot of a cell phone&#10;&#10;Description generated with high confidence">
            <a:extLst>
              <a:ext uri="{FF2B5EF4-FFF2-40B4-BE49-F238E27FC236}">
                <a16:creationId xmlns:a16="http://schemas.microsoft.com/office/drawing/2014/main" id="{DD1FCEE1-2D0F-41AB-BBD7-A6F7E4D8B96B}"/>
              </a:ext>
            </a:extLst>
          </p:cNvPr>
          <p:cNvPicPr>
            <a:picLocks noChangeAspect="1"/>
          </p:cNvPicPr>
          <p:nvPr/>
        </p:nvPicPr>
        <p:blipFill rotWithShape="1">
          <a:blip r:embed="rId2"/>
          <a:srcRect l="5809" r="17957"/>
          <a:stretch/>
        </p:blipFill>
        <p:spPr>
          <a:xfrm>
            <a:off x="5667306" y="10"/>
            <a:ext cx="3476693" cy="6857990"/>
          </a:xfrm>
          <a:prstGeom prst="rect">
            <a:avLst/>
          </a:prstGeom>
          <a:effectLst/>
        </p:spPr>
      </p:pic>
    </p:spTree>
    <p:extLst>
      <p:ext uri="{BB962C8B-B14F-4D97-AF65-F5344CB8AC3E}">
        <p14:creationId xmlns:p14="http://schemas.microsoft.com/office/powerpoint/2010/main" val="510748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AFFD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err="1">
                <a:solidFill>
                  <a:schemeClr val="accent5">
                    <a:lumMod val="50000"/>
                  </a:schemeClr>
                </a:solidFill>
                <a:latin typeface="American Typewriter"/>
                <a:cs typeface="American Typewriter"/>
              </a:rPr>
              <a:t>Cultus</a:t>
            </a:r>
            <a:r>
              <a:rPr lang="en-US" dirty="0">
                <a:latin typeface="American Typewriter"/>
                <a:cs typeface="American Typewriter"/>
              </a:rPr>
              <a:t>: the art of self-fashioning</a:t>
            </a:r>
          </a:p>
        </p:txBody>
      </p:sp>
      <p:sp>
        <p:nvSpPr>
          <p:cNvPr id="3" name="Content Placeholder 2"/>
          <p:cNvSpPr>
            <a:spLocks noGrp="1"/>
          </p:cNvSpPr>
          <p:nvPr>
            <p:ph idx="1"/>
          </p:nvPr>
        </p:nvSpPr>
        <p:spPr/>
        <p:txBody>
          <a:bodyPr>
            <a:normAutofit fontScale="92500" lnSpcReduction="10000"/>
          </a:bodyPr>
          <a:lstStyle/>
          <a:p>
            <a:pPr marL="0" indent="0">
              <a:buNone/>
            </a:pPr>
            <a:r>
              <a:rPr lang="en-US" sz="2800" dirty="0">
                <a:latin typeface="American Typewriter"/>
                <a:cs typeface="American Typewriter"/>
              </a:rPr>
              <a:t>See e.g. </a:t>
            </a:r>
          </a:p>
          <a:p>
            <a:r>
              <a:rPr lang="en-US" sz="2800" dirty="0">
                <a:latin typeface="American Typewriter"/>
                <a:cs typeface="American Typewriter"/>
              </a:rPr>
              <a:t>Ovid </a:t>
            </a:r>
            <a:r>
              <a:rPr lang="en-US" sz="2800" i="1" dirty="0" err="1">
                <a:latin typeface="American Typewriter"/>
                <a:cs typeface="American Typewriter"/>
              </a:rPr>
              <a:t>Medicamina</a:t>
            </a:r>
            <a:r>
              <a:rPr lang="en-US" sz="2800" i="1" dirty="0">
                <a:latin typeface="American Typewriter"/>
                <a:cs typeface="American Typewriter"/>
              </a:rPr>
              <a:t> </a:t>
            </a:r>
            <a:r>
              <a:rPr lang="en-US" sz="2800" dirty="0">
                <a:latin typeface="American Typewriter"/>
                <a:cs typeface="American Typewriter"/>
              </a:rPr>
              <a:t>(‘Face Cosmetics’) lines 1-26.</a:t>
            </a:r>
          </a:p>
          <a:p>
            <a:r>
              <a:rPr lang="en-US" sz="2800" i="1" dirty="0" err="1">
                <a:latin typeface="American Typewriter"/>
                <a:cs typeface="American Typewriter"/>
              </a:rPr>
              <a:t>Ars</a:t>
            </a:r>
            <a:r>
              <a:rPr lang="en-US" sz="2800" i="1" dirty="0">
                <a:latin typeface="American Typewriter"/>
                <a:cs typeface="American Typewriter"/>
              </a:rPr>
              <a:t> </a:t>
            </a:r>
            <a:r>
              <a:rPr lang="en-US" sz="2800" i="1" dirty="0" err="1">
                <a:latin typeface="American Typewriter"/>
                <a:cs typeface="American Typewriter"/>
              </a:rPr>
              <a:t>Amatoria</a:t>
            </a:r>
            <a:r>
              <a:rPr lang="en-US" sz="2800" i="1" dirty="0">
                <a:latin typeface="American Typewriter"/>
                <a:cs typeface="American Typewriter"/>
              </a:rPr>
              <a:t> </a:t>
            </a:r>
            <a:r>
              <a:rPr lang="en-US" sz="2800" dirty="0">
                <a:latin typeface="American Typewriter"/>
                <a:cs typeface="American Typewriter"/>
              </a:rPr>
              <a:t>(‘The Art of Love’) 1.505ff. (Don’t go so far as to use curling tongs, or wax your legs..)</a:t>
            </a:r>
          </a:p>
          <a:p>
            <a:r>
              <a:rPr lang="en-US" sz="2800" i="1" dirty="0" err="1">
                <a:latin typeface="American Typewriter"/>
                <a:cs typeface="American Typewriter"/>
              </a:rPr>
              <a:t>Ars</a:t>
            </a:r>
            <a:r>
              <a:rPr lang="en-US" sz="2800" i="1" dirty="0">
                <a:latin typeface="American Typewriter"/>
                <a:cs typeface="American Typewriter"/>
              </a:rPr>
              <a:t> </a:t>
            </a:r>
            <a:r>
              <a:rPr lang="en-US" sz="2800" i="1" dirty="0" err="1">
                <a:latin typeface="American Typewriter"/>
                <a:cs typeface="American Typewriter"/>
              </a:rPr>
              <a:t>Amatoria</a:t>
            </a:r>
            <a:r>
              <a:rPr lang="en-US" sz="2800" i="1" dirty="0">
                <a:latin typeface="American Typewriter"/>
                <a:cs typeface="American Typewriter"/>
              </a:rPr>
              <a:t> </a:t>
            </a:r>
            <a:r>
              <a:rPr lang="en-US" sz="2800" dirty="0">
                <a:latin typeface="American Typewriter"/>
                <a:cs typeface="American Typewriter"/>
              </a:rPr>
              <a:t>3.193ff.</a:t>
            </a:r>
          </a:p>
          <a:p>
            <a:endParaRPr lang="en-US" sz="2800" dirty="0">
              <a:latin typeface="American Typewriter"/>
              <a:cs typeface="American Typewriter"/>
            </a:endParaRPr>
          </a:p>
          <a:p>
            <a:pPr marL="0" indent="0">
              <a:buNone/>
            </a:pPr>
            <a:r>
              <a:rPr lang="en-US" sz="2800" dirty="0">
                <a:latin typeface="American Typewriter"/>
                <a:cs typeface="American Typewriter"/>
              </a:rPr>
              <a:t>And note the role of the </a:t>
            </a:r>
            <a:r>
              <a:rPr lang="en-US" sz="2800" dirty="0">
                <a:solidFill>
                  <a:srgbClr val="FF40FC"/>
                </a:solidFill>
                <a:latin typeface="American Typewriter"/>
                <a:cs typeface="American Typewriter"/>
              </a:rPr>
              <a:t>slave-hairdresser </a:t>
            </a:r>
            <a:r>
              <a:rPr lang="en-US" sz="2800" dirty="0">
                <a:latin typeface="American Typewriter"/>
                <a:cs typeface="American Typewriter"/>
              </a:rPr>
              <a:t>in Ovid </a:t>
            </a:r>
            <a:r>
              <a:rPr lang="en-US" sz="2800" i="1" dirty="0" err="1">
                <a:latin typeface="American Typewriter"/>
                <a:cs typeface="American Typewriter"/>
              </a:rPr>
              <a:t>Amores</a:t>
            </a:r>
            <a:r>
              <a:rPr lang="en-US" sz="2800" i="1" dirty="0">
                <a:latin typeface="American Typewriter"/>
                <a:cs typeface="American Typewriter"/>
              </a:rPr>
              <a:t> </a:t>
            </a:r>
            <a:r>
              <a:rPr lang="en-US" sz="2800" dirty="0">
                <a:latin typeface="American Typewriter"/>
                <a:cs typeface="American Typewriter"/>
              </a:rPr>
              <a:t>Books 1 and 2 (1.11-12, 2.7-8)</a:t>
            </a:r>
          </a:p>
          <a:p>
            <a:endParaRPr lang="en-US" dirty="0">
              <a:latin typeface="American Typewriter"/>
              <a:cs typeface="American Typewriter"/>
            </a:endParaRPr>
          </a:p>
          <a:p>
            <a:pPr marL="0" indent="0">
              <a:buNone/>
            </a:pPr>
            <a:endParaRPr lang="en-US" dirty="0">
              <a:latin typeface="American Typewriter"/>
              <a:cs typeface="American Typewriter"/>
            </a:endParaRPr>
          </a:p>
        </p:txBody>
      </p:sp>
    </p:spTree>
    <p:extLst>
      <p:ext uri="{BB962C8B-B14F-4D97-AF65-F5344CB8AC3E}">
        <p14:creationId xmlns:p14="http://schemas.microsoft.com/office/powerpoint/2010/main" val="4033564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latin typeface="American Typewriter"/>
                <a:cs typeface="American Typewriter"/>
              </a:rPr>
              <a:t>The pleasure and pain of </a:t>
            </a:r>
            <a:r>
              <a:rPr lang="en-US" sz="3600" strike="sngStrike" dirty="0">
                <a:latin typeface="American Typewriter"/>
                <a:cs typeface="American Typewriter"/>
              </a:rPr>
              <a:t>sex</a:t>
            </a:r>
            <a:r>
              <a:rPr lang="en-US" sz="3600" dirty="0">
                <a:latin typeface="American Typewriter"/>
                <a:cs typeface="American Typewriter"/>
              </a:rPr>
              <a:t> </a:t>
            </a:r>
            <a:r>
              <a:rPr lang="en-US" sz="3600" dirty="0">
                <a:solidFill>
                  <a:srgbClr val="FF40FC"/>
                </a:solidFill>
                <a:latin typeface="American Typewriter"/>
                <a:cs typeface="American Typewriter"/>
              </a:rPr>
              <a:t>reading</a:t>
            </a:r>
          </a:p>
        </p:txBody>
      </p:sp>
      <p:pic>
        <p:nvPicPr>
          <p:cNvPr id="4" name="Content Placeholder 3" descr="4th century relief.jpg"/>
          <p:cNvPicPr>
            <a:picLocks noGrp="1" noChangeAspect="1"/>
          </p:cNvPicPr>
          <p:nvPr>
            <p:ph idx="1"/>
          </p:nvPr>
        </p:nvPicPr>
        <p:blipFill>
          <a:blip r:embed="rId2">
            <a:extLst>
              <a:ext uri="{28A0092B-C50C-407E-A947-70E740481C1C}">
                <a14:useLocalDpi xmlns:a14="http://schemas.microsoft.com/office/drawing/2010/main" val="0"/>
              </a:ext>
            </a:extLst>
          </a:blip>
          <a:srcRect t="14085" b="14085"/>
          <a:stretch>
            <a:fillRect/>
          </a:stretch>
        </p:blipFill>
        <p:spPr/>
      </p:pic>
    </p:spTree>
    <p:extLst>
      <p:ext uri="{BB962C8B-B14F-4D97-AF65-F5344CB8AC3E}">
        <p14:creationId xmlns:p14="http://schemas.microsoft.com/office/powerpoint/2010/main" val="2793303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Content Placeholder 5" descr="Carthage_museum_mosaic_1.jpg"/>
          <p:cNvPicPr>
            <a:picLocks noChangeAspect="1"/>
          </p:cNvPicPr>
          <p:nvPr/>
        </p:nvPicPr>
        <p:blipFill rotWithShape="1">
          <a:blip r:embed="rId2">
            <a:extLst>
              <a:ext uri="{28A0092B-C50C-407E-A947-70E740481C1C}">
                <a14:useLocalDpi xmlns:a14="http://schemas.microsoft.com/office/drawing/2010/main" val="0"/>
              </a:ext>
            </a:extLst>
          </a:blip>
          <a:srcRect l="5673" r="8994"/>
          <a:stretch/>
        </p:blipFill>
        <p:spPr>
          <a:xfrm>
            <a:off x="-1" y="10"/>
            <a:ext cx="9144000" cy="6857990"/>
          </a:xfrm>
          <a:prstGeom prst="rect">
            <a:avLst/>
          </a:prstGeom>
        </p:spPr>
      </p:pic>
      <p:sp>
        <p:nvSpPr>
          <p:cNvPr id="2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1" y="2463131"/>
            <a:ext cx="4512879" cy="439486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a:extLst/>
        </p:spPr>
        <p:txBody>
          <a:bodyPr vert="horz" lIns="68580" tIns="34290" rIns="68580" bIns="34290" rtlCol="0" anchor="t">
            <a:normAutofit/>
          </a:bodyPr>
          <a:lstStyle/>
          <a:p>
            <a:pPr algn="ctr">
              <a:spcAft>
                <a:spcPts val="750"/>
              </a:spcAft>
              <a:buClr>
                <a:schemeClr val="tx1"/>
              </a:buClr>
              <a:buSzPct val="100000"/>
            </a:pPr>
            <a:endParaRPr lang="en-US" sz="1200" cap="all"/>
          </a:p>
        </p:txBody>
      </p:sp>
      <p:sp>
        <p:nvSpPr>
          <p:cNvPr id="2" name="Title 1"/>
          <p:cNvSpPr>
            <a:spLocks noGrp="1"/>
          </p:cNvSpPr>
          <p:nvPr>
            <p:ph type="title"/>
          </p:nvPr>
        </p:nvSpPr>
        <p:spPr>
          <a:xfrm>
            <a:off x="568370" y="3149960"/>
            <a:ext cx="3153103" cy="3250839"/>
          </a:xfrm>
        </p:spPr>
        <p:txBody>
          <a:bodyPr>
            <a:normAutofit/>
          </a:bodyPr>
          <a:lstStyle/>
          <a:p>
            <a:pPr>
              <a:lnSpc>
                <a:spcPct val="90000"/>
              </a:lnSpc>
            </a:pPr>
            <a:r>
              <a:rPr lang="en-US" sz="3150" b="1" dirty="0">
                <a:latin typeface="American Typewriter"/>
                <a:cs typeface="American Typewriter"/>
              </a:rPr>
              <a:t>The body of the maid</a:t>
            </a:r>
          </a:p>
        </p:txBody>
      </p:sp>
      <p:cxnSp>
        <p:nvCxnSpPr>
          <p:cNvPr id="23" name="Straight Connector 2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95115" y="4226880"/>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11" name="Content Placeholder 10">
            <a:extLst>
              <a:ext uri="{FF2B5EF4-FFF2-40B4-BE49-F238E27FC236}">
                <a16:creationId xmlns:a16="http://schemas.microsoft.com/office/drawing/2014/main" id="{1E796018-33BC-4047-BF51-C8718A86DB0B}"/>
              </a:ext>
            </a:extLst>
          </p:cNvPr>
          <p:cNvSpPr>
            <a:spLocks noGrp="1"/>
          </p:cNvSpPr>
          <p:nvPr>
            <p:ph idx="1"/>
          </p:nvPr>
        </p:nvSpPr>
        <p:spPr>
          <a:xfrm>
            <a:off x="430421" y="4277679"/>
            <a:ext cx="3444766" cy="1964879"/>
          </a:xfrm>
        </p:spPr>
        <p:txBody>
          <a:bodyPr anchor="ctr">
            <a:normAutofit/>
          </a:bodyPr>
          <a:lstStyle/>
          <a:p>
            <a:endParaRPr lang="en-US" sz="1575" b="1" dirty="0"/>
          </a:p>
          <a:p>
            <a:r>
              <a:rPr lang="en-US" sz="2400" dirty="0" err="1"/>
              <a:t>Ov.</a:t>
            </a:r>
            <a:r>
              <a:rPr lang="en-US" sz="2400" i="1" dirty="0" err="1"/>
              <a:t>Amores</a:t>
            </a:r>
            <a:r>
              <a:rPr lang="en-US" sz="2400" dirty="0"/>
              <a:t> 2.7 and 2.8</a:t>
            </a:r>
          </a:p>
        </p:txBody>
      </p:sp>
    </p:spTree>
    <p:extLst>
      <p:ext uri="{BB962C8B-B14F-4D97-AF65-F5344CB8AC3E}">
        <p14:creationId xmlns:p14="http://schemas.microsoft.com/office/powerpoint/2010/main" val="21456494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TotalTime>
  <Words>364</Words>
  <Application>Microsoft Office PowerPoint</Application>
  <PresentationFormat>On-screen Show (4:3)</PresentationFormat>
  <Paragraphs>40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American Typewriter</vt:lpstr>
      <vt:lpstr>Arial</vt:lpstr>
      <vt:lpstr>Calibri</vt:lpstr>
      <vt:lpstr>Times New Roman</vt:lpstr>
      <vt:lpstr>Office Theme</vt:lpstr>
      <vt:lpstr>The elegiac poet-lover: power and libido in Ovid’s Amores</vt:lpstr>
      <vt:lpstr>Vulnera-bility</vt:lpstr>
      <vt:lpstr>The free and the enslaved /humiliated/vulnerable</vt:lpstr>
      <vt:lpstr>PowerPoint Presentation</vt:lpstr>
      <vt:lpstr>PowerPoint Presentation</vt:lpstr>
      <vt:lpstr>The Roman love elegists</vt:lpstr>
      <vt:lpstr>Cultus: the art of self-fashioning</vt:lpstr>
      <vt:lpstr>The pleasure and pain of sex reading</vt:lpstr>
      <vt:lpstr>The body of the maid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elegiac poet-lover: power and libido in Ovid’s Amores</dc:title>
  <dc:creator>Emma</dc:creator>
  <cp:lastModifiedBy>Emma</cp:lastModifiedBy>
  <cp:revision>3</cp:revision>
  <dcterms:created xsi:type="dcterms:W3CDTF">2018-10-10T08:54:10Z</dcterms:created>
  <dcterms:modified xsi:type="dcterms:W3CDTF">2018-10-10T09:26:13Z</dcterms:modified>
</cp:coreProperties>
</file>