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6" r:id="rId6"/>
    <p:sldId id="265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DFEDE"/>
    <a:srgbClr val="FFEAD9"/>
    <a:srgbClr val="D9FBFF"/>
    <a:srgbClr val="CCFF66"/>
    <a:srgbClr val="B1B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8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2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27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6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8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5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9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7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6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4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B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A6CEF-BD27-224A-9368-34B41476F09A}" type="datetimeFigureOut">
              <a:rPr lang="en-US" smtClean="0"/>
              <a:t>10/22/2018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53ABC-84AC-CB42-83CC-9D2FA87C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9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558F58E-93BA-44A3-BCDA-585AFF2E4F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490" y="2671011"/>
            <a:ext cx="3943352" cy="2427120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merican Typewriter"/>
                <a:cs typeface="American Typewriter"/>
              </a:rPr>
              <a:t>Ovid</a:t>
            </a:r>
            <a:r>
              <a:rPr lang="en-US" sz="3600" i="1" dirty="0">
                <a:solidFill>
                  <a:schemeClr val="accent6">
                    <a:lumMod val="75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sz="3600" i="1" dirty="0" err="1">
                <a:solidFill>
                  <a:schemeClr val="accent6">
                    <a:lumMod val="75000"/>
                  </a:schemeClr>
                </a:solidFill>
                <a:latin typeface="American Typewriter"/>
                <a:cs typeface="American Typewriter"/>
              </a:rPr>
              <a:t>Amores</a:t>
            </a:r>
            <a:r>
              <a:rPr lang="en-US" sz="3600" i="1" dirty="0">
                <a:solidFill>
                  <a:schemeClr val="accent6">
                    <a:lumMod val="75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merican Typewriter"/>
                <a:cs typeface="American Typewriter"/>
              </a:rPr>
              <a:t>3.7 </a:t>
            </a:r>
            <a:r>
              <a:rPr lang="en-US" sz="3600" dirty="0">
                <a:latin typeface="American Typewriter"/>
                <a:cs typeface="American Typewriter"/>
              </a:rPr>
              <a:t>and the creative-erotic potential of impotence</a:t>
            </a:r>
            <a:br>
              <a:rPr lang="en-US" dirty="0">
                <a:latin typeface="American Typewriter"/>
                <a:cs typeface="American Typewriter"/>
              </a:rPr>
            </a:br>
            <a:endParaRPr lang="en-US" dirty="0"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1490" y="330359"/>
            <a:ext cx="3569168" cy="1655762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 dirty="0">
                <a:latin typeface="American Typewriter"/>
                <a:cs typeface="American Typewriter"/>
              </a:rPr>
              <a:t>The Vulnerable Body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D0BBC1-A7D4-445D-98AC-95A6A45D8E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0861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ainting of a person&#10;&#10;Description generated with high confidence">
            <a:extLst>
              <a:ext uri="{FF2B5EF4-FFF2-40B4-BE49-F238E27FC236}">
                <a16:creationId xmlns:a16="http://schemas.microsoft.com/office/drawing/2014/main" id="{2F9EAA5F-8851-421C-8F2A-30F3B0ADCD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2790"/>
          <a:stretch/>
        </p:blipFill>
        <p:spPr>
          <a:xfrm>
            <a:off x="4434843" y="10"/>
            <a:ext cx="470915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5953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>
                <a:solidFill>
                  <a:srgbClr val="800000"/>
                </a:solidFill>
                <a:latin typeface="American Typewriter"/>
                <a:cs typeface="American Typewriter"/>
              </a:rPr>
              <a:t>Size matters?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 numCol="2">
            <a:normAutofit lnSpcReduction="10000"/>
          </a:bodyPr>
          <a:lstStyle/>
          <a:p>
            <a:r>
              <a:rPr lang="en-GB" sz="2200" dirty="0"/>
              <a:t>3.1: 70 lines</a:t>
            </a:r>
            <a:endParaRPr lang="it-IT" sz="2200" dirty="0"/>
          </a:p>
          <a:p>
            <a:r>
              <a:rPr lang="en-GB" sz="2200" dirty="0"/>
              <a:t>3.2: </a:t>
            </a:r>
            <a:r>
              <a:rPr lang="en-GB" sz="2200" b="1" dirty="0"/>
              <a:t>84 </a:t>
            </a:r>
            <a:r>
              <a:rPr lang="en-GB" sz="2200" dirty="0"/>
              <a:t>lines</a:t>
            </a:r>
            <a:endParaRPr lang="it-IT" sz="2200" dirty="0"/>
          </a:p>
          <a:p>
            <a:r>
              <a:rPr lang="en-GB" sz="2200" dirty="0"/>
              <a:t>3.3; </a:t>
            </a:r>
            <a:r>
              <a:rPr lang="en-GB" sz="2200" u="sng" dirty="0"/>
              <a:t>48</a:t>
            </a:r>
            <a:r>
              <a:rPr lang="en-GB" sz="2200" dirty="0"/>
              <a:t> lines</a:t>
            </a:r>
            <a:endParaRPr lang="it-IT" sz="2200" dirty="0"/>
          </a:p>
          <a:p>
            <a:r>
              <a:rPr lang="en-GB" sz="2200" dirty="0"/>
              <a:t>3.4: </a:t>
            </a:r>
            <a:r>
              <a:rPr lang="en-GB" sz="2200" u="sng" dirty="0"/>
              <a:t>48 </a:t>
            </a:r>
            <a:r>
              <a:rPr lang="en-GB" sz="2200" dirty="0"/>
              <a:t>lines</a:t>
            </a:r>
            <a:endParaRPr lang="it-IT" sz="2200" dirty="0"/>
          </a:p>
          <a:p>
            <a:r>
              <a:rPr lang="en-GB" sz="2200" dirty="0"/>
              <a:t>3.5: 46 lines</a:t>
            </a:r>
            <a:endParaRPr lang="it-IT" sz="2200" dirty="0"/>
          </a:p>
          <a:p>
            <a:r>
              <a:rPr lang="en-GB" sz="2200" dirty="0"/>
              <a:t>3.6: </a:t>
            </a:r>
            <a:r>
              <a:rPr lang="en-GB" sz="2200" b="1" dirty="0"/>
              <a:t>106</a:t>
            </a:r>
            <a:r>
              <a:rPr lang="en-GB" sz="2200" dirty="0"/>
              <a:t> lines   (central swell)</a:t>
            </a:r>
            <a:endParaRPr lang="it-IT" sz="2200" dirty="0"/>
          </a:p>
          <a:p>
            <a:r>
              <a:rPr lang="en-GB" sz="2200" dirty="0"/>
              <a:t>3.7: </a:t>
            </a:r>
            <a:r>
              <a:rPr lang="en-GB" sz="2200" b="1" dirty="0"/>
              <a:t>84</a:t>
            </a:r>
            <a:r>
              <a:rPr lang="en-GB" sz="2200" dirty="0"/>
              <a:t> lines (still big!)</a:t>
            </a:r>
            <a:endParaRPr lang="it-IT" sz="2200" dirty="0"/>
          </a:p>
          <a:p>
            <a:r>
              <a:rPr lang="en-GB" sz="2200" dirty="0"/>
              <a:t>3.8: 66 lines</a:t>
            </a:r>
            <a:endParaRPr lang="it-IT" sz="2200" dirty="0"/>
          </a:p>
          <a:p>
            <a:r>
              <a:rPr lang="en-GB" sz="2200" dirty="0"/>
              <a:t>3.9: 68 lines</a:t>
            </a:r>
            <a:endParaRPr lang="it-IT" sz="2200" dirty="0"/>
          </a:p>
          <a:p>
            <a:r>
              <a:rPr lang="en-GB" sz="2200" dirty="0"/>
              <a:t>3.10: </a:t>
            </a:r>
            <a:r>
              <a:rPr lang="en-GB" sz="2200" u="sng" dirty="0"/>
              <a:t>48 </a:t>
            </a:r>
            <a:r>
              <a:rPr lang="en-GB" sz="2200" dirty="0"/>
              <a:t>lines</a:t>
            </a:r>
            <a:endParaRPr lang="it-IT" sz="2200" dirty="0"/>
          </a:p>
          <a:p>
            <a:r>
              <a:rPr lang="en-GB" sz="2200" dirty="0"/>
              <a:t>3.11a: 32 lines</a:t>
            </a:r>
            <a:endParaRPr lang="it-IT" sz="2200" dirty="0"/>
          </a:p>
          <a:p>
            <a:r>
              <a:rPr lang="en-GB" sz="2200" dirty="0"/>
              <a:t>3.11b: 52 lines (</a:t>
            </a:r>
            <a:r>
              <a:rPr lang="en-GB" sz="2200" b="1" dirty="0"/>
              <a:t>84</a:t>
            </a:r>
            <a:r>
              <a:rPr lang="en-GB" sz="2200" dirty="0"/>
              <a:t> in all)</a:t>
            </a:r>
            <a:endParaRPr lang="it-IT" sz="2200" dirty="0"/>
          </a:p>
          <a:p>
            <a:r>
              <a:rPr lang="en-GB" sz="2200" dirty="0"/>
              <a:t>3.12: </a:t>
            </a:r>
            <a:r>
              <a:rPr lang="en-GB" sz="2200" u="sng" dirty="0"/>
              <a:t>44</a:t>
            </a:r>
            <a:r>
              <a:rPr lang="en-GB" sz="2200" dirty="0"/>
              <a:t> lines</a:t>
            </a:r>
            <a:endParaRPr lang="it-IT" sz="2200" dirty="0"/>
          </a:p>
          <a:p>
            <a:r>
              <a:rPr lang="en-GB" sz="2200" dirty="0"/>
              <a:t>3.13: 36 lines (flagging now)</a:t>
            </a:r>
            <a:endParaRPr lang="it-IT" sz="2200" dirty="0"/>
          </a:p>
          <a:p>
            <a:r>
              <a:rPr lang="en-GB" sz="2200" dirty="0"/>
              <a:t>3.14: 50 lines</a:t>
            </a:r>
            <a:endParaRPr lang="it-IT" sz="2200" dirty="0"/>
          </a:p>
          <a:p>
            <a:r>
              <a:rPr lang="en-GB" sz="2200" dirty="0"/>
              <a:t>3.15: 20 lines (burnt out)</a:t>
            </a:r>
            <a:endParaRPr lang="it-IT" sz="2200" dirty="0"/>
          </a:p>
          <a:p>
            <a:pPr marL="0" indent="0">
              <a:buNone/>
            </a:pPr>
            <a:endParaRPr lang="en-US" i="1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US" i="1" dirty="0" err="1">
                <a:latin typeface="American Typewriter"/>
                <a:cs typeface="American Typewriter"/>
              </a:rPr>
              <a:t>Amores</a:t>
            </a:r>
            <a:r>
              <a:rPr lang="en-US" i="1" dirty="0">
                <a:latin typeface="American Typewriter"/>
                <a:cs typeface="American Typewriter"/>
              </a:rPr>
              <a:t> </a:t>
            </a:r>
            <a:r>
              <a:rPr lang="en-US" dirty="0">
                <a:latin typeface="American Typewriter"/>
                <a:cs typeface="American Typewriter"/>
              </a:rPr>
              <a:t>book 1: </a:t>
            </a:r>
            <a:r>
              <a:rPr lang="en-US" dirty="0">
                <a:solidFill>
                  <a:srgbClr val="FF0000"/>
                </a:solidFill>
                <a:latin typeface="American Typewriter"/>
                <a:cs typeface="American Typewriter"/>
              </a:rPr>
              <a:t>15</a:t>
            </a:r>
            <a:r>
              <a:rPr lang="en-US" dirty="0">
                <a:latin typeface="American Typewriter"/>
                <a:cs typeface="American Typewriter"/>
              </a:rPr>
              <a:t> </a:t>
            </a:r>
            <a:r>
              <a:rPr lang="en-US" i="1" dirty="0" err="1">
                <a:latin typeface="American Typewriter"/>
                <a:cs typeface="American Typewriter"/>
              </a:rPr>
              <a:t>Amores</a:t>
            </a:r>
            <a:r>
              <a:rPr lang="en-US" dirty="0">
                <a:latin typeface="American Typewriter"/>
                <a:cs typeface="American Typewriter"/>
              </a:rPr>
              <a:t> book 2: </a:t>
            </a:r>
            <a:r>
              <a:rPr lang="en-US" sz="4000" dirty="0">
                <a:latin typeface="American Typewriter"/>
                <a:cs typeface="American Typewriter"/>
              </a:rPr>
              <a:t>19 </a:t>
            </a:r>
            <a:r>
              <a:rPr lang="en-US" i="1" dirty="0" err="1">
                <a:latin typeface="American Typewriter"/>
                <a:cs typeface="American Typewriter"/>
              </a:rPr>
              <a:t>Amores</a:t>
            </a:r>
            <a:r>
              <a:rPr lang="en-US" dirty="0">
                <a:latin typeface="American Typewriter"/>
                <a:cs typeface="American Typewriter"/>
              </a:rPr>
              <a:t> book 3:  </a:t>
            </a:r>
            <a:r>
              <a:rPr lang="en-US" dirty="0">
                <a:solidFill>
                  <a:srgbClr val="FF0000"/>
                </a:solidFill>
                <a:latin typeface="American Typewriter"/>
                <a:cs typeface="American Typewriter"/>
              </a:rPr>
              <a:t>15</a:t>
            </a:r>
            <a:endParaRPr lang="en-US" i="1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i="1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161829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A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96" y="629266"/>
            <a:ext cx="2738601" cy="5594553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br>
              <a:rPr lang="en-GB" sz="4000" dirty="0">
                <a:latin typeface="American Typewriter"/>
                <a:cs typeface="American Typewriter"/>
              </a:rPr>
            </a:br>
            <a:r>
              <a:rPr lang="en-GB" sz="4000" dirty="0">
                <a:latin typeface="American Typewriter"/>
                <a:cs typeface="American Typewriter"/>
              </a:rPr>
              <a:t>end points and turning posts at the races</a:t>
            </a:r>
            <a:br>
              <a:rPr lang="it-IT" sz="2100" dirty="0">
                <a:latin typeface="American Typewriter"/>
                <a:cs typeface="American Typewriter"/>
              </a:rPr>
            </a:br>
            <a:endParaRPr lang="en-US" sz="2100" dirty="0">
              <a:latin typeface="American Typewriter"/>
              <a:cs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22" y="282222"/>
            <a:ext cx="2943075" cy="594159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endParaRPr lang="it-IT" sz="1600" dirty="0"/>
          </a:p>
          <a:p>
            <a:pPr marL="0" lvl="0" indent="0">
              <a:spcAft>
                <a:spcPts val="1200"/>
              </a:spcAft>
              <a:buNone/>
            </a:pPr>
            <a:r>
              <a:rPr lang="en-US" sz="1600" dirty="0" err="1">
                <a:solidFill>
                  <a:srgbClr val="FF0000"/>
                </a:solidFill>
                <a:latin typeface="American Typewriter"/>
                <a:cs typeface="American Typewriter"/>
              </a:rPr>
              <a:t>Amores</a:t>
            </a:r>
            <a:r>
              <a:rPr lang="en-US" sz="1600" dirty="0">
                <a:latin typeface="American Typewriter"/>
                <a:cs typeface="American Typewriter"/>
              </a:rPr>
              <a:t> 3.2 (and 3.15)</a:t>
            </a:r>
          </a:p>
        </p:txBody>
      </p:sp>
      <p:pic>
        <p:nvPicPr>
          <p:cNvPr id="5" name="Picture 4" descr="A picture containing grass, indoor, food&#10;&#10;Description generated with high confidence">
            <a:extLst>
              <a:ext uri="{FF2B5EF4-FFF2-40B4-BE49-F238E27FC236}">
                <a16:creationId xmlns:a16="http://schemas.microsoft.com/office/drawing/2014/main" id="{DD26E68C-BD29-4A06-8415-BF177888CC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675" r="23895" b="1"/>
          <a:stretch/>
        </p:blipFill>
        <p:spPr>
          <a:xfrm>
            <a:off x="3479292" y="10"/>
            <a:ext cx="5664708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65206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FF"/>
                </a:solidFill>
                <a:latin typeface="American Typewriter"/>
                <a:cs typeface="American Typewriter"/>
              </a:rPr>
              <a:t>Desire </a:t>
            </a:r>
            <a:r>
              <a:rPr lang="en-US" dirty="0">
                <a:latin typeface="American Typewriter"/>
                <a:cs typeface="American Typewriter"/>
              </a:rPr>
              <a:t>is always perverse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i="1" dirty="0">
                <a:latin typeface="American Typewriter"/>
                <a:cs typeface="American Typewriter"/>
              </a:rPr>
              <a:t>Am</a:t>
            </a:r>
            <a:r>
              <a:rPr lang="en-GB" dirty="0">
                <a:latin typeface="American Typewriter"/>
                <a:cs typeface="American Typewriter"/>
              </a:rPr>
              <a:t>.3.4.17: </a:t>
            </a:r>
            <a:r>
              <a:rPr lang="en-GB" i="1" dirty="0" err="1">
                <a:latin typeface="American Typewriter"/>
                <a:cs typeface="American Typewriter"/>
              </a:rPr>
              <a:t>nitimur</a:t>
            </a:r>
            <a:r>
              <a:rPr lang="en-GB" i="1" dirty="0">
                <a:latin typeface="American Typewriter"/>
                <a:cs typeface="American Typewriter"/>
              </a:rPr>
              <a:t> in </a:t>
            </a:r>
            <a:r>
              <a:rPr lang="en-GB" i="1" dirty="0" err="1">
                <a:latin typeface="American Typewriter"/>
                <a:cs typeface="American Typewriter"/>
              </a:rPr>
              <a:t>vetitum</a:t>
            </a:r>
            <a:r>
              <a:rPr lang="en-GB" i="1" dirty="0">
                <a:latin typeface="American Typewriter"/>
                <a:cs typeface="American Typewriter"/>
              </a:rPr>
              <a:t> semper </a:t>
            </a:r>
            <a:r>
              <a:rPr lang="en-GB" i="1" dirty="0" err="1">
                <a:latin typeface="American Typewriter"/>
                <a:cs typeface="American Typewriter"/>
              </a:rPr>
              <a:t>cupimusque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negata</a:t>
            </a:r>
            <a:r>
              <a:rPr lang="en-GB" dirty="0">
                <a:latin typeface="American Typewriter"/>
                <a:cs typeface="American Typewriter"/>
              </a:rPr>
              <a:t> (‘we always strive for what is forbidden and covet what is denied us.’)</a:t>
            </a:r>
            <a:endParaRPr lang="it-IT" dirty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i="1" dirty="0">
                <a:latin typeface="American Typewriter"/>
                <a:cs typeface="American Typewriter"/>
              </a:rPr>
              <a:t>Am</a:t>
            </a:r>
            <a:r>
              <a:rPr lang="en-GB" dirty="0">
                <a:latin typeface="American Typewriter"/>
                <a:cs typeface="American Typewriter"/>
              </a:rPr>
              <a:t>.3.4.25-6: </a:t>
            </a:r>
            <a:r>
              <a:rPr lang="en-GB" i="1" dirty="0" err="1">
                <a:latin typeface="American Typewriter"/>
                <a:cs typeface="American Typewriter"/>
              </a:rPr>
              <a:t>quiduid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servatur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cupimus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magis</a:t>
            </a:r>
            <a:r>
              <a:rPr lang="en-GB" i="1" dirty="0">
                <a:latin typeface="American Typewriter"/>
                <a:cs typeface="American Typewriter"/>
              </a:rPr>
              <a:t>, </a:t>
            </a:r>
            <a:r>
              <a:rPr lang="en-GB" i="1" dirty="0" err="1">
                <a:latin typeface="American Typewriter"/>
                <a:cs typeface="American Typewriter"/>
              </a:rPr>
              <a:t>ipsaque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furem</a:t>
            </a:r>
            <a:r>
              <a:rPr lang="en-GB" i="1" dirty="0">
                <a:latin typeface="American Typewriter"/>
                <a:cs typeface="American Typewriter"/>
              </a:rPr>
              <a:t> / </a:t>
            </a:r>
            <a:r>
              <a:rPr lang="en-GB" i="1" dirty="0" err="1">
                <a:latin typeface="American Typewriter"/>
                <a:cs typeface="American Typewriter"/>
              </a:rPr>
              <a:t>cura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vocat</a:t>
            </a:r>
            <a:r>
              <a:rPr lang="en-GB" i="1" dirty="0">
                <a:latin typeface="American Typewriter"/>
                <a:cs typeface="American Typewriter"/>
              </a:rPr>
              <a:t>. </a:t>
            </a:r>
            <a:r>
              <a:rPr lang="en-GB" i="1" dirty="0" err="1">
                <a:latin typeface="American Typewriter"/>
                <a:cs typeface="American Typewriter"/>
              </a:rPr>
              <a:t>pauci</a:t>
            </a:r>
            <a:r>
              <a:rPr lang="en-GB" i="1" dirty="0">
                <a:latin typeface="American Typewriter"/>
                <a:cs typeface="American Typewriter"/>
              </a:rPr>
              <a:t> quod </a:t>
            </a:r>
            <a:r>
              <a:rPr lang="en-GB" i="1" dirty="0" err="1">
                <a:latin typeface="American Typewriter"/>
                <a:cs typeface="American Typewriter"/>
              </a:rPr>
              <a:t>sinit</a:t>
            </a:r>
            <a:r>
              <a:rPr lang="en-GB" i="1" dirty="0">
                <a:latin typeface="American Typewriter"/>
                <a:cs typeface="American Typewriter"/>
              </a:rPr>
              <a:t> alter </a:t>
            </a:r>
            <a:r>
              <a:rPr lang="en-GB" i="1" dirty="0" err="1">
                <a:latin typeface="American Typewriter"/>
                <a:cs typeface="American Typewriter"/>
              </a:rPr>
              <a:t>amat</a:t>
            </a:r>
            <a:r>
              <a:rPr lang="en-GB" dirty="0">
                <a:latin typeface="American Typewriter"/>
                <a:cs typeface="American Typewriter"/>
              </a:rPr>
              <a:t> (‘Whatever is guarded we desire all the more, and care itself invites the thief.’)</a:t>
            </a:r>
            <a:endParaRPr lang="it-IT" dirty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dirty="0">
                <a:latin typeface="American Typewriter"/>
                <a:cs typeface="American Typewriter"/>
              </a:rPr>
              <a:t> 3.4.31: </a:t>
            </a:r>
            <a:r>
              <a:rPr lang="en-GB" i="1" dirty="0" err="1">
                <a:latin typeface="American Typewriter"/>
                <a:cs typeface="American Typewriter"/>
              </a:rPr>
              <a:t>iuvat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inconcessa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voluptas</a:t>
            </a:r>
            <a:r>
              <a:rPr lang="en-GB" dirty="0">
                <a:latin typeface="American Typewriter"/>
                <a:cs typeface="American Typewriter"/>
              </a:rPr>
              <a:t> (‘Pleasure delights in the forbidden.’)</a:t>
            </a:r>
            <a:endParaRPr lang="it-IT" dirty="0">
              <a:latin typeface="American Typewriter"/>
              <a:cs typeface="American Typewriter"/>
            </a:endParaRPr>
          </a:p>
          <a:p>
            <a:pPr marL="514350" indent="-514350">
              <a:spcAft>
                <a:spcPts val="1200"/>
              </a:spcAft>
              <a:buAutoNum type="alphaLcParenR"/>
            </a:pPr>
            <a:r>
              <a:rPr lang="en-GB" i="1" dirty="0">
                <a:latin typeface="American Typewriter"/>
                <a:cs typeface="American Typewriter"/>
              </a:rPr>
              <a:t>Am.</a:t>
            </a:r>
            <a:r>
              <a:rPr lang="en-GB" dirty="0">
                <a:latin typeface="American Typewriter"/>
                <a:cs typeface="American Typewriter"/>
              </a:rPr>
              <a:t>3.4.29: </a:t>
            </a:r>
            <a:r>
              <a:rPr lang="en-GB" i="1" dirty="0" err="1">
                <a:latin typeface="American Typewriter"/>
                <a:cs typeface="American Typewriter"/>
              </a:rPr>
              <a:t>nec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proba</a:t>
            </a:r>
            <a:r>
              <a:rPr lang="en-GB" i="1" dirty="0">
                <a:latin typeface="American Typewriter"/>
                <a:cs typeface="American Typewriter"/>
              </a:rPr>
              <a:t> fit, quam </a:t>
            </a:r>
            <a:r>
              <a:rPr lang="en-GB" i="1" dirty="0" err="1">
                <a:latin typeface="American Typewriter"/>
                <a:cs typeface="American Typewriter"/>
              </a:rPr>
              <a:t>vir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servat</a:t>
            </a:r>
            <a:r>
              <a:rPr lang="en-GB" i="1" dirty="0">
                <a:latin typeface="American Typewriter"/>
                <a:cs typeface="American Typewriter"/>
              </a:rPr>
              <a:t>, </a:t>
            </a:r>
            <a:r>
              <a:rPr lang="en-GB" i="1" dirty="0" err="1">
                <a:latin typeface="American Typewriter"/>
                <a:cs typeface="American Typewriter"/>
              </a:rPr>
              <a:t>sed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adultera</a:t>
            </a:r>
            <a:r>
              <a:rPr lang="en-GB" i="1" dirty="0">
                <a:latin typeface="American Typewriter"/>
                <a:cs typeface="American Typewriter"/>
              </a:rPr>
              <a:t> </a:t>
            </a:r>
            <a:r>
              <a:rPr lang="en-GB" i="1" dirty="0" err="1">
                <a:latin typeface="American Typewriter"/>
                <a:cs typeface="American Typewriter"/>
              </a:rPr>
              <a:t>cara</a:t>
            </a:r>
            <a:r>
              <a:rPr lang="en-GB" dirty="0">
                <a:latin typeface="American Typewriter"/>
                <a:cs typeface="American Typewriter"/>
              </a:rPr>
              <a:t> (‘She whom her husband guards is not made honest, but becomes instead a mistress much desired.’)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/>
              <a:t> </a:t>
            </a:r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038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D6C59-1F6E-49BD-9EA1-09635089E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901BD-5992-4828-B20E-C246C1576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merican Typewriter"/>
              </a:rPr>
              <a:t>Might Augustan legislation against adultery (</a:t>
            </a:r>
            <a:r>
              <a:rPr lang="en-GB" i="1" dirty="0" err="1">
                <a:solidFill>
                  <a:schemeClr val="accent2">
                    <a:lumMod val="75000"/>
                  </a:schemeClr>
                </a:solidFill>
                <a:latin typeface="American Typewriter"/>
              </a:rPr>
              <a:t>leges</a:t>
            </a:r>
            <a:r>
              <a:rPr lang="en-GB" i="1" dirty="0">
                <a:solidFill>
                  <a:schemeClr val="accent2">
                    <a:lumMod val="75000"/>
                  </a:schemeClr>
                </a:solidFill>
                <a:latin typeface="American Typewriter"/>
              </a:rPr>
              <a:t> </a:t>
            </a:r>
            <a:r>
              <a:rPr lang="en-GB" i="1" dirty="0" err="1">
                <a:solidFill>
                  <a:schemeClr val="accent2">
                    <a:lumMod val="75000"/>
                  </a:schemeClr>
                </a:solidFill>
                <a:latin typeface="American Typewriter"/>
              </a:rPr>
              <a:t>Iuliae</a:t>
            </a:r>
            <a:r>
              <a:rPr lang="en-GB" dirty="0">
                <a:latin typeface="American Typewriter"/>
              </a:rPr>
              <a:t>, 23BCE) motivate/cause adultery?</a:t>
            </a:r>
          </a:p>
          <a:p>
            <a:pPr marL="0" indent="0">
              <a:buNone/>
            </a:pPr>
            <a:endParaRPr lang="en-GB" dirty="0">
              <a:latin typeface="American Typewriter"/>
            </a:endParaRPr>
          </a:p>
          <a:p>
            <a:r>
              <a:rPr lang="en-GB" dirty="0">
                <a:latin typeface="American Typewriter"/>
              </a:rPr>
              <a:t>Does the normative produce the subversive?</a:t>
            </a:r>
          </a:p>
        </p:txBody>
      </p:sp>
    </p:spTree>
    <p:extLst>
      <p:ext uri="{BB962C8B-B14F-4D97-AF65-F5344CB8AC3E}">
        <p14:creationId xmlns:p14="http://schemas.microsoft.com/office/powerpoint/2010/main" val="1756425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3E2DBD-55FA-443B-9F18-7B81D0FBC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GB" sz="3400">
                <a:solidFill>
                  <a:schemeClr val="accent1"/>
                </a:solidFill>
                <a:latin typeface="American Typewriter"/>
              </a:rPr>
              <a:t>The circular structure of the elegiac couple(t)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F6796-D112-4AC8-A7D0-84646B6D8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sz="2100" dirty="0"/>
          </a:p>
          <a:p>
            <a:r>
              <a:rPr lang="en-GB" sz="2100" dirty="0">
                <a:latin typeface="American Typewriter"/>
              </a:rPr>
              <a:t>Hexameter – pentameter</a:t>
            </a:r>
          </a:p>
          <a:p>
            <a:r>
              <a:rPr lang="en-GB" sz="2100" dirty="0">
                <a:latin typeface="American Typewriter"/>
              </a:rPr>
              <a:t>Epic - elegiac</a:t>
            </a:r>
          </a:p>
          <a:p>
            <a:r>
              <a:rPr lang="en-GB" sz="2100" dirty="0">
                <a:latin typeface="American Typewriter"/>
              </a:rPr>
              <a:t>Male - female</a:t>
            </a:r>
          </a:p>
          <a:p>
            <a:r>
              <a:rPr lang="en-GB" sz="2100" dirty="0">
                <a:latin typeface="American Typewriter"/>
              </a:rPr>
              <a:t>Success - failure</a:t>
            </a:r>
          </a:p>
          <a:p>
            <a:r>
              <a:rPr lang="en-GB" sz="2100" dirty="0">
                <a:latin typeface="American Typewriter"/>
              </a:rPr>
              <a:t>Expansion - limitation</a:t>
            </a:r>
          </a:p>
        </p:txBody>
      </p:sp>
    </p:spTree>
    <p:extLst>
      <p:ext uri="{BB962C8B-B14F-4D97-AF65-F5344CB8AC3E}">
        <p14:creationId xmlns:p14="http://schemas.microsoft.com/office/powerpoint/2010/main" val="2061286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5659" y="4572000"/>
            <a:ext cx="5293730" cy="1964266"/>
          </a:xfrm>
          <a:prstGeom prst="rect">
            <a:avLst/>
          </a:prstGeom>
          <a:solidFill>
            <a:srgbClr val="B8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92" y="4967110"/>
            <a:ext cx="4945641" cy="1425171"/>
          </a:xfrm>
          <a:scene3d>
            <a:camera prst="isometricOffAxis2Left">
              <a:rot lat="1075750" lon="1244647" rev="21502674"/>
            </a:camera>
            <a:lightRig rig="threePt" dir="t"/>
          </a:scene3d>
        </p:spPr>
        <p:txBody>
          <a:bodyPr>
            <a:normAutofit fontScale="90000"/>
          </a:bodyPr>
          <a:lstStyle/>
          <a:p>
            <a:pPr algn="r"/>
            <a:r>
              <a:rPr lang="en-GB" sz="4000" dirty="0">
                <a:solidFill>
                  <a:srgbClr val="FFFFFF"/>
                </a:solidFill>
                <a:latin typeface="American Typewriter"/>
                <a:cs typeface="American Typewriter"/>
              </a:rPr>
              <a:t>Jansen 2014,</a:t>
            </a:r>
            <a:r>
              <a:rPr lang="en-GB" sz="3100" i="1" dirty="0">
                <a:solidFill>
                  <a:srgbClr val="FFFFFF"/>
                </a:solidFill>
                <a:latin typeface="American Typewriter"/>
                <a:cs typeface="American Typewriter"/>
              </a:rPr>
              <a:t>The Roman </a:t>
            </a:r>
            <a:r>
              <a:rPr lang="en-GB" sz="3100" i="1" dirty="0" err="1">
                <a:solidFill>
                  <a:srgbClr val="FFFFFF"/>
                </a:solidFill>
                <a:latin typeface="American Typewriter"/>
                <a:cs typeface="American Typewriter"/>
              </a:rPr>
              <a:t>Paratext</a:t>
            </a:r>
            <a:r>
              <a:rPr lang="en-GB" sz="3100" dirty="0">
                <a:solidFill>
                  <a:srgbClr val="FFFFFF"/>
                </a:solidFill>
                <a:latin typeface="American Typewriter"/>
                <a:cs typeface="American Typewriter"/>
              </a:rPr>
              <a:t>, p.280).</a:t>
            </a:r>
            <a:br>
              <a:rPr lang="it-IT" dirty="0">
                <a:solidFill>
                  <a:srgbClr val="FFFFFF"/>
                </a:solidFill>
                <a:latin typeface="American Typewriter"/>
                <a:cs typeface="American Typewriter"/>
              </a:rPr>
            </a:br>
            <a:endParaRPr lang="en-US" dirty="0">
              <a:solidFill>
                <a:srgbClr val="FFFFFF"/>
              </a:solidFill>
              <a:latin typeface="American Typewriter"/>
              <a:cs typeface="American Typewriter"/>
            </a:endParaRPr>
          </a:p>
        </p:txBody>
      </p:sp>
      <p:pic>
        <p:nvPicPr>
          <p:cNvPr id="5" name="Picture 4" descr="A large red sign with white text hanging from the side of a building&#10;&#10;Description generated with high confidence">
            <a:extLst>
              <a:ext uri="{FF2B5EF4-FFF2-40B4-BE49-F238E27FC236}">
                <a16:creationId xmlns:a16="http://schemas.microsoft.com/office/drawing/2014/main" id="{302FAAA9-32BF-445D-86C8-69FD5B0D15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" r="2952" b="-2"/>
          <a:stretch/>
        </p:blipFill>
        <p:spPr>
          <a:xfrm>
            <a:off x="245660" y="321733"/>
            <a:ext cx="5293729" cy="410739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50991" y="321732"/>
            <a:ext cx="3251710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1989" y="917725"/>
            <a:ext cx="2568554" cy="4852362"/>
          </a:xfrm>
        </p:spPr>
        <p:txBody>
          <a:bodyPr anchor="ctr">
            <a:normAutofit/>
          </a:bodyPr>
          <a:lstStyle/>
          <a:p>
            <a:pPr marL="0" lvl="0" indent="0">
              <a:buNone/>
            </a:pPr>
            <a:endParaRPr lang="en-GB" sz="1700" dirty="0">
              <a:solidFill>
                <a:srgbClr val="FFFFFF"/>
              </a:solidFill>
              <a:latin typeface="American Typewriter"/>
              <a:cs typeface="American Typewriter"/>
            </a:endParaRPr>
          </a:p>
          <a:p>
            <a:pPr marL="0" lvl="0" indent="0">
              <a:buNone/>
            </a:pPr>
            <a:r>
              <a:rPr lang="en-GB" sz="1700" dirty="0">
                <a:solidFill>
                  <a:srgbClr val="FFFFFF"/>
                </a:solidFill>
                <a:latin typeface="American Typewriter"/>
                <a:cs typeface="American Typewriter"/>
              </a:rPr>
              <a:t>‘The edges of Ovid’s elegiac collections are marked by a method of structuring editorial meaning which emphasizes circularity, open-endedness, and renegotiating cultures of reading, …’ </a:t>
            </a:r>
          </a:p>
          <a:p>
            <a:pPr marL="0" indent="0">
              <a:buNone/>
            </a:pPr>
            <a:endParaRPr lang="en-US" sz="1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56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601007" y="303591"/>
            <a:ext cx="4301693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448" y="640263"/>
            <a:ext cx="3915950" cy="1344975"/>
          </a:xfrm>
        </p:spPr>
        <p:txBody>
          <a:bodyPr>
            <a:normAutofit/>
          </a:bodyPr>
          <a:lstStyle/>
          <a:p>
            <a:r>
              <a:rPr lang="en-US" sz="3500" dirty="0">
                <a:latin typeface="American Typewriter"/>
                <a:cs typeface="American Typewriter"/>
              </a:rPr>
              <a:t>More </a:t>
            </a:r>
            <a:r>
              <a:rPr lang="en-US" sz="3500" i="1" dirty="0" err="1">
                <a:solidFill>
                  <a:srgbClr val="FF00FF"/>
                </a:solidFill>
                <a:latin typeface="American Typewriter"/>
                <a:cs typeface="American Typewriter"/>
              </a:rPr>
              <a:t>amor</a:t>
            </a:r>
            <a:r>
              <a:rPr lang="en-US" sz="3500" dirty="0">
                <a:latin typeface="American Typewriter"/>
                <a:cs typeface="American Typewriter"/>
              </a:rPr>
              <a:t>, more </a:t>
            </a:r>
            <a:r>
              <a:rPr lang="en-US" sz="3500" i="1" dirty="0">
                <a:solidFill>
                  <a:srgbClr val="FF00FF"/>
                </a:solidFill>
                <a:latin typeface="American Typewriter"/>
                <a:cs typeface="American Typewriter"/>
              </a:rPr>
              <a:t>mora</a:t>
            </a:r>
          </a:p>
        </p:txBody>
      </p:sp>
      <p:pic>
        <p:nvPicPr>
          <p:cNvPr id="5" name="Picture 4" descr="A close up of text on a black background&#10;&#10;Description generated with very high confidence">
            <a:extLst>
              <a:ext uri="{FF2B5EF4-FFF2-40B4-BE49-F238E27FC236}">
                <a16:creationId xmlns:a16="http://schemas.microsoft.com/office/drawing/2014/main" id="{EF59BFA4-9919-4A0D-B85E-0D5C35894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74" y="1909381"/>
            <a:ext cx="3845052" cy="288378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927" y="2121763"/>
            <a:ext cx="3926617" cy="377301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600" b="1" i="1" dirty="0">
                <a:latin typeface="American Typewriter"/>
                <a:cs typeface="American Typewriter"/>
              </a:rPr>
              <a:t>Am</a:t>
            </a:r>
            <a:r>
              <a:rPr lang="en-US" sz="1600" b="1" dirty="0">
                <a:latin typeface="American Typewriter"/>
                <a:cs typeface="American Typewriter"/>
              </a:rPr>
              <a:t>.3.7.80: </a:t>
            </a:r>
            <a:r>
              <a:rPr lang="en-US" sz="1600" i="1" dirty="0" err="1">
                <a:latin typeface="American Typewriter"/>
                <a:cs typeface="American Typewriter"/>
              </a:rPr>
              <a:t>nec</a:t>
            </a:r>
            <a:r>
              <a:rPr lang="en-US" sz="1600" i="1" dirty="0">
                <a:latin typeface="American Typewriter"/>
                <a:cs typeface="American Typewriter"/>
              </a:rPr>
              <a:t> mora </a:t>
            </a:r>
            <a:r>
              <a:rPr lang="en-US" sz="1600" dirty="0">
                <a:latin typeface="American Typewriter"/>
                <a:cs typeface="American Typewriter"/>
              </a:rPr>
              <a:t>(‘without delay’)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American Typewriter"/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1600" b="1" i="1" dirty="0">
                <a:latin typeface="American Typewriter"/>
                <a:cs typeface="American Typewriter"/>
              </a:rPr>
              <a:t>Remedia Amoris, </a:t>
            </a:r>
            <a:r>
              <a:rPr lang="it-IT" sz="1600" dirty="0">
                <a:latin typeface="American Typewriter"/>
                <a:cs typeface="American Typewriter"/>
              </a:rPr>
              <a:t>83-4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1600" dirty="0">
                <a:latin typeface="American Typewriter"/>
                <a:cs typeface="American Typewriter"/>
              </a:rPr>
              <a:t>‘For delay adds strength: delay ripens the tender grapes and makes what was once young shoots strong crops’. </a:t>
            </a:r>
          </a:p>
          <a:p>
            <a:pPr marL="0" indent="0">
              <a:lnSpc>
                <a:spcPct val="90000"/>
              </a:lnSpc>
              <a:buNone/>
            </a:pPr>
            <a:endParaRPr lang="it-IT" sz="1600" i="1" dirty="0">
              <a:latin typeface="American Typewriter"/>
              <a:cs typeface="American Typewriter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it-IT" sz="1600" b="1" i="1" dirty="0">
                <a:latin typeface="American Typewriter"/>
                <a:cs typeface="American Typewriter"/>
              </a:rPr>
              <a:t>Remedia </a:t>
            </a:r>
            <a:r>
              <a:rPr lang="it-IT" sz="1600" b="1" dirty="0">
                <a:latin typeface="American Typewriter"/>
                <a:cs typeface="American Typewriter"/>
              </a:rPr>
              <a:t>91-2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it-IT" sz="1600" dirty="0">
                <a:latin typeface="American Typewriter"/>
                <a:cs typeface="American Typewriter"/>
              </a:rPr>
              <a:t> ‘Oppose beginnings/at the beginning; treatment is applied too late when troubles have grown strong through long delays.’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4092739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merican Typewriter"/>
                <a:cs typeface="American Typewriter"/>
              </a:rPr>
              <a:t>The toing and froing of </a:t>
            </a:r>
            <a:r>
              <a:rPr lang="en-US" dirty="0">
                <a:solidFill>
                  <a:srgbClr val="FFFF00"/>
                </a:solidFill>
                <a:latin typeface="American Typewriter"/>
                <a:cs typeface="American Typewriter"/>
              </a:rPr>
              <a:t>desire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u="sng" dirty="0">
                <a:latin typeface="American Typewriter"/>
                <a:cs typeface="American Typewriter"/>
              </a:rPr>
              <a:t>Phyllis at </a:t>
            </a:r>
            <a:r>
              <a:rPr lang="en-GB" i="1" u="sng" dirty="0" err="1">
                <a:latin typeface="American Typewriter"/>
                <a:cs typeface="American Typewriter"/>
              </a:rPr>
              <a:t>Remedia</a:t>
            </a:r>
            <a:r>
              <a:rPr lang="en-GB" u="sng" dirty="0">
                <a:latin typeface="American Typewriter"/>
                <a:cs typeface="American Typewriter"/>
              </a:rPr>
              <a:t> 55-6, 591-608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55-6: Phyllis would have lived, had she used my counsels / and taken more often the path she took </a:t>
            </a:r>
            <a:r>
              <a:rPr lang="en-GB" dirty="0">
                <a:solidFill>
                  <a:srgbClr val="FFFF00"/>
                </a:solidFill>
                <a:latin typeface="American Typewriter"/>
                <a:cs typeface="American Typewriter"/>
              </a:rPr>
              <a:t>nine times.</a:t>
            </a:r>
            <a:endParaRPr lang="it-IT" dirty="0">
              <a:solidFill>
                <a:srgbClr val="FFFF00"/>
              </a:solidFill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599ff: There was  narrow path, overcast by the long shadows, by which she often went down to the sea. For the </a:t>
            </a:r>
            <a:r>
              <a:rPr lang="en-GB" dirty="0">
                <a:solidFill>
                  <a:srgbClr val="FFFF00"/>
                </a:solidFill>
                <a:latin typeface="American Typewriter"/>
                <a:cs typeface="American Typewriter"/>
              </a:rPr>
              <a:t>ninth time </a:t>
            </a:r>
            <a:r>
              <a:rPr lang="en-GB" dirty="0">
                <a:latin typeface="American Typewriter"/>
                <a:cs typeface="American Typewriter"/>
              </a:rPr>
              <a:t>she trod that unhappy path!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 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r>
              <a:rPr lang="en-GB" dirty="0">
                <a:latin typeface="American Typewriter"/>
                <a:cs typeface="American Typewriter"/>
              </a:rPr>
              <a:t>Cf</a:t>
            </a:r>
            <a:r>
              <a:rPr lang="en-GB" i="1" dirty="0">
                <a:latin typeface="American Typewriter"/>
                <a:cs typeface="American Typewriter"/>
              </a:rPr>
              <a:t>. </a:t>
            </a:r>
            <a:r>
              <a:rPr lang="en-GB" i="1" u="sng" dirty="0">
                <a:latin typeface="American Typewriter"/>
                <a:cs typeface="American Typewriter"/>
              </a:rPr>
              <a:t>Am.</a:t>
            </a:r>
            <a:r>
              <a:rPr lang="en-GB" u="sng" dirty="0">
                <a:latin typeface="American Typewriter"/>
                <a:cs typeface="American Typewriter"/>
              </a:rPr>
              <a:t>3.7.25-6</a:t>
            </a:r>
            <a:r>
              <a:rPr lang="en-GB" dirty="0">
                <a:latin typeface="American Typewriter"/>
                <a:cs typeface="American Typewriter"/>
              </a:rPr>
              <a:t>: I remember </a:t>
            </a:r>
            <a:r>
              <a:rPr lang="en-GB" dirty="0" err="1">
                <a:latin typeface="American Typewriter"/>
                <a:cs typeface="American Typewriter"/>
              </a:rPr>
              <a:t>Corinna</a:t>
            </a:r>
            <a:r>
              <a:rPr lang="en-GB" dirty="0">
                <a:latin typeface="American Typewriter"/>
                <a:cs typeface="American Typewriter"/>
              </a:rPr>
              <a:t> requesting, and me supplying, </a:t>
            </a:r>
            <a:r>
              <a:rPr lang="en-GB" dirty="0">
                <a:solidFill>
                  <a:srgbClr val="FFFF00"/>
                </a:solidFill>
                <a:latin typeface="American Typewriter"/>
                <a:cs typeface="American Typewriter"/>
              </a:rPr>
              <a:t>nine times </a:t>
            </a:r>
            <a:r>
              <a:rPr lang="en-GB" dirty="0">
                <a:latin typeface="American Typewriter"/>
                <a:cs typeface="American Typewriter"/>
              </a:rPr>
              <a:t>in one short night!</a:t>
            </a:r>
            <a:endParaRPr lang="it-IT" dirty="0">
              <a:latin typeface="American Typewriter"/>
              <a:cs typeface="American Typewriter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16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456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American Typewriter</vt:lpstr>
      <vt:lpstr>Arial</vt:lpstr>
      <vt:lpstr>Calibri</vt:lpstr>
      <vt:lpstr>Office Theme</vt:lpstr>
      <vt:lpstr>Ovid Amores 3.7 and the creative-erotic potential of impotence </vt:lpstr>
      <vt:lpstr>Size matters?</vt:lpstr>
      <vt:lpstr> end points and turning posts at the races </vt:lpstr>
      <vt:lpstr>Desire is always perverse</vt:lpstr>
      <vt:lpstr>PowerPoint Presentation</vt:lpstr>
      <vt:lpstr>The circular structure of the elegiac couple(t)</vt:lpstr>
      <vt:lpstr>Jansen 2014,The Roman Paratext, p.280). </vt:lpstr>
      <vt:lpstr>More amor, more mora</vt:lpstr>
      <vt:lpstr>The toing and froing of desire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Ovid Amores 3.7 and the creative-erotic potential of impotence </dc:title>
  <dc:creator>Emma</dc:creator>
  <cp:lastModifiedBy>Emma</cp:lastModifiedBy>
  <cp:revision>1</cp:revision>
  <dcterms:created xsi:type="dcterms:W3CDTF">2018-10-22T16:49:47Z</dcterms:created>
  <dcterms:modified xsi:type="dcterms:W3CDTF">2018-10-22T16:56:43Z</dcterms:modified>
</cp:coreProperties>
</file>