
<file path=[Content_Types].xml><?xml version="1.0" encoding="utf-8"?>
<Types xmlns="http://schemas.openxmlformats.org/package/2006/content-types">
  <Default Extension="bin" ContentType="audio/unknown"/>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Override1.xml" ContentType="application/vnd.openxmlformats-officedocument.themeOverr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7" r:id="rId2"/>
    <p:sldId id="258" r:id="rId3"/>
    <p:sldId id="259" r:id="rId4"/>
    <p:sldId id="260" r:id="rId5"/>
    <p:sldId id="268" r:id="rId6"/>
    <p:sldId id="261" r:id="rId7"/>
    <p:sldId id="262" r:id="rId8"/>
    <p:sldId id="264" r:id="rId9"/>
    <p:sldId id="269" r:id="rId10"/>
    <p:sldId id="273" r:id="rId11"/>
    <p:sldId id="270" r:id="rId12"/>
    <p:sldId id="271" r:id="rId13"/>
    <p:sldId id="272" r:id="rId14"/>
    <p:sldId id="265" r:id="rId15"/>
    <p:sldId id="266" r:id="rId16"/>
    <p:sldId id="267" r:id="rId17"/>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C00FF"/>
    <a:srgbClr val="FCFFE7"/>
    <a:srgbClr val="F7FECE"/>
    <a:srgbClr val="808000"/>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108" d="100"/>
          <a:sy n="108" d="100"/>
        </p:scale>
        <p:origin x="1704" y="10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it-IT"/>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it-IT"/>
              <a:t>Click to edit Master subtitle style</a:t>
            </a:r>
            <a:endParaRPr lang="en-US"/>
          </a:p>
        </p:txBody>
      </p:sp>
      <p:sp>
        <p:nvSpPr>
          <p:cNvPr id="4" name="Date Placeholder 3"/>
          <p:cNvSpPr>
            <a:spLocks noGrp="1"/>
          </p:cNvSpPr>
          <p:nvPr>
            <p:ph type="dt" sz="half" idx="10"/>
          </p:nvPr>
        </p:nvSpPr>
        <p:spPr/>
        <p:txBody>
          <a:bodyPr/>
          <a:lstStyle/>
          <a:p>
            <a:fld id="{F8C39AAB-07D7-5748-9A99-C4F2A78E8BFF}" type="datetimeFigureOut">
              <a:rPr lang="en-US" smtClean="0"/>
              <a:t>10/30/2018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9E6D015-37AF-C245-84D4-78423B499378}" type="slidenum">
              <a:rPr lang="en-US" smtClean="0"/>
              <a:t>‹#›</a:t>
            </a:fld>
            <a:endParaRPr lang="en-US"/>
          </a:p>
        </p:txBody>
      </p:sp>
    </p:spTree>
    <p:extLst>
      <p:ext uri="{BB962C8B-B14F-4D97-AF65-F5344CB8AC3E}">
        <p14:creationId xmlns:p14="http://schemas.microsoft.com/office/powerpoint/2010/main" val="345063491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it-IT"/>
              <a:t>Click to edit Master text styles</a:t>
            </a:r>
          </a:p>
          <a:p>
            <a:pPr lvl="1"/>
            <a:r>
              <a:rPr lang="it-IT"/>
              <a:t>Second level</a:t>
            </a:r>
          </a:p>
          <a:p>
            <a:pPr lvl="2"/>
            <a:r>
              <a:rPr lang="it-IT"/>
              <a:t>Third level</a:t>
            </a:r>
          </a:p>
          <a:p>
            <a:pPr lvl="3"/>
            <a:r>
              <a:rPr lang="it-IT"/>
              <a:t>Fourth level</a:t>
            </a:r>
          </a:p>
          <a:p>
            <a:pPr lvl="4"/>
            <a:r>
              <a:rPr lang="it-IT"/>
              <a:t>Fifth level</a:t>
            </a:r>
            <a:endParaRPr lang="en-US"/>
          </a:p>
        </p:txBody>
      </p:sp>
      <p:sp>
        <p:nvSpPr>
          <p:cNvPr id="4" name="Date Placeholder 3"/>
          <p:cNvSpPr>
            <a:spLocks noGrp="1"/>
          </p:cNvSpPr>
          <p:nvPr>
            <p:ph type="dt" sz="half" idx="10"/>
          </p:nvPr>
        </p:nvSpPr>
        <p:spPr/>
        <p:txBody>
          <a:bodyPr/>
          <a:lstStyle/>
          <a:p>
            <a:fld id="{F8C39AAB-07D7-5748-9A99-C4F2A78E8BFF}" type="datetimeFigureOut">
              <a:rPr lang="en-US" smtClean="0"/>
              <a:t>10/30/2018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9E6D015-37AF-C245-84D4-78423B499378}" type="slidenum">
              <a:rPr lang="en-US" smtClean="0"/>
              <a:t>‹#›</a:t>
            </a:fld>
            <a:endParaRPr lang="en-US"/>
          </a:p>
        </p:txBody>
      </p:sp>
    </p:spTree>
    <p:extLst>
      <p:ext uri="{BB962C8B-B14F-4D97-AF65-F5344CB8AC3E}">
        <p14:creationId xmlns:p14="http://schemas.microsoft.com/office/powerpoint/2010/main" val="177221505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it-IT"/>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it-IT"/>
              <a:t>Click to edit Master text styles</a:t>
            </a:r>
          </a:p>
          <a:p>
            <a:pPr lvl="1"/>
            <a:r>
              <a:rPr lang="it-IT"/>
              <a:t>Second level</a:t>
            </a:r>
          </a:p>
          <a:p>
            <a:pPr lvl="2"/>
            <a:r>
              <a:rPr lang="it-IT"/>
              <a:t>Third level</a:t>
            </a:r>
          </a:p>
          <a:p>
            <a:pPr lvl="3"/>
            <a:r>
              <a:rPr lang="it-IT"/>
              <a:t>Fourth level</a:t>
            </a:r>
          </a:p>
          <a:p>
            <a:pPr lvl="4"/>
            <a:r>
              <a:rPr lang="it-IT"/>
              <a:t>Fifth level</a:t>
            </a:r>
            <a:endParaRPr lang="en-US"/>
          </a:p>
        </p:txBody>
      </p:sp>
      <p:sp>
        <p:nvSpPr>
          <p:cNvPr id="4" name="Date Placeholder 3"/>
          <p:cNvSpPr>
            <a:spLocks noGrp="1"/>
          </p:cNvSpPr>
          <p:nvPr>
            <p:ph type="dt" sz="half" idx="10"/>
          </p:nvPr>
        </p:nvSpPr>
        <p:spPr/>
        <p:txBody>
          <a:bodyPr/>
          <a:lstStyle/>
          <a:p>
            <a:fld id="{F8C39AAB-07D7-5748-9A99-C4F2A78E8BFF}" type="datetimeFigureOut">
              <a:rPr lang="en-US" smtClean="0"/>
              <a:t>10/30/2018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9E6D015-37AF-C245-84D4-78423B499378}" type="slidenum">
              <a:rPr lang="en-US" smtClean="0"/>
              <a:t>‹#›</a:t>
            </a:fld>
            <a:endParaRPr lang="en-US"/>
          </a:p>
        </p:txBody>
      </p:sp>
    </p:spTree>
    <p:extLst>
      <p:ext uri="{BB962C8B-B14F-4D97-AF65-F5344CB8AC3E}">
        <p14:creationId xmlns:p14="http://schemas.microsoft.com/office/powerpoint/2010/main" val="219531158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Click to edit Master title style</a:t>
            </a:r>
            <a:endParaRPr lang="en-US"/>
          </a:p>
        </p:txBody>
      </p:sp>
      <p:sp>
        <p:nvSpPr>
          <p:cNvPr id="3" name="Content Placeholder 2"/>
          <p:cNvSpPr>
            <a:spLocks noGrp="1"/>
          </p:cNvSpPr>
          <p:nvPr>
            <p:ph idx="1"/>
          </p:nvPr>
        </p:nvSpPr>
        <p:spPr/>
        <p:txBody>
          <a:bodyPr/>
          <a:lstStyle/>
          <a:p>
            <a:pPr lvl="0"/>
            <a:r>
              <a:rPr lang="it-IT"/>
              <a:t>Click to edit Master text styles</a:t>
            </a:r>
          </a:p>
          <a:p>
            <a:pPr lvl="1"/>
            <a:r>
              <a:rPr lang="it-IT"/>
              <a:t>Second level</a:t>
            </a:r>
          </a:p>
          <a:p>
            <a:pPr lvl="2"/>
            <a:r>
              <a:rPr lang="it-IT"/>
              <a:t>Third level</a:t>
            </a:r>
          </a:p>
          <a:p>
            <a:pPr lvl="3"/>
            <a:r>
              <a:rPr lang="it-IT"/>
              <a:t>Fourth level</a:t>
            </a:r>
          </a:p>
          <a:p>
            <a:pPr lvl="4"/>
            <a:r>
              <a:rPr lang="it-IT"/>
              <a:t>Fifth level</a:t>
            </a:r>
            <a:endParaRPr lang="en-US"/>
          </a:p>
        </p:txBody>
      </p:sp>
      <p:sp>
        <p:nvSpPr>
          <p:cNvPr id="4" name="Date Placeholder 3"/>
          <p:cNvSpPr>
            <a:spLocks noGrp="1"/>
          </p:cNvSpPr>
          <p:nvPr>
            <p:ph type="dt" sz="half" idx="10"/>
          </p:nvPr>
        </p:nvSpPr>
        <p:spPr/>
        <p:txBody>
          <a:bodyPr/>
          <a:lstStyle/>
          <a:p>
            <a:fld id="{F8C39AAB-07D7-5748-9A99-C4F2A78E8BFF}" type="datetimeFigureOut">
              <a:rPr lang="en-US" smtClean="0"/>
              <a:t>10/30/2018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9E6D015-37AF-C245-84D4-78423B499378}" type="slidenum">
              <a:rPr lang="en-US" smtClean="0"/>
              <a:t>‹#›</a:t>
            </a:fld>
            <a:endParaRPr lang="en-US"/>
          </a:p>
        </p:txBody>
      </p:sp>
    </p:spTree>
    <p:extLst>
      <p:ext uri="{BB962C8B-B14F-4D97-AF65-F5344CB8AC3E}">
        <p14:creationId xmlns:p14="http://schemas.microsoft.com/office/powerpoint/2010/main" val="329742941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it-IT"/>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a:t>Click to edit Master text styles</a:t>
            </a:r>
          </a:p>
        </p:txBody>
      </p:sp>
      <p:sp>
        <p:nvSpPr>
          <p:cNvPr id="4" name="Date Placeholder 3"/>
          <p:cNvSpPr>
            <a:spLocks noGrp="1"/>
          </p:cNvSpPr>
          <p:nvPr>
            <p:ph type="dt" sz="half" idx="10"/>
          </p:nvPr>
        </p:nvSpPr>
        <p:spPr/>
        <p:txBody>
          <a:bodyPr/>
          <a:lstStyle/>
          <a:p>
            <a:fld id="{F8C39AAB-07D7-5748-9A99-C4F2A78E8BFF}" type="datetimeFigureOut">
              <a:rPr lang="en-US" smtClean="0"/>
              <a:t>10/30/2018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9E6D015-37AF-C245-84D4-78423B499378}" type="slidenum">
              <a:rPr lang="en-US" smtClean="0"/>
              <a:t>‹#›</a:t>
            </a:fld>
            <a:endParaRPr lang="en-US"/>
          </a:p>
        </p:txBody>
      </p:sp>
    </p:spTree>
    <p:extLst>
      <p:ext uri="{BB962C8B-B14F-4D97-AF65-F5344CB8AC3E}">
        <p14:creationId xmlns:p14="http://schemas.microsoft.com/office/powerpoint/2010/main" val="356483745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a:t>Click to edit Master text styles</a:t>
            </a:r>
          </a:p>
          <a:p>
            <a:pPr lvl="1"/>
            <a:r>
              <a:rPr lang="it-IT"/>
              <a:t>Second level</a:t>
            </a:r>
          </a:p>
          <a:p>
            <a:pPr lvl="2"/>
            <a:r>
              <a:rPr lang="it-IT"/>
              <a:t>Third level</a:t>
            </a:r>
          </a:p>
          <a:p>
            <a:pPr lvl="3"/>
            <a:r>
              <a:rPr lang="it-IT"/>
              <a:t>Fourth level</a:t>
            </a:r>
          </a:p>
          <a:p>
            <a:pPr lvl="4"/>
            <a:r>
              <a:rPr lang="it-IT"/>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a:t>Click to edit Master text styles</a:t>
            </a:r>
          </a:p>
          <a:p>
            <a:pPr lvl="1"/>
            <a:r>
              <a:rPr lang="it-IT"/>
              <a:t>Second level</a:t>
            </a:r>
          </a:p>
          <a:p>
            <a:pPr lvl="2"/>
            <a:r>
              <a:rPr lang="it-IT"/>
              <a:t>Third level</a:t>
            </a:r>
          </a:p>
          <a:p>
            <a:pPr lvl="3"/>
            <a:r>
              <a:rPr lang="it-IT"/>
              <a:t>Fourth level</a:t>
            </a:r>
          </a:p>
          <a:p>
            <a:pPr lvl="4"/>
            <a:r>
              <a:rPr lang="it-IT"/>
              <a:t>Fifth level</a:t>
            </a:r>
            <a:endParaRPr lang="en-US"/>
          </a:p>
        </p:txBody>
      </p:sp>
      <p:sp>
        <p:nvSpPr>
          <p:cNvPr id="5" name="Date Placeholder 4"/>
          <p:cNvSpPr>
            <a:spLocks noGrp="1"/>
          </p:cNvSpPr>
          <p:nvPr>
            <p:ph type="dt" sz="half" idx="10"/>
          </p:nvPr>
        </p:nvSpPr>
        <p:spPr/>
        <p:txBody>
          <a:bodyPr/>
          <a:lstStyle/>
          <a:p>
            <a:fld id="{F8C39AAB-07D7-5748-9A99-C4F2A78E8BFF}" type="datetimeFigureOut">
              <a:rPr lang="en-US" smtClean="0"/>
              <a:t>10/30/2018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9E6D015-37AF-C245-84D4-78423B499378}" type="slidenum">
              <a:rPr lang="en-US" smtClean="0"/>
              <a:t>‹#›</a:t>
            </a:fld>
            <a:endParaRPr lang="en-US"/>
          </a:p>
        </p:txBody>
      </p:sp>
    </p:spTree>
    <p:extLst>
      <p:ext uri="{BB962C8B-B14F-4D97-AF65-F5344CB8AC3E}">
        <p14:creationId xmlns:p14="http://schemas.microsoft.com/office/powerpoint/2010/main" val="112734628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it-IT"/>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a:t>Click to edit Master text styles</a:t>
            </a:r>
          </a:p>
          <a:p>
            <a:pPr lvl="1"/>
            <a:r>
              <a:rPr lang="it-IT"/>
              <a:t>Second level</a:t>
            </a:r>
          </a:p>
          <a:p>
            <a:pPr lvl="2"/>
            <a:r>
              <a:rPr lang="it-IT"/>
              <a:t>Third level</a:t>
            </a:r>
          </a:p>
          <a:p>
            <a:pPr lvl="3"/>
            <a:r>
              <a:rPr lang="it-IT"/>
              <a:t>Fourth level</a:t>
            </a:r>
          </a:p>
          <a:p>
            <a:pPr lvl="4"/>
            <a:r>
              <a:rPr lang="it-IT"/>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a:t>Click to edit Master text styles</a:t>
            </a:r>
          </a:p>
          <a:p>
            <a:pPr lvl="1"/>
            <a:r>
              <a:rPr lang="it-IT"/>
              <a:t>Second level</a:t>
            </a:r>
          </a:p>
          <a:p>
            <a:pPr lvl="2"/>
            <a:r>
              <a:rPr lang="it-IT"/>
              <a:t>Third level</a:t>
            </a:r>
          </a:p>
          <a:p>
            <a:pPr lvl="3"/>
            <a:r>
              <a:rPr lang="it-IT"/>
              <a:t>Fourth level</a:t>
            </a:r>
          </a:p>
          <a:p>
            <a:pPr lvl="4"/>
            <a:r>
              <a:rPr lang="it-IT"/>
              <a:t>Fifth level</a:t>
            </a:r>
            <a:endParaRPr lang="en-US"/>
          </a:p>
        </p:txBody>
      </p:sp>
      <p:sp>
        <p:nvSpPr>
          <p:cNvPr id="7" name="Date Placeholder 6"/>
          <p:cNvSpPr>
            <a:spLocks noGrp="1"/>
          </p:cNvSpPr>
          <p:nvPr>
            <p:ph type="dt" sz="half" idx="10"/>
          </p:nvPr>
        </p:nvSpPr>
        <p:spPr/>
        <p:txBody>
          <a:bodyPr/>
          <a:lstStyle/>
          <a:p>
            <a:fld id="{F8C39AAB-07D7-5748-9A99-C4F2A78E8BFF}" type="datetimeFigureOut">
              <a:rPr lang="en-US" smtClean="0"/>
              <a:t>10/30/2018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9E6D015-37AF-C245-84D4-78423B499378}" type="slidenum">
              <a:rPr lang="en-US" smtClean="0"/>
              <a:t>‹#›</a:t>
            </a:fld>
            <a:endParaRPr lang="en-US"/>
          </a:p>
        </p:txBody>
      </p:sp>
    </p:spTree>
    <p:extLst>
      <p:ext uri="{BB962C8B-B14F-4D97-AF65-F5344CB8AC3E}">
        <p14:creationId xmlns:p14="http://schemas.microsoft.com/office/powerpoint/2010/main" val="49835137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Click to edit Master title style</a:t>
            </a:r>
            <a:endParaRPr lang="en-US"/>
          </a:p>
        </p:txBody>
      </p:sp>
      <p:sp>
        <p:nvSpPr>
          <p:cNvPr id="3" name="Date Placeholder 2"/>
          <p:cNvSpPr>
            <a:spLocks noGrp="1"/>
          </p:cNvSpPr>
          <p:nvPr>
            <p:ph type="dt" sz="half" idx="10"/>
          </p:nvPr>
        </p:nvSpPr>
        <p:spPr/>
        <p:txBody>
          <a:bodyPr/>
          <a:lstStyle/>
          <a:p>
            <a:fld id="{F8C39AAB-07D7-5748-9A99-C4F2A78E8BFF}" type="datetimeFigureOut">
              <a:rPr lang="en-US" smtClean="0"/>
              <a:t>10/30/2018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9E6D015-37AF-C245-84D4-78423B499378}" type="slidenum">
              <a:rPr lang="en-US" smtClean="0"/>
              <a:t>‹#›</a:t>
            </a:fld>
            <a:endParaRPr lang="en-US"/>
          </a:p>
        </p:txBody>
      </p:sp>
    </p:spTree>
    <p:extLst>
      <p:ext uri="{BB962C8B-B14F-4D97-AF65-F5344CB8AC3E}">
        <p14:creationId xmlns:p14="http://schemas.microsoft.com/office/powerpoint/2010/main" val="70352481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8C39AAB-07D7-5748-9A99-C4F2A78E8BFF}" type="datetimeFigureOut">
              <a:rPr lang="en-US" smtClean="0"/>
              <a:t>10/30/2018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9E6D015-37AF-C245-84D4-78423B499378}" type="slidenum">
              <a:rPr lang="en-US" smtClean="0"/>
              <a:t>‹#›</a:t>
            </a:fld>
            <a:endParaRPr lang="en-US"/>
          </a:p>
        </p:txBody>
      </p:sp>
    </p:spTree>
    <p:extLst>
      <p:ext uri="{BB962C8B-B14F-4D97-AF65-F5344CB8AC3E}">
        <p14:creationId xmlns:p14="http://schemas.microsoft.com/office/powerpoint/2010/main" val="373491295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it-IT"/>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a:t>Click to edit Master text styles</a:t>
            </a:r>
          </a:p>
          <a:p>
            <a:pPr lvl="1"/>
            <a:r>
              <a:rPr lang="it-IT"/>
              <a:t>Second level</a:t>
            </a:r>
          </a:p>
          <a:p>
            <a:pPr lvl="2"/>
            <a:r>
              <a:rPr lang="it-IT"/>
              <a:t>Third level</a:t>
            </a:r>
          </a:p>
          <a:p>
            <a:pPr lvl="3"/>
            <a:r>
              <a:rPr lang="it-IT"/>
              <a:t>Fourth level</a:t>
            </a:r>
          </a:p>
          <a:p>
            <a:pPr lvl="4"/>
            <a:r>
              <a:rPr lang="it-IT"/>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a:t>Click to edit Master text styles</a:t>
            </a:r>
          </a:p>
        </p:txBody>
      </p:sp>
      <p:sp>
        <p:nvSpPr>
          <p:cNvPr id="5" name="Date Placeholder 4"/>
          <p:cNvSpPr>
            <a:spLocks noGrp="1"/>
          </p:cNvSpPr>
          <p:nvPr>
            <p:ph type="dt" sz="half" idx="10"/>
          </p:nvPr>
        </p:nvSpPr>
        <p:spPr/>
        <p:txBody>
          <a:bodyPr/>
          <a:lstStyle/>
          <a:p>
            <a:fld id="{F8C39AAB-07D7-5748-9A99-C4F2A78E8BFF}" type="datetimeFigureOut">
              <a:rPr lang="en-US" smtClean="0"/>
              <a:t>10/30/2018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9E6D015-37AF-C245-84D4-78423B499378}" type="slidenum">
              <a:rPr lang="en-US" smtClean="0"/>
              <a:t>‹#›</a:t>
            </a:fld>
            <a:endParaRPr lang="en-US"/>
          </a:p>
        </p:txBody>
      </p:sp>
    </p:spTree>
    <p:extLst>
      <p:ext uri="{BB962C8B-B14F-4D97-AF65-F5344CB8AC3E}">
        <p14:creationId xmlns:p14="http://schemas.microsoft.com/office/powerpoint/2010/main" val="189367989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it-IT"/>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a:t>Click to edit Master text styles</a:t>
            </a:r>
          </a:p>
        </p:txBody>
      </p:sp>
      <p:sp>
        <p:nvSpPr>
          <p:cNvPr id="5" name="Date Placeholder 4"/>
          <p:cNvSpPr>
            <a:spLocks noGrp="1"/>
          </p:cNvSpPr>
          <p:nvPr>
            <p:ph type="dt" sz="half" idx="10"/>
          </p:nvPr>
        </p:nvSpPr>
        <p:spPr/>
        <p:txBody>
          <a:bodyPr/>
          <a:lstStyle/>
          <a:p>
            <a:fld id="{F8C39AAB-07D7-5748-9A99-C4F2A78E8BFF}" type="datetimeFigureOut">
              <a:rPr lang="en-US" smtClean="0"/>
              <a:t>10/30/2018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9E6D015-37AF-C245-84D4-78423B499378}" type="slidenum">
              <a:rPr lang="en-US" smtClean="0"/>
              <a:t>‹#›</a:t>
            </a:fld>
            <a:endParaRPr lang="en-US"/>
          </a:p>
        </p:txBody>
      </p:sp>
    </p:spTree>
    <p:extLst>
      <p:ext uri="{BB962C8B-B14F-4D97-AF65-F5344CB8AC3E}">
        <p14:creationId xmlns:p14="http://schemas.microsoft.com/office/powerpoint/2010/main" val="314363809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5">
            <a:lumMod val="20000"/>
            <a:lumOff val="80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it-IT"/>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it-IT"/>
              <a:t>Click to edit Master text styles</a:t>
            </a:r>
          </a:p>
          <a:p>
            <a:pPr lvl="1"/>
            <a:r>
              <a:rPr lang="it-IT"/>
              <a:t>Second level</a:t>
            </a:r>
          </a:p>
          <a:p>
            <a:pPr lvl="2"/>
            <a:r>
              <a:rPr lang="it-IT"/>
              <a:t>Third level</a:t>
            </a:r>
          </a:p>
          <a:p>
            <a:pPr lvl="3"/>
            <a:r>
              <a:rPr lang="it-IT"/>
              <a:t>Fourth level</a:t>
            </a:r>
          </a:p>
          <a:p>
            <a:pPr lvl="4"/>
            <a:r>
              <a:rPr lang="it-IT"/>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8C39AAB-07D7-5748-9A99-C4F2A78E8BFF}" type="datetimeFigureOut">
              <a:rPr lang="en-US" smtClean="0"/>
              <a:t>10/30/2018</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9E6D015-37AF-C245-84D4-78423B499378}" type="slidenum">
              <a:rPr lang="en-US" smtClean="0"/>
              <a:t>‹#›</a:t>
            </a:fld>
            <a:endParaRPr lang="en-US"/>
          </a:p>
        </p:txBody>
      </p:sp>
    </p:spTree>
    <p:extLst>
      <p:ext uri="{BB962C8B-B14F-4D97-AF65-F5344CB8AC3E}">
        <p14:creationId xmlns:p14="http://schemas.microsoft.com/office/powerpoint/2010/main" val="254150606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audio" Target="../media/audio1.bin"/><Relationship Id="rId2" Type="http://schemas.openxmlformats.org/officeDocument/2006/relationships/slideLayout" Target="../slideLayouts/slideLayout1.xml"/><Relationship Id="rId1" Type="http://schemas.openxmlformats.org/officeDocument/2006/relationships/themeOverride" Target="../theme/themeOverride1.xml"/><Relationship Id="rId4" Type="http://schemas.openxmlformats.org/officeDocument/2006/relationships/image" Target="../media/image1.jpeg"/></Relationships>
</file>

<file path=ppt/slides/_rels/slide10.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E20EB187-900F-4AF5-813B-101456D9FD3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descr="A picture containing text, book&#10;&#10;Description generated with very high confidence">
            <a:extLst>
              <a:ext uri="{FF2B5EF4-FFF2-40B4-BE49-F238E27FC236}">
                <a16:creationId xmlns:a16="http://schemas.microsoft.com/office/drawing/2014/main" id="{F728987C-527F-4002-AC22-1017AC6425DA}"/>
              </a:ext>
            </a:extLst>
          </p:cNvPr>
          <p:cNvPicPr>
            <a:picLocks noChangeAspect="1"/>
          </p:cNvPicPr>
          <p:nvPr/>
        </p:nvPicPr>
        <p:blipFill rotWithShape="1">
          <a:blip r:embed="rId4">
            <a:alphaModFix amt="50000"/>
            <a:extLst/>
          </a:blip>
          <a:srcRect t="1639"/>
          <a:stretch/>
        </p:blipFill>
        <p:spPr>
          <a:xfrm>
            <a:off x="20" y="1"/>
            <a:ext cx="9143980" cy="6857999"/>
          </a:xfrm>
          <a:prstGeom prst="rect">
            <a:avLst/>
          </a:prstGeom>
        </p:spPr>
      </p:pic>
      <p:sp>
        <p:nvSpPr>
          <p:cNvPr id="2" name="Title 1"/>
          <p:cNvSpPr>
            <a:spLocks noGrp="1"/>
          </p:cNvSpPr>
          <p:nvPr>
            <p:ph type="ctrTitle"/>
          </p:nvPr>
        </p:nvSpPr>
        <p:spPr>
          <a:xfrm>
            <a:off x="3290511" y="1200152"/>
            <a:ext cx="5172879" cy="4457696"/>
          </a:xfrm>
        </p:spPr>
        <p:txBody>
          <a:bodyPr anchor="ctr">
            <a:normAutofit/>
          </a:bodyPr>
          <a:lstStyle/>
          <a:p>
            <a:pPr algn="l"/>
            <a:r>
              <a:rPr lang="en-US" sz="7000" dirty="0">
                <a:solidFill>
                  <a:srgbClr val="FFFFFF"/>
                </a:solidFill>
                <a:latin typeface="+mn-lt"/>
                <a:cs typeface="American Typewriter"/>
              </a:rPr>
              <a:t>Vulnerable Body 4 </a:t>
            </a:r>
          </a:p>
        </p:txBody>
      </p:sp>
      <p:sp>
        <p:nvSpPr>
          <p:cNvPr id="3" name="Subtitle 2"/>
          <p:cNvSpPr>
            <a:spLocks noGrp="1"/>
          </p:cNvSpPr>
          <p:nvPr>
            <p:ph type="subTitle" idx="1"/>
          </p:nvPr>
        </p:nvSpPr>
        <p:spPr>
          <a:xfrm>
            <a:off x="637472" y="1200152"/>
            <a:ext cx="2112401" cy="4457696"/>
          </a:xfrm>
        </p:spPr>
        <p:txBody>
          <a:bodyPr anchor="ctr">
            <a:normAutofit/>
          </a:bodyPr>
          <a:lstStyle/>
          <a:p>
            <a:pPr algn="r"/>
            <a:r>
              <a:rPr lang="en-GB" sz="2400" i="1">
                <a:solidFill>
                  <a:srgbClr val="FFFFFF"/>
                </a:solidFill>
                <a:latin typeface="+mj-lt"/>
                <a:cs typeface="American Typewriter"/>
              </a:rPr>
              <a:t>Discordia</a:t>
            </a:r>
            <a:r>
              <a:rPr lang="en-GB" sz="2400">
                <a:solidFill>
                  <a:srgbClr val="FFFFFF"/>
                </a:solidFill>
                <a:latin typeface="+mj-lt"/>
                <a:cs typeface="American Typewriter"/>
              </a:rPr>
              <a:t> and powerlessness: Horace’s penetrating </a:t>
            </a:r>
            <a:r>
              <a:rPr lang="en-GB" sz="2400" i="1">
                <a:solidFill>
                  <a:srgbClr val="FFFFFF"/>
                </a:solidFill>
                <a:latin typeface="+mj-lt"/>
                <a:cs typeface="American Typewriter"/>
              </a:rPr>
              <a:t>Epodes</a:t>
            </a:r>
            <a:r>
              <a:rPr lang="en-GB" sz="2400">
                <a:solidFill>
                  <a:srgbClr val="FFFFFF"/>
                </a:solidFill>
                <a:latin typeface="American Typewriter"/>
                <a:cs typeface="American Typewriter"/>
              </a:rPr>
              <a:t> </a:t>
            </a:r>
            <a:r>
              <a:rPr lang="it-IT" sz="2400">
                <a:solidFill>
                  <a:srgbClr val="FFFFFF"/>
                </a:solidFill>
                <a:effectLst/>
                <a:latin typeface="American Typewriter"/>
                <a:cs typeface="American Typewriter"/>
              </a:rPr>
              <a:t> </a:t>
            </a:r>
            <a:endParaRPr lang="en-US" sz="2400">
              <a:solidFill>
                <a:srgbClr val="FFFFFF"/>
              </a:solidFill>
              <a:latin typeface="American Typewriter"/>
              <a:cs typeface="American Typewriter"/>
            </a:endParaRPr>
          </a:p>
        </p:txBody>
      </p:sp>
      <p:cxnSp>
        <p:nvCxnSpPr>
          <p:cNvPr id="12" name="Straight Connector 11">
            <a:extLst>
              <a:ext uri="{FF2B5EF4-FFF2-40B4-BE49-F238E27FC236}">
                <a16:creationId xmlns:a16="http://schemas.microsoft.com/office/drawing/2014/main" id="{624D17C8-E9C2-48A4-AA36-D7048A6CCC41}"/>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3041918" y="2286000"/>
            <a:ext cx="0" cy="2286000"/>
          </a:xfrm>
          <a:prstGeom prst="line">
            <a:avLst/>
          </a:prstGeom>
          <a:ln w="19050">
            <a:solidFill>
              <a:srgbClr val="FFFFFF"/>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68909070"/>
      </p:ext>
    </p:extLst>
  </p:cSld>
  <p:clrMapOvr>
    <a:overrideClrMapping bg1="dk1" tx1="lt1" bg2="dk2" tx2="lt2" accent1="accent1" accent2="accent2" accent3="accent3" accent4="accent4" accent5="accent5" accent6="accent6" hlink="hlink" folHlink="folHlink"/>
  </p:clrMapOvr>
  <p:transition spd="slow">
    <p:pull/>
    <p:sndAc>
      <p:stSnd>
        <p:snd r:embed="rId3" name="Whoosh"/>
      </p:stSnd>
    </p:sndAc>
  </p:transition>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accent3">
            <a:lumMod val="20000"/>
            <a:lumOff val="80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FFF8759-43D9-4F22-931F-CFD3409B067C}"/>
              </a:ext>
            </a:extLst>
          </p:cNvPr>
          <p:cNvSpPr>
            <a:spLocks noGrp="1"/>
          </p:cNvSpPr>
          <p:nvPr>
            <p:ph type="title"/>
          </p:nvPr>
        </p:nvSpPr>
        <p:spPr>
          <a:xfrm>
            <a:off x="3724072" y="158049"/>
            <a:ext cx="4939868" cy="1633777"/>
          </a:xfrm>
        </p:spPr>
        <p:txBody>
          <a:bodyPr anchor="b">
            <a:normAutofit fontScale="90000"/>
          </a:bodyPr>
          <a:lstStyle/>
          <a:p>
            <a:r>
              <a:rPr lang="en-GB" dirty="0">
                <a:solidFill>
                  <a:schemeClr val="bg2">
                    <a:lumMod val="50000"/>
                  </a:schemeClr>
                </a:solidFill>
              </a:rPr>
              <a:t>Epode</a:t>
            </a:r>
            <a:r>
              <a:rPr lang="en-GB" dirty="0"/>
              <a:t> = </a:t>
            </a:r>
            <a:r>
              <a:rPr lang="en-GB" i="1" dirty="0" err="1"/>
              <a:t>epodos</a:t>
            </a:r>
            <a:r>
              <a:rPr lang="en-GB" dirty="0"/>
              <a:t>, -</a:t>
            </a:r>
            <a:r>
              <a:rPr lang="en-GB" dirty="0" err="1"/>
              <a:t>i</a:t>
            </a:r>
            <a:r>
              <a:rPr lang="en-GB" dirty="0"/>
              <a:t> (m), Greek </a:t>
            </a:r>
            <a:r>
              <a:rPr lang="en-GB" i="1" dirty="0" err="1"/>
              <a:t>epōidos</a:t>
            </a:r>
            <a:r>
              <a:rPr lang="en-GB" i="1" dirty="0"/>
              <a:t> / </a:t>
            </a:r>
            <a:r>
              <a:rPr lang="en-GB" i="1" dirty="0" err="1"/>
              <a:t>epōide</a:t>
            </a:r>
            <a:endParaRPr lang="en-GB" dirty="0"/>
          </a:p>
        </p:txBody>
      </p:sp>
      <p:pic>
        <p:nvPicPr>
          <p:cNvPr id="5" name="Picture 4" descr="A close up of an animal&#10;&#10;Description generated with very high confidence">
            <a:extLst>
              <a:ext uri="{FF2B5EF4-FFF2-40B4-BE49-F238E27FC236}">
                <a16:creationId xmlns:a16="http://schemas.microsoft.com/office/drawing/2014/main" id="{D5F9661E-0ABC-4528-8C07-1A0D760192C0}"/>
              </a:ext>
            </a:extLst>
          </p:cNvPr>
          <p:cNvPicPr>
            <a:picLocks noChangeAspect="1"/>
          </p:cNvPicPr>
          <p:nvPr/>
        </p:nvPicPr>
        <p:blipFill rotWithShape="1">
          <a:blip r:embed="rId2"/>
          <a:srcRect l="6475" r="1352"/>
          <a:stretch/>
        </p:blipFill>
        <p:spPr>
          <a:xfrm>
            <a:off x="20" y="9"/>
            <a:ext cx="3476673" cy="7540961"/>
          </a:xfrm>
          <a:prstGeom prst="rect">
            <a:avLst/>
          </a:prstGeom>
          <a:effectLst/>
        </p:spPr>
      </p:pic>
      <p:cxnSp>
        <p:nvCxnSpPr>
          <p:cNvPr id="10" name="Straight Connector 9">
            <a:extLst>
              <a:ext uri="{FF2B5EF4-FFF2-40B4-BE49-F238E27FC236}">
                <a16:creationId xmlns:a16="http://schemas.microsoft.com/office/drawing/2014/main" id="{A7F400EE-A8A5-48AF-B4D6-291B52C6F0B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3810700" y="2115117"/>
            <a:ext cx="4732020"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id="{DDAB9DFD-B8D9-4F9E-AF13-CE5E5DE16D54}"/>
              </a:ext>
            </a:extLst>
          </p:cNvPr>
          <p:cNvSpPr>
            <a:spLocks noGrp="1"/>
          </p:cNvSpPr>
          <p:nvPr>
            <p:ph idx="1"/>
          </p:nvPr>
        </p:nvSpPr>
        <p:spPr>
          <a:xfrm>
            <a:off x="3724073" y="2438400"/>
            <a:ext cx="4939867" cy="3785419"/>
          </a:xfrm>
        </p:spPr>
        <p:txBody>
          <a:bodyPr>
            <a:normAutofit/>
          </a:bodyPr>
          <a:lstStyle/>
          <a:p>
            <a:pPr>
              <a:spcBef>
                <a:spcPts val="0"/>
              </a:spcBef>
            </a:pPr>
            <a:r>
              <a:rPr lang="en-GB" sz="3600" dirty="0"/>
              <a:t>‘sung over/after’, or   		song as spell/charm/</a:t>
            </a:r>
          </a:p>
          <a:p>
            <a:pPr marL="0" indent="0">
              <a:spcBef>
                <a:spcPts val="0"/>
              </a:spcBef>
              <a:buNone/>
            </a:pPr>
            <a:r>
              <a:rPr lang="en-GB" sz="3600" dirty="0"/>
              <a:t>     incantation</a:t>
            </a:r>
          </a:p>
        </p:txBody>
      </p:sp>
    </p:spTree>
    <p:extLst>
      <p:ext uri="{BB962C8B-B14F-4D97-AF65-F5344CB8AC3E}">
        <p14:creationId xmlns:p14="http://schemas.microsoft.com/office/powerpoint/2010/main" val="292662546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7B1F91-1ED6-4EB5-B3CE-7F98E248437E}"/>
              </a:ext>
            </a:extLst>
          </p:cNvPr>
          <p:cNvSpPr>
            <a:spLocks noGrp="1"/>
          </p:cNvSpPr>
          <p:nvPr>
            <p:ph type="title"/>
          </p:nvPr>
        </p:nvSpPr>
        <p:spPr/>
        <p:txBody>
          <a:bodyPr/>
          <a:lstStyle/>
          <a:p>
            <a:r>
              <a:rPr lang="en-GB" dirty="0">
                <a:solidFill>
                  <a:srgbClr val="C00000"/>
                </a:solidFill>
              </a:rPr>
              <a:t>Key themes</a:t>
            </a:r>
          </a:p>
        </p:txBody>
      </p:sp>
      <p:sp>
        <p:nvSpPr>
          <p:cNvPr id="3" name="Content Placeholder 2">
            <a:extLst>
              <a:ext uri="{FF2B5EF4-FFF2-40B4-BE49-F238E27FC236}">
                <a16:creationId xmlns:a16="http://schemas.microsoft.com/office/drawing/2014/main" id="{0E0815EA-300A-48D6-ACCF-BA72250F7684}"/>
              </a:ext>
            </a:extLst>
          </p:cNvPr>
          <p:cNvSpPr>
            <a:spLocks noGrp="1"/>
          </p:cNvSpPr>
          <p:nvPr>
            <p:ph idx="1"/>
          </p:nvPr>
        </p:nvSpPr>
        <p:spPr/>
        <p:txBody>
          <a:bodyPr>
            <a:normAutofit fontScale="92500"/>
          </a:bodyPr>
          <a:lstStyle/>
          <a:p>
            <a:r>
              <a:rPr lang="en-GB" i="1" dirty="0"/>
              <a:t>Discordia - </a:t>
            </a:r>
            <a:r>
              <a:rPr lang="en-GB" dirty="0"/>
              <a:t>civil war, conflict generally</a:t>
            </a:r>
          </a:p>
          <a:p>
            <a:r>
              <a:rPr lang="en-GB" dirty="0"/>
              <a:t>Roman male identity</a:t>
            </a:r>
          </a:p>
          <a:p>
            <a:r>
              <a:rPr lang="en-GB" dirty="0"/>
              <a:t>Ideological (in)stability</a:t>
            </a:r>
          </a:p>
          <a:p>
            <a:r>
              <a:rPr lang="en-GB" dirty="0"/>
              <a:t>The circularity of collective and individual trauma</a:t>
            </a:r>
          </a:p>
          <a:p>
            <a:r>
              <a:rPr lang="en-GB" dirty="0"/>
              <a:t>Victimhood (</a:t>
            </a:r>
            <a:r>
              <a:rPr lang="en-GB" i="1" dirty="0"/>
              <a:t>iambus</a:t>
            </a:r>
            <a:r>
              <a:rPr lang="en-GB" dirty="0"/>
              <a:t> as ‘the poetry of abuse or blame’)</a:t>
            </a:r>
          </a:p>
          <a:p>
            <a:r>
              <a:rPr lang="en-GB" dirty="0"/>
              <a:t>(The failure of) Roman </a:t>
            </a:r>
            <a:r>
              <a:rPr lang="en-GB" i="1" dirty="0" err="1"/>
              <a:t>amicitia</a:t>
            </a:r>
            <a:endParaRPr lang="en-GB" i="1" dirty="0"/>
          </a:p>
          <a:p>
            <a:r>
              <a:rPr lang="en-GB" dirty="0"/>
              <a:t>Poison and contagion</a:t>
            </a:r>
          </a:p>
        </p:txBody>
      </p:sp>
    </p:spTree>
    <p:extLst>
      <p:ext uri="{BB962C8B-B14F-4D97-AF65-F5344CB8AC3E}">
        <p14:creationId xmlns:p14="http://schemas.microsoft.com/office/powerpoint/2010/main" val="159599968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rgbClr val="FCFFE7"/>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338509-BA50-45DC-8AEC-5123147B12C5}"/>
              </a:ext>
            </a:extLst>
          </p:cNvPr>
          <p:cNvSpPr>
            <a:spLocks noGrp="1"/>
          </p:cNvSpPr>
          <p:nvPr>
            <p:ph type="title"/>
          </p:nvPr>
        </p:nvSpPr>
        <p:spPr/>
        <p:txBody>
          <a:bodyPr/>
          <a:lstStyle/>
          <a:p>
            <a:r>
              <a:rPr lang="en-GB" dirty="0">
                <a:solidFill>
                  <a:schemeClr val="accent6">
                    <a:lumMod val="50000"/>
                  </a:schemeClr>
                </a:solidFill>
              </a:rPr>
              <a:t>Horace’s literary models</a:t>
            </a:r>
          </a:p>
        </p:txBody>
      </p:sp>
      <p:sp>
        <p:nvSpPr>
          <p:cNvPr id="3" name="Content Placeholder 2">
            <a:extLst>
              <a:ext uri="{FF2B5EF4-FFF2-40B4-BE49-F238E27FC236}">
                <a16:creationId xmlns:a16="http://schemas.microsoft.com/office/drawing/2014/main" id="{074701ED-C962-430C-94FE-6DDA947D9D48}"/>
              </a:ext>
            </a:extLst>
          </p:cNvPr>
          <p:cNvSpPr>
            <a:spLocks noGrp="1"/>
          </p:cNvSpPr>
          <p:nvPr>
            <p:ph idx="1"/>
          </p:nvPr>
        </p:nvSpPr>
        <p:spPr/>
        <p:txBody>
          <a:bodyPr/>
          <a:lstStyle/>
          <a:p>
            <a:r>
              <a:rPr lang="en-GB" dirty="0"/>
              <a:t>‘the spirit of Archilochus’ (</a:t>
            </a:r>
            <a:r>
              <a:rPr lang="en-GB" i="1" dirty="0"/>
              <a:t>Epist</a:t>
            </a:r>
            <a:r>
              <a:rPr lang="en-GB" dirty="0"/>
              <a:t>.1.19). 7</a:t>
            </a:r>
            <a:r>
              <a:rPr lang="en-GB" baseline="30000" dirty="0"/>
              <a:t>th</a:t>
            </a:r>
            <a:r>
              <a:rPr lang="en-GB" dirty="0"/>
              <a:t>-century Greek poet of Paros, c.680-645BCE. ‘Invented’ the iambic genre, Cf. </a:t>
            </a:r>
            <a:r>
              <a:rPr lang="en-GB" dirty="0" err="1"/>
              <a:t>Hipponax</a:t>
            </a:r>
            <a:r>
              <a:rPr lang="en-GB" dirty="0"/>
              <a:t>, </a:t>
            </a:r>
            <a:r>
              <a:rPr lang="en-GB" dirty="0" err="1"/>
              <a:t>Semonides</a:t>
            </a:r>
            <a:r>
              <a:rPr lang="en-GB" dirty="0"/>
              <a:t>.</a:t>
            </a:r>
          </a:p>
          <a:p>
            <a:r>
              <a:rPr lang="en-GB" dirty="0"/>
              <a:t>Callimachus (</a:t>
            </a:r>
            <a:r>
              <a:rPr lang="en-GB" i="1" dirty="0" err="1"/>
              <a:t>Iamboi</a:t>
            </a:r>
            <a:r>
              <a:rPr lang="en-GB" dirty="0"/>
              <a:t>)</a:t>
            </a:r>
          </a:p>
          <a:p>
            <a:r>
              <a:rPr lang="en-GB" dirty="0"/>
              <a:t>Catullus (c.84-54BCE): see his obscene/invective poems, e.g. 16, 29</a:t>
            </a:r>
          </a:p>
        </p:txBody>
      </p:sp>
    </p:spTree>
    <p:extLst>
      <p:ext uri="{BB962C8B-B14F-4D97-AF65-F5344CB8AC3E}">
        <p14:creationId xmlns:p14="http://schemas.microsoft.com/office/powerpoint/2010/main" val="151783681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5D796F-E127-44F3-A3F3-66DCC3660B7F}"/>
              </a:ext>
            </a:extLst>
          </p:cNvPr>
          <p:cNvSpPr>
            <a:spLocks noGrp="1"/>
          </p:cNvSpPr>
          <p:nvPr>
            <p:ph type="title"/>
          </p:nvPr>
        </p:nvSpPr>
        <p:spPr>
          <a:xfrm>
            <a:off x="491490" y="365125"/>
            <a:ext cx="3840085" cy="1692794"/>
          </a:xfrm>
        </p:spPr>
        <p:txBody>
          <a:bodyPr>
            <a:normAutofit/>
          </a:bodyPr>
          <a:lstStyle/>
          <a:p>
            <a:pPr>
              <a:lnSpc>
                <a:spcPct val="90000"/>
              </a:lnSpc>
            </a:pPr>
            <a:r>
              <a:rPr lang="en-GB" sz="3700" dirty="0">
                <a:solidFill>
                  <a:schemeClr val="accent6">
                    <a:lumMod val="50000"/>
                  </a:schemeClr>
                </a:solidFill>
              </a:rPr>
              <a:t>Ugly, misshapen iambic:</a:t>
            </a:r>
            <a:br>
              <a:rPr lang="en-GB" sz="3700" dirty="0">
                <a:solidFill>
                  <a:schemeClr val="accent6">
                    <a:lumMod val="50000"/>
                  </a:schemeClr>
                </a:solidFill>
              </a:rPr>
            </a:br>
            <a:r>
              <a:rPr lang="en-GB" sz="3700" dirty="0">
                <a:solidFill>
                  <a:schemeClr val="accent6">
                    <a:lumMod val="50000"/>
                  </a:schemeClr>
                </a:solidFill>
              </a:rPr>
              <a:t>mocking </a:t>
            </a:r>
            <a:r>
              <a:rPr lang="en-GB" sz="3700" dirty="0" err="1">
                <a:solidFill>
                  <a:schemeClr val="accent6">
                    <a:lumMod val="50000"/>
                  </a:schemeClr>
                </a:solidFill>
              </a:rPr>
              <a:t>Hipponax</a:t>
            </a:r>
            <a:endParaRPr lang="en-GB" sz="3700" dirty="0">
              <a:solidFill>
                <a:schemeClr val="accent6">
                  <a:lumMod val="50000"/>
                </a:schemeClr>
              </a:solidFill>
            </a:endParaRPr>
          </a:p>
        </p:txBody>
      </p:sp>
      <p:cxnSp>
        <p:nvCxnSpPr>
          <p:cNvPr id="10" name="Straight Arrow Connector 9">
            <a:extLst>
              <a:ext uri="{FF2B5EF4-FFF2-40B4-BE49-F238E27FC236}">
                <a16:creationId xmlns:a16="http://schemas.microsoft.com/office/drawing/2014/main" id="{E4A809D5-3600-46D4-A466-67F2349A54FB}"/>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91490" y="2316480"/>
            <a:ext cx="3429000" cy="0"/>
          </a:xfrm>
          <a:prstGeom prst="straightConnector1">
            <a:avLst/>
          </a:prstGeom>
          <a:ln w="19050" cap="sq">
            <a:solidFill>
              <a:schemeClr val="tx1"/>
            </a:solidFill>
            <a:tailEnd type="none"/>
          </a:ln>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id="{B69E7876-2E9D-437E-94E9-F6A01C596572}"/>
              </a:ext>
            </a:extLst>
          </p:cNvPr>
          <p:cNvSpPr>
            <a:spLocks noGrp="1"/>
          </p:cNvSpPr>
          <p:nvPr>
            <p:ph idx="1"/>
          </p:nvPr>
        </p:nvSpPr>
        <p:spPr>
          <a:xfrm>
            <a:off x="491490" y="2494847"/>
            <a:ext cx="3840085" cy="4086570"/>
          </a:xfrm>
        </p:spPr>
        <p:txBody>
          <a:bodyPr>
            <a:normAutofit lnSpcReduction="10000"/>
          </a:bodyPr>
          <a:lstStyle/>
          <a:p>
            <a:pPr>
              <a:lnSpc>
                <a:spcPct val="90000"/>
              </a:lnSpc>
            </a:pPr>
            <a:r>
              <a:rPr lang="en-GB" sz="1800" dirty="0"/>
              <a:t>The face of </a:t>
            </a:r>
            <a:r>
              <a:rPr lang="en-GB" sz="1800" dirty="0" err="1"/>
              <a:t>Hipponax</a:t>
            </a:r>
            <a:r>
              <a:rPr lang="en-GB" sz="1800" dirty="0"/>
              <a:t> was notoriously ugly; on account of this they impudently exhibited a humorous likeness of him to a circle of laughing spectators. In anger at this </a:t>
            </a:r>
            <a:r>
              <a:rPr lang="en-GB" sz="1800" dirty="0" err="1"/>
              <a:t>Hipponax</a:t>
            </a:r>
            <a:r>
              <a:rPr lang="en-GB" sz="1800" dirty="0"/>
              <a:t> unsheathed such bitter verses that some believe he drove them to the noose. This is untrue, since later they made several statues in neighbouring islands, for example in Delos, and set under them verses to the effect that Chios was to be celebrated not only for its vines, but also for the works of the sons of </a:t>
            </a:r>
            <a:r>
              <a:rPr lang="en-GB" sz="1800" dirty="0" err="1"/>
              <a:t>Archermus</a:t>
            </a:r>
            <a:r>
              <a:rPr lang="en-GB" sz="1800" dirty="0"/>
              <a:t>. </a:t>
            </a:r>
          </a:p>
          <a:p>
            <a:pPr marL="0" indent="0">
              <a:lnSpc>
                <a:spcPct val="90000"/>
              </a:lnSpc>
              <a:buNone/>
            </a:pPr>
            <a:r>
              <a:rPr lang="en-GB" sz="1500" dirty="0"/>
              <a:t>                    </a:t>
            </a:r>
          </a:p>
          <a:p>
            <a:pPr marL="0" indent="0">
              <a:lnSpc>
                <a:spcPct val="90000"/>
              </a:lnSpc>
              <a:buNone/>
            </a:pPr>
            <a:r>
              <a:rPr lang="en-GB" sz="1500" dirty="0"/>
              <a:t>Pliny the Elder, </a:t>
            </a:r>
            <a:r>
              <a:rPr lang="en-GB" sz="1500" i="1" dirty="0"/>
              <a:t>Natural History </a:t>
            </a:r>
            <a:r>
              <a:rPr lang="en-GB" sz="1500" dirty="0"/>
              <a:t>36.4.12</a:t>
            </a:r>
          </a:p>
        </p:txBody>
      </p:sp>
      <p:pic>
        <p:nvPicPr>
          <p:cNvPr id="5" name="Picture 4" descr="A picture containing book, text&#10;&#10;Description generated with very high confidence">
            <a:extLst>
              <a:ext uri="{FF2B5EF4-FFF2-40B4-BE49-F238E27FC236}">
                <a16:creationId xmlns:a16="http://schemas.microsoft.com/office/drawing/2014/main" id="{133BF2FA-94BB-4317-9982-8380437C78F4}"/>
              </a:ext>
            </a:extLst>
          </p:cNvPr>
          <p:cNvPicPr>
            <a:picLocks noChangeAspect="1"/>
          </p:cNvPicPr>
          <p:nvPr/>
        </p:nvPicPr>
        <p:blipFill rotWithShape="1">
          <a:blip r:embed="rId2"/>
          <a:srcRect l="11850" r="19281"/>
          <a:stretch/>
        </p:blipFill>
        <p:spPr>
          <a:xfrm>
            <a:off x="4409136" y="10"/>
            <a:ext cx="4734863" cy="6857987"/>
          </a:xfrm>
          <a:custGeom>
            <a:avLst/>
            <a:gdLst>
              <a:gd name="connsiteX0" fmla="*/ 65565 w 6313150"/>
              <a:gd name="connsiteY0" fmla="*/ 0 h 6857997"/>
              <a:gd name="connsiteX1" fmla="*/ 6313150 w 6313150"/>
              <a:gd name="connsiteY1" fmla="*/ 0 h 6857997"/>
              <a:gd name="connsiteX2" fmla="*/ 6313150 w 6313150"/>
              <a:gd name="connsiteY2" fmla="*/ 6857997 h 6857997"/>
              <a:gd name="connsiteX3" fmla="*/ 3293946 w 6313150"/>
              <a:gd name="connsiteY3" fmla="*/ 6857997 h 6857997"/>
              <a:gd name="connsiteX4" fmla="*/ 3235857 w 6313150"/>
              <a:gd name="connsiteY4" fmla="*/ 6823061 h 6857997"/>
              <a:gd name="connsiteX5" fmla="*/ 0 w 6313150"/>
              <a:gd name="connsiteY5" fmla="*/ 951803 h 6857997"/>
              <a:gd name="connsiteX6" fmla="*/ 31536 w 6313150"/>
              <a:gd name="connsiteY6" fmla="*/ 285771 h 68579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13150" h="6857997">
                <a:moveTo>
                  <a:pt x="65565" y="0"/>
                </a:moveTo>
                <a:lnTo>
                  <a:pt x="6313150" y="0"/>
                </a:lnTo>
                <a:lnTo>
                  <a:pt x="6313150" y="6857997"/>
                </a:lnTo>
                <a:lnTo>
                  <a:pt x="3293946" y="6857997"/>
                </a:lnTo>
                <a:lnTo>
                  <a:pt x="3235857" y="6823061"/>
                </a:lnTo>
                <a:cubicBezTo>
                  <a:pt x="1291240" y="5592803"/>
                  <a:pt x="0" y="3423096"/>
                  <a:pt x="0" y="951803"/>
                </a:cubicBezTo>
                <a:cubicBezTo>
                  <a:pt x="0" y="727140"/>
                  <a:pt x="10673" y="504970"/>
                  <a:pt x="31536" y="285771"/>
                </a:cubicBezTo>
                <a:close/>
              </a:path>
            </a:pathLst>
          </a:custGeom>
        </p:spPr>
      </p:pic>
    </p:spTree>
    <p:extLst>
      <p:ext uri="{BB962C8B-B14F-4D97-AF65-F5344CB8AC3E}">
        <p14:creationId xmlns:p14="http://schemas.microsoft.com/office/powerpoint/2010/main" val="137746973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solidFill>
                  <a:srgbClr val="CC00FF"/>
                </a:solidFill>
                <a:latin typeface="+mn-lt"/>
                <a:cs typeface="American Typewriter"/>
              </a:rPr>
              <a:t>The hard-soft iambic voice</a:t>
            </a:r>
          </a:p>
        </p:txBody>
      </p:sp>
      <p:sp>
        <p:nvSpPr>
          <p:cNvPr id="3" name="Content Placeholder 2"/>
          <p:cNvSpPr>
            <a:spLocks noGrp="1"/>
          </p:cNvSpPr>
          <p:nvPr>
            <p:ph idx="1"/>
          </p:nvPr>
        </p:nvSpPr>
        <p:spPr>
          <a:xfrm>
            <a:off x="457200" y="1417638"/>
            <a:ext cx="8229600" cy="4708525"/>
          </a:xfrm>
        </p:spPr>
        <p:txBody>
          <a:bodyPr>
            <a:normAutofit/>
          </a:bodyPr>
          <a:lstStyle/>
          <a:p>
            <a:pPr marL="0" lvl="0" indent="0">
              <a:lnSpc>
                <a:spcPct val="120000"/>
              </a:lnSpc>
              <a:buNone/>
            </a:pPr>
            <a:endParaRPr lang="en-US" dirty="0">
              <a:latin typeface="American Typewriter"/>
              <a:cs typeface="American Typewriter"/>
            </a:endParaRPr>
          </a:p>
          <a:p>
            <a:pPr marL="0" lvl="0" indent="0">
              <a:lnSpc>
                <a:spcPct val="120000"/>
              </a:lnSpc>
              <a:buNone/>
            </a:pPr>
            <a:r>
              <a:rPr lang="en-US" dirty="0">
                <a:latin typeface="+mj-lt"/>
                <a:cs typeface="American Typewriter"/>
              </a:rPr>
              <a:t>Central dynamic of the </a:t>
            </a:r>
            <a:r>
              <a:rPr lang="en-US" i="1" dirty="0">
                <a:latin typeface="+mj-lt"/>
                <a:cs typeface="American Typewriter"/>
              </a:rPr>
              <a:t>Epodes</a:t>
            </a:r>
            <a:r>
              <a:rPr lang="en-US" dirty="0">
                <a:latin typeface="+mj-lt"/>
                <a:cs typeface="American Typewriter"/>
              </a:rPr>
              <a:t>: </a:t>
            </a:r>
          </a:p>
          <a:p>
            <a:pPr>
              <a:lnSpc>
                <a:spcPct val="120000"/>
              </a:lnSpc>
            </a:pPr>
            <a:r>
              <a:rPr lang="en-US" dirty="0">
                <a:latin typeface="+mj-lt"/>
                <a:cs typeface="American Typewriter"/>
              </a:rPr>
              <a:t>the power to hurt and the vulnerability to others’ abuse (aggressor is himself a victim)</a:t>
            </a:r>
          </a:p>
          <a:p>
            <a:pPr>
              <a:lnSpc>
                <a:spcPct val="120000"/>
              </a:lnSpc>
            </a:pPr>
            <a:r>
              <a:rPr lang="en-US" dirty="0">
                <a:latin typeface="+mj-lt"/>
                <a:cs typeface="American Typewriter"/>
              </a:rPr>
              <a:t>the fragility of virility: the poet often fashions himself as feckless, impotent, ‘toothless’</a:t>
            </a:r>
          </a:p>
          <a:p>
            <a:pPr marL="0" indent="0">
              <a:buNone/>
            </a:pPr>
            <a:endParaRPr lang="en-US" sz="5500" dirty="0"/>
          </a:p>
        </p:txBody>
      </p:sp>
    </p:spTree>
    <p:extLst>
      <p:ext uri="{BB962C8B-B14F-4D97-AF65-F5344CB8AC3E}">
        <p14:creationId xmlns:p14="http://schemas.microsoft.com/office/powerpoint/2010/main" val="2400502444"/>
      </p:ext>
    </p:extLst>
  </p:cSld>
  <p:clrMapOvr>
    <a:masterClrMapping/>
  </p:clrMapOvr>
  <p:transition spd="slow">
    <p:pull/>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325562"/>
          </a:xfrm>
        </p:spPr>
        <p:txBody>
          <a:bodyPr>
            <a:normAutofit/>
          </a:bodyPr>
          <a:lstStyle/>
          <a:p>
            <a:r>
              <a:rPr lang="en-US" i="1" dirty="0">
                <a:solidFill>
                  <a:schemeClr val="accent4">
                    <a:lumMod val="50000"/>
                  </a:schemeClr>
                </a:solidFill>
                <a:latin typeface="+mn-lt"/>
                <a:cs typeface="American Typewriter"/>
              </a:rPr>
              <a:t>Epode</a:t>
            </a:r>
            <a:r>
              <a:rPr lang="en-US" dirty="0">
                <a:solidFill>
                  <a:schemeClr val="accent4">
                    <a:lumMod val="50000"/>
                  </a:schemeClr>
                </a:solidFill>
                <a:latin typeface="+mn-lt"/>
                <a:cs typeface="American Typewriter"/>
              </a:rPr>
              <a:t> 1: hearts and minds</a:t>
            </a:r>
            <a:br>
              <a:rPr lang="en-US" dirty="0">
                <a:solidFill>
                  <a:schemeClr val="accent4">
                    <a:lumMod val="50000"/>
                  </a:schemeClr>
                </a:solidFill>
                <a:latin typeface="+mn-lt"/>
                <a:cs typeface="American Typewriter"/>
              </a:rPr>
            </a:br>
            <a:r>
              <a:rPr lang="en-US" sz="2000" dirty="0">
                <a:solidFill>
                  <a:schemeClr val="accent4">
                    <a:lumMod val="50000"/>
                  </a:schemeClr>
                </a:solidFill>
                <a:latin typeface="+mn-lt"/>
                <a:cs typeface="American Typewriter"/>
              </a:rPr>
              <a:t>‘Battle of Actium’ Lorenzo A. Castro, 1672</a:t>
            </a:r>
            <a:endParaRPr lang="en-US" dirty="0">
              <a:solidFill>
                <a:schemeClr val="accent4">
                  <a:lumMod val="50000"/>
                </a:schemeClr>
              </a:solidFill>
              <a:latin typeface="+mn-lt"/>
              <a:cs typeface="American Typewriter"/>
            </a:endParaRPr>
          </a:p>
        </p:txBody>
      </p:sp>
      <p:pic>
        <p:nvPicPr>
          <p:cNvPr id="4" name="Content Placeholder 3" descr="300px-Castro,_Battle_of_Actium.jpg"/>
          <p:cNvPicPr>
            <a:picLocks noGrp="1" noChangeAspect="1"/>
          </p:cNvPicPr>
          <p:nvPr>
            <p:ph idx="1"/>
          </p:nvPr>
        </p:nvPicPr>
        <p:blipFill>
          <a:blip r:embed="rId2">
            <a:extLst>
              <a:ext uri="{28A0092B-C50C-407E-A947-70E740481C1C}">
                <a14:useLocalDpi xmlns:a14="http://schemas.microsoft.com/office/drawing/2010/main" val="0"/>
              </a:ext>
            </a:extLst>
          </a:blip>
          <a:srcRect t="11088" b="11088"/>
          <a:stretch>
            <a:fillRect/>
          </a:stretch>
        </p:blipFill>
        <p:spPr/>
      </p:pic>
    </p:spTree>
    <p:extLst>
      <p:ext uri="{BB962C8B-B14F-4D97-AF65-F5344CB8AC3E}">
        <p14:creationId xmlns:p14="http://schemas.microsoft.com/office/powerpoint/2010/main" val="692998771"/>
      </p:ext>
    </p:extLst>
  </p:cSld>
  <p:clrMapOvr>
    <a:masterClrMapping/>
  </p:clrMapOvr>
  <p:transition spd="slow">
    <p:pull/>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96238"/>
            <a:ext cx="8229600" cy="1143000"/>
          </a:xfrm>
        </p:spPr>
        <p:txBody>
          <a:bodyPr>
            <a:normAutofit/>
          </a:bodyPr>
          <a:lstStyle/>
          <a:p>
            <a:r>
              <a:rPr lang="en-US" i="1" dirty="0">
                <a:cs typeface="American Typewriter"/>
              </a:rPr>
              <a:t>Epode</a:t>
            </a:r>
            <a:r>
              <a:rPr lang="en-US" dirty="0">
                <a:cs typeface="American Typewriter"/>
              </a:rPr>
              <a:t> 3: </a:t>
            </a:r>
            <a:r>
              <a:rPr lang="en-US" dirty="0">
                <a:solidFill>
                  <a:srgbClr val="808000"/>
                </a:solidFill>
                <a:cs typeface="American Typewriter"/>
              </a:rPr>
              <a:t>garlicky </a:t>
            </a:r>
            <a:r>
              <a:rPr lang="en-US" dirty="0" err="1">
                <a:solidFill>
                  <a:srgbClr val="808000"/>
                </a:solidFill>
                <a:cs typeface="American Typewriter"/>
              </a:rPr>
              <a:t>powerplay</a:t>
            </a:r>
            <a:endParaRPr lang="en-US" dirty="0">
              <a:solidFill>
                <a:srgbClr val="808000"/>
              </a:solidFill>
              <a:cs typeface="American Typewriter"/>
            </a:endParaRPr>
          </a:p>
        </p:txBody>
      </p:sp>
      <p:pic>
        <p:nvPicPr>
          <p:cNvPr id="4" name="Content Placeholder 3" descr="Medea-Sandys.jpg"/>
          <p:cNvPicPr>
            <a:picLocks noGrp="1" noChangeAspect="1"/>
          </p:cNvPicPr>
          <p:nvPr>
            <p:ph idx="1"/>
          </p:nvPr>
        </p:nvPicPr>
        <p:blipFill>
          <a:blip r:embed="rId2">
            <a:extLst>
              <a:ext uri="{28A0092B-C50C-407E-A947-70E740481C1C}">
                <a14:useLocalDpi xmlns:a14="http://schemas.microsoft.com/office/drawing/2010/main" val="0"/>
              </a:ext>
            </a:extLst>
          </a:blip>
          <a:srcRect l="-58491" r="-58491"/>
          <a:stretch>
            <a:fillRect/>
          </a:stretch>
        </p:blipFill>
        <p:spPr>
          <a:xfrm>
            <a:off x="-844047" y="1339238"/>
            <a:ext cx="10408796" cy="5167924"/>
          </a:xfrm>
        </p:spPr>
      </p:pic>
    </p:spTree>
    <p:extLst>
      <p:ext uri="{BB962C8B-B14F-4D97-AF65-F5344CB8AC3E}">
        <p14:creationId xmlns:p14="http://schemas.microsoft.com/office/powerpoint/2010/main" val="1491106336"/>
      </p:ext>
    </p:extLst>
  </p:cSld>
  <p:clrMapOvr>
    <a:masterClrMapping/>
  </p:clrMapOvr>
  <p:transition spd="slow">
    <p:pull/>
  </p:transition>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3B854194-185D-494D-905C-7C7CB2E30F6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4561583"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B4F5FA0D-0104-4987-8241-EFF7C85B88D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3999" cy="6858000"/>
          </a:xfrm>
          <a:prstGeom prst="rect">
            <a:avLst/>
          </a:prstGeom>
          <a:gradFill>
            <a:gsLst>
              <a:gs pos="0">
                <a:schemeClr val="accent1">
                  <a:lumMod val="90000"/>
                </a:schemeClr>
              </a:gs>
              <a:gs pos="25000">
                <a:schemeClr val="accent1">
                  <a:lumMod val="90000"/>
                </a:schemeClr>
              </a:gs>
              <a:gs pos="94000">
                <a:schemeClr val="bg2">
                  <a:lumMod val="25000"/>
                </a:schemeClr>
              </a:gs>
              <a:gs pos="100000">
                <a:schemeClr val="bg2">
                  <a:lumMod val="2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11">
            <a:extLst>
              <a:ext uri="{FF2B5EF4-FFF2-40B4-BE49-F238E27FC236}">
                <a16:creationId xmlns:a16="http://schemas.microsoft.com/office/drawing/2014/main" id="{2897127E-6CEF-446C-BE87-93B7C46E49D1}"/>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title"/>
          </p:nvPr>
        </p:nvSpPr>
        <p:spPr>
          <a:xfrm>
            <a:off x="480059" y="2053641"/>
            <a:ext cx="2751871" cy="2760098"/>
          </a:xfrm>
        </p:spPr>
        <p:txBody>
          <a:bodyPr>
            <a:normAutofit fontScale="90000"/>
          </a:bodyPr>
          <a:lstStyle/>
          <a:p>
            <a:r>
              <a:rPr lang="en-US">
                <a:solidFill>
                  <a:srgbClr val="FFFFFF"/>
                </a:solidFill>
                <a:latin typeface="+mn-lt"/>
                <a:cs typeface="American Typewriter"/>
              </a:rPr>
              <a:t>Quintus Horatius Flaccus</a:t>
            </a:r>
            <a:r>
              <a:rPr lang="en-US" dirty="0">
                <a:solidFill>
                  <a:srgbClr val="FFFFFF"/>
                </a:solidFill>
                <a:latin typeface="+mn-lt"/>
                <a:cs typeface="American Typewriter"/>
              </a:rPr>
              <a:t>, son of a </a:t>
            </a:r>
            <a:r>
              <a:rPr lang="en-US" i="1" dirty="0" err="1">
                <a:solidFill>
                  <a:srgbClr val="FFFFFF"/>
                </a:solidFill>
                <a:latin typeface="+mn-lt"/>
                <a:cs typeface="American Typewriter"/>
              </a:rPr>
              <a:t>libertus</a:t>
            </a:r>
            <a:endParaRPr lang="en-US" i="1" dirty="0">
              <a:solidFill>
                <a:srgbClr val="FFFFFF"/>
              </a:solidFill>
              <a:latin typeface="+mn-lt"/>
              <a:cs typeface="American Typewriter"/>
            </a:endParaRPr>
          </a:p>
        </p:txBody>
      </p:sp>
      <p:sp>
        <p:nvSpPr>
          <p:cNvPr id="3" name="Content Placeholder 2"/>
          <p:cNvSpPr>
            <a:spLocks noGrp="1"/>
          </p:cNvSpPr>
          <p:nvPr>
            <p:ph idx="1"/>
          </p:nvPr>
        </p:nvSpPr>
        <p:spPr>
          <a:xfrm>
            <a:off x="4567930" y="801866"/>
            <a:ext cx="3979563" cy="5230634"/>
          </a:xfrm>
        </p:spPr>
        <p:txBody>
          <a:bodyPr numCol="1" anchor="ctr">
            <a:normAutofit/>
          </a:bodyPr>
          <a:lstStyle/>
          <a:p>
            <a:pPr lvl="0"/>
            <a:r>
              <a:rPr lang="en-US" sz="2800" i="1" dirty="0">
                <a:solidFill>
                  <a:srgbClr val="000000"/>
                </a:solidFill>
                <a:cs typeface="American Typewriter"/>
              </a:rPr>
              <a:t>Epode </a:t>
            </a:r>
            <a:r>
              <a:rPr lang="en-US" sz="2800" dirty="0">
                <a:solidFill>
                  <a:srgbClr val="000000"/>
                </a:solidFill>
                <a:cs typeface="American Typewriter"/>
              </a:rPr>
              <a:t>15.11-15: ‘if there is any manliness in “Floppy” </a:t>
            </a:r>
            <a:r>
              <a:rPr lang="en-US" sz="2100" dirty="0">
                <a:solidFill>
                  <a:srgbClr val="000000"/>
                </a:solidFill>
                <a:cs typeface="American Typewriter"/>
              </a:rPr>
              <a:t>’</a:t>
            </a:r>
          </a:p>
          <a:p>
            <a:pPr marL="0" indent="0">
              <a:buNone/>
            </a:pPr>
            <a:endParaRPr lang="en-US" sz="2100" dirty="0">
              <a:solidFill>
                <a:srgbClr val="000000"/>
              </a:solidFill>
              <a:cs typeface="American Typewriter"/>
            </a:endParaRPr>
          </a:p>
          <a:p>
            <a:pPr marL="0" indent="0">
              <a:buNone/>
            </a:pPr>
            <a:r>
              <a:rPr lang="en-US" sz="2400" i="1" dirty="0" err="1">
                <a:solidFill>
                  <a:srgbClr val="0070C0"/>
                </a:solidFill>
                <a:cs typeface="American Typewriter"/>
              </a:rPr>
              <a:t>Flaccus</a:t>
            </a:r>
            <a:r>
              <a:rPr lang="en-US" sz="2400" dirty="0">
                <a:solidFill>
                  <a:srgbClr val="0070C0"/>
                </a:solidFill>
                <a:cs typeface="American Typewriter"/>
              </a:rPr>
              <a:t> </a:t>
            </a:r>
            <a:r>
              <a:rPr lang="en-US" sz="2400" dirty="0">
                <a:solidFill>
                  <a:srgbClr val="000000"/>
                </a:solidFill>
                <a:cs typeface="American Typewriter"/>
              </a:rPr>
              <a:t>= flabby, feeble, flaccid</a:t>
            </a:r>
          </a:p>
        </p:txBody>
      </p:sp>
    </p:spTree>
    <p:extLst>
      <p:ext uri="{BB962C8B-B14F-4D97-AF65-F5344CB8AC3E}">
        <p14:creationId xmlns:p14="http://schemas.microsoft.com/office/powerpoint/2010/main" val="1302346323"/>
      </p:ext>
    </p:extLst>
  </p:cSld>
  <p:clrMapOvr>
    <a:masterClrMapping/>
  </p:clrMapOvr>
  <p:transition spd="slow">
    <p:pull/>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7"/>
            <a:ext cx="8229600" cy="884849"/>
          </a:xfrm>
        </p:spPr>
        <p:txBody>
          <a:bodyPr>
            <a:normAutofit fontScale="90000"/>
          </a:bodyPr>
          <a:lstStyle/>
          <a:p>
            <a:br>
              <a:rPr lang="en-GB" dirty="0">
                <a:latin typeface="American Typewriter"/>
                <a:cs typeface="American Typewriter"/>
              </a:rPr>
            </a:br>
            <a:r>
              <a:rPr lang="en-GB" dirty="0">
                <a:solidFill>
                  <a:srgbClr val="808000"/>
                </a:solidFill>
                <a:latin typeface="+mn-lt"/>
                <a:cs typeface="American Typewriter"/>
              </a:rPr>
              <a:t>Key idea / question</a:t>
            </a:r>
            <a:br>
              <a:rPr lang="it-IT" dirty="0">
                <a:solidFill>
                  <a:srgbClr val="0000FF"/>
                </a:solidFill>
                <a:latin typeface="American Typewriter"/>
                <a:cs typeface="American Typewriter"/>
              </a:rPr>
            </a:br>
            <a:endParaRPr lang="en-US" dirty="0">
              <a:solidFill>
                <a:srgbClr val="0000FF"/>
              </a:solidFill>
              <a:latin typeface="American Typewriter"/>
              <a:cs typeface="American Typewriter"/>
            </a:endParaRPr>
          </a:p>
        </p:txBody>
      </p:sp>
      <p:sp>
        <p:nvSpPr>
          <p:cNvPr id="3" name="Content Placeholder 2"/>
          <p:cNvSpPr>
            <a:spLocks noGrp="1"/>
          </p:cNvSpPr>
          <p:nvPr>
            <p:ph idx="1"/>
          </p:nvPr>
        </p:nvSpPr>
        <p:spPr/>
        <p:txBody>
          <a:bodyPr>
            <a:normAutofit/>
          </a:bodyPr>
          <a:lstStyle/>
          <a:p>
            <a:pPr marL="514350" indent="-514350">
              <a:buFont typeface="+mj-lt"/>
              <a:buAutoNum type="alphaLcPeriod"/>
            </a:pPr>
            <a:endParaRPr lang="it-IT" dirty="0"/>
          </a:p>
          <a:p>
            <a:pPr>
              <a:spcAft>
                <a:spcPts val="1200"/>
              </a:spcAft>
              <a:buFont typeface="Wingdings" panose="05000000000000000000" pitchFamily="2" charset="2"/>
              <a:buChar char="q"/>
            </a:pPr>
            <a:r>
              <a:rPr lang="en-US" dirty="0">
                <a:cs typeface="American Typewriter"/>
              </a:rPr>
              <a:t> Can Horace turn ‘impotence’ and social-cultural ‘inferiority’ into tools for a different kind of mastery?</a:t>
            </a:r>
          </a:p>
        </p:txBody>
      </p:sp>
    </p:spTree>
    <p:extLst>
      <p:ext uri="{BB962C8B-B14F-4D97-AF65-F5344CB8AC3E}">
        <p14:creationId xmlns:p14="http://schemas.microsoft.com/office/powerpoint/2010/main" val="2412002158"/>
      </p:ext>
    </p:extLst>
  </p:cSld>
  <p:clrMapOvr>
    <a:masterClrMapping/>
  </p:clrMapOvr>
  <p:transition spd="slow">
    <p:pull/>
  </p:transition>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solidFill>
                  <a:srgbClr val="FF00FF"/>
                </a:solidFill>
                <a:latin typeface="+mn-lt"/>
                <a:cs typeface="American Typewriter"/>
              </a:rPr>
              <a:t>Biography: </a:t>
            </a:r>
            <a:r>
              <a:rPr lang="en-US" dirty="0"/>
              <a:t>Quintus Horatius </a:t>
            </a:r>
            <a:r>
              <a:rPr lang="en-US" dirty="0" err="1"/>
              <a:t>Flaccus</a:t>
            </a:r>
            <a:r>
              <a:rPr lang="en-US" dirty="0"/>
              <a:t> </a:t>
            </a:r>
            <a:br>
              <a:rPr lang="en-US" dirty="0"/>
            </a:br>
            <a:r>
              <a:rPr lang="en-US" sz="2400" dirty="0"/>
              <a:t>(from his own poetry and Suetonius’ Vita </a:t>
            </a:r>
            <a:r>
              <a:rPr lang="en-US" sz="2400" dirty="0" err="1"/>
              <a:t>Horatii</a:t>
            </a:r>
            <a:r>
              <a:rPr lang="en-US" sz="2400" dirty="0"/>
              <a:t>)</a:t>
            </a:r>
            <a:endParaRPr lang="en-US" dirty="0">
              <a:solidFill>
                <a:srgbClr val="FF00FF"/>
              </a:solidFill>
              <a:latin typeface="+mn-lt"/>
              <a:cs typeface="American Typewriter"/>
            </a:endParaRPr>
          </a:p>
        </p:txBody>
      </p:sp>
      <p:sp>
        <p:nvSpPr>
          <p:cNvPr id="3" name="Content Placeholder 2"/>
          <p:cNvSpPr>
            <a:spLocks noGrp="1"/>
          </p:cNvSpPr>
          <p:nvPr>
            <p:ph idx="1"/>
          </p:nvPr>
        </p:nvSpPr>
        <p:spPr>
          <a:xfrm>
            <a:off x="457200" y="1772356"/>
            <a:ext cx="8229600" cy="4944534"/>
          </a:xfrm>
        </p:spPr>
        <p:txBody>
          <a:bodyPr numCol="1">
            <a:normAutofit/>
          </a:bodyPr>
          <a:lstStyle/>
          <a:p>
            <a:pPr>
              <a:spcAft>
                <a:spcPts val="1800"/>
              </a:spcAft>
            </a:pPr>
            <a:r>
              <a:rPr lang="en-US" sz="2800" dirty="0"/>
              <a:t>Born 8 December 65BCE at </a:t>
            </a:r>
            <a:r>
              <a:rPr lang="en-US" sz="2800" dirty="0" err="1"/>
              <a:t>Venusia</a:t>
            </a:r>
            <a:r>
              <a:rPr lang="en-US" sz="2800" dirty="0"/>
              <a:t> (</a:t>
            </a:r>
            <a:r>
              <a:rPr lang="en-US" sz="2800" i="1" dirty="0"/>
              <a:t>Sat.</a:t>
            </a:r>
            <a:r>
              <a:rPr lang="en-US" sz="2800" dirty="0"/>
              <a:t>2.1.34-5)</a:t>
            </a:r>
          </a:p>
          <a:p>
            <a:pPr>
              <a:spcAft>
                <a:spcPts val="1800"/>
              </a:spcAft>
            </a:pPr>
            <a:r>
              <a:rPr lang="en-US" sz="2800" dirty="0"/>
              <a:t>Son of a freedman, but born free (</a:t>
            </a:r>
            <a:r>
              <a:rPr lang="en-US" sz="2800" i="1" dirty="0"/>
              <a:t>Sat.</a:t>
            </a:r>
            <a:r>
              <a:rPr lang="en-US" sz="2800" dirty="0"/>
              <a:t>1.6.8)</a:t>
            </a:r>
          </a:p>
          <a:p>
            <a:pPr>
              <a:spcAft>
                <a:spcPts val="1800"/>
              </a:spcAft>
            </a:pPr>
            <a:r>
              <a:rPr lang="en-US" sz="2800" dirty="0"/>
              <a:t>Once freed, father was a </a:t>
            </a:r>
            <a:r>
              <a:rPr lang="en-US" sz="2800" i="1" dirty="0" err="1"/>
              <a:t>praeco</a:t>
            </a:r>
            <a:r>
              <a:rPr lang="en-US" sz="2800" dirty="0"/>
              <a:t> (auctioneer) and </a:t>
            </a:r>
            <a:r>
              <a:rPr lang="en-US" sz="2800" i="1" dirty="0" err="1"/>
              <a:t>coactor</a:t>
            </a:r>
            <a:r>
              <a:rPr lang="en-US" sz="2800" dirty="0"/>
              <a:t> (rent-collector): see </a:t>
            </a:r>
            <a:r>
              <a:rPr lang="en-US" sz="2800" i="1" dirty="0"/>
              <a:t>Sat</a:t>
            </a:r>
            <a:r>
              <a:rPr lang="en-US" sz="2800" dirty="0"/>
              <a:t>.1.6.86-8</a:t>
            </a:r>
          </a:p>
          <a:p>
            <a:pPr>
              <a:spcAft>
                <a:spcPts val="1800"/>
              </a:spcAft>
            </a:pPr>
            <a:r>
              <a:rPr lang="en-US" sz="2800" dirty="0"/>
              <a:t>Father could afford to have his son educated in Rome (</a:t>
            </a:r>
            <a:r>
              <a:rPr lang="en-US" sz="2800" i="1" dirty="0"/>
              <a:t>Sat</a:t>
            </a:r>
            <a:r>
              <a:rPr lang="en-US" sz="2800" dirty="0"/>
              <a:t>.1.6.76-80), and in Athens (</a:t>
            </a:r>
            <a:r>
              <a:rPr lang="en-US" sz="2800" i="1" dirty="0"/>
              <a:t>Epist.</a:t>
            </a:r>
            <a:r>
              <a:rPr lang="en-US" sz="2800" dirty="0"/>
              <a:t>2.2.45), yet Horace says he turned to verse because of poverty (</a:t>
            </a:r>
            <a:r>
              <a:rPr lang="en-US" sz="2800" i="1" dirty="0"/>
              <a:t>Epist</a:t>
            </a:r>
            <a:r>
              <a:rPr lang="en-US" sz="2800" dirty="0"/>
              <a:t>.2.2.51-2)</a:t>
            </a:r>
          </a:p>
          <a:p>
            <a:endParaRPr lang="en-US" dirty="0"/>
          </a:p>
          <a:p>
            <a:pPr marL="0" indent="0">
              <a:buNone/>
            </a:pPr>
            <a:endParaRPr lang="en-US" dirty="0"/>
          </a:p>
          <a:p>
            <a:endParaRPr lang="en-US" dirty="0"/>
          </a:p>
        </p:txBody>
      </p:sp>
    </p:spTree>
    <p:extLst>
      <p:ext uri="{BB962C8B-B14F-4D97-AF65-F5344CB8AC3E}">
        <p14:creationId xmlns:p14="http://schemas.microsoft.com/office/powerpoint/2010/main" val="2208597224"/>
      </p:ext>
    </p:extLst>
  </p:cSld>
  <p:clrMapOvr>
    <a:masterClrMapping/>
  </p:clrMapOvr>
  <p:transition spd="slow">
    <p:pull/>
  </p:transition>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05F540-10D0-4A4E-BDBB-150F4297D281}"/>
              </a:ext>
            </a:extLst>
          </p:cNvPr>
          <p:cNvSpPr>
            <a:spLocks noGrp="1"/>
          </p:cNvSpPr>
          <p:nvPr>
            <p:ph type="title"/>
          </p:nvPr>
        </p:nvSpPr>
        <p:spPr/>
        <p:txBody>
          <a:bodyPr/>
          <a:lstStyle/>
          <a:p>
            <a:endParaRPr lang="en-GB"/>
          </a:p>
        </p:txBody>
      </p:sp>
      <p:sp>
        <p:nvSpPr>
          <p:cNvPr id="3" name="Content Placeholder 2">
            <a:extLst>
              <a:ext uri="{FF2B5EF4-FFF2-40B4-BE49-F238E27FC236}">
                <a16:creationId xmlns:a16="http://schemas.microsoft.com/office/drawing/2014/main" id="{29D2F074-4E87-4C5E-925C-D893B64F2DE5}"/>
              </a:ext>
            </a:extLst>
          </p:cNvPr>
          <p:cNvSpPr>
            <a:spLocks noGrp="1"/>
          </p:cNvSpPr>
          <p:nvPr>
            <p:ph idx="1"/>
          </p:nvPr>
        </p:nvSpPr>
        <p:spPr>
          <a:xfrm>
            <a:off x="457200" y="654756"/>
            <a:ext cx="8229600" cy="6096000"/>
          </a:xfrm>
        </p:spPr>
        <p:txBody>
          <a:bodyPr>
            <a:normAutofit fontScale="70000" lnSpcReduction="20000"/>
          </a:bodyPr>
          <a:lstStyle/>
          <a:p>
            <a:pPr>
              <a:spcAft>
                <a:spcPts val="600"/>
              </a:spcAft>
            </a:pPr>
            <a:r>
              <a:rPr lang="en-US" dirty="0">
                <a:cs typeface="American Typewriter"/>
              </a:rPr>
              <a:t>In 44BCE, Horace joined the Republican cause (under </a:t>
            </a:r>
            <a:r>
              <a:rPr lang="en-US" dirty="0" err="1">
                <a:cs typeface="American Typewriter"/>
              </a:rPr>
              <a:t>M.Brutus</a:t>
            </a:r>
            <a:r>
              <a:rPr lang="en-US" dirty="0">
                <a:cs typeface="American Typewriter"/>
              </a:rPr>
              <a:t>), and in 42, fought on the losing side in the battle at Philippi.</a:t>
            </a:r>
          </a:p>
          <a:p>
            <a:pPr>
              <a:spcAft>
                <a:spcPts val="600"/>
              </a:spcAft>
            </a:pPr>
            <a:endParaRPr lang="en-US" dirty="0"/>
          </a:p>
          <a:p>
            <a:pPr>
              <a:spcAft>
                <a:spcPts val="600"/>
              </a:spcAft>
            </a:pPr>
            <a:r>
              <a:rPr lang="en-US" dirty="0"/>
              <a:t>Horace acquired the patronage of Pollio and </a:t>
            </a:r>
            <a:r>
              <a:rPr lang="en-US" dirty="0" err="1"/>
              <a:t>Messalla</a:t>
            </a:r>
            <a:r>
              <a:rPr lang="en-US" dirty="0"/>
              <a:t> (</a:t>
            </a:r>
            <a:r>
              <a:rPr lang="en-US" i="1" dirty="0"/>
              <a:t>Sat</a:t>
            </a:r>
            <a:r>
              <a:rPr lang="en-US" dirty="0"/>
              <a:t>.1.10.85), and made a living as a </a:t>
            </a:r>
            <a:r>
              <a:rPr lang="en-US" i="1" dirty="0" err="1"/>
              <a:t>scriba</a:t>
            </a:r>
            <a:r>
              <a:rPr lang="en-US" i="1" dirty="0"/>
              <a:t> </a:t>
            </a:r>
            <a:r>
              <a:rPr lang="en-US" i="1" dirty="0" err="1"/>
              <a:t>quaestorius</a:t>
            </a:r>
            <a:r>
              <a:rPr lang="en-US" i="1" dirty="0"/>
              <a:t>.</a:t>
            </a:r>
          </a:p>
          <a:p>
            <a:pPr>
              <a:spcAft>
                <a:spcPts val="600"/>
              </a:spcAft>
            </a:pPr>
            <a:endParaRPr lang="en-US" i="1" dirty="0"/>
          </a:p>
          <a:p>
            <a:pPr>
              <a:spcAft>
                <a:spcPts val="600"/>
              </a:spcAft>
            </a:pPr>
            <a:r>
              <a:rPr lang="en-GB" dirty="0"/>
              <a:t>Success was secured with the patronage of the wealthy Maecenas, who at some point gifted him an estate in the Sabine hills (</a:t>
            </a:r>
            <a:r>
              <a:rPr lang="en-GB" i="1" dirty="0"/>
              <a:t>Sat.</a:t>
            </a:r>
            <a:r>
              <a:rPr lang="en-GB" dirty="0"/>
              <a:t>2.6.1-5, </a:t>
            </a:r>
            <a:r>
              <a:rPr lang="en-GB" i="1" dirty="0"/>
              <a:t>Epist</a:t>
            </a:r>
            <a:r>
              <a:rPr lang="en-GB" dirty="0"/>
              <a:t>.1.14.2-3). The </a:t>
            </a:r>
            <a:r>
              <a:rPr lang="en-GB" i="1" dirty="0"/>
              <a:t>Epodes </a:t>
            </a:r>
            <a:r>
              <a:rPr lang="en-GB" dirty="0"/>
              <a:t>are dedicated to Maecenas. Horace was also friends with Virgil and Varus, and was invited to become Augustus’ personal secretary (he declined).</a:t>
            </a:r>
          </a:p>
          <a:p>
            <a:pPr>
              <a:spcAft>
                <a:spcPts val="600"/>
              </a:spcAft>
            </a:pPr>
            <a:endParaRPr lang="en-GB" dirty="0"/>
          </a:p>
          <a:p>
            <a:pPr>
              <a:spcAft>
                <a:spcPts val="600"/>
              </a:spcAft>
            </a:pPr>
            <a:r>
              <a:rPr lang="en-GB" dirty="0"/>
              <a:t>Horace was an equestrian in status, and could have risen to senatorial rank.</a:t>
            </a:r>
          </a:p>
          <a:p>
            <a:pPr>
              <a:spcAft>
                <a:spcPts val="600"/>
              </a:spcAft>
            </a:pPr>
            <a:endParaRPr lang="en-GB" dirty="0"/>
          </a:p>
          <a:p>
            <a:pPr>
              <a:spcAft>
                <a:spcPts val="600"/>
              </a:spcAft>
            </a:pPr>
            <a:r>
              <a:rPr lang="en-GB" dirty="0"/>
              <a:t>He died suddenly in Rome on 27</a:t>
            </a:r>
            <a:r>
              <a:rPr lang="en-GB" baseline="30000" dirty="0"/>
              <a:t>th</a:t>
            </a:r>
            <a:r>
              <a:rPr lang="en-GB" dirty="0"/>
              <a:t> November, 8BCE</a:t>
            </a:r>
          </a:p>
        </p:txBody>
      </p:sp>
    </p:spTree>
    <p:extLst>
      <p:ext uri="{BB962C8B-B14F-4D97-AF65-F5344CB8AC3E}">
        <p14:creationId xmlns:p14="http://schemas.microsoft.com/office/powerpoint/2010/main" val="149147286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accent4">
            <a:lumMod val="20000"/>
            <a:lumOff val="8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accent4">
              <a:lumMod val="20000"/>
              <a:lumOff val="80000"/>
            </a:schemeClr>
          </a:solidFill>
        </p:spPr>
        <p:txBody>
          <a:bodyPr>
            <a:normAutofit/>
          </a:bodyPr>
          <a:lstStyle/>
          <a:p>
            <a:r>
              <a:rPr lang="en-US" dirty="0">
                <a:solidFill>
                  <a:schemeClr val="accent4">
                    <a:lumMod val="75000"/>
                  </a:schemeClr>
                </a:solidFill>
                <a:latin typeface="+mn-lt"/>
                <a:cs typeface="American Typewriter"/>
              </a:rPr>
              <a:t>The ‘</a:t>
            </a:r>
            <a:r>
              <a:rPr lang="en-US" dirty="0" err="1">
                <a:solidFill>
                  <a:schemeClr val="accent4">
                    <a:lumMod val="75000"/>
                  </a:schemeClr>
                </a:solidFill>
                <a:latin typeface="+mn-lt"/>
                <a:cs typeface="American Typewriter"/>
              </a:rPr>
              <a:t>libertus</a:t>
            </a:r>
            <a:r>
              <a:rPr lang="en-US" dirty="0">
                <a:solidFill>
                  <a:schemeClr val="accent4">
                    <a:lumMod val="75000"/>
                  </a:schemeClr>
                </a:solidFill>
                <a:latin typeface="+mn-lt"/>
                <a:cs typeface="American Typewriter"/>
              </a:rPr>
              <a:t>’ factor</a:t>
            </a:r>
          </a:p>
        </p:txBody>
      </p:sp>
      <p:sp>
        <p:nvSpPr>
          <p:cNvPr id="3" name="Content Placeholder 2"/>
          <p:cNvSpPr>
            <a:spLocks noGrp="1"/>
          </p:cNvSpPr>
          <p:nvPr>
            <p:ph idx="1"/>
          </p:nvPr>
        </p:nvSpPr>
        <p:spPr/>
        <p:txBody>
          <a:bodyPr>
            <a:normAutofit/>
          </a:bodyPr>
          <a:lstStyle/>
          <a:p>
            <a:pPr marL="0" indent="0">
              <a:buNone/>
            </a:pPr>
            <a:r>
              <a:rPr lang="en-GB" dirty="0"/>
              <a:t> </a:t>
            </a:r>
            <a:endParaRPr lang="it-IT" dirty="0"/>
          </a:p>
          <a:p>
            <a:r>
              <a:rPr lang="it-IT" dirty="0">
                <a:latin typeface="+mj-lt"/>
              </a:rPr>
              <a:t>... is key to understanding Horace’s investigations and poses of authority, modesty, and submission.</a:t>
            </a:r>
          </a:p>
          <a:p>
            <a:endParaRPr lang="it-IT" dirty="0">
              <a:latin typeface="+mj-lt"/>
            </a:endParaRPr>
          </a:p>
          <a:p>
            <a:r>
              <a:rPr lang="it-IT" dirty="0">
                <a:latin typeface="+mj-lt"/>
              </a:rPr>
              <a:t>Horace experiments with a range of </a:t>
            </a:r>
            <a:r>
              <a:rPr lang="it-IT" i="1" dirty="0">
                <a:latin typeface="+mj-lt"/>
              </a:rPr>
              <a:t>personae</a:t>
            </a:r>
            <a:r>
              <a:rPr lang="it-IT" dirty="0">
                <a:latin typeface="+mj-lt"/>
              </a:rPr>
              <a:t>, veering between postures of superiority and victimhood</a:t>
            </a:r>
          </a:p>
          <a:p>
            <a:pPr>
              <a:buFontTx/>
              <a:buChar char="-"/>
            </a:pPr>
            <a:endParaRPr lang="it-IT" dirty="0">
              <a:latin typeface="+mj-lt"/>
            </a:endParaRPr>
          </a:p>
        </p:txBody>
      </p:sp>
    </p:spTree>
    <p:extLst>
      <p:ext uri="{BB962C8B-B14F-4D97-AF65-F5344CB8AC3E}">
        <p14:creationId xmlns:p14="http://schemas.microsoft.com/office/powerpoint/2010/main" val="1410228528"/>
      </p:ext>
    </p:extLst>
  </p:cSld>
  <p:clrMapOvr>
    <a:masterClrMapping/>
  </p:clrMapOvr>
  <p:transition spd="slow">
    <p:pull/>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4000" dirty="0">
                <a:solidFill>
                  <a:schemeClr val="accent2">
                    <a:lumMod val="75000"/>
                  </a:schemeClr>
                </a:solidFill>
                <a:cs typeface="American Typewriter"/>
              </a:rPr>
              <a:t>Unstable identities, unstable times</a:t>
            </a:r>
          </a:p>
        </p:txBody>
      </p:sp>
      <p:sp>
        <p:nvSpPr>
          <p:cNvPr id="3" name="Content Placeholder 2"/>
          <p:cNvSpPr>
            <a:spLocks noGrp="1"/>
          </p:cNvSpPr>
          <p:nvPr>
            <p:ph idx="1"/>
          </p:nvPr>
        </p:nvSpPr>
        <p:spPr/>
        <p:txBody>
          <a:bodyPr>
            <a:normAutofit/>
          </a:bodyPr>
          <a:lstStyle/>
          <a:p>
            <a:pPr marL="0" indent="0">
              <a:buNone/>
            </a:pPr>
            <a:r>
              <a:rPr lang="en-US" dirty="0">
                <a:solidFill>
                  <a:schemeClr val="accent4">
                    <a:lumMod val="50000"/>
                  </a:schemeClr>
                </a:solidFill>
                <a:cs typeface="American Typewriter"/>
              </a:rPr>
              <a:t>Key point: </a:t>
            </a:r>
          </a:p>
          <a:p>
            <a:pPr marL="0" indent="0">
              <a:buNone/>
            </a:pPr>
            <a:endParaRPr lang="en-US" dirty="0">
              <a:solidFill>
                <a:schemeClr val="accent4">
                  <a:lumMod val="50000"/>
                </a:schemeClr>
              </a:solidFill>
              <a:cs typeface="American Typewriter"/>
            </a:endParaRPr>
          </a:p>
          <a:p>
            <a:r>
              <a:rPr lang="en-US" dirty="0">
                <a:solidFill>
                  <a:schemeClr val="accent4">
                    <a:lumMod val="50000"/>
                  </a:schemeClr>
                </a:solidFill>
                <a:cs typeface="American Typewriter"/>
              </a:rPr>
              <a:t>Horace is writing in rapidly shifting political circumstances.</a:t>
            </a:r>
          </a:p>
          <a:p>
            <a:r>
              <a:rPr lang="en-US" i="1" dirty="0">
                <a:solidFill>
                  <a:schemeClr val="accent4">
                    <a:lumMod val="50000"/>
                  </a:schemeClr>
                </a:solidFill>
                <a:cs typeface="American Typewriter"/>
              </a:rPr>
              <a:t>Epodes</a:t>
            </a:r>
            <a:r>
              <a:rPr lang="en-US" dirty="0">
                <a:solidFill>
                  <a:schemeClr val="accent4">
                    <a:lumMod val="50000"/>
                  </a:schemeClr>
                </a:solidFill>
                <a:cs typeface="American Typewriter"/>
              </a:rPr>
              <a:t> composed c.42-30BC, during Rome’s bloody transition from Republic to autocracy. 7 and 16 express horror at the renewal of civil war</a:t>
            </a:r>
            <a:endParaRPr lang="en-US" dirty="0">
              <a:cs typeface="American Typewriter"/>
            </a:endParaRPr>
          </a:p>
        </p:txBody>
      </p:sp>
    </p:spTree>
    <p:extLst>
      <p:ext uri="{BB962C8B-B14F-4D97-AF65-F5344CB8AC3E}">
        <p14:creationId xmlns:p14="http://schemas.microsoft.com/office/powerpoint/2010/main" val="2703139382"/>
      </p:ext>
    </p:extLst>
  </p:cSld>
  <p:clrMapOvr>
    <a:masterClrMapping/>
  </p:clrMapOvr>
  <p:transition spd="slow">
    <p:pull/>
  </p:transition>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2">
            <a:lumMod val="9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solidFill>
                  <a:srgbClr val="002060"/>
                </a:solidFill>
                <a:latin typeface="+mn-lt"/>
                <a:cs typeface="American Typewriter"/>
              </a:rPr>
              <a:t>The Epodes</a:t>
            </a:r>
            <a:br>
              <a:rPr lang="en-US" dirty="0">
                <a:solidFill>
                  <a:srgbClr val="002060"/>
                </a:solidFill>
                <a:latin typeface="+mn-lt"/>
                <a:cs typeface="American Typewriter"/>
              </a:rPr>
            </a:br>
            <a:r>
              <a:rPr lang="en-US" dirty="0">
                <a:solidFill>
                  <a:srgbClr val="002060"/>
                </a:solidFill>
                <a:latin typeface="+mn-lt"/>
                <a:cs typeface="American Typewriter"/>
              </a:rPr>
              <a:t>‘iambic’ poetry</a:t>
            </a:r>
          </a:p>
        </p:txBody>
      </p:sp>
      <p:sp>
        <p:nvSpPr>
          <p:cNvPr id="3" name="Content Placeholder 2"/>
          <p:cNvSpPr>
            <a:spLocks noGrp="1"/>
          </p:cNvSpPr>
          <p:nvPr>
            <p:ph idx="1"/>
          </p:nvPr>
        </p:nvSpPr>
        <p:spPr>
          <a:xfrm>
            <a:off x="457200" y="1636889"/>
            <a:ext cx="8229600" cy="5102578"/>
          </a:xfrm>
        </p:spPr>
        <p:txBody>
          <a:bodyPr>
            <a:normAutofit fontScale="70000" lnSpcReduction="20000"/>
          </a:bodyPr>
          <a:lstStyle/>
          <a:p>
            <a:pPr marL="0" indent="0">
              <a:buNone/>
            </a:pPr>
            <a:endParaRPr lang="en-US" sz="2400" dirty="0">
              <a:latin typeface="American Typewriter"/>
              <a:cs typeface="American Typewriter"/>
            </a:endParaRPr>
          </a:p>
          <a:p>
            <a:r>
              <a:rPr lang="en-US" u="sng" dirty="0">
                <a:latin typeface="+mj-lt"/>
                <a:cs typeface="American Typewriter"/>
              </a:rPr>
              <a:t>History of criticism</a:t>
            </a:r>
            <a:r>
              <a:rPr lang="en-US" dirty="0">
                <a:latin typeface="+mj-lt"/>
                <a:cs typeface="American Typewriter"/>
              </a:rPr>
              <a:t>: scholars pre-1990s often uncomfortable with poems’ violence, opacity and fleshiness. Tended to study book in bits; more holistic approach needed</a:t>
            </a:r>
          </a:p>
          <a:p>
            <a:endParaRPr lang="en-US" dirty="0">
              <a:latin typeface="+mj-lt"/>
              <a:cs typeface="American Typewriter"/>
            </a:endParaRPr>
          </a:p>
          <a:p>
            <a:r>
              <a:rPr lang="en-US" dirty="0">
                <a:solidFill>
                  <a:srgbClr val="00B050"/>
                </a:solidFill>
                <a:latin typeface="+mj-lt"/>
                <a:cs typeface="American Typewriter"/>
              </a:rPr>
              <a:t>Key features</a:t>
            </a:r>
            <a:r>
              <a:rPr lang="en-US" dirty="0">
                <a:latin typeface="+mj-lt"/>
                <a:cs typeface="American Typewriter"/>
              </a:rPr>
              <a:t>: polyphony, irregularity, odd juxtapositions, thematic variety (civil war, blackmail, indigestion, love)</a:t>
            </a:r>
          </a:p>
          <a:p>
            <a:endParaRPr lang="en-US" dirty="0">
              <a:latin typeface="+mj-lt"/>
              <a:cs typeface="American Typewriter"/>
            </a:endParaRPr>
          </a:p>
          <a:p>
            <a:r>
              <a:rPr lang="en-US" dirty="0">
                <a:latin typeface="+mj-lt"/>
                <a:cs typeface="American Typewriter"/>
              </a:rPr>
              <a:t>Odd </a:t>
            </a:r>
            <a:r>
              <a:rPr lang="en-US" dirty="0">
                <a:solidFill>
                  <a:schemeClr val="accent6">
                    <a:lumMod val="50000"/>
                  </a:schemeClr>
                </a:solidFill>
                <a:latin typeface="+mj-lt"/>
                <a:cs typeface="American Typewriter"/>
              </a:rPr>
              <a:t>17-poem</a:t>
            </a:r>
            <a:r>
              <a:rPr lang="en-US" dirty="0">
                <a:latin typeface="+mj-lt"/>
                <a:cs typeface="American Typewriter"/>
              </a:rPr>
              <a:t> structure, with ‘downward momentum’ (Porter 1995) NOT Virgil’s 10-poem </a:t>
            </a:r>
            <a:r>
              <a:rPr lang="en-US" i="1" dirty="0">
                <a:latin typeface="+mj-lt"/>
                <a:cs typeface="American Typewriter"/>
              </a:rPr>
              <a:t>Eclogues</a:t>
            </a:r>
            <a:r>
              <a:rPr lang="en-US" dirty="0">
                <a:latin typeface="+mj-lt"/>
                <a:cs typeface="American Typewriter"/>
              </a:rPr>
              <a:t>. Yet the book’s architecture is complex and in many ways neatly patterned. </a:t>
            </a:r>
          </a:p>
          <a:p>
            <a:pPr marL="0" indent="0">
              <a:buNone/>
            </a:pPr>
            <a:endParaRPr lang="en-US" dirty="0">
              <a:latin typeface="+mj-lt"/>
              <a:cs typeface="American Typewriter"/>
            </a:endParaRPr>
          </a:p>
          <a:p>
            <a:r>
              <a:rPr lang="en-US" dirty="0">
                <a:solidFill>
                  <a:srgbClr val="7030A0"/>
                </a:solidFill>
                <a:latin typeface="+mj-lt"/>
                <a:cs typeface="American Typewriter"/>
              </a:rPr>
              <a:t>Poems 1-10 </a:t>
            </a:r>
            <a:r>
              <a:rPr lang="en-US" dirty="0">
                <a:latin typeface="+mj-lt"/>
                <a:cs typeface="American Typewriter"/>
              </a:rPr>
              <a:t>= iambic </a:t>
            </a:r>
            <a:r>
              <a:rPr lang="en-US" dirty="0" err="1">
                <a:latin typeface="+mj-lt"/>
                <a:cs typeface="American Typewriter"/>
              </a:rPr>
              <a:t>trimeter</a:t>
            </a:r>
            <a:r>
              <a:rPr lang="en-US" dirty="0">
                <a:latin typeface="+mj-lt"/>
                <a:cs typeface="American Typewriter"/>
              </a:rPr>
              <a:t> + dimeter </a:t>
            </a:r>
          </a:p>
          <a:p>
            <a:pPr marL="0" indent="0">
              <a:buNone/>
            </a:pPr>
            <a:r>
              <a:rPr lang="en-US">
                <a:latin typeface="+mj-lt"/>
                <a:cs typeface="American Typewriter"/>
              </a:rPr>
              <a:t>      ibis, (1.1)</a:t>
            </a:r>
            <a:r>
              <a:rPr lang="en-US">
                <a:latin typeface="Abadi" panose="020B0604020104020204" pitchFamily="34" charset="0"/>
                <a:cs typeface="American Typewriter"/>
              </a:rPr>
              <a:t>~</a:t>
            </a:r>
            <a:r>
              <a:rPr lang="en-US" dirty="0">
                <a:latin typeface="+mj-lt"/>
                <a:cs typeface="American Typewriter"/>
              </a:rPr>
              <a:t>exit (10.1) </a:t>
            </a:r>
            <a:r>
              <a:rPr lang="en-US" dirty="0">
                <a:latin typeface="Abadi" panose="020B0604020104020204" pitchFamily="34" charset="0"/>
                <a:cs typeface="American Typewriter"/>
              </a:rPr>
              <a:t>~ </a:t>
            </a:r>
            <a:r>
              <a:rPr lang="en-US" dirty="0" err="1">
                <a:cs typeface="American Typewriter"/>
              </a:rPr>
              <a:t>exitus</a:t>
            </a:r>
            <a:r>
              <a:rPr lang="en-US" dirty="0">
                <a:cs typeface="American Typewriter"/>
              </a:rPr>
              <a:t> (17.81)</a:t>
            </a:r>
          </a:p>
          <a:p>
            <a:pPr marL="0" indent="0">
              <a:buNone/>
            </a:pPr>
            <a:endParaRPr lang="en-US" dirty="0">
              <a:latin typeface="+mj-lt"/>
              <a:cs typeface="American Typewriter"/>
            </a:endParaRPr>
          </a:p>
          <a:p>
            <a:endParaRPr lang="en-US" dirty="0">
              <a:latin typeface="+mj-lt"/>
              <a:cs typeface="American Typewriter"/>
            </a:endParaRPr>
          </a:p>
          <a:p>
            <a:endParaRPr lang="en-US" dirty="0">
              <a:latin typeface="+mj-lt"/>
              <a:cs typeface="American Typewriter"/>
            </a:endParaRPr>
          </a:p>
          <a:p>
            <a:endParaRPr lang="en-US" dirty="0">
              <a:latin typeface="+mj-lt"/>
              <a:cs typeface="American Typewriter"/>
            </a:endParaRPr>
          </a:p>
        </p:txBody>
      </p:sp>
    </p:spTree>
    <p:extLst>
      <p:ext uri="{BB962C8B-B14F-4D97-AF65-F5344CB8AC3E}">
        <p14:creationId xmlns:p14="http://schemas.microsoft.com/office/powerpoint/2010/main" val="1184576029"/>
      </p:ext>
    </p:extLst>
  </p:cSld>
  <p:clrMapOvr>
    <a:masterClrMapping/>
  </p:clrMapOvr>
  <p:transition spd="slow">
    <p:pull/>
  </p:transition>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56C20283-73E0-40EC-8AD8-057F581F64C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43" y="0"/>
            <a:ext cx="9141714" cy="6858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Freeform 28">
            <a:extLst>
              <a:ext uri="{FF2B5EF4-FFF2-40B4-BE49-F238E27FC236}">
                <a16:creationId xmlns:a16="http://schemas.microsoft.com/office/drawing/2014/main" id="{3FCC729B-E528-40C3-82D3-BA4375575E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flipV="1">
            <a:off x="720090" y="0"/>
            <a:ext cx="8413995" cy="6858000"/>
          </a:xfrm>
          <a:custGeom>
            <a:avLst/>
            <a:gdLst>
              <a:gd name="connsiteX0" fmla="*/ 0 w 11218661"/>
              <a:gd name="connsiteY0" fmla="*/ 0 h 6858000"/>
              <a:gd name="connsiteX1" fmla="*/ 8042507 w 11218661"/>
              <a:gd name="connsiteY1" fmla="*/ 0 h 6858000"/>
              <a:gd name="connsiteX2" fmla="*/ 11218661 w 11218661"/>
              <a:gd name="connsiteY2" fmla="*/ 6858000 h 6858000"/>
              <a:gd name="connsiteX3" fmla="*/ 0 w 11218661"/>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1218661" h="6858000">
                <a:moveTo>
                  <a:pt x="0" y="0"/>
                </a:moveTo>
                <a:lnTo>
                  <a:pt x="8042507" y="0"/>
                </a:lnTo>
                <a:lnTo>
                  <a:pt x="11218661" y="6858000"/>
                </a:lnTo>
                <a:lnTo>
                  <a:pt x="0" y="6858000"/>
                </a:lnTo>
                <a:close/>
              </a:path>
            </a:pathLst>
          </a:custGeom>
          <a:solidFill>
            <a:schemeClr val="bg1">
              <a:lumMod val="85000"/>
              <a:lumOff val="1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4" name="Freeform 26">
            <a:extLst>
              <a:ext uri="{FF2B5EF4-FFF2-40B4-BE49-F238E27FC236}">
                <a16:creationId xmlns:a16="http://schemas.microsoft.com/office/drawing/2014/main" id="{58F1FB8D-1842-4A04-998D-6CF047AB279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flipV="1">
            <a:off x="1065186" y="0"/>
            <a:ext cx="8078814" cy="6858000"/>
          </a:xfrm>
          <a:custGeom>
            <a:avLst/>
            <a:gdLst>
              <a:gd name="connsiteX0" fmla="*/ 0 w 10771752"/>
              <a:gd name="connsiteY0" fmla="*/ 0 h 6858000"/>
              <a:gd name="connsiteX1" fmla="*/ 7595598 w 10771752"/>
              <a:gd name="connsiteY1" fmla="*/ 0 h 6858000"/>
              <a:gd name="connsiteX2" fmla="*/ 10771752 w 10771752"/>
              <a:gd name="connsiteY2" fmla="*/ 6858000 h 6858000"/>
              <a:gd name="connsiteX3" fmla="*/ 0 w 10771752"/>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0771752" h="6858000">
                <a:moveTo>
                  <a:pt x="0" y="0"/>
                </a:moveTo>
                <a:lnTo>
                  <a:pt x="7595598" y="0"/>
                </a:lnTo>
                <a:lnTo>
                  <a:pt x="10771752" y="6858000"/>
                </a:lnTo>
                <a:lnTo>
                  <a:pt x="0" y="6858000"/>
                </a:lnTo>
                <a:close/>
              </a:path>
            </a:pathLst>
          </a:cu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 name="Title 1">
            <a:extLst>
              <a:ext uri="{FF2B5EF4-FFF2-40B4-BE49-F238E27FC236}">
                <a16:creationId xmlns:a16="http://schemas.microsoft.com/office/drawing/2014/main" id="{A6ED933A-41A1-441E-BBF8-9A1679C578C5}"/>
              </a:ext>
            </a:extLst>
          </p:cNvPr>
          <p:cNvSpPr>
            <a:spLocks noGrp="1"/>
          </p:cNvSpPr>
          <p:nvPr>
            <p:ph type="title"/>
          </p:nvPr>
        </p:nvSpPr>
        <p:spPr>
          <a:xfrm>
            <a:off x="3288029" y="365125"/>
            <a:ext cx="5373370" cy="1325563"/>
          </a:xfrm>
        </p:spPr>
        <p:txBody>
          <a:bodyPr>
            <a:normAutofit/>
          </a:bodyPr>
          <a:lstStyle/>
          <a:p>
            <a:r>
              <a:rPr lang="en-GB" dirty="0" err="1"/>
              <a:t>Oliensis</a:t>
            </a:r>
            <a:r>
              <a:rPr lang="en-GB" dirty="0"/>
              <a:t>, 1998</a:t>
            </a:r>
          </a:p>
        </p:txBody>
      </p:sp>
      <p:pic>
        <p:nvPicPr>
          <p:cNvPr id="5" name="Picture 4" descr="A screenshot of a cell phone&#10;&#10;Description generated with high confidence">
            <a:extLst>
              <a:ext uri="{FF2B5EF4-FFF2-40B4-BE49-F238E27FC236}">
                <a16:creationId xmlns:a16="http://schemas.microsoft.com/office/drawing/2014/main" id="{CE294650-FC45-4AB6-A713-E400A193F040}"/>
              </a:ext>
            </a:extLst>
          </p:cNvPr>
          <p:cNvPicPr>
            <a:picLocks noChangeAspect="1"/>
          </p:cNvPicPr>
          <p:nvPr/>
        </p:nvPicPr>
        <p:blipFill>
          <a:blip r:embed="rId2"/>
          <a:stretch>
            <a:fillRect/>
          </a:stretch>
        </p:blipFill>
        <p:spPr>
          <a:xfrm>
            <a:off x="360045" y="1504065"/>
            <a:ext cx="2569467" cy="3849388"/>
          </a:xfrm>
          <a:prstGeom prst="rect">
            <a:avLst/>
          </a:prstGeom>
        </p:spPr>
      </p:pic>
      <p:sp>
        <p:nvSpPr>
          <p:cNvPr id="3" name="Content Placeholder 2">
            <a:extLst>
              <a:ext uri="{FF2B5EF4-FFF2-40B4-BE49-F238E27FC236}">
                <a16:creationId xmlns:a16="http://schemas.microsoft.com/office/drawing/2014/main" id="{52FF24BF-1C86-47DE-A34B-DDC623909682}"/>
              </a:ext>
            </a:extLst>
          </p:cNvPr>
          <p:cNvSpPr>
            <a:spLocks noGrp="1"/>
          </p:cNvSpPr>
          <p:nvPr>
            <p:ph idx="1"/>
          </p:nvPr>
        </p:nvSpPr>
        <p:spPr>
          <a:xfrm>
            <a:off x="3290636" y="2022601"/>
            <a:ext cx="5695320" cy="4154361"/>
          </a:xfrm>
        </p:spPr>
        <p:txBody>
          <a:bodyPr>
            <a:normAutofit/>
          </a:bodyPr>
          <a:lstStyle/>
          <a:p>
            <a:pPr marL="0" indent="0">
              <a:buNone/>
            </a:pPr>
            <a:endParaRPr lang="en-US" sz="1700" dirty="0">
              <a:cs typeface="American Typewriter"/>
            </a:endParaRPr>
          </a:p>
          <a:p>
            <a:pPr marL="0" indent="0">
              <a:buNone/>
            </a:pPr>
            <a:endParaRPr lang="en-US" sz="1700" dirty="0">
              <a:cs typeface="American Typewriter"/>
            </a:endParaRPr>
          </a:p>
          <a:p>
            <a:pPr marL="0" indent="0">
              <a:buNone/>
            </a:pPr>
            <a:r>
              <a:rPr lang="en-US" dirty="0">
                <a:cs typeface="American Typewriter"/>
              </a:rPr>
              <a:t>The 17-book poem, with its ‘unbalanced foot’ (</a:t>
            </a:r>
            <a:r>
              <a:rPr lang="en-US" i="1" dirty="0" err="1">
                <a:cs typeface="American Typewriter"/>
              </a:rPr>
              <a:t>incerto</a:t>
            </a:r>
            <a:r>
              <a:rPr lang="en-US" i="1" dirty="0">
                <a:cs typeface="American Typewriter"/>
              </a:rPr>
              <a:t> </a:t>
            </a:r>
            <a:r>
              <a:rPr lang="en-US" i="1" dirty="0" err="1">
                <a:cs typeface="American Typewriter"/>
              </a:rPr>
              <a:t>pede</a:t>
            </a:r>
            <a:r>
              <a:rPr lang="en-US" i="1" dirty="0">
                <a:cs typeface="American Typewriter"/>
              </a:rPr>
              <a:t> </a:t>
            </a:r>
            <a:r>
              <a:rPr lang="en-US" dirty="0">
                <a:cs typeface="American Typewriter"/>
              </a:rPr>
              <a:t>11.20) is the </a:t>
            </a:r>
            <a:r>
              <a:rPr lang="en-US" dirty="0" err="1">
                <a:cs typeface="American Typewriter"/>
              </a:rPr>
              <a:t>epodic</a:t>
            </a:r>
            <a:r>
              <a:rPr lang="en-US" dirty="0">
                <a:cs typeface="American Typewriter"/>
              </a:rPr>
              <a:t> distich writ large…</a:t>
            </a:r>
          </a:p>
          <a:p>
            <a:endParaRPr lang="en-GB" sz="1700" dirty="0"/>
          </a:p>
        </p:txBody>
      </p:sp>
    </p:spTree>
    <p:extLst>
      <p:ext uri="{BB962C8B-B14F-4D97-AF65-F5344CB8AC3E}">
        <p14:creationId xmlns:p14="http://schemas.microsoft.com/office/powerpoint/2010/main" val="46893873"/>
      </p:ext>
    </p:extLst>
  </p:cSld>
  <p:clrMapOvr>
    <a:overrideClrMapping bg1="dk1" tx1="lt1" bg2="dk2" tx2="lt2" accent1="accent1" accent2="accent2" accent3="accent3" accent4="accent4" accent5="accent5" accent6="accent6" hlink="hlink" folHlink="folHlink"/>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docProps/app.xml><?xml version="1.0" encoding="utf-8"?>
<Properties xmlns="http://schemas.openxmlformats.org/officeDocument/2006/extended-properties" xmlns:vt="http://schemas.openxmlformats.org/officeDocument/2006/docPropsVTypes">
  <TotalTime>417</TotalTime>
  <Words>754</Words>
  <Application>Microsoft Office PowerPoint</Application>
  <PresentationFormat>On-screen Show (4:3)</PresentationFormat>
  <Paragraphs>76</Paragraphs>
  <Slides>16</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16</vt:i4>
      </vt:variant>
    </vt:vector>
  </HeadingPairs>
  <TitlesOfParts>
    <vt:vector size="22" baseType="lpstr">
      <vt:lpstr>Abadi</vt:lpstr>
      <vt:lpstr>American Typewriter</vt:lpstr>
      <vt:lpstr>Arial</vt:lpstr>
      <vt:lpstr>Calibri</vt:lpstr>
      <vt:lpstr>Wingdings</vt:lpstr>
      <vt:lpstr>Office Theme</vt:lpstr>
      <vt:lpstr>Vulnerable Body 4 </vt:lpstr>
      <vt:lpstr>Quintus Horatius Flaccus, son of a libertus</vt:lpstr>
      <vt:lpstr> Key idea / question </vt:lpstr>
      <vt:lpstr>Biography: Quintus Horatius Flaccus  (from his own poetry and Suetonius’ Vita Horatii)</vt:lpstr>
      <vt:lpstr>PowerPoint Presentation</vt:lpstr>
      <vt:lpstr>The ‘libertus’ factor</vt:lpstr>
      <vt:lpstr>Unstable identities, unstable times</vt:lpstr>
      <vt:lpstr>The Epodes ‘iambic’ poetry</vt:lpstr>
      <vt:lpstr>Oliensis, 1998</vt:lpstr>
      <vt:lpstr>Epode = epodos, -i (m), Greek epōidos / epōide</vt:lpstr>
      <vt:lpstr>Key themes</vt:lpstr>
      <vt:lpstr>Horace’s literary models</vt:lpstr>
      <vt:lpstr>Ugly, misshapen iambic: mocking Hipponax</vt:lpstr>
      <vt:lpstr>The hard-soft iambic voice</vt:lpstr>
      <vt:lpstr>Epode 1: hearts and minds ‘Battle of Actium’ Lorenzo A. Castro, 1672</vt:lpstr>
      <vt:lpstr>Epode 3: garlicky powerplay</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Vulnerable Body 4</dc:title>
  <dc:creator>Emma</dc:creator>
  <cp:lastModifiedBy>Emma</cp:lastModifiedBy>
  <cp:revision>19</cp:revision>
  <dcterms:created xsi:type="dcterms:W3CDTF">2018-10-25T14:55:26Z</dcterms:created>
  <dcterms:modified xsi:type="dcterms:W3CDTF">2018-10-30T08:18:20Z</dcterms:modified>
</cp:coreProperties>
</file>