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2" r:id="rId6"/>
    <p:sldId id="261" r:id="rId7"/>
    <p:sldId id="259" r:id="rId8"/>
    <p:sldId id="266" r:id="rId9"/>
    <p:sldId id="268" r:id="rId10"/>
    <p:sldId id="265" r:id="rId11"/>
    <p:sldId id="264" r:id="rId12"/>
    <p:sldId id="267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0275"/>
    <a:srgbClr val="FFFFEB"/>
    <a:srgbClr val="E6FEF5"/>
    <a:srgbClr val="E5FFFF"/>
    <a:srgbClr val="FF00FF"/>
    <a:srgbClr val="808000"/>
    <a:srgbClr val="FFEEB7"/>
    <a:srgbClr val="FFE2E0"/>
    <a:srgbClr val="FFB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7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94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6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5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3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3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4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9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5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2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6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2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DFFB9-E15C-724A-8884-1E5C284C18C6}" type="datetimeFigureOut">
              <a:rPr lang="en-US" smtClean="0"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712A5-4C56-E647-9162-EB7A31E25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1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971" y="1783959"/>
            <a:ext cx="3483937" cy="2889114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GB" i="1" dirty="0">
                <a:solidFill>
                  <a:srgbClr val="808000"/>
                </a:solidFill>
                <a:cs typeface="American Typewriter"/>
              </a:rPr>
              <a:t>Discordia</a:t>
            </a:r>
            <a:r>
              <a:rPr lang="en-GB" dirty="0">
                <a:solidFill>
                  <a:srgbClr val="808000"/>
                </a:solidFill>
                <a:cs typeface="American Typewriter"/>
              </a:rPr>
              <a:t> and powerlessness: Horace’s penetrating </a:t>
            </a:r>
            <a:r>
              <a:rPr lang="en-GB" i="1" dirty="0">
                <a:solidFill>
                  <a:srgbClr val="808000"/>
                </a:solidFill>
                <a:cs typeface="American Typewriter"/>
              </a:rPr>
              <a:t>Epodes</a:t>
            </a:r>
            <a:r>
              <a:rPr lang="en-GB" dirty="0">
                <a:solidFill>
                  <a:srgbClr val="808000"/>
                </a:solidFill>
                <a:cs typeface="American Typewriter"/>
              </a:rPr>
              <a:t> (II)</a:t>
            </a:r>
            <a:r>
              <a:rPr lang="it-IT" dirty="0">
                <a:solidFill>
                  <a:srgbClr val="808000"/>
                </a:solidFill>
                <a:cs typeface="American Typewriter"/>
              </a:rPr>
              <a:t> </a:t>
            </a:r>
            <a:br>
              <a:rPr lang="en-US" dirty="0">
                <a:cs typeface="American Typewriter"/>
              </a:rPr>
            </a:br>
            <a:endParaRPr lang="en-US" dirty="0">
              <a:latin typeface="+mn-lt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970" y="4750893"/>
            <a:ext cx="3483937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cs typeface="American Typewriter"/>
              </a:rPr>
              <a:t>Vulnerable Body 5</a:t>
            </a:r>
            <a:endParaRPr lang="en-US" sz="2800" b="1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 descr="old woman.jpg">
            <a:extLst>
              <a:ext uri="{FF2B5EF4-FFF2-40B4-BE49-F238E27FC236}">
                <a16:creationId xmlns:a16="http://schemas.microsoft.com/office/drawing/2014/main" id="{090E4315-D528-45F9-A03C-14FC8401D1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r="3909"/>
          <a:stretch/>
        </p:blipFill>
        <p:spPr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75724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B23C7-7334-48E4-8689-4A66B94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6776" y="185878"/>
            <a:ext cx="4939868" cy="163162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100" dirty="0"/>
              <a:t>Poem as body, body as poem: </a:t>
            </a:r>
            <a:r>
              <a:rPr lang="en-GB" sz="4100" dirty="0">
                <a:solidFill>
                  <a:schemeClr val="accent2">
                    <a:lumMod val="50000"/>
                  </a:schemeClr>
                </a:solidFill>
              </a:rPr>
              <a:t>Epode 8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45C8875-65BE-4FE2-84EF-52F4DCE6B9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81" r="15925"/>
          <a:stretch/>
        </p:blipFill>
        <p:spPr>
          <a:xfrm>
            <a:off x="20" y="10"/>
            <a:ext cx="3476673" cy="6857990"/>
          </a:xfrm>
          <a:prstGeom prst="rect">
            <a:avLst/>
          </a:prstGeom>
          <a:effectLst/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10700" y="2115117"/>
            <a:ext cx="4732020" cy="0"/>
          </a:xfrm>
          <a:prstGeom prst="line">
            <a:avLst/>
          </a:prstGeom>
          <a:ln w="19050">
            <a:solidFill>
              <a:srgbClr val="B793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2411001-3744-4E26-B7E2-4E77425F3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4073" y="2115117"/>
            <a:ext cx="4939867" cy="4658215"/>
          </a:xfrm>
        </p:spPr>
        <p:txBody>
          <a:bodyPr>
            <a:normAutofit/>
          </a:bodyPr>
          <a:lstStyle/>
          <a:p>
            <a:r>
              <a:rPr lang="en-US" sz="2000" dirty="0"/>
              <a:t>Notice how Horace uses the longer iambic </a:t>
            </a:r>
            <a:r>
              <a:rPr lang="en-US" sz="2000" dirty="0" err="1"/>
              <a:t>trimeter</a:t>
            </a:r>
            <a:r>
              <a:rPr lang="en-US" sz="2000" dirty="0"/>
              <a:t> to emphasize unattractive swelling or heaviness (</a:t>
            </a:r>
            <a:r>
              <a:rPr lang="en-US" sz="2000" i="1" dirty="0" err="1"/>
              <a:t>tumentibus</a:t>
            </a:r>
            <a:r>
              <a:rPr lang="en-US" sz="2000" i="1" dirty="0"/>
              <a:t> </a:t>
            </a:r>
            <a:r>
              <a:rPr lang="en-US" sz="2000" dirty="0"/>
              <a:t>v.9; </a:t>
            </a:r>
            <a:r>
              <a:rPr lang="en-US" sz="2000" i="1" dirty="0" err="1"/>
              <a:t>rotundioribus</a:t>
            </a:r>
            <a:r>
              <a:rPr lang="en-US" sz="2000" dirty="0"/>
              <a:t> v.13)</a:t>
            </a:r>
          </a:p>
          <a:p>
            <a:r>
              <a:rPr lang="en-US" sz="2000" dirty="0"/>
              <a:t>Lines 9-10 reproduce the woman’s ugly body in the shape of ‘unbalanced’ iambic.</a:t>
            </a:r>
          </a:p>
          <a:p>
            <a:r>
              <a:rPr lang="en-US" sz="2000" dirty="0"/>
              <a:t>In lines 5-6, the ‘gaping’ of the woman’s anus is mapped onto the page in the wide separation (hyperbaton) of </a:t>
            </a:r>
            <a:r>
              <a:rPr lang="en-US" sz="2000" i="1" dirty="0" err="1"/>
              <a:t>turpis</a:t>
            </a:r>
            <a:r>
              <a:rPr lang="en-US" sz="2000" dirty="0"/>
              <a:t> (‘vile’) and</a:t>
            </a:r>
            <a:r>
              <a:rPr lang="en-US" sz="2000" i="1" dirty="0"/>
              <a:t> </a:t>
            </a:r>
            <a:r>
              <a:rPr lang="en-US" sz="2000" i="1" dirty="0" err="1"/>
              <a:t>podex</a:t>
            </a:r>
            <a:r>
              <a:rPr lang="en-US" sz="2000" i="1" dirty="0"/>
              <a:t> </a:t>
            </a:r>
            <a:r>
              <a:rPr lang="en-US" sz="2000" dirty="0"/>
              <a:t>(arsehole)</a:t>
            </a:r>
          </a:p>
          <a:p>
            <a:r>
              <a:rPr lang="en-US" sz="2000" dirty="0"/>
              <a:t>In the same poem, notice also how mentions of male impotence or lack of arousal occur in the shorter line (iambic dimeter), e.g. v.2, v.18</a:t>
            </a:r>
          </a:p>
        </p:txBody>
      </p:sp>
    </p:spTree>
    <p:extLst>
      <p:ext uri="{BB962C8B-B14F-4D97-AF65-F5344CB8AC3E}">
        <p14:creationId xmlns:p14="http://schemas.microsoft.com/office/powerpoint/2010/main" val="2176643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196CD-65C0-46D4-8B59-7DC96DEEE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>
                <a:solidFill>
                  <a:srgbClr val="00B050"/>
                </a:solidFill>
              </a:rPr>
              <a:t>Epode </a:t>
            </a:r>
            <a:r>
              <a:rPr lang="en-GB" dirty="0">
                <a:solidFill>
                  <a:srgbClr val="00B050"/>
                </a:solidFill>
              </a:rPr>
              <a:t>12</a:t>
            </a:r>
            <a:r>
              <a:rPr lang="en-GB" dirty="0"/>
              <a:t>: tit for tat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9E4CC-F6EE-47E3-AA4B-47BFA9215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17511"/>
            <a:ext cx="8229600" cy="4308652"/>
          </a:xfrm>
        </p:spPr>
        <p:txBody>
          <a:bodyPr/>
          <a:lstStyle/>
          <a:p>
            <a:r>
              <a:rPr lang="en-GB" dirty="0"/>
              <a:t>Old woman ‘replies’ to </a:t>
            </a:r>
            <a:r>
              <a:rPr lang="en-GB" i="1" dirty="0"/>
              <a:t>Epode </a:t>
            </a:r>
            <a:r>
              <a:rPr lang="en-GB" dirty="0"/>
              <a:t>8, addressing the poet-lover with savage threats.</a:t>
            </a:r>
          </a:p>
          <a:p>
            <a:r>
              <a:rPr lang="en-GB" dirty="0"/>
              <a:t>It is her overwhelming, powerful desire that takes centre stage, not the poet’s lack of arousal.</a:t>
            </a:r>
          </a:p>
          <a:p>
            <a:r>
              <a:rPr lang="en-GB" dirty="0"/>
              <a:t>She has the last word, and compares the poet to a hunted animal (lamb, deer).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786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C57C-7867-4EE4-A0C4-287F04301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6" y="629266"/>
            <a:ext cx="3845274" cy="167660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Questions for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4A831-59ED-4C3E-BD80-DEE8900F5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697" y="2438400"/>
            <a:ext cx="3845272" cy="37854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GB" sz="2700" dirty="0"/>
          </a:p>
          <a:p>
            <a:pPr>
              <a:lnSpc>
                <a:spcPct val="90000"/>
              </a:lnSpc>
            </a:pPr>
            <a:r>
              <a:rPr lang="en-GB" sz="2700" dirty="0"/>
              <a:t>‘To apply the term ‘impotence’ to </a:t>
            </a:r>
            <a:r>
              <a:rPr lang="en-GB" sz="2700" i="1" dirty="0"/>
              <a:t>Epodes</a:t>
            </a:r>
            <a:r>
              <a:rPr lang="en-GB" sz="2700" dirty="0"/>
              <a:t> 8 and 12 is something of a misnomer’ (Watson p287). Discuss. Are these poems about impotence?</a:t>
            </a:r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F728B143-5DC9-4B5C-AE2E-F673D9F50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46" r="7890" b="3"/>
          <a:stretch/>
        </p:blipFill>
        <p:spPr>
          <a:xfrm>
            <a:off x="4567959" y="640082"/>
            <a:ext cx="4096293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07697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" y="0"/>
            <a:ext cx="914171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720090" y="0"/>
            <a:ext cx="8413995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065186" y="0"/>
            <a:ext cx="8078814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8029" y="365125"/>
            <a:ext cx="537337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E6FEF5"/>
                </a:solidFill>
                <a:latin typeface="+mn-lt"/>
                <a:cs typeface="American Typewriter"/>
              </a:rPr>
              <a:t>More questions for discussion</a:t>
            </a:r>
          </a:p>
        </p:txBody>
      </p:sp>
      <p:pic>
        <p:nvPicPr>
          <p:cNvPr id="5" name="Picture 4" descr="A person with collar shirt&#10;&#10;Description generated with high confidence">
            <a:extLst>
              <a:ext uri="{FF2B5EF4-FFF2-40B4-BE49-F238E27FC236}">
                <a16:creationId xmlns:a16="http://schemas.microsoft.com/office/drawing/2014/main" id="{E72071DF-AAD5-4F95-87D3-117D6557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" y="1525451"/>
            <a:ext cx="2569467" cy="38066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0636" y="2022601"/>
            <a:ext cx="5370763" cy="4154361"/>
          </a:xfrm>
        </p:spPr>
        <p:txBody>
          <a:bodyPr>
            <a:normAutofit/>
          </a:bodyPr>
          <a:lstStyle/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it-IT" sz="2000" u="sng" dirty="0">
                <a:cs typeface="American Typewriter"/>
              </a:rPr>
              <a:t>Watson p386: </a:t>
            </a:r>
            <a:r>
              <a:rPr lang="it-IT" sz="2000" dirty="0">
                <a:cs typeface="American Typewriter"/>
              </a:rPr>
              <a:t>‘It is evident that the primary function of such beast-analogies, when applied to sexually active women, is not, as Richlin has claimed, to dehumanize their subject, but rather to intimate that female lust is animal-like in character: that is to say, dangerous, intemperate and insensate…’ Do you agree?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it-IT" sz="2000" dirty="0">
                <a:cs typeface="American Typewriter"/>
              </a:rPr>
              <a:t>What is the effect of the poet-lover being compared to an animal (lamb, deer) in the final lines of </a:t>
            </a:r>
            <a:r>
              <a:rPr lang="it-IT" sz="2000" i="1" dirty="0">
                <a:cs typeface="American Typewriter"/>
              </a:rPr>
              <a:t>Epode</a:t>
            </a:r>
            <a:r>
              <a:rPr lang="it-IT" sz="2000" dirty="0">
                <a:cs typeface="American Typewriter"/>
              </a:rPr>
              <a:t> 12?  </a:t>
            </a:r>
            <a:endParaRPr lang="en-US" sz="2000" dirty="0"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05925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merican Typewriter"/>
              </a:rPr>
              <a:t>The</a:t>
            </a:r>
            <a:r>
              <a:rPr lang="en-US" i="1" dirty="0">
                <a:cs typeface="American Typewriter"/>
              </a:rPr>
              <a:t> Epodes</a:t>
            </a:r>
            <a:r>
              <a:rPr lang="en-US" dirty="0">
                <a:cs typeface="American Typewriter"/>
              </a:rPr>
              <a:t>: </a:t>
            </a:r>
            <a:r>
              <a:rPr lang="en-US" dirty="0">
                <a:solidFill>
                  <a:srgbClr val="660066"/>
                </a:solidFill>
                <a:cs typeface="American Typewriter"/>
              </a:rPr>
              <a:t>key points so far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4095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+mj-lt"/>
                <a:cs typeface="American Typewriter"/>
              </a:rPr>
              <a:t>Horace makes the genre/form of iambic poetry inseparable from his own precarity as son of a freedman who was on the losing side in the civil wars. </a:t>
            </a:r>
            <a:endParaRPr lang="it-IT" dirty="0">
              <a:latin typeface="+mj-lt"/>
              <a:cs typeface="American Typewriter"/>
            </a:endParaRPr>
          </a:p>
          <a:p>
            <a:pPr>
              <a:spcAft>
                <a:spcPts val="600"/>
              </a:spcAft>
            </a:pPr>
            <a:r>
              <a:rPr lang="en-US" dirty="0">
                <a:latin typeface="+mj-lt"/>
                <a:cs typeface="American Typewriter"/>
              </a:rPr>
              <a:t>Horace not an objective, distanced commentator on current events, but a compromised, </a:t>
            </a:r>
            <a:r>
              <a:rPr lang="en-US" dirty="0" err="1">
                <a:latin typeface="+mj-lt"/>
                <a:cs typeface="American Typewriter"/>
              </a:rPr>
              <a:t>traumatised</a:t>
            </a:r>
            <a:r>
              <a:rPr lang="en-US" dirty="0">
                <a:latin typeface="+mj-lt"/>
                <a:cs typeface="American Typewriter"/>
              </a:rPr>
              <a:t> participant. </a:t>
            </a:r>
            <a:endParaRPr lang="it-IT" dirty="0">
              <a:latin typeface="+mj-lt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+mj-lt"/>
                <a:cs typeface="American Typewriter"/>
              </a:rPr>
              <a:t>The poet uses simile and metaphor to take up more or less powerful positions; he veers between male self-mastery/effeminate subjection.</a:t>
            </a:r>
            <a:endParaRPr lang="it-IT" dirty="0">
              <a:latin typeface="+mj-lt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+mj-lt"/>
                <a:cs typeface="American Typewriter"/>
              </a:rPr>
              <a:t>Abuse poetry seems to both respond to that ‘victim status’ and perpetuate it, while of course trying to make victims of others</a:t>
            </a:r>
            <a:endParaRPr lang="it-IT" dirty="0">
              <a:latin typeface="+mj-lt"/>
              <a:cs typeface="American Typewriter"/>
            </a:endParaRPr>
          </a:p>
          <a:p>
            <a:pPr lvl="0">
              <a:spcAft>
                <a:spcPts val="600"/>
              </a:spcAft>
            </a:pPr>
            <a:r>
              <a:rPr lang="en-US" dirty="0">
                <a:latin typeface="+mj-lt"/>
                <a:cs typeface="American Typewriter"/>
              </a:rPr>
              <a:t>BODILY vulnerability is an ongoing theme: bodily weakness translates into and comes to stand for all kinds of other vulnerabilities. </a:t>
            </a:r>
          </a:p>
          <a:p>
            <a:pPr lvl="0">
              <a:spcAft>
                <a:spcPts val="600"/>
              </a:spcAft>
            </a:pPr>
            <a:r>
              <a:rPr lang="it-IT" dirty="0">
                <a:latin typeface="+mj-lt"/>
                <a:cs typeface="American Typewriter"/>
              </a:rPr>
              <a:t>Aggressive, abusive iambic given a new (mitigating?) frame in the </a:t>
            </a:r>
            <a:r>
              <a:rPr lang="it-IT" i="1" dirty="0">
                <a:latin typeface="+mj-lt"/>
                <a:cs typeface="American Typewriter"/>
              </a:rPr>
              <a:t>Epodes</a:t>
            </a:r>
            <a:r>
              <a:rPr lang="it-IT" dirty="0">
                <a:latin typeface="+mj-lt"/>
                <a:cs typeface="American Typewriter"/>
              </a:rPr>
              <a:t>: e.g. The playful, agonistic yet protective space of Maecenas’ villa (</a:t>
            </a:r>
            <a:r>
              <a:rPr lang="it-IT" i="1" dirty="0">
                <a:latin typeface="+mj-lt"/>
                <a:cs typeface="American Typewriter"/>
              </a:rPr>
              <a:t>Epod</a:t>
            </a:r>
            <a:r>
              <a:rPr lang="it-IT" dirty="0">
                <a:latin typeface="+mj-lt"/>
                <a:cs typeface="American Typewriter"/>
              </a:rPr>
              <a:t>.3)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00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72E86-4B5B-4171-9239-4E33C9E01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lecture-seminar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789C3-66E5-4544-B9AE-78243EF8A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How might we relate the ‘hag’ of </a:t>
            </a:r>
            <a:r>
              <a:rPr lang="en-GB" i="1" dirty="0"/>
              <a:t>Epod</a:t>
            </a:r>
            <a:r>
              <a:rPr lang="en-GB" dirty="0"/>
              <a:t>.8 and 12 to wider themes and recurring figures in the work?</a:t>
            </a:r>
          </a:p>
          <a:p>
            <a:r>
              <a:rPr lang="en-GB" dirty="0" err="1">
                <a:solidFill>
                  <a:srgbClr val="7030A0"/>
                </a:solidFill>
              </a:rPr>
              <a:t>Canidia</a:t>
            </a:r>
            <a:r>
              <a:rPr lang="en-GB" dirty="0">
                <a:solidFill>
                  <a:srgbClr val="7030A0"/>
                </a:solidFill>
              </a:rPr>
              <a:t> the witch </a:t>
            </a:r>
            <a:r>
              <a:rPr lang="en-GB" dirty="0"/>
              <a:t>as the perverse ‘muse’ of Horatian iambic</a:t>
            </a:r>
          </a:p>
          <a:p>
            <a:r>
              <a:rPr lang="en-GB" dirty="0"/>
              <a:t>Close reading of </a:t>
            </a:r>
            <a:r>
              <a:rPr lang="en-GB" i="1" dirty="0">
                <a:solidFill>
                  <a:srgbClr val="0070C0"/>
                </a:solidFill>
              </a:rPr>
              <a:t>Epodes</a:t>
            </a:r>
            <a:r>
              <a:rPr lang="en-GB" dirty="0">
                <a:solidFill>
                  <a:srgbClr val="0070C0"/>
                </a:solidFill>
              </a:rPr>
              <a:t> 8 and 12 </a:t>
            </a:r>
            <a:r>
              <a:rPr lang="en-GB" dirty="0"/>
              <a:t>as </a:t>
            </a:r>
          </a:p>
          <a:p>
            <a:pPr marL="0" indent="0">
              <a:buNone/>
            </a:pPr>
            <a:r>
              <a:rPr lang="en-GB" dirty="0"/>
              <a:t>  </a:t>
            </a:r>
            <a:r>
              <a:rPr lang="en-GB" dirty="0">
                <a:solidFill>
                  <a:srgbClr val="FF0000"/>
                </a:solidFill>
              </a:rPr>
              <a:t> ? </a:t>
            </a:r>
            <a:r>
              <a:rPr lang="en-GB" dirty="0"/>
              <a:t>impotence poems </a:t>
            </a:r>
            <a:r>
              <a:rPr lang="en-GB" dirty="0">
                <a:solidFill>
                  <a:srgbClr val="FF0000"/>
                </a:solidFill>
              </a:rPr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235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274638"/>
            <a:ext cx="8517467" cy="1143000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+mn-lt"/>
                <a:cs typeface="American Typewriter"/>
              </a:rPr>
              <a:t>Canidia</a:t>
            </a:r>
            <a:r>
              <a:rPr lang="en-US" dirty="0">
                <a:latin typeface="+mn-lt"/>
                <a:cs typeface="American Typewriter"/>
              </a:rPr>
              <a:t>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+mn-lt"/>
                <a:cs typeface="American Typewriter"/>
              </a:rPr>
              <a:t>witches and hags in the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American Typewriter"/>
              </a:rPr>
              <a:t>Epodes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GB" b="1" dirty="0"/>
              <a:t> </a:t>
            </a:r>
            <a:endParaRPr lang="it-IT" dirty="0"/>
          </a:p>
          <a:p>
            <a:pPr>
              <a:spcAft>
                <a:spcPts val="1200"/>
              </a:spcAft>
            </a:pPr>
            <a:r>
              <a:rPr lang="en-GB" dirty="0" err="1">
                <a:latin typeface="+mj-lt"/>
                <a:cs typeface="American Typewriter"/>
              </a:rPr>
              <a:t>Canidia</a:t>
            </a:r>
            <a:r>
              <a:rPr lang="en-GB" dirty="0">
                <a:latin typeface="+mj-lt"/>
                <a:cs typeface="American Typewriter"/>
              </a:rPr>
              <a:t> embodies the iambic genre – or the threat it poses (to the poet’s own vulnerable masculinity?)</a:t>
            </a:r>
          </a:p>
          <a:p>
            <a:pPr>
              <a:spcAft>
                <a:spcPts val="1200"/>
              </a:spcAft>
            </a:pPr>
            <a:r>
              <a:rPr lang="en-GB" dirty="0">
                <a:latin typeface="+mj-lt"/>
                <a:cs typeface="American Typewriter"/>
              </a:rPr>
              <a:t>Etymologies/connected words: </a:t>
            </a:r>
            <a:r>
              <a:rPr lang="en-GB" i="1" dirty="0" err="1">
                <a:solidFill>
                  <a:srgbClr val="3366FF"/>
                </a:solidFill>
                <a:latin typeface="+mj-lt"/>
                <a:cs typeface="American Typewriter"/>
              </a:rPr>
              <a:t>canities</a:t>
            </a:r>
            <a:r>
              <a:rPr lang="en-GB" dirty="0">
                <a:solidFill>
                  <a:srgbClr val="3366FF"/>
                </a:solidFill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(white or grey hair, old age),</a:t>
            </a:r>
            <a:r>
              <a:rPr lang="en-GB" i="1" dirty="0">
                <a:solidFill>
                  <a:srgbClr val="000090"/>
                </a:solidFill>
                <a:latin typeface="+mj-lt"/>
                <a:cs typeface="American Typewriter"/>
              </a:rPr>
              <a:t> </a:t>
            </a:r>
            <a:r>
              <a:rPr lang="en-GB" i="1" dirty="0" err="1">
                <a:solidFill>
                  <a:srgbClr val="000090"/>
                </a:solidFill>
                <a:latin typeface="+mj-lt"/>
                <a:cs typeface="American Typewriter"/>
              </a:rPr>
              <a:t>canere</a:t>
            </a:r>
            <a:r>
              <a:rPr lang="en-GB" dirty="0">
                <a:solidFill>
                  <a:srgbClr val="000090"/>
                </a:solidFill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(to sing),</a:t>
            </a:r>
            <a:r>
              <a:rPr lang="en-GB" dirty="0">
                <a:solidFill>
                  <a:srgbClr val="FF0000"/>
                </a:solidFill>
                <a:latin typeface="+mj-lt"/>
                <a:cs typeface="American Typewriter"/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+mj-lt"/>
                <a:cs typeface="American Typewriter"/>
              </a:rPr>
              <a:t>caninus</a:t>
            </a:r>
            <a:r>
              <a:rPr lang="en-GB" dirty="0">
                <a:solidFill>
                  <a:srgbClr val="FF0000"/>
                </a:solidFill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(dog-like, snarling, biting),</a:t>
            </a:r>
            <a:r>
              <a:rPr lang="en-GB" dirty="0">
                <a:solidFill>
                  <a:srgbClr val="800000"/>
                </a:solidFill>
                <a:latin typeface="+mj-lt"/>
                <a:cs typeface="American Typewriter"/>
              </a:rPr>
              <a:t> </a:t>
            </a:r>
            <a:r>
              <a:rPr lang="en-GB" i="1" dirty="0" err="1">
                <a:solidFill>
                  <a:srgbClr val="800000"/>
                </a:solidFill>
                <a:latin typeface="+mj-lt"/>
                <a:cs typeface="American Typewriter"/>
              </a:rPr>
              <a:t>canis</a:t>
            </a:r>
            <a:r>
              <a:rPr lang="en-GB" dirty="0">
                <a:solidFill>
                  <a:srgbClr val="800000"/>
                </a:solidFill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(dog).</a:t>
            </a:r>
            <a:endParaRPr lang="it-IT" dirty="0">
              <a:latin typeface="+mj-lt"/>
              <a:cs typeface="American Typewriter"/>
            </a:endParaRPr>
          </a:p>
          <a:p>
            <a:pPr>
              <a:spcAft>
                <a:spcPts val="1200"/>
              </a:spcAft>
            </a:pPr>
            <a:r>
              <a:rPr lang="en-GB" i="1" dirty="0">
                <a:latin typeface="+mj-lt"/>
                <a:cs typeface="American Typewriter"/>
              </a:rPr>
              <a:t>Epodes </a:t>
            </a:r>
            <a:r>
              <a:rPr lang="en-GB" dirty="0">
                <a:latin typeface="+mj-lt"/>
                <a:cs typeface="American Typewriter"/>
              </a:rPr>
              <a:t>5, 17; </a:t>
            </a:r>
            <a:r>
              <a:rPr lang="en-GB" i="1" dirty="0">
                <a:latin typeface="+mj-lt"/>
                <a:cs typeface="American Typewriter"/>
              </a:rPr>
              <a:t>Satires</a:t>
            </a:r>
            <a:r>
              <a:rPr lang="en-GB" dirty="0">
                <a:latin typeface="+mj-lt"/>
                <a:cs typeface="American Typewriter"/>
              </a:rPr>
              <a:t> 1.8 (plus </a:t>
            </a:r>
            <a:r>
              <a:rPr lang="en-GB" i="1" dirty="0">
                <a:latin typeface="+mj-lt"/>
                <a:cs typeface="American Typewriter"/>
              </a:rPr>
              <a:t>Epodes </a:t>
            </a:r>
            <a:r>
              <a:rPr lang="en-GB" dirty="0">
                <a:latin typeface="+mj-lt"/>
                <a:cs typeface="American Typewriter"/>
              </a:rPr>
              <a:t>3, 6, 8, 12, </a:t>
            </a:r>
            <a:r>
              <a:rPr lang="en-GB" i="1" dirty="0">
                <a:latin typeface="+mj-lt"/>
                <a:cs typeface="American Typewriter"/>
              </a:rPr>
              <a:t>Sat</a:t>
            </a:r>
            <a:r>
              <a:rPr lang="en-GB" dirty="0">
                <a:latin typeface="+mj-lt"/>
                <a:cs typeface="American Typewriter"/>
              </a:rPr>
              <a:t>.2.1, 2.8). Notice </a:t>
            </a:r>
            <a:r>
              <a:rPr lang="en-GB" dirty="0" err="1">
                <a:latin typeface="+mj-lt"/>
                <a:cs typeface="American Typewriter"/>
              </a:rPr>
              <a:t>Canidia’s</a:t>
            </a:r>
            <a:r>
              <a:rPr lang="en-GB" dirty="0">
                <a:latin typeface="+mj-lt"/>
                <a:cs typeface="American Typewriter"/>
              </a:rPr>
              <a:t> role at the </a:t>
            </a:r>
            <a:r>
              <a:rPr lang="en-GB" u="sng" dirty="0">
                <a:latin typeface="+mj-lt"/>
                <a:cs typeface="American Typewriter"/>
              </a:rPr>
              <a:t>end </a:t>
            </a:r>
            <a:r>
              <a:rPr lang="en-GB" dirty="0">
                <a:latin typeface="+mj-lt"/>
                <a:cs typeface="American Typewriter"/>
              </a:rPr>
              <a:t>of the both the </a:t>
            </a:r>
            <a:r>
              <a:rPr lang="en-GB" i="1" dirty="0">
                <a:latin typeface="+mj-lt"/>
                <a:cs typeface="American Typewriter"/>
              </a:rPr>
              <a:t>Epodes</a:t>
            </a:r>
            <a:r>
              <a:rPr lang="en-GB" dirty="0">
                <a:latin typeface="+mj-lt"/>
                <a:cs typeface="American Typewriter"/>
              </a:rPr>
              <a:t> and the </a:t>
            </a:r>
            <a:r>
              <a:rPr lang="en-GB" i="1" dirty="0">
                <a:latin typeface="+mj-lt"/>
                <a:cs typeface="American Typewriter"/>
              </a:rPr>
              <a:t>Satires.</a:t>
            </a:r>
            <a:r>
              <a:rPr lang="en-GB" dirty="0">
                <a:latin typeface="+mj-lt"/>
                <a:cs typeface="American Typewriter"/>
              </a:rPr>
              <a:t> </a:t>
            </a:r>
            <a:endParaRPr lang="it-IT" dirty="0">
              <a:latin typeface="+mj-lt"/>
              <a:cs typeface="American Typewriter"/>
            </a:endParaRPr>
          </a:p>
          <a:p>
            <a:pPr>
              <a:spcAft>
                <a:spcPts val="1200"/>
              </a:spcAft>
            </a:pPr>
            <a:r>
              <a:rPr lang="en-GB" dirty="0">
                <a:latin typeface="+mj-lt"/>
                <a:cs typeface="American Typewriter"/>
              </a:rPr>
              <a:t>Compare the biting, vengeful iambic poet at </a:t>
            </a:r>
            <a:r>
              <a:rPr lang="en-GB" i="1" dirty="0">
                <a:latin typeface="+mj-lt"/>
                <a:cs typeface="American Typewriter"/>
              </a:rPr>
              <a:t>Epodes </a:t>
            </a:r>
            <a:r>
              <a:rPr lang="en-GB" dirty="0">
                <a:latin typeface="+mj-lt"/>
                <a:cs typeface="American Typewriter"/>
              </a:rPr>
              <a:t>6 (</a:t>
            </a:r>
            <a:r>
              <a:rPr lang="en-GB" i="1" dirty="0" err="1">
                <a:solidFill>
                  <a:schemeClr val="accent5">
                    <a:lumMod val="50000"/>
                  </a:schemeClr>
                </a:solidFill>
                <a:latin typeface="+mj-lt"/>
                <a:cs typeface="American Typewriter"/>
              </a:rPr>
              <a:t>atro</a:t>
            </a:r>
            <a:r>
              <a:rPr lang="en-GB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merican Typewriter"/>
              </a:rPr>
              <a:t> dente</a:t>
            </a:r>
            <a:r>
              <a:rPr lang="en-GB" i="1" dirty="0">
                <a:latin typeface="+mj-lt"/>
                <a:cs typeface="American Typewriter"/>
              </a:rPr>
              <a:t>,</a:t>
            </a:r>
            <a:r>
              <a:rPr lang="en-GB" dirty="0">
                <a:latin typeface="+mj-lt"/>
                <a:cs typeface="American Typewriter"/>
              </a:rPr>
              <a:t> 6.15; </a:t>
            </a:r>
            <a:r>
              <a:rPr lang="en-GB" i="1" dirty="0">
                <a:solidFill>
                  <a:srgbClr val="008000"/>
                </a:solidFill>
                <a:latin typeface="+mj-lt"/>
                <a:cs typeface="American Typewriter"/>
              </a:rPr>
              <a:t>dens </a:t>
            </a:r>
            <a:r>
              <a:rPr lang="en-GB" i="1" dirty="0" err="1">
                <a:solidFill>
                  <a:srgbClr val="008000"/>
                </a:solidFill>
                <a:latin typeface="+mj-lt"/>
                <a:cs typeface="American Typewriter"/>
              </a:rPr>
              <a:t>ater</a:t>
            </a:r>
            <a:r>
              <a:rPr lang="en-GB" i="1" dirty="0">
                <a:solidFill>
                  <a:srgbClr val="008000"/>
                </a:solidFill>
                <a:latin typeface="+mj-lt"/>
                <a:cs typeface="American Typewriter"/>
              </a:rPr>
              <a:t>,</a:t>
            </a:r>
            <a:r>
              <a:rPr lang="en-GB" dirty="0">
                <a:solidFill>
                  <a:srgbClr val="008000"/>
                </a:solidFill>
                <a:latin typeface="+mj-lt"/>
                <a:cs typeface="American Typewriter"/>
              </a:rPr>
              <a:t> </a:t>
            </a:r>
            <a:r>
              <a:rPr lang="en-GB" dirty="0">
                <a:latin typeface="+mj-lt"/>
                <a:cs typeface="American Typewriter"/>
              </a:rPr>
              <a:t>8.3); or the poet as </a:t>
            </a:r>
            <a:r>
              <a:rPr lang="en-GB" i="1" dirty="0" err="1">
                <a:solidFill>
                  <a:schemeClr val="accent2">
                    <a:lumMod val="75000"/>
                  </a:schemeClr>
                </a:solidFill>
                <a:latin typeface="+mj-lt"/>
                <a:cs typeface="American Typewriter"/>
              </a:rPr>
              <a:t>canis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  <a:latin typeface="+mj-lt"/>
                <a:cs typeface="American Typewriter"/>
              </a:rPr>
              <a:t> acer </a:t>
            </a:r>
            <a:r>
              <a:rPr lang="en-GB" dirty="0">
                <a:latin typeface="+mj-lt"/>
                <a:cs typeface="American Typewriter"/>
              </a:rPr>
              <a:t>at </a:t>
            </a:r>
            <a:r>
              <a:rPr lang="en-GB" i="1" dirty="0">
                <a:latin typeface="+mj-lt"/>
                <a:cs typeface="American Typewriter"/>
              </a:rPr>
              <a:t>Epodes </a:t>
            </a:r>
            <a:r>
              <a:rPr lang="en-GB" dirty="0">
                <a:latin typeface="+mj-lt"/>
                <a:cs typeface="American Typewriter"/>
              </a:rPr>
              <a:t>8.6</a:t>
            </a:r>
            <a:endParaRPr lang="it-IT" dirty="0">
              <a:latin typeface="+mj-lt"/>
              <a:cs typeface="American Typewrit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30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815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  <a:latin typeface="+mn-lt"/>
                <a:cs typeface="American Typewriter"/>
              </a:rPr>
              <a:t>Key points in 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F47902-1FB2-4389-B027-52DE52796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Wherever </a:t>
            </a:r>
            <a:r>
              <a:rPr lang="en-GB" dirty="0" err="1"/>
              <a:t>Canidia</a:t>
            </a:r>
            <a:r>
              <a:rPr lang="en-GB" dirty="0"/>
              <a:t> (or the old women resembling her) appear, male power, virility, bodily integrity and dignity are threatened. </a:t>
            </a:r>
          </a:p>
          <a:p>
            <a:endParaRPr lang="en-GB" dirty="0"/>
          </a:p>
          <a:p>
            <a:r>
              <a:rPr lang="en-GB" dirty="0"/>
              <a:t>The burning, aggressive lust of the old woman, and the threat of</a:t>
            </a:r>
            <a:r>
              <a:rPr lang="en-GB" i="1" dirty="0"/>
              <a:t> </a:t>
            </a:r>
            <a:r>
              <a:rPr lang="en-GB" i="1" dirty="0" err="1"/>
              <a:t>impotentia</a:t>
            </a:r>
            <a:r>
              <a:rPr lang="en-GB" i="1" dirty="0"/>
              <a:t> </a:t>
            </a:r>
            <a:r>
              <a:rPr lang="en-GB" dirty="0"/>
              <a:t>it implies, are themselves catalysts for iambic invective.</a:t>
            </a:r>
          </a:p>
          <a:p>
            <a:endParaRPr lang="en-GB" dirty="0"/>
          </a:p>
          <a:p>
            <a:r>
              <a:rPr lang="en-GB" dirty="0"/>
              <a:t>How to separate</a:t>
            </a:r>
            <a:r>
              <a:rPr lang="en-GB" dirty="0">
                <a:solidFill>
                  <a:srgbClr val="FF0000"/>
                </a:solidFill>
              </a:rPr>
              <a:t> inspiration </a:t>
            </a:r>
            <a:r>
              <a:rPr lang="en-GB" dirty="0"/>
              <a:t>from </a:t>
            </a:r>
            <a:r>
              <a:rPr lang="en-GB" dirty="0">
                <a:solidFill>
                  <a:srgbClr val="00B050"/>
                </a:solidFill>
              </a:rPr>
              <a:t>repulsion</a:t>
            </a:r>
            <a:r>
              <a:rPr lang="en-GB" dirty="0"/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37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Epodes</a:t>
            </a:r>
            <a:r>
              <a:rPr lang="en-US" dirty="0"/>
              <a:t> 8 and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5ECE3-5CAA-4667-8F61-2F76926A0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…reverse the scenario of </a:t>
            </a:r>
            <a:r>
              <a:rPr lang="en-GB" dirty="0">
                <a:solidFill>
                  <a:srgbClr val="7030A0"/>
                </a:solidFill>
              </a:rPr>
              <a:t>Ovid </a:t>
            </a:r>
            <a:r>
              <a:rPr lang="en-GB" i="1" dirty="0" err="1">
                <a:solidFill>
                  <a:srgbClr val="7030A0"/>
                </a:solidFill>
              </a:rPr>
              <a:t>Amores</a:t>
            </a:r>
            <a:r>
              <a:rPr lang="en-GB" dirty="0">
                <a:solidFill>
                  <a:srgbClr val="7030A0"/>
                </a:solidFill>
              </a:rPr>
              <a:t> 3.7: 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disgust replaces attraction;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old, ugly </a:t>
            </a:r>
            <a:r>
              <a:rPr lang="en-GB" i="1" dirty="0" err="1"/>
              <a:t>matrona</a:t>
            </a:r>
            <a:r>
              <a:rPr lang="en-GB" dirty="0"/>
              <a:t> replaces the young, pretty one;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aggressive pride replaces feelings of shame and failure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But in both </a:t>
            </a:r>
            <a:r>
              <a:rPr lang="en-GB" i="1" dirty="0"/>
              <a:t>Am.</a:t>
            </a:r>
            <a:r>
              <a:rPr lang="en-GB" dirty="0"/>
              <a:t>3.7 and </a:t>
            </a:r>
            <a:r>
              <a:rPr lang="en-GB" i="1" dirty="0"/>
              <a:t>Epodes</a:t>
            </a:r>
            <a:r>
              <a:rPr lang="en-GB" dirty="0"/>
              <a:t> 12, the woman reprimands the poet-lover</a:t>
            </a:r>
          </a:p>
        </p:txBody>
      </p:sp>
    </p:spTree>
    <p:extLst>
      <p:ext uri="{BB962C8B-B14F-4D97-AF65-F5344CB8AC3E}">
        <p14:creationId xmlns:p14="http://schemas.microsoft.com/office/powerpoint/2010/main" val="1044550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880275"/>
                </a:solidFill>
                <a:cs typeface="American Typewriter"/>
              </a:rPr>
              <a:t>The shape of POWER: </a:t>
            </a:r>
            <a:r>
              <a:rPr lang="en-US" sz="4000" dirty="0">
                <a:solidFill>
                  <a:srgbClr val="880275"/>
                </a:solidFill>
                <a:cs typeface="American Typewriter"/>
              </a:rPr>
              <a:t>iambic disequilibrium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533029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3800" dirty="0">
                <a:solidFill>
                  <a:srgbClr val="FF00FF"/>
                </a:solidFill>
              </a:rPr>
              <a:t>Epode 8: </a:t>
            </a:r>
          </a:p>
          <a:p>
            <a:pPr marL="0" lvl="0" indent="0">
              <a:buNone/>
            </a:pPr>
            <a:endParaRPr lang="en-US" dirty="0">
              <a:latin typeface="American Typewriter"/>
              <a:cs typeface="American Typewriter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Son of a freedman vs. aristocratic </a:t>
            </a:r>
            <a:r>
              <a:rPr lang="en-US" i="1" dirty="0" err="1"/>
              <a:t>matrona</a:t>
            </a:r>
            <a:endParaRPr lang="en-US" i="1" dirty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Young male genitalia vs. dehumanized, animal-like old female body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Male bodily integrity vs. female penetrability/ incontinence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Male impotence vs. old woman’s power to bewitch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Male rhetorical power vs. female silence (her mouth should be differently occupied)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/>
              <a:t>Horace’s vulgar iambic vs. old woman’s pretensions to literary-philosophical sophistication</a:t>
            </a:r>
          </a:p>
        </p:txBody>
      </p:sp>
    </p:spTree>
    <p:extLst>
      <p:ext uri="{BB962C8B-B14F-4D97-AF65-F5344CB8AC3E}">
        <p14:creationId xmlns:p14="http://schemas.microsoft.com/office/powerpoint/2010/main" val="975298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1DF64-061A-4F8C-912D-D4600B2D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4168E-A22E-46EB-82DF-C2276439E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4000" dirty="0"/>
          </a:p>
          <a:p>
            <a:endParaRPr lang="en-GB" sz="4000" dirty="0"/>
          </a:p>
          <a:p>
            <a:pPr lvl="5"/>
            <a:r>
              <a:rPr lang="en-GB" sz="2800" dirty="0"/>
              <a:t>So – does gender trump class in the battle for rhetorical/oral supremacy?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00D3BE-DC23-4AEB-98A5-653A483A1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75933"/>
            <a:ext cx="2242525" cy="250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1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69677-5FF7-46B3-B275-2CA78608E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880275"/>
                </a:solidFill>
              </a:rPr>
              <a:t>Class war </a:t>
            </a:r>
            <a:r>
              <a:rPr lang="en-GB" dirty="0"/>
              <a:t>in </a:t>
            </a:r>
            <a:r>
              <a:rPr lang="en-GB" i="1" dirty="0"/>
              <a:t>Epodes</a:t>
            </a:r>
            <a:r>
              <a:rPr lang="en-GB" dirty="0"/>
              <a:t> 8 and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88B75-5F96-499A-BD81-CE2A4BF10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err="1"/>
              <a:t>Oliensis</a:t>
            </a:r>
            <a:r>
              <a:rPr lang="en-GB" dirty="0"/>
              <a:t> on </a:t>
            </a:r>
            <a:r>
              <a:rPr lang="en-GB" i="1" dirty="0"/>
              <a:t>Epod</a:t>
            </a:r>
            <a:r>
              <a:rPr lang="en-GB" dirty="0"/>
              <a:t>.8: ‘Like the attack on the ex-slave in </a:t>
            </a:r>
            <a:r>
              <a:rPr lang="en-GB" i="1" dirty="0"/>
              <a:t>Epode</a:t>
            </a:r>
            <a:r>
              <a:rPr lang="en-GB" dirty="0"/>
              <a:t> 4, this poem tells us what Horace claims to be the </a:t>
            </a:r>
            <a:r>
              <a:rPr lang="en-GB" u="sng" dirty="0"/>
              <a:t>body’s ugly truth</a:t>
            </a:r>
            <a:r>
              <a:rPr lang="en-GB" dirty="0"/>
              <a:t>.’</a:t>
            </a:r>
          </a:p>
          <a:p>
            <a:endParaRPr lang="en-GB" dirty="0"/>
          </a:p>
          <a:p>
            <a:r>
              <a:rPr lang="en-GB" i="1" dirty="0"/>
              <a:t>Epode </a:t>
            </a:r>
            <a:r>
              <a:rPr lang="en-GB" dirty="0"/>
              <a:t>4: the rich freedman who now ploughs a 1000 acre estate, has a torso scarred by rope, and calloused legs from shackles.</a:t>
            </a:r>
          </a:p>
          <a:p>
            <a:r>
              <a:rPr lang="en-GB" dirty="0"/>
              <a:t>Contrast</a:t>
            </a:r>
            <a:r>
              <a:rPr lang="en-GB" i="1" dirty="0"/>
              <a:t> Epode </a:t>
            </a:r>
            <a:r>
              <a:rPr lang="en-GB" dirty="0"/>
              <a:t>8: the body of the rich </a:t>
            </a:r>
            <a:r>
              <a:rPr lang="en-GB" dirty="0" err="1"/>
              <a:t>matrona</a:t>
            </a:r>
            <a:r>
              <a:rPr lang="en-GB" dirty="0"/>
              <a:t> living in luxury betrays her underlying lowness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7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821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American Typewriter</vt:lpstr>
      <vt:lpstr>Arial</vt:lpstr>
      <vt:lpstr>Calibri</vt:lpstr>
      <vt:lpstr>Wingdings</vt:lpstr>
      <vt:lpstr>Office Theme</vt:lpstr>
      <vt:lpstr>Discordia and powerlessness: Horace’s penetrating Epodes (II)  </vt:lpstr>
      <vt:lpstr>The Epodes: key points so far</vt:lpstr>
      <vt:lpstr>Today’s lecture-seminar</vt:lpstr>
      <vt:lpstr>Canidia: witches and hags in the Epodes</vt:lpstr>
      <vt:lpstr>Key points in summary</vt:lpstr>
      <vt:lpstr>Epodes 8 and 12</vt:lpstr>
      <vt:lpstr>The shape of POWER: iambic disequilibrium</vt:lpstr>
      <vt:lpstr>PowerPoint Presentation</vt:lpstr>
      <vt:lpstr>Class war in Epodes 8 and 4</vt:lpstr>
      <vt:lpstr>Poem as body, body as poem: Epode 8</vt:lpstr>
      <vt:lpstr>Epode 12: tit for tat</vt:lpstr>
      <vt:lpstr>Questions for discussion</vt:lpstr>
      <vt:lpstr>More questions for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Discordia and powerlessness: Horace’s penetrating Epodes (II)</dc:title>
  <dc:creator>Emma</dc:creator>
  <cp:lastModifiedBy>Emma</cp:lastModifiedBy>
  <cp:revision>16</cp:revision>
  <dcterms:created xsi:type="dcterms:W3CDTF">2018-10-31T10:26:25Z</dcterms:created>
  <dcterms:modified xsi:type="dcterms:W3CDTF">2018-11-12T21:07:32Z</dcterms:modified>
</cp:coreProperties>
</file>