
<file path=[Content_Types].xml><?xml version="1.0" encoding="utf-8"?>
<Types xmlns="http://schemas.openxmlformats.org/package/2006/content-types">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76" r:id="rId3"/>
    <p:sldId id="257" r:id="rId4"/>
    <p:sldId id="260" r:id="rId5"/>
    <p:sldId id="264" r:id="rId6"/>
    <p:sldId id="265" r:id="rId7"/>
    <p:sldId id="258" r:id="rId8"/>
    <p:sldId id="259" r:id="rId9"/>
    <p:sldId id="261" r:id="rId10"/>
    <p:sldId id="266" r:id="rId11"/>
    <p:sldId id="267" r:id="rId12"/>
    <p:sldId id="268" r:id="rId13"/>
    <p:sldId id="269" r:id="rId14"/>
    <p:sldId id="270" r:id="rId15"/>
    <p:sldId id="271" r:id="rId16"/>
    <p:sldId id="263" r:id="rId17"/>
    <p:sldId id="272" r:id="rId18"/>
    <p:sldId id="273" r:id="rId19"/>
    <p:sldId id="274" r:id="rId20"/>
    <p:sldId id="275"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80"/>
    <a:srgbClr val="FF00FF"/>
    <a:srgbClr val="800040"/>
    <a:srgbClr val="FDE5FF"/>
    <a:srgbClr val="008000"/>
    <a:srgbClr val="F5FEE2"/>
    <a:srgbClr val="804000"/>
    <a:srgbClr val="8000FF"/>
    <a:srgbClr val="66FFCC"/>
    <a:srgbClr val="00008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8" d="100"/>
          <a:sy n="88" d="100"/>
        </p:scale>
        <p:origin x="762"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Click to edit Master subtitle style</a:t>
            </a:r>
            <a:endParaRPr lang="en-US"/>
          </a:p>
        </p:txBody>
      </p:sp>
      <p:sp>
        <p:nvSpPr>
          <p:cNvPr id="4" name="Date Placeholder 3"/>
          <p:cNvSpPr>
            <a:spLocks noGrp="1"/>
          </p:cNvSpPr>
          <p:nvPr>
            <p:ph type="dt" sz="half" idx="10"/>
          </p:nvPr>
        </p:nvSpPr>
        <p:spPr/>
        <p:txBody>
          <a:bodyPr/>
          <a:lstStyle/>
          <a:p>
            <a:fld id="{F9219DDF-F507-064D-80F4-D99333CB9AB3}" type="datetimeFigureOut">
              <a:rPr lang="en-US" smtClean="0"/>
              <a:t>11/16/2018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2B0AE4-C6E6-4F43-A873-CB68A5B2AB5B}" type="slidenum">
              <a:rPr lang="en-US" smtClean="0"/>
              <a:t>‹#›</a:t>
            </a:fld>
            <a:endParaRPr lang="en-US"/>
          </a:p>
        </p:txBody>
      </p:sp>
    </p:spTree>
    <p:extLst>
      <p:ext uri="{BB962C8B-B14F-4D97-AF65-F5344CB8AC3E}">
        <p14:creationId xmlns:p14="http://schemas.microsoft.com/office/powerpoint/2010/main" val="8891171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p>
            <a:fld id="{F9219DDF-F507-064D-80F4-D99333CB9AB3}" type="datetimeFigureOut">
              <a:rPr lang="en-US" smtClean="0"/>
              <a:t>11/16/2018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2B0AE4-C6E6-4F43-A873-CB68A5B2AB5B}" type="slidenum">
              <a:rPr lang="en-US" smtClean="0"/>
              <a:t>‹#›</a:t>
            </a:fld>
            <a:endParaRPr lang="en-US"/>
          </a:p>
        </p:txBody>
      </p:sp>
    </p:spTree>
    <p:extLst>
      <p:ext uri="{BB962C8B-B14F-4D97-AF65-F5344CB8AC3E}">
        <p14:creationId xmlns:p14="http://schemas.microsoft.com/office/powerpoint/2010/main" val="41150205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p>
            <a:fld id="{F9219DDF-F507-064D-80F4-D99333CB9AB3}" type="datetimeFigureOut">
              <a:rPr lang="en-US" smtClean="0"/>
              <a:t>11/16/2018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2B0AE4-C6E6-4F43-A873-CB68A5B2AB5B}" type="slidenum">
              <a:rPr lang="en-US" smtClean="0"/>
              <a:t>‹#›</a:t>
            </a:fld>
            <a:endParaRPr lang="en-US"/>
          </a:p>
        </p:txBody>
      </p:sp>
    </p:spTree>
    <p:extLst>
      <p:ext uri="{BB962C8B-B14F-4D97-AF65-F5344CB8AC3E}">
        <p14:creationId xmlns:p14="http://schemas.microsoft.com/office/powerpoint/2010/main" val="42478756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Content Placeholder 2"/>
          <p:cNvSpPr>
            <a:spLocks noGrp="1"/>
          </p:cNvSpPr>
          <p:nvPr>
            <p:ph idx="1"/>
          </p:nvPr>
        </p:nvSpPr>
        <p:spPr/>
        <p:txBody>
          <a:body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p>
            <a:fld id="{F9219DDF-F507-064D-80F4-D99333CB9AB3}" type="datetimeFigureOut">
              <a:rPr lang="en-US" smtClean="0"/>
              <a:t>11/16/2018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2B0AE4-C6E6-4F43-A873-CB68A5B2AB5B}" type="slidenum">
              <a:rPr lang="en-US" smtClean="0"/>
              <a:t>‹#›</a:t>
            </a:fld>
            <a:endParaRPr lang="en-US"/>
          </a:p>
        </p:txBody>
      </p:sp>
    </p:spTree>
    <p:extLst>
      <p:ext uri="{BB962C8B-B14F-4D97-AF65-F5344CB8AC3E}">
        <p14:creationId xmlns:p14="http://schemas.microsoft.com/office/powerpoint/2010/main" val="25414845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Click to edit Master text styles</a:t>
            </a:r>
          </a:p>
        </p:txBody>
      </p:sp>
      <p:sp>
        <p:nvSpPr>
          <p:cNvPr id="4" name="Date Placeholder 3"/>
          <p:cNvSpPr>
            <a:spLocks noGrp="1"/>
          </p:cNvSpPr>
          <p:nvPr>
            <p:ph type="dt" sz="half" idx="10"/>
          </p:nvPr>
        </p:nvSpPr>
        <p:spPr/>
        <p:txBody>
          <a:bodyPr/>
          <a:lstStyle/>
          <a:p>
            <a:fld id="{F9219DDF-F507-064D-80F4-D99333CB9AB3}" type="datetimeFigureOut">
              <a:rPr lang="en-US" smtClean="0"/>
              <a:t>11/16/2018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2B0AE4-C6E6-4F43-A873-CB68A5B2AB5B}" type="slidenum">
              <a:rPr lang="en-US" smtClean="0"/>
              <a:t>‹#›</a:t>
            </a:fld>
            <a:endParaRPr lang="en-US"/>
          </a:p>
        </p:txBody>
      </p:sp>
    </p:spTree>
    <p:extLst>
      <p:ext uri="{BB962C8B-B14F-4D97-AF65-F5344CB8AC3E}">
        <p14:creationId xmlns:p14="http://schemas.microsoft.com/office/powerpoint/2010/main" val="33891829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5" name="Date Placeholder 4"/>
          <p:cNvSpPr>
            <a:spLocks noGrp="1"/>
          </p:cNvSpPr>
          <p:nvPr>
            <p:ph type="dt" sz="half" idx="10"/>
          </p:nvPr>
        </p:nvSpPr>
        <p:spPr/>
        <p:txBody>
          <a:bodyPr/>
          <a:lstStyle/>
          <a:p>
            <a:fld id="{F9219DDF-F507-064D-80F4-D99333CB9AB3}" type="datetimeFigureOut">
              <a:rPr lang="en-US" smtClean="0"/>
              <a:t>11/16/2018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2B0AE4-C6E6-4F43-A873-CB68A5B2AB5B}" type="slidenum">
              <a:rPr lang="en-US" smtClean="0"/>
              <a:t>‹#›</a:t>
            </a:fld>
            <a:endParaRPr lang="en-US"/>
          </a:p>
        </p:txBody>
      </p:sp>
    </p:spTree>
    <p:extLst>
      <p:ext uri="{BB962C8B-B14F-4D97-AF65-F5344CB8AC3E}">
        <p14:creationId xmlns:p14="http://schemas.microsoft.com/office/powerpoint/2010/main" val="37563124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7" name="Date Placeholder 6"/>
          <p:cNvSpPr>
            <a:spLocks noGrp="1"/>
          </p:cNvSpPr>
          <p:nvPr>
            <p:ph type="dt" sz="half" idx="10"/>
          </p:nvPr>
        </p:nvSpPr>
        <p:spPr/>
        <p:txBody>
          <a:bodyPr/>
          <a:lstStyle/>
          <a:p>
            <a:fld id="{F9219DDF-F507-064D-80F4-D99333CB9AB3}" type="datetimeFigureOut">
              <a:rPr lang="en-US" smtClean="0"/>
              <a:t>11/16/2018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72B0AE4-C6E6-4F43-A873-CB68A5B2AB5B}" type="slidenum">
              <a:rPr lang="en-US" smtClean="0"/>
              <a:t>‹#›</a:t>
            </a:fld>
            <a:endParaRPr lang="en-US"/>
          </a:p>
        </p:txBody>
      </p:sp>
    </p:spTree>
    <p:extLst>
      <p:ext uri="{BB962C8B-B14F-4D97-AF65-F5344CB8AC3E}">
        <p14:creationId xmlns:p14="http://schemas.microsoft.com/office/powerpoint/2010/main" val="16150416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Date Placeholder 2"/>
          <p:cNvSpPr>
            <a:spLocks noGrp="1"/>
          </p:cNvSpPr>
          <p:nvPr>
            <p:ph type="dt" sz="half" idx="10"/>
          </p:nvPr>
        </p:nvSpPr>
        <p:spPr/>
        <p:txBody>
          <a:bodyPr/>
          <a:lstStyle/>
          <a:p>
            <a:fld id="{F9219DDF-F507-064D-80F4-D99333CB9AB3}" type="datetimeFigureOut">
              <a:rPr lang="en-US" smtClean="0"/>
              <a:t>11/16/2018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72B0AE4-C6E6-4F43-A873-CB68A5B2AB5B}" type="slidenum">
              <a:rPr lang="en-US" smtClean="0"/>
              <a:t>‹#›</a:t>
            </a:fld>
            <a:endParaRPr lang="en-US"/>
          </a:p>
        </p:txBody>
      </p:sp>
    </p:spTree>
    <p:extLst>
      <p:ext uri="{BB962C8B-B14F-4D97-AF65-F5344CB8AC3E}">
        <p14:creationId xmlns:p14="http://schemas.microsoft.com/office/powerpoint/2010/main" val="31209867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19DDF-F507-064D-80F4-D99333CB9AB3}" type="datetimeFigureOut">
              <a:rPr lang="en-US" smtClean="0"/>
              <a:t>11/16/2018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72B0AE4-C6E6-4F43-A873-CB68A5B2AB5B}" type="slidenum">
              <a:rPr lang="en-US" smtClean="0"/>
              <a:t>‹#›</a:t>
            </a:fld>
            <a:endParaRPr lang="en-US"/>
          </a:p>
        </p:txBody>
      </p:sp>
    </p:spTree>
    <p:extLst>
      <p:ext uri="{BB962C8B-B14F-4D97-AF65-F5344CB8AC3E}">
        <p14:creationId xmlns:p14="http://schemas.microsoft.com/office/powerpoint/2010/main" val="1643733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t-IT"/>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Click to edit Master text styles</a:t>
            </a:r>
          </a:p>
        </p:txBody>
      </p:sp>
      <p:sp>
        <p:nvSpPr>
          <p:cNvPr id="5" name="Date Placeholder 4"/>
          <p:cNvSpPr>
            <a:spLocks noGrp="1"/>
          </p:cNvSpPr>
          <p:nvPr>
            <p:ph type="dt" sz="half" idx="10"/>
          </p:nvPr>
        </p:nvSpPr>
        <p:spPr/>
        <p:txBody>
          <a:bodyPr/>
          <a:lstStyle/>
          <a:p>
            <a:fld id="{F9219DDF-F507-064D-80F4-D99333CB9AB3}" type="datetimeFigureOut">
              <a:rPr lang="en-US" smtClean="0"/>
              <a:t>11/16/2018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2B0AE4-C6E6-4F43-A873-CB68A5B2AB5B}" type="slidenum">
              <a:rPr lang="en-US" smtClean="0"/>
              <a:t>‹#›</a:t>
            </a:fld>
            <a:endParaRPr lang="en-US"/>
          </a:p>
        </p:txBody>
      </p:sp>
    </p:spTree>
    <p:extLst>
      <p:ext uri="{BB962C8B-B14F-4D97-AF65-F5344CB8AC3E}">
        <p14:creationId xmlns:p14="http://schemas.microsoft.com/office/powerpoint/2010/main" val="16754326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t-IT"/>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Click to edit Master text styles</a:t>
            </a:r>
          </a:p>
        </p:txBody>
      </p:sp>
      <p:sp>
        <p:nvSpPr>
          <p:cNvPr id="5" name="Date Placeholder 4"/>
          <p:cNvSpPr>
            <a:spLocks noGrp="1"/>
          </p:cNvSpPr>
          <p:nvPr>
            <p:ph type="dt" sz="half" idx="10"/>
          </p:nvPr>
        </p:nvSpPr>
        <p:spPr/>
        <p:txBody>
          <a:bodyPr/>
          <a:lstStyle/>
          <a:p>
            <a:fld id="{F9219DDF-F507-064D-80F4-D99333CB9AB3}" type="datetimeFigureOut">
              <a:rPr lang="en-US" smtClean="0"/>
              <a:t>11/16/2018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2B0AE4-C6E6-4F43-A873-CB68A5B2AB5B}" type="slidenum">
              <a:rPr lang="en-US" smtClean="0"/>
              <a:t>‹#›</a:t>
            </a:fld>
            <a:endParaRPr lang="en-US"/>
          </a:p>
        </p:txBody>
      </p:sp>
    </p:spTree>
    <p:extLst>
      <p:ext uri="{BB962C8B-B14F-4D97-AF65-F5344CB8AC3E}">
        <p14:creationId xmlns:p14="http://schemas.microsoft.com/office/powerpoint/2010/main" val="2495031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66FFCC"/>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19DDF-F507-064D-80F4-D99333CB9AB3}" type="datetimeFigureOut">
              <a:rPr lang="en-US" smtClean="0"/>
              <a:t>11/16/2018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2B0AE4-C6E6-4F43-A873-CB68A5B2AB5B}" type="slidenum">
              <a:rPr lang="en-US" smtClean="0"/>
              <a:t>‹#›</a:t>
            </a:fld>
            <a:endParaRPr lang="en-US"/>
          </a:p>
        </p:txBody>
      </p:sp>
    </p:spTree>
    <p:extLst>
      <p:ext uri="{BB962C8B-B14F-4D97-AF65-F5344CB8AC3E}">
        <p14:creationId xmlns:p14="http://schemas.microsoft.com/office/powerpoint/2010/main" val="5286705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059971" y="1783959"/>
            <a:ext cx="3833658" cy="2889114"/>
          </a:xfrm>
        </p:spPr>
        <p:txBody>
          <a:bodyPr anchor="b">
            <a:normAutofit/>
          </a:bodyPr>
          <a:lstStyle/>
          <a:p>
            <a:pPr algn="l">
              <a:lnSpc>
                <a:spcPct val="90000"/>
              </a:lnSpc>
            </a:pPr>
            <a:r>
              <a:rPr lang="en-US" sz="3700" dirty="0">
                <a:solidFill>
                  <a:schemeClr val="accent6">
                    <a:lumMod val="50000"/>
                  </a:schemeClr>
                </a:solidFill>
                <a:cs typeface="American Typewriter"/>
              </a:rPr>
              <a:t>Satire’s bodies: </a:t>
            </a:r>
            <a:br>
              <a:rPr lang="en-US" sz="3700" dirty="0">
                <a:solidFill>
                  <a:schemeClr val="accent6">
                    <a:lumMod val="50000"/>
                  </a:schemeClr>
                </a:solidFill>
                <a:cs typeface="American Typewriter"/>
              </a:rPr>
            </a:br>
            <a:r>
              <a:rPr lang="en-US" sz="3700" dirty="0">
                <a:solidFill>
                  <a:schemeClr val="accent6">
                    <a:lumMod val="50000"/>
                  </a:schemeClr>
                </a:solidFill>
                <a:cs typeface="American Typewriter"/>
              </a:rPr>
              <a:t>Horace’s ‘pedestrian muse’</a:t>
            </a:r>
            <a:br>
              <a:rPr lang="en-US" sz="3700" dirty="0">
                <a:solidFill>
                  <a:schemeClr val="accent6">
                    <a:lumMod val="50000"/>
                  </a:schemeClr>
                </a:solidFill>
                <a:latin typeface="American Typewriter"/>
                <a:cs typeface="American Typewriter"/>
              </a:rPr>
            </a:br>
            <a:endParaRPr lang="en-US" sz="3700" dirty="0">
              <a:solidFill>
                <a:schemeClr val="accent6">
                  <a:lumMod val="50000"/>
                </a:schemeClr>
              </a:solidFill>
              <a:latin typeface="American Typewriter"/>
              <a:cs typeface="American Typewriter"/>
            </a:endParaRPr>
          </a:p>
        </p:txBody>
      </p:sp>
      <p:sp>
        <p:nvSpPr>
          <p:cNvPr id="3" name="Subtitle 2"/>
          <p:cNvSpPr>
            <a:spLocks noGrp="1"/>
          </p:cNvSpPr>
          <p:nvPr>
            <p:ph type="subTitle" idx="1"/>
          </p:nvPr>
        </p:nvSpPr>
        <p:spPr>
          <a:xfrm>
            <a:off x="5059970" y="4750893"/>
            <a:ext cx="3483937" cy="1147863"/>
          </a:xfrm>
        </p:spPr>
        <p:txBody>
          <a:bodyPr anchor="t">
            <a:normAutofit/>
          </a:bodyPr>
          <a:lstStyle/>
          <a:p>
            <a:pPr algn="l"/>
            <a:r>
              <a:rPr lang="en-US" sz="2800" dirty="0">
                <a:solidFill>
                  <a:schemeClr val="bg1">
                    <a:lumMod val="50000"/>
                    <a:lumOff val="50000"/>
                  </a:schemeClr>
                </a:solidFill>
                <a:cs typeface="American Typewriter"/>
              </a:rPr>
              <a:t>Vulnerable Body 6</a:t>
            </a:r>
          </a:p>
        </p:txBody>
      </p:sp>
      <p:sp>
        <p:nvSpPr>
          <p:cNvPr id="10" name="Freeform: Shape 9">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629586"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close up of a book&#10;&#10;Description generated with high confidence">
            <a:extLst>
              <a:ext uri="{FF2B5EF4-FFF2-40B4-BE49-F238E27FC236}">
                <a16:creationId xmlns:a16="http://schemas.microsoft.com/office/drawing/2014/main" id="{70D59BC7-2E71-4B82-9848-11E59B5FD65B}"/>
              </a:ext>
            </a:extLst>
          </p:cNvPr>
          <p:cNvPicPr>
            <a:picLocks noChangeAspect="1"/>
          </p:cNvPicPr>
          <p:nvPr/>
        </p:nvPicPr>
        <p:blipFill rotWithShape="1">
          <a:blip r:embed="rId2"/>
          <a:srcRect l="18729" r="13701"/>
          <a:stretch/>
        </p:blipFill>
        <p:spPr>
          <a:xfrm>
            <a:off x="20" y="10"/>
            <a:ext cx="4518095" cy="685799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p:spPr>
      </p:pic>
    </p:spTree>
    <p:extLst>
      <p:ext uri="{BB962C8B-B14F-4D97-AF65-F5344CB8AC3E}">
        <p14:creationId xmlns:p14="http://schemas.microsoft.com/office/powerpoint/2010/main" val="159513111"/>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B54457-E729-42E9-870C-D32A0650AFAB}"/>
              </a:ext>
            </a:extLst>
          </p:cNvPr>
          <p:cNvSpPr>
            <a:spLocks noGrp="1"/>
          </p:cNvSpPr>
          <p:nvPr>
            <p:ph type="title"/>
          </p:nvPr>
        </p:nvSpPr>
        <p:spPr>
          <a:xfrm>
            <a:off x="315686" y="274638"/>
            <a:ext cx="8371114" cy="1143000"/>
          </a:xfrm>
        </p:spPr>
        <p:txBody>
          <a:bodyPr>
            <a:noAutofit/>
          </a:bodyPr>
          <a:lstStyle/>
          <a:p>
            <a:r>
              <a:rPr lang="en-GB" sz="3800" dirty="0"/>
              <a:t>Physiognomy and the Horatian grotesque</a:t>
            </a:r>
          </a:p>
        </p:txBody>
      </p:sp>
      <p:sp>
        <p:nvSpPr>
          <p:cNvPr id="3" name="Content Placeholder 2">
            <a:extLst>
              <a:ext uri="{FF2B5EF4-FFF2-40B4-BE49-F238E27FC236}">
                <a16:creationId xmlns:a16="http://schemas.microsoft.com/office/drawing/2014/main" id="{B8B0DE61-A4DB-4F28-9311-E315C3A013FB}"/>
              </a:ext>
            </a:extLst>
          </p:cNvPr>
          <p:cNvSpPr>
            <a:spLocks noGrp="1"/>
          </p:cNvSpPr>
          <p:nvPr>
            <p:ph idx="1"/>
          </p:nvPr>
        </p:nvSpPr>
        <p:spPr/>
        <p:txBody>
          <a:bodyPr>
            <a:normAutofit fontScale="85000" lnSpcReduction="10000"/>
          </a:bodyPr>
          <a:lstStyle/>
          <a:p>
            <a:r>
              <a:rPr lang="en-US" dirty="0">
                <a:solidFill>
                  <a:schemeClr val="accent6">
                    <a:lumMod val="75000"/>
                  </a:schemeClr>
                </a:solidFill>
              </a:rPr>
              <a:t>Aristotle</a:t>
            </a:r>
            <a:r>
              <a:rPr lang="en-US" dirty="0"/>
              <a:t>, </a:t>
            </a:r>
            <a:r>
              <a:rPr lang="en-US" i="1" dirty="0"/>
              <a:t>Prior Analytics</a:t>
            </a:r>
            <a:r>
              <a:rPr lang="en-US" dirty="0"/>
              <a:t> 2.27:</a:t>
            </a:r>
            <a:endParaRPr lang="en-GB" dirty="0"/>
          </a:p>
          <a:p>
            <a:pPr marL="0" indent="0">
              <a:buNone/>
            </a:pPr>
            <a:r>
              <a:rPr lang="en-US" dirty="0"/>
              <a:t>It is possible to infer character from features, if it is granted that the body and the soul are changed together by the natural affections: I say "natural", for though perhaps by learning music a man has made some change in his soul, this is not one of those affections natural to us; rather I refer to passions and desires when I speak of natural emotions. If then this were granted and also that for each change there is a corresponding sign, and we could state the affection and sign proper to each kind of animal, we shall be able to infer character from features.</a:t>
            </a:r>
            <a:endParaRPr lang="en-GB" dirty="0"/>
          </a:p>
        </p:txBody>
      </p:sp>
    </p:spTree>
    <p:extLst>
      <p:ext uri="{BB962C8B-B14F-4D97-AF65-F5344CB8AC3E}">
        <p14:creationId xmlns:p14="http://schemas.microsoft.com/office/powerpoint/2010/main" val="1313152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DE5F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6C129-46B5-4F62-84FC-57C724AD0A86}"/>
              </a:ext>
            </a:extLst>
          </p:cNvPr>
          <p:cNvSpPr>
            <a:spLocks noGrp="1"/>
          </p:cNvSpPr>
          <p:nvPr>
            <p:ph type="title"/>
          </p:nvPr>
        </p:nvSpPr>
        <p:spPr/>
        <p:txBody>
          <a:bodyPr/>
          <a:lstStyle/>
          <a:p>
            <a:r>
              <a:rPr lang="en-GB" i="1" dirty="0"/>
              <a:t>Satires</a:t>
            </a:r>
            <a:r>
              <a:rPr lang="en-GB" dirty="0"/>
              <a:t> 1.2: </a:t>
            </a:r>
            <a:r>
              <a:rPr lang="en-GB" dirty="0">
                <a:solidFill>
                  <a:srgbClr val="FF00FF"/>
                </a:solidFill>
              </a:rPr>
              <a:t>key point</a:t>
            </a:r>
          </a:p>
        </p:txBody>
      </p:sp>
      <p:sp>
        <p:nvSpPr>
          <p:cNvPr id="3" name="Content Placeholder 2">
            <a:extLst>
              <a:ext uri="{FF2B5EF4-FFF2-40B4-BE49-F238E27FC236}">
                <a16:creationId xmlns:a16="http://schemas.microsoft.com/office/drawing/2014/main" id="{8C0DC9D5-D8EF-4B9A-AA72-FF9989243B63}"/>
              </a:ext>
            </a:extLst>
          </p:cNvPr>
          <p:cNvSpPr>
            <a:spLocks noGrp="1"/>
          </p:cNvSpPr>
          <p:nvPr>
            <p:ph idx="1"/>
          </p:nvPr>
        </p:nvSpPr>
        <p:spPr/>
        <p:txBody>
          <a:bodyPr/>
          <a:lstStyle/>
          <a:p>
            <a:endParaRPr lang="en-GB" dirty="0"/>
          </a:p>
          <a:p>
            <a:r>
              <a:rPr lang="en-GB" dirty="0"/>
              <a:t>‘The poem illustrates one of the chief paradoxes of the genre: moralizing poetry is potentially besmirched by its filthy subject matter’. (Gowers 2012)</a:t>
            </a:r>
          </a:p>
        </p:txBody>
      </p:sp>
    </p:spTree>
    <p:extLst>
      <p:ext uri="{BB962C8B-B14F-4D97-AF65-F5344CB8AC3E}">
        <p14:creationId xmlns:p14="http://schemas.microsoft.com/office/powerpoint/2010/main" val="23729379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C1516B-D5D2-492B-B527-E027E0C9ABE3}"/>
              </a:ext>
            </a:extLst>
          </p:cNvPr>
          <p:cNvSpPr>
            <a:spLocks noGrp="1"/>
          </p:cNvSpPr>
          <p:nvPr>
            <p:ph type="title"/>
          </p:nvPr>
        </p:nvSpPr>
        <p:spPr>
          <a:xfrm>
            <a:off x="486696" y="629266"/>
            <a:ext cx="2738601" cy="1676603"/>
          </a:xfrm>
        </p:spPr>
        <p:txBody>
          <a:bodyPr>
            <a:normAutofit/>
          </a:bodyPr>
          <a:lstStyle/>
          <a:p>
            <a:pPr>
              <a:lnSpc>
                <a:spcPct val="90000"/>
              </a:lnSpc>
            </a:pPr>
            <a:r>
              <a:rPr lang="en-GB" sz="3700" dirty="0">
                <a:solidFill>
                  <a:srgbClr val="800040"/>
                </a:solidFill>
              </a:rPr>
              <a:t>Satire 1.1</a:t>
            </a:r>
            <a:r>
              <a:rPr lang="en-GB" sz="3700" dirty="0"/>
              <a:t>: strong and stable?</a:t>
            </a:r>
          </a:p>
        </p:txBody>
      </p:sp>
      <p:sp>
        <p:nvSpPr>
          <p:cNvPr id="10" name="Content Placeholder 9">
            <a:extLst>
              <a:ext uri="{FF2B5EF4-FFF2-40B4-BE49-F238E27FC236}">
                <a16:creationId xmlns:a16="http://schemas.microsoft.com/office/drawing/2014/main" id="{6F2F5900-30AB-43D6-AFED-B796FD914925}"/>
              </a:ext>
            </a:extLst>
          </p:cNvPr>
          <p:cNvSpPr>
            <a:spLocks noGrp="1"/>
          </p:cNvSpPr>
          <p:nvPr>
            <p:ph idx="1"/>
          </p:nvPr>
        </p:nvSpPr>
        <p:spPr>
          <a:xfrm>
            <a:off x="486698" y="2438400"/>
            <a:ext cx="2992594" cy="4185424"/>
          </a:xfrm>
        </p:spPr>
        <p:txBody>
          <a:bodyPr>
            <a:normAutofit/>
          </a:bodyPr>
          <a:lstStyle/>
          <a:p>
            <a:endParaRPr lang="en-US" sz="1600" dirty="0"/>
          </a:p>
          <a:p>
            <a:r>
              <a:rPr lang="en-US" sz="2000" dirty="0"/>
              <a:t>Moderation and purity, or messy restlessness?</a:t>
            </a:r>
          </a:p>
          <a:p>
            <a:r>
              <a:rPr lang="en-US" sz="2000" dirty="0"/>
              <a:t>A brand new voice for Roman verse satire, or a self-parodying agglomeration of clichés’?</a:t>
            </a:r>
          </a:p>
          <a:p>
            <a:r>
              <a:rPr lang="en-US" sz="2000" dirty="0"/>
              <a:t>What kind of (paradoxical) blueprint for Roman satire?</a:t>
            </a:r>
          </a:p>
        </p:txBody>
      </p:sp>
      <p:pic>
        <p:nvPicPr>
          <p:cNvPr id="8" name="Content Placeholder 4">
            <a:extLst>
              <a:ext uri="{FF2B5EF4-FFF2-40B4-BE49-F238E27FC236}">
                <a16:creationId xmlns:a16="http://schemas.microsoft.com/office/drawing/2014/main" id="{DDDD6774-882A-450A-8ADA-8631C50ADFE4}"/>
              </a:ext>
            </a:extLst>
          </p:cNvPr>
          <p:cNvPicPr>
            <a:picLocks noChangeAspect="1"/>
          </p:cNvPicPr>
          <p:nvPr/>
        </p:nvPicPr>
        <p:blipFill rotWithShape="1">
          <a:blip r:embed="rId2"/>
          <a:srcRect l="2122" r="6859"/>
          <a:stretch/>
        </p:blipFill>
        <p:spPr>
          <a:xfrm>
            <a:off x="3479292" y="10"/>
            <a:ext cx="5664708" cy="6857990"/>
          </a:xfrm>
          <a:prstGeom prst="rect">
            <a:avLst/>
          </a:prstGeom>
          <a:effectLst/>
        </p:spPr>
      </p:pic>
    </p:spTree>
    <p:extLst>
      <p:ext uri="{BB962C8B-B14F-4D97-AF65-F5344CB8AC3E}">
        <p14:creationId xmlns:p14="http://schemas.microsoft.com/office/powerpoint/2010/main" val="12934446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DF7EEA-3759-4C31-869C-B3D949B35093}"/>
              </a:ext>
            </a:extLst>
          </p:cNvPr>
          <p:cNvSpPr>
            <a:spLocks noGrp="1"/>
          </p:cNvSpPr>
          <p:nvPr>
            <p:ph type="title"/>
          </p:nvPr>
        </p:nvSpPr>
        <p:spPr/>
        <p:txBody>
          <a:bodyPr>
            <a:normAutofit fontScale="90000"/>
          </a:bodyPr>
          <a:lstStyle/>
          <a:p>
            <a:r>
              <a:rPr lang="en-GB" dirty="0">
                <a:solidFill>
                  <a:schemeClr val="accent2">
                    <a:lumMod val="75000"/>
                  </a:schemeClr>
                </a:solidFill>
              </a:rPr>
              <a:t>Setting limits, and overstepping them</a:t>
            </a:r>
          </a:p>
        </p:txBody>
      </p:sp>
      <p:sp>
        <p:nvSpPr>
          <p:cNvPr id="3" name="Content Placeholder 2">
            <a:extLst>
              <a:ext uri="{FF2B5EF4-FFF2-40B4-BE49-F238E27FC236}">
                <a16:creationId xmlns:a16="http://schemas.microsoft.com/office/drawing/2014/main" id="{504A79B6-A27D-43A6-AD64-226351C93FAB}"/>
              </a:ext>
            </a:extLst>
          </p:cNvPr>
          <p:cNvSpPr>
            <a:spLocks noGrp="1"/>
          </p:cNvSpPr>
          <p:nvPr>
            <p:ph idx="1"/>
          </p:nvPr>
        </p:nvSpPr>
        <p:spPr>
          <a:xfrm>
            <a:off x="457200" y="2133600"/>
            <a:ext cx="8229600" cy="3992563"/>
          </a:xfrm>
        </p:spPr>
        <p:txBody>
          <a:bodyPr/>
          <a:lstStyle/>
          <a:p>
            <a:r>
              <a:rPr lang="en-GB" i="1" dirty="0">
                <a:solidFill>
                  <a:srgbClr val="0070C0"/>
                </a:solidFill>
              </a:rPr>
              <a:t>Satires</a:t>
            </a:r>
            <a:r>
              <a:rPr lang="en-GB" dirty="0">
                <a:solidFill>
                  <a:srgbClr val="0070C0"/>
                </a:solidFill>
              </a:rPr>
              <a:t> 1.1.120</a:t>
            </a:r>
            <a:r>
              <a:rPr lang="en-GB" dirty="0"/>
              <a:t>: </a:t>
            </a:r>
            <a:r>
              <a:rPr lang="en-GB" i="1" dirty="0" err="1"/>
              <a:t>iam</a:t>
            </a:r>
            <a:r>
              <a:rPr lang="en-GB" i="1" dirty="0"/>
              <a:t> </a:t>
            </a:r>
            <a:r>
              <a:rPr lang="en-GB" i="1" dirty="0" err="1"/>
              <a:t>satis</a:t>
            </a:r>
            <a:r>
              <a:rPr lang="en-GB" i="1" dirty="0"/>
              <a:t> </a:t>
            </a:r>
            <a:r>
              <a:rPr lang="en-GB" i="1" dirty="0" err="1"/>
              <a:t>est</a:t>
            </a:r>
            <a:r>
              <a:rPr lang="en-GB" i="1" dirty="0"/>
              <a:t> </a:t>
            </a:r>
            <a:r>
              <a:rPr lang="en-GB" dirty="0"/>
              <a:t>/ ‘Now that’s enough’</a:t>
            </a:r>
          </a:p>
          <a:p>
            <a:pPr marL="0" indent="0">
              <a:buNone/>
            </a:pPr>
            <a:endParaRPr lang="en-GB" dirty="0"/>
          </a:p>
          <a:p>
            <a:r>
              <a:rPr lang="en-GB" i="1" dirty="0">
                <a:solidFill>
                  <a:srgbClr val="0070C0"/>
                </a:solidFill>
              </a:rPr>
              <a:t>Satires </a:t>
            </a:r>
            <a:r>
              <a:rPr lang="en-GB" dirty="0">
                <a:solidFill>
                  <a:srgbClr val="0070C0"/>
                </a:solidFill>
              </a:rPr>
              <a:t>1.2</a:t>
            </a:r>
            <a:r>
              <a:rPr lang="en-GB" dirty="0"/>
              <a:t>: begins in spirit of flamboyant excess. Code of ‘simplicity’, ‘purity’ and ‘decorum’ in…adultery! Moderation = freedwomen (ease of access to their bodies)!</a:t>
            </a:r>
          </a:p>
        </p:txBody>
      </p:sp>
    </p:spTree>
    <p:extLst>
      <p:ext uri="{BB962C8B-B14F-4D97-AF65-F5344CB8AC3E}">
        <p14:creationId xmlns:p14="http://schemas.microsoft.com/office/powerpoint/2010/main" val="5261903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601FB-B004-4D63-925C-40AF75EEF7B9}"/>
              </a:ext>
            </a:extLst>
          </p:cNvPr>
          <p:cNvSpPr>
            <a:spLocks noGrp="1"/>
          </p:cNvSpPr>
          <p:nvPr>
            <p:ph type="title"/>
          </p:nvPr>
        </p:nvSpPr>
        <p:spPr/>
        <p:txBody>
          <a:bodyPr/>
          <a:lstStyle/>
          <a:p>
            <a:r>
              <a:rPr lang="en-GB" dirty="0">
                <a:solidFill>
                  <a:srgbClr val="7030A0"/>
                </a:solidFill>
              </a:rPr>
              <a:t>Sex and class</a:t>
            </a:r>
          </a:p>
        </p:txBody>
      </p:sp>
      <p:sp>
        <p:nvSpPr>
          <p:cNvPr id="3" name="Content Placeholder 2">
            <a:extLst>
              <a:ext uri="{FF2B5EF4-FFF2-40B4-BE49-F238E27FC236}">
                <a16:creationId xmlns:a16="http://schemas.microsoft.com/office/drawing/2014/main" id="{B279D498-3024-4AA6-BBBC-8F016BA98221}"/>
              </a:ext>
            </a:extLst>
          </p:cNvPr>
          <p:cNvSpPr>
            <a:spLocks noGrp="1"/>
          </p:cNvSpPr>
          <p:nvPr>
            <p:ph idx="1"/>
          </p:nvPr>
        </p:nvSpPr>
        <p:spPr>
          <a:xfrm>
            <a:off x="457200" y="1839686"/>
            <a:ext cx="8229600" cy="4286477"/>
          </a:xfrm>
        </p:spPr>
        <p:txBody>
          <a:bodyPr/>
          <a:lstStyle/>
          <a:p>
            <a:r>
              <a:rPr lang="en-GB" dirty="0"/>
              <a:t>In </a:t>
            </a:r>
            <a:r>
              <a:rPr lang="en-GB" i="1" dirty="0"/>
              <a:t>Sat.</a:t>
            </a:r>
            <a:r>
              <a:rPr lang="en-GB" dirty="0"/>
              <a:t>1.2, Horace is pinpointing ‘the most vulnerable chinks in the armour of the</a:t>
            </a:r>
            <a:r>
              <a:rPr lang="en-GB" dirty="0">
                <a:solidFill>
                  <a:srgbClr val="800080"/>
                </a:solidFill>
              </a:rPr>
              <a:t> ruling class </a:t>
            </a:r>
            <a:r>
              <a:rPr lang="en-GB" dirty="0"/>
              <a:t>– the sexual transgressions of its womenfolk, and the humiliation of the men who turn a blind eye to those transgressions.’ (Gowers 2012, p89, paraphrased)</a:t>
            </a:r>
          </a:p>
        </p:txBody>
      </p:sp>
    </p:spTree>
    <p:extLst>
      <p:ext uri="{BB962C8B-B14F-4D97-AF65-F5344CB8AC3E}">
        <p14:creationId xmlns:p14="http://schemas.microsoft.com/office/powerpoint/2010/main" val="19839703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75284C-BC53-4483-B67E-B59D53D55F25}"/>
              </a:ext>
            </a:extLst>
          </p:cNvPr>
          <p:cNvSpPr>
            <a:spLocks noGrp="1"/>
          </p:cNvSpPr>
          <p:nvPr>
            <p:ph type="title"/>
          </p:nvPr>
        </p:nvSpPr>
        <p:spPr/>
        <p:txBody>
          <a:bodyPr/>
          <a:lstStyle/>
          <a:p>
            <a:r>
              <a:rPr lang="en-GB" dirty="0">
                <a:solidFill>
                  <a:schemeClr val="bg2">
                    <a:lumMod val="25000"/>
                  </a:schemeClr>
                </a:solidFill>
              </a:rPr>
              <a:t>Takes one to know one?</a:t>
            </a:r>
          </a:p>
        </p:txBody>
      </p:sp>
      <p:sp>
        <p:nvSpPr>
          <p:cNvPr id="3" name="Content Placeholder 2">
            <a:extLst>
              <a:ext uri="{FF2B5EF4-FFF2-40B4-BE49-F238E27FC236}">
                <a16:creationId xmlns:a16="http://schemas.microsoft.com/office/drawing/2014/main" id="{9D935045-C15C-4CE2-8CB8-297E902362BA}"/>
              </a:ext>
            </a:extLst>
          </p:cNvPr>
          <p:cNvSpPr>
            <a:spLocks noGrp="1"/>
          </p:cNvSpPr>
          <p:nvPr>
            <p:ph idx="1"/>
          </p:nvPr>
        </p:nvSpPr>
        <p:spPr>
          <a:xfrm>
            <a:off x="457200" y="2035629"/>
            <a:ext cx="8229600" cy="4090534"/>
          </a:xfrm>
        </p:spPr>
        <p:txBody>
          <a:bodyPr>
            <a:normAutofit/>
          </a:bodyPr>
          <a:lstStyle/>
          <a:p>
            <a:r>
              <a:rPr lang="en-US" dirty="0">
                <a:cs typeface="American Typewriter"/>
              </a:rPr>
              <a:t>‘this is another triumphant demonstration of the outsider’s invulnerability’ (Gowers on </a:t>
            </a:r>
            <a:r>
              <a:rPr lang="en-US" i="1" dirty="0">
                <a:cs typeface="American Typewriter"/>
              </a:rPr>
              <a:t>Sat</a:t>
            </a:r>
            <a:r>
              <a:rPr lang="en-US" dirty="0">
                <a:cs typeface="American Typewriter"/>
              </a:rPr>
              <a:t>.1.2: p89)</a:t>
            </a:r>
          </a:p>
          <a:p>
            <a:pPr marL="0" indent="0">
              <a:buNone/>
            </a:pPr>
            <a:r>
              <a:rPr lang="en-US" dirty="0">
                <a:cs typeface="American Typewriter"/>
              </a:rPr>
              <a:t>			</a:t>
            </a:r>
            <a:r>
              <a:rPr lang="en-US" dirty="0">
                <a:solidFill>
                  <a:srgbClr val="C00000"/>
                </a:solidFill>
                <a:cs typeface="American Typewriter"/>
              </a:rPr>
              <a:t>But…</a:t>
            </a:r>
          </a:p>
          <a:p>
            <a:r>
              <a:rPr lang="en-US" dirty="0">
                <a:cs typeface="American Typewriter"/>
              </a:rPr>
              <a:t>‘Satire itself requires the immoral body as the </a:t>
            </a:r>
            <a:r>
              <a:rPr lang="en-US" i="1" dirty="0" err="1">
                <a:cs typeface="American Typewriter"/>
              </a:rPr>
              <a:t>fons</a:t>
            </a:r>
            <a:r>
              <a:rPr lang="en-US" i="1" dirty="0">
                <a:cs typeface="American Typewriter"/>
              </a:rPr>
              <a:t> et </a:t>
            </a:r>
            <a:r>
              <a:rPr lang="en-US" i="1" dirty="0" err="1">
                <a:cs typeface="American Typewriter"/>
              </a:rPr>
              <a:t>origo</a:t>
            </a:r>
            <a:r>
              <a:rPr lang="en-US" i="1" dirty="0">
                <a:cs typeface="American Typewriter"/>
              </a:rPr>
              <a:t> </a:t>
            </a:r>
            <a:r>
              <a:rPr lang="en-US" dirty="0">
                <a:cs typeface="American Typewriter"/>
              </a:rPr>
              <a:t>of its own speech.’ (</a:t>
            </a:r>
            <a:r>
              <a:rPr lang="en-US" dirty="0"/>
              <a:t>Gunderson 2005 ‘The libidinal rhetoric of satire’)</a:t>
            </a:r>
            <a:endParaRPr lang="en-GB" dirty="0"/>
          </a:p>
        </p:txBody>
      </p:sp>
    </p:spTree>
    <p:extLst>
      <p:ext uri="{BB962C8B-B14F-4D97-AF65-F5344CB8AC3E}">
        <p14:creationId xmlns:p14="http://schemas.microsoft.com/office/powerpoint/2010/main" val="16210015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mn-lt"/>
                <a:cs typeface="American Typewriter"/>
              </a:rPr>
              <a:t>Writing the (satirist’s) body</a:t>
            </a:r>
          </a:p>
        </p:txBody>
      </p:sp>
      <p:sp>
        <p:nvSpPr>
          <p:cNvPr id="3" name="Content Placeholder 2"/>
          <p:cNvSpPr>
            <a:spLocks noGrp="1"/>
          </p:cNvSpPr>
          <p:nvPr>
            <p:ph idx="1"/>
          </p:nvPr>
        </p:nvSpPr>
        <p:spPr>
          <a:xfrm>
            <a:off x="245102" y="1752600"/>
            <a:ext cx="8712285" cy="4865844"/>
          </a:xfrm>
        </p:spPr>
        <p:txBody>
          <a:bodyPr>
            <a:normAutofit fontScale="25000" lnSpcReduction="20000"/>
          </a:bodyPr>
          <a:lstStyle/>
          <a:p>
            <a:endParaRPr lang="en-GB" i="1" dirty="0">
              <a:latin typeface="American Typewriter"/>
              <a:cs typeface="American Typewriter"/>
            </a:endParaRPr>
          </a:p>
          <a:p>
            <a:r>
              <a:rPr lang="en-GB" sz="9800" i="1" dirty="0">
                <a:solidFill>
                  <a:srgbClr val="008000"/>
                </a:solidFill>
                <a:cs typeface="American Typewriter"/>
              </a:rPr>
              <a:t>Sat.</a:t>
            </a:r>
            <a:r>
              <a:rPr lang="en-GB" sz="9800" dirty="0">
                <a:solidFill>
                  <a:srgbClr val="008000"/>
                </a:solidFill>
                <a:cs typeface="American Typewriter"/>
              </a:rPr>
              <a:t>1.6.64</a:t>
            </a:r>
            <a:r>
              <a:rPr lang="en-GB" sz="9800" dirty="0">
                <a:cs typeface="American Typewriter"/>
              </a:rPr>
              <a:t>: </a:t>
            </a:r>
            <a:r>
              <a:rPr lang="en-GB" sz="9800" i="1" dirty="0">
                <a:cs typeface="American Typewriter"/>
              </a:rPr>
              <a:t>vita ac </a:t>
            </a:r>
            <a:r>
              <a:rPr lang="en-GB" sz="9800" i="1" dirty="0" err="1">
                <a:cs typeface="American Typewriter"/>
              </a:rPr>
              <a:t>pectore</a:t>
            </a:r>
            <a:r>
              <a:rPr lang="en-GB" sz="9800" i="1" dirty="0">
                <a:cs typeface="American Typewriter"/>
              </a:rPr>
              <a:t> </a:t>
            </a:r>
            <a:r>
              <a:rPr lang="en-GB" sz="9800" i="1" dirty="0" err="1">
                <a:cs typeface="American Typewriter"/>
              </a:rPr>
              <a:t>puro</a:t>
            </a:r>
            <a:r>
              <a:rPr lang="en-GB" sz="9800" dirty="0">
                <a:cs typeface="American Typewriter"/>
              </a:rPr>
              <a:t> (with a pure life and heart)</a:t>
            </a:r>
            <a:endParaRPr lang="it-IT" sz="9800" dirty="0">
              <a:cs typeface="American Typewriter"/>
            </a:endParaRPr>
          </a:p>
          <a:p>
            <a:pPr marL="0" indent="0">
              <a:buNone/>
            </a:pPr>
            <a:endParaRPr lang="en-GB" sz="9800" b="1" i="1" dirty="0">
              <a:cs typeface="American Typewriter"/>
            </a:endParaRPr>
          </a:p>
          <a:p>
            <a:r>
              <a:rPr lang="en-GB" sz="9800" i="1" dirty="0">
                <a:solidFill>
                  <a:srgbClr val="0000FF"/>
                </a:solidFill>
                <a:cs typeface="American Typewriter"/>
              </a:rPr>
              <a:t>Sat.</a:t>
            </a:r>
            <a:r>
              <a:rPr lang="en-GB" sz="9800" dirty="0">
                <a:solidFill>
                  <a:srgbClr val="0000FF"/>
                </a:solidFill>
                <a:cs typeface="American Typewriter"/>
              </a:rPr>
              <a:t>1.5.7-8</a:t>
            </a:r>
            <a:r>
              <a:rPr lang="en-GB" sz="9800" dirty="0">
                <a:cs typeface="American Typewriter"/>
              </a:rPr>
              <a:t>: ‘Here, thanks to the water, which was disgusting, I declare war against my stomach, and wait impatiently while my companions dine.’</a:t>
            </a:r>
          </a:p>
          <a:p>
            <a:pPr marL="0" indent="0">
              <a:buNone/>
            </a:pPr>
            <a:endParaRPr lang="it-IT" sz="9800" dirty="0">
              <a:cs typeface="American Typewriter"/>
            </a:endParaRPr>
          </a:p>
          <a:p>
            <a:r>
              <a:rPr lang="en-GB" sz="9800" i="1" dirty="0">
                <a:solidFill>
                  <a:srgbClr val="FF6600"/>
                </a:solidFill>
                <a:cs typeface="American Typewriter"/>
              </a:rPr>
              <a:t> Sat</a:t>
            </a:r>
            <a:r>
              <a:rPr lang="en-GB" sz="9800" dirty="0">
                <a:solidFill>
                  <a:srgbClr val="FF6600"/>
                </a:solidFill>
                <a:cs typeface="American Typewriter"/>
              </a:rPr>
              <a:t>.1.5.29-30: </a:t>
            </a:r>
            <a:r>
              <a:rPr lang="en-GB" sz="9800" dirty="0">
                <a:cs typeface="American Typewriter"/>
              </a:rPr>
              <a:t>‘Here I put black ointment on eyes, being </a:t>
            </a:r>
            <a:r>
              <a:rPr lang="en-GB" sz="9800" i="1" dirty="0" err="1">
                <a:cs typeface="American Typewriter"/>
              </a:rPr>
              <a:t>lippus</a:t>
            </a:r>
            <a:r>
              <a:rPr lang="en-GB" sz="9800" i="1" dirty="0">
                <a:cs typeface="American Typewriter"/>
              </a:rPr>
              <a:t> </a:t>
            </a:r>
            <a:r>
              <a:rPr lang="en-GB" sz="9800" dirty="0">
                <a:cs typeface="American Typewriter"/>
              </a:rPr>
              <a:t>(sore or watery-eyed, suffering from conjunctivitis). Meanwhile Maecenas arrives and </a:t>
            </a:r>
            <a:r>
              <a:rPr lang="en-GB" sz="9800" dirty="0" err="1">
                <a:cs typeface="American Typewriter"/>
              </a:rPr>
              <a:t>Fonteius</a:t>
            </a:r>
            <a:r>
              <a:rPr lang="en-GB" sz="9800" dirty="0">
                <a:cs typeface="American Typewriter"/>
              </a:rPr>
              <a:t> Capito, a man without flaw, so that Antony has no closer friend.’</a:t>
            </a:r>
          </a:p>
          <a:p>
            <a:endParaRPr lang="en-GB" sz="9800" dirty="0">
              <a:cs typeface="American Typewriter"/>
            </a:endParaRPr>
          </a:p>
          <a:p>
            <a:r>
              <a:rPr lang="en-GB" sz="9800" i="1" dirty="0">
                <a:solidFill>
                  <a:srgbClr val="800080"/>
                </a:solidFill>
                <a:cs typeface="American Typewriter"/>
              </a:rPr>
              <a:t>Sat.</a:t>
            </a:r>
            <a:r>
              <a:rPr lang="en-GB" sz="9800" dirty="0">
                <a:solidFill>
                  <a:srgbClr val="800080"/>
                </a:solidFill>
                <a:cs typeface="American Typewriter"/>
              </a:rPr>
              <a:t>1.6.65-7</a:t>
            </a:r>
            <a:r>
              <a:rPr lang="en-GB" sz="9800" dirty="0">
                <a:cs typeface="American Typewriter"/>
              </a:rPr>
              <a:t>: ‘if the flaws that mar my otherwise sound nature are minor and few in number, even as you might find fault with moles spotted over a good-looking person…’</a:t>
            </a:r>
            <a:endParaRPr lang="it-IT" sz="9800" dirty="0">
              <a:cs typeface="American Typewriter"/>
            </a:endParaRPr>
          </a:p>
          <a:p>
            <a:pPr marL="0" indent="0">
              <a:buNone/>
            </a:pPr>
            <a:endParaRPr lang="it-IT" sz="9800" dirty="0"/>
          </a:p>
          <a:p>
            <a:pPr marL="0" indent="0">
              <a:buNone/>
            </a:pPr>
            <a:r>
              <a:rPr lang="en-US" sz="9800" dirty="0"/>
              <a:t>     </a:t>
            </a:r>
          </a:p>
        </p:txBody>
      </p:sp>
    </p:spTree>
    <p:extLst>
      <p:ext uri="{BB962C8B-B14F-4D97-AF65-F5344CB8AC3E}">
        <p14:creationId xmlns:p14="http://schemas.microsoft.com/office/powerpoint/2010/main" val="18223520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11CAC6-BD16-48D7-BE44-60F91F5E9244}"/>
              </a:ext>
            </a:extLst>
          </p:cNvPr>
          <p:cNvSpPr>
            <a:spLocks noGrp="1"/>
          </p:cNvSpPr>
          <p:nvPr>
            <p:ph type="title"/>
          </p:nvPr>
        </p:nvSpPr>
        <p:spPr>
          <a:xfrm>
            <a:off x="3724071" y="629268"/>
            <a:ext cx="5297265" cy="1286160"/>
          </a:xfrm>
        </p:spPr>
        <p:txBody>
          <a:bodyPr anchor="b">
            <a:normAutofit fontScale="90000"/>
          </a:bodyPr>
          <a:lstStyle/>
          <a:p>
            <a:pPr>
              <a:lnSpc>
                <a:spcPct val="90000"/>
              </a:lnSpc>
            </a:pPr>
            <a:r>
              <a:rPr lang="en-GB" sz="4100" dirty="0">
                <a:solidFill>
                  <a:srgbClr val="800040"/>
                </a:solidFill>
              </a:rPr>
              <a:t>Sat.1.8</a:t>
            </a:r>
            <a:r>
              <a:rPr lang="en-GB" sz="4100" dirty="0"/>
              <a:t>: the poet as (avenging ‘victim’) Priapus</a:t>
            </a:r>
          </a:p>
        </p:txBody>
      </p:sp>
      <p:pic>
        <p:nvPicPr>
          <p:cNvPr id="5" name="Picture 4">
            <a:extLst>
              <a:ext uri="{FF2B5EF4-FFF2-40B4-BE49-F238E27FC236}">
                <a16:creationId xmlns:a16="http://schemas.microsoft.com/office/drawing/2014/main" id="{9FD730B1-2E3A-4F10-9B79-2E542949D236}"/>
              </a:ext>
            </a:extLst>
          </p:cNvPr>
          <p:cNvPicPr>
            <a:picLocks noChangeAspect="1"/>
          </p:cNvPicPr>
          <p:nvPr/>
        </p:nvPicPr>
        <p:blipFill rotWithShape="1">
          <a:blip r:embed="rId2"/>
          <a:srcRect l="19073" r="13334"/>
          <a:stretch/>
        </p:blipFill>
        <p:spPr>
          <a:xfrm>
            <a:off x="20" y="10"/>
            <a:ext cx="3476673" cy="6857990"/>
          </a:xfrm>
          <a:prstGeom prst="rect">
            <a:avLst/>
          </a:prstGeom>
          <a:effectLst/>
        </p:spPr>
      </p:pic>
      <p:cxnSp>
        <p:nvCxnSpPr>
          <p:cNvPr id="10" name="Straight Connector 9">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810700" y="2115117"/>
            <a:ext cx="4732020" cy="0"/>
          </a:xfrm>
          <a:prstGeom prst="line">
            <a:avLst/>
          </a:prstGeom>
          <a:ln w="19050">
            <a:solidFill>
              <a:srgbClr val="9E866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1FF479D9-65C4-4673-A6B5-320406C6D259}"/>
              </a:ext>
            </a:extLst>
          </p:cNvPr>
          <p:cNvSpPr>
            <a:spLocks noGrp="1"/>
          </p:cNvSpPr>
          <p:nvPr>
            <p:ph idx="1"/>
          </p:nvPr>
        </p:nvSpPr>
        <p:spPr>
          <a:xfrm>
            <a:off x="3724073" y="2314808"/>
            <a:ext cx="5147784" cy="4314592"/>
          </a:xfrm>
        </p:spPr>
        <p:txBody>
          <a:bodyPr>
            <a:noAutofit/>
          </a:bodyPr>
          <a:lstStyle/>
          <a:p>
            <a:pPr marL="0" indent="0">
              <a:buNone/>
            </a:pPr>
            <a:r>
              <a:rPr lang="en-GB" sz="2400" dirty="0"/>
              <a:t>vv.1-3: ‘I was once a fig-wood stem, a worthless log, when the carpenter, undecided whether to make a stool or a Priapus, chose that I be a god’</a:t>
            </a:r>
          </a:p>
          <a:p>
            <a:pPr marL="0" indent="0">
              <a:buNone/>
            </a:pPr>
            <a:endParaRPr lang="en-GB" sz="2400" dirty="0"/>
          </a:p>
          <a:p>
            <a:pPr marL="0" indent="0">
              <a:buNone/>
            </a:pPr>
            <a:r>
              <a:rPr lang="en-GB" sz="2400" dirty="0"/>
              <a:t>vv.40-7: ‘Why tell each detail….how I shuddered at the words and deeds of the two Furies, through not unavenged. For as loud as the noise of a bursting bladder was the crack when my fig-buttock split. Away they ran into town.’</a:t>
            </a:r>
          </a:p>
        </p:txBody>
      </p:sp>
    </p:spTree>
    <p:extLst>
      <p:ext uri="{BB962C8B-B14F-4D97-AF65-F5344CB8AC3E}">
        <p14:creationId xmlns:p14="http://schemas.microsoft.com/office/powerpoint/2010/main" val="42291777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51DC27-C1EE-41F5-ACB4-576B0255A61E}"/>
              </a:ext>
            </a:extLst>
          </p:cNvPr>
          <p:cNvSpPr>
            <a:spLocks noGrp="1"/>
          </p:cNvSpPr>
          <p:nvPr>
            <p:ph type="title"/>
          </p:nvPr>
        </p:nvSpPr>
        <p:spPr/>
        <p:txBody>
          <a:bodyPr>
            <a:normAutofit fontScale="90000"/>
          </a:bodyPr>
          <a:lstStyle/>
          <a:p>
            <a:r>
              <a:rPr lang="en-GB" i="1" dirty="0">
                <a:solidFill>
                  <a:srgbClr val="7030A0"/>
                </a:solidFill>
              </a:rPr>
              <a:t>Satires</a:t>
            </a:r>
            <a:r>
              <a:rPr lang="en-GB" dirty="0">
                <a:solidFill>
                  <a:srgbClr val="7030A0"/>
                </a:solidFill>
              </a:rPr>
              <a:t> 1.4: when is enough </a:t>
            </a:r>
            <a:r>
              <a:rPr lang="en-GB" dirty="0" err="1">
                <a:solidFill>
                  <a:srgbClr val="7030A0"/>
                </a:solidFill>
              </a:rPr>
              <a:t>enough</a:t>
            </a:r>
            <a:r>
              <a:rPr lang="en-GB" dirty="0">
                <a:solidFill>
                  <a:srgbClr val="7030A0"/>
                </a:solidFill>
              </a:rPr>
              <a:t>?</a:t>
            </a:r>
          </a:p>
        </p:txBody>
      </p:sp>
      <p:sp>
        <p:nvSpPr>
          <p:cNvPr id="3" name="Content Placeholder 2">
            <a:extLst>
              <a:ext uri="{FF2B5EF4-FFF2-40B4-BE49-F238E27FC236}">
                <a16:creationId xmlns:a16="http://schemas.microsoft.com/office/drawing/2014/main" id="{52AB60DC-45E4-467F-B1D9-FC238D963865}"/>
              </a:ext>
            </a:extLst>
          </p:cNvPr>
          <p:cNvSpPr>
            <a:spLocks noGrp="1"/>
          </p:cNvSpPr>
          <p:nvPr>
            <p:ph idx="1"/>
          </p:nvPr>
        </p:nvSpPr>
        <p:spPr/>
        <p:txBody>
          <a:bodyPr/>
          <a:lstStyle/>
          <a:p>
            <a:endParaRPr lang="en-GB" dirty="0"/>
          </a:p>
          <a:p>
            <a:r>
              <a:rPr lang="en-GB" dirty="0"/>
              <a:t>Lines 105ff.: defining Horace’s place in a satirical tradition - a new, biological, auto-biographical genealogy for satire? </a:t>
            </a:r>
          </a:p>
          <a:p>
            <a:r>
              <a:rPr lang="en-GB" dirty="0"/>
              <a:t>Genetic fathers replace literary ones?</a:t>
            </a:r>
          </a:p>
          <a:p>
            <a:r>
              <a:rPr lang="en-GB" dirty="0"/>
              <a:t>An ‘aristocracy of virtue’ (</a:t>
            </a:r>
            <a:r>
              <a:rPr lang="en-GB" dirty="0" err="1"/>
              <a:t>Habinek</a:t>
            </a:r>
            <a:r>
              <a:rPr lang="en-GB" dirty="0"/>
              <a:t>) </a:t>
            </a:r>
            <a:r>
              <a:rPr lang="en-GB" dirty="0" err="1"/>
              <a:t>replaes</a:t>
            </a:r>
            <a:r>
              <a:rPr lang="en-GB" dirty="0"/>
              <a:t> social pedigree? </a:t>
            </a:r>
          </a:p>
        </p:txBody>
      </p:sp>
    </p:spTree>
    <p:extLst>
      <p:ext uri="{BB962C8B-B14F-4D97-AF65-F5344CB8AC3E}">
        <p14:creationId xmlns:p14="http://schemas.microsoft.com/office/powerpoint/2010/main" val="825561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D6DE49-27A8-4BC0-A940-B2ACBD4C5737}"/>
              </a:ext>
            </a:extLst>
          </p:cNvPr>
          <p:cNvSpPr>
            <a:spLocks noGrp="1"/>
          </p:cNvSpPr>
          <p:nvPr>
            <p:ph type="title"/>
          </p:nvPr>
        </p:nvSpPr>
        <p:spPr/>
        <p:txBody>
          <a:bodyPr>
            <a:normAutofit fontScale="90000"/>
          </a:bodyPr>
          <a:lstStyle/>
          <a:p>
            <a:r>
              <a:rPr lang="en-GB" dirty="0"/>
              <a:t>Nothing to see here:</a:t>
            </a:r>
            <a:r>
              <a:rPr lang="en-GB" u="sng" dirty="0"/>
              <a:t> defensive manoeuvres </a:t>
            </a:r>
            <a:r>
              <a:rPr lang="en-GB" dirty="0"/>
              <a:t>in </a:t>
            </a:r>
            <a:r>
              <a:rPr lang="en-GB" dirty="0">
                <a:solidFill>
                  <a:srgbClr val="FF00FF"/>
                </a:solidFill>
              </a:rPr>
              <a:t>Sat.1.4</a:t>
            </a:r>
          </a:p>
        </p:txBody>
      </p:sp>
      <p:sp>
        <p:nvSpPr>
          <p:cNvPr id="3" name="Content Placeholder 2">
            <a:extLst>
              <a:ext uri="{FF2B5EF4-FFF2-40B4-BE49-F238E27FC236}">
                <a16:creationId xmlns:a16="http://schemas.microsoft.com/office/drawing/2014/main" id="{894F8961-1823-4218-A0AF-FDE3CD19EDDD}"/>
              </a:ext>
            </a:extLst>
          </p:cNvPr>
          <p:cNvSpPr>
            <a:spLocks noGrp="1"/>
          </p:cNvSpPr>
          <p:nvPr>
            <p:ph idx="1"/>
          </p:nvPr>
        </p:nvSpPr>
        <p:spPr>
          <a:xfrm>
            <a:off x="457200" y="2090056"/>
            <a:ext cx="8229600" cy="4493305"/>
          </a:xfrm>
        </p:spPr>
        <p:txBody>
          <a:bodyPr>
            <a:normAutofit fontScale="92500" lnSpcReduction="10000"/>
          </a:bodyPr>
          <a:lstStyle/>
          <a:p>
            <a:r>
              <a:rPr lang="en-GB" i="1" dirty="0" err="1"/>
              <a:t>Sermones</a:t>
            </a:r>
            <a:r>
              <a:rPr lang="en-GB" i="1" dirty="0"/>
              <a:t> </a:t>
            </a:r>
            <a:r>
              <a:rPr lang="en-GB" dirty="0"/>
              <a:t>are not real poetry; no force, no passion, no bite; no one reads this!</a:t>
            </a:r>
          </a:p>
          <a:p>
            <a:r>
              <a:rPr lang="en-GB" dirty="0"/>
              <a:t>Take away the beat and rhythm, change the word order, and you’ll see it’s just chit-chat, not epic poetry that can do any harm. I am NOT </a:t>
            </a:r>
            <a:r>
              <a:rPr lang="en-GB" dirty="0" err="1"/>
              <a:t>Lucilius</a:t>
            </a:r>
            <a:r>
              <a:rPr lang="en-GB" dirty="0"/>
              <a:t>!!!</a:t>
            </a:r>
          </a:p>
          <a:p>
            <a:r>
              <a:rPr lang="en-GB" dirty="0"/>
              <a:t>I’ll prove it with this example: take a slice of </a:t>
            </a:r>
            <a:r>
              <a:rPr lang="en-GB" dirty="0" err="1"/>
              <a:t>Ennius</a:t>
            </a:r>
            <a:r>
              <a:rPr lang="en-GB" dirty="0"/>
              <a:t> (father of Roman epic, a</a:t>
            </a:r>
            <a:r>
              <a:rPr lang="en-GB" i="1" dirty="0"/>
              <a:t> real </a:t>
            </a:r>
            <a:r>
              <a:rPr lang="en-GB" dirty="0"/>
              <a:t>poet, </a:t>
            </a:r>
            <a:r>
              <a:rPr lang="en-GB" i="1" dirty="0"/>
              <a:t>unlike me</a:t>
            </a:r>
            <a:r>
              <a:rPr lang="en-GB" dirty="0"/>
              <a:t>). Dismember the verse, and you’ll still find the limbs of a poet! I am NOT </a:t>
            </a:r>
            <a:r>
              <a:rPr lang="en-GB" dirty="0" err="1"/>
              <a:t>Ennius</a:t>
            </a:r>
            <a:r>
              <a:rPr lang="en-GB" dirty="0"/>
              <a:t>! I am a lowly, harmless, unliterary satirist!</a:t>
            </a:r>
          </a:p>
        </p:txBody>
      </p:sp>
    </p:spTree>
    <p:extLst>
      <p:ext uri="{BB962C8B-B14F-4D97-AF65-F5344CB8AC3E}">
        <p14:creationId xmlns:p14="http://schemas.microsoft.com/office/powerpoint/2010/main" val="37018510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9667A6-E06F-4AE1-AADB-CF6FA8464F80}"/>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266B7BB2-F0E6-465B-AE05-9C25BDE722FB}"/>
              </a:ext>
            </a:extLst>
          </p:cNvPr>
          <p:cNvSpPr>
            <a:spLocks noGrp="1"/>
          </p:cNvSpPr>
          <p:nvPr>
            <p:ph idx="1"/>
          </p:nvPr>
        </p:nvSpPr>
        <p:spPr>
          <a:xfrm>
            <a:off x="457200" y="696686"/>
            <a:ext cx="8229600" cy="5429477"/>
          </a:xfrm>
        </p:spPr>
        <p:txBody>
          <a:bodyPr/>
          <a:lstStyle/>
          <a:p>
            <a:r>
              <a:rPr lang="en-GB" dirty="0">
                <a:solidFill>
                  <a:srgbClr val="800040"/>
                </a:solidFill>
              </a:rPr>
              <a:t>Key question [</a:t>
            </a:r>
            <a:r>
              <a:rPr lang="en-GB" dirty="0" err="1">
                <a:solidFill>
                  <a:srgbClr val="800040"/>
                </a:solidFill>
              </a:rPr>
              <a:t>re.Horace</a:t>
            </a:r>
            <a:r>
              <a:rPr lang="en-GB" dirty="0">
                <a:solidFill>
                  <a:srgbClr val="800040"/>
                </a:solidFill>
              </a:rPr>
              <a:t>]: </a:t>
            </a:r>
            <a:r>
              <a:rPr lang="en-GB" dirty="0"/>
              <a:t>to what extent can </a:t>
            </a:r>
            <a:r>
              <a:rPr lang="en-GB" u="sng" dirty="0"/>
              <a:t>poses</a:t>
            </a:r>
            <a:r>
              <a:rPr lang="en-GB" dirty="0"/>
              <a:t> of social inferiority in the Roman world be expedient, even politically and creatively empowering?</a:t>
            </a:r>
          </a:p>
          <a:p>
            <a:pPr marL="0" indent="0">
              <a:buNone/>
            </a:pPr>
            <a:endParaRPr lang="en-GB" dirty="0"/>
          </a:p>
          <a:p>
            <a:pPr marL="0" indent="0">
              <a:buNone/>
            </a:pPr>
            <a:endParaRPr lang="en-GB" dirty="0"/>
          </a:p>
          <a:p>
            <a:pPr>
              <a:buFont typeface="Wingdings" panose="05000000000000000000" pitchFamily="2" charset="2"/>
              <a:buChar char="v"/>
            </a:pPr>
            <a:r>
              <a:rPr lang="en-GB" dirty="0"/>
              <a:t> Might we perceive this phenomenon in the context of modern artistic production? What kind of positive associations are attached to the ‘underdog’?</a:t>
            </a:r>
          </a:p>
        </p:txBody>
      </p:sp>
    </p:spTree>
    <p:extLst>
      <p:ext uri="{BB962C8B-B14F-4D97-AF65-F5344CB8AC3E}">
        <p14:creationId xmlns:p14="http://schemas.microsoft.com/office/powerpoint/2010/main" val="29170100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B5188F-DFFE-4E2F-8C92-8678E23E4C79}"/>
              </a:ext>
            </a:extLst>
          </p:cNvPr>
          <p:cNvSpPr>
            <a:spLocks noGrp="1"/>
          </p:cNvSpPr>
          <p:nvPr>
            <p:ph type="title"/>
          </p:nvPr>
        </p:nvSpPr>
        <p:spPr/>
        <p:txBody>
          <a:bodyPr/>
          <a:lstStyle/>
          <a:p>
            <a:r>
              <a:rPr lang="en-GB" dirty="0" err="1"/>
              <a:t>Ennius</a:t>
            </a:r>
            <a:r>
              <a:rPr lang="en-GB" dirty="0"/>
              <a:t> </a:t>
            </a:r>
            <a:r>
              <a:rPr lang="en-GB" i="1" dirty="0"/>
              <a:t>Ann.</a:t>
            </a:r>
            <a:r>
              <a:rPr lang="en-GB" dirty="0"/>
              <a:t>225-6 (</a:t>
            </a:r>
            <a:r>
              <a:rPr lang="en-GB" dirty="0" err="1"/>
              <a:t>Sk</a:t>
            </a:r>
            <a:r>
              <a:rPr lang="en-GB" dirty="0"/>
              <a:t>)</a:t>
            </a:r>
          </a:p>
        </p:txBody>
      </p:sp>
      <p:sp>
        <p:nvSpPr>
          <p:cNvPr id="3" name="Content Placeholder 2">
            <a:extLst>
              <a:ext uri="{FF2B5EF4-FFF2-40B4-BE49-F238E27FC236}">
                <a16:creationId xmlns:a16="http://schemas.microsoft.com/office/drawing/2014/main" id="{B003B7DA-0BF3-4FA6-A8F6-0DA128124B8E}"/>
              </a:ext>
            </a:extLst>
          </p:cNvPr>
          <p:cNvSpPr>
            <a:spLocks noGrp="1"/>
          </p:cNvSpPr>
          <p:nvPr>
            <p:ph idx="1"/>
          </p:nvPr>
        </p:nvSpPr>
        <p:spPr>
          <a:xfrm>
            <a:off x="457200" y="1600200"/>
            <a:ext cx="8229600" cy="4844143"/>
          </a:xfrm>
        </p:spPr>
        <p:txBody>
          <a:bodyPr>
            <a:normAutofit fontScale="92500" lnSpcReduction="10000"/>
          </a:bodyPr>
          <a:lstStyle/>
          <a:p>
            <a:pPr marL="0" indent="0">
              <a:buNone/>
            </a:pPr>
            <a:r>
              <a:rPr lang="en-GB" dirty="0"/>
              <a:t>					</a:t>
            </a:r>
            <a:r>
              <a:rPr lang="en-GB" sz="2800" dirty="0" err="1">
                <a:solidFill>
                  <a:srgbClr val="800080"/>
                </a:solidFill>
              </a:rPr>
              <a:t>Postquam</a:t>
            </a:r>
            <a:r>
              <a:rPr lang="en-GB" sz="2800" dirty="0">
                <a:solidFill>
                  <a:srgbClr val="800080"/>
                </a:solidFill>
              </a:rPr>
              <a:t> Discordia </a:t>
            </a:r>
            <a:r>
              <a:rPr lang="en-GB" sz="2800" dirty="0" err="1">
                <a:solidFill>
                  <a:srgbClr val="800080"/>
                </a:solidFill>
              </a:rPr>
              <a:t>taetra</a:t>
            </a:r>
            <a:r>
              <a:rPr lang="en-GB" sz="2800" dirty="0">
                <a:solidFill>
                  <a:srgbClr val="800080"/>
                </a:solidFill>
              </a:rPr>
              <a:t> </a:t>
            </a:r>
          </a:p>
          <a:p>
            <a:pPr marL="0" indent="0">
              <a:buNone/>
            </a:pPr>
            <a:r>
              <a:rPr lang="en-GB" sz="2800" dirty="0">
                <a:solidFill>
                  <a:srgbClr val="800080"/>
                </a:solidFill>
              </a:rPr>
              <a:t>      	Belli </a:t>
            </a:r>
            <a:r>
              <a:rPr lang="en-GB" sz="2800" dirty="0" err="1">
                <a:solidFill>
                  <a:srgbClr val="800080"/>
                </a:solidFill>
              </a:rPr>
              <a:t>ferratos</a:t>
            </a:r>
            <a:r>
              <a:rPr lang="en-GB" sz="2800" dirty="0">
                <a:solidFill>
                  <a:srgbClr val="800080"/>
                </a:solidFill>
              </a:rPr>
              <a:t> </a:t>
            </a:r>
            <a:r>
              <a:rPr lang="en-GB" sz="2800" dirty="0" err="1">
                <a:solidFill>
                  <a:srgbClr val="800080"/>
                </a:solidFill>
              </a:rPr>
              <a:t>postis</a:t>
            </a:r>
            <a:r>
              <a:rPr lang="en-GB" sz="2800" dirty="0">
                <a:solidFill>
                  <a:srgbClr val="800080"/>
                </a:solidFill>
              </a:rPr>
              <a:t> </a:t>
            </a:r>
            <a:r>
              <a:rPr lang="en-GB" sz="2800" dirty="0" err="1">
                <a:solidFill>
                  <a:srgbClr val="800080"/>
                </a:solidFill>
              </a:rPr>
              <a:t>portasque</a:t>
            </a:r>
            <a:r>
              <a:rPr lang="en-GB" sz="2800" dirty="0">
                <a:solidFill>
                  <a:srgbClr val="800080"/>
                </a:solidFill>
              </a:rPr>
              <a:t> </a:t>
            </a:r>
            <a:r>
              <a:rPr lang="en-GB" sz="2800" dirty="0" err="1">
                <a:solidFill>
                  <a:srgbClr val="800080"/>
                </a:solidFill>
              </a:rPr>
              <a:t>refregit</a:t>
            </a:r>
            <a:r>
              <a:rPr lang="en-GB" sz="2800" dirty="0">
                <a:solidFill>
                  <a:srgbClr val="800080"/>
                </a:solidFill>
              </a:rPr>
              <a:t>.</a:t>
            </a:r>
          </a:p>
          <a:p>
            <a:pPr marL="0" indent="0">
              <a:buNone/>
            </a:pPr>
            <a:endParaRPr lang="en-GB" dirty="0"/>
          </a:p>
          <a:p>
            <a:r>
              <a:rPr lang="en-GB" dirty="0"/>
              <a:t>Imitated by Virgil at </a:t>
            </a:r>
            <a:r>
              <a:rPr lang="en-GB" i="1" dirty="0"/>
              <a:t>Aen.</a:t>
            </a:r>
            <a:r>
              <a:rPr lang="en-GB" dirty="0"/>
              <a:t>7.622 (</a:t>
            </a:r>
            <a:r>
              <a:rPr lang="en-GB" i="1" dirty="0"/>
              <a:t>Belli </a:t>
            </a:r>
            <a:r>
              <a:rPr lang="en-GB" i="1" dirty="0" err="1"/>
              <a:t>ferratos</a:t>
            </a:r>
            <a:r>
              <a:rPr lang="en-GB" i="1" dirty="0"/>
              <a:t> </a:t>
            </a:r>
            <a:r>
              <a:rPr lang="en-GB" i="1" dirty="0" err="1"/>
              <a:t>rumpit</a:t>
            </a:r>
            <a:r>
              <a:rPr lang="en-GB" i="1" dirty="0"/>
              <a:t> </a:t>
            </a:r>
            <a:r>
              <a:rPr lang="en-GB" i="1" dirty="0" err="1"/>
              <a:t>Saturnia</a:t>
            </a:r>
            <a:r>
              <a:rPr lang="en-GB" i="1" dirty="0"/>
              <a:t> </a:t>
            </a:r>
            <a:r>
              <a:rPr lang="en-GB" i="1" dirty="0" err="1"/>
              <a:t>postes</a:t>
            </a:r>
            <a:r>
              <a:rPr lang="en-GB" dirty="0"/>
              <a:t>)</a:t>
            </a:r>
          </a:p>
          <a:p>
            <a:r>
              <a:rPr lang="en-GB" dirty="0">
                <a:solidFill>
                  <a:schemeClr val="accent4">
                    <a:lumMod val="75000"/>
                  </a:schemeClr>
                </a:solidFill>
              </a:rPr>
              <a:t>How epic can you get? </a:t>
            </a:r>
            <a:r>
              <a:rPr lang="en-GB" dirty="0"/>
              <a:t>War, grandiose diction, alliteration, metaphor…</a:t>
            </a:r>
          </a:p>
          <a:p>
            <a:r>
              <a:rPr lang="en-GB" dirty="0">
                <a:solidFill>
                  <a:schemeClr val="accent4">
                    <a:lumMod val="75000"/>
                  </a:schemeClr>
                </a:solidFill>
              </a:rPr>
              <a:t>Or how unpoetic can you get? </a:t>
            </a:r>
            <a:endParaRPr lang="en-GB" dirty="0"/>
          </a:p>
          <a:p>
            <a:r>
              <a:rPr lang="en-GB" dirty="0"/>
              <a:t>So how epic, or how ‘poetic’, is Horatian satire? Is it really </a:t>
            </a:r>
            <a:r>
              <a:rPr lang="en-GB"/>
              <a:t>so harmless? </a:t>
            </a:r>
            <a:endParaRPr lang="en-GB" dirty="0"/>
          </a:p>
        </p:txBody>
      </p:sp>
    </p:spTree>
    <p:extLst>
      <p:ext uri="{BB962C8B-B14F-4D97-AF65-F5344CB8AC3E}">
        <p14:creationId xmlns:p14="http://schemas.microsoft.com/office/powerpoint/2010/main" val="18821341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731836"/>
            <a:ext cx="8229600" cy="685801"/>
          </a:xfrm>
        </p:spPr>
        <p:txBody>
          <a:bodyPr>
            <a:normAutofit fontScale="90000"/>
          </a:bodyPr>
          <a:lstStyle/>
          <a:p>
            <a:pPr lvl="0"/>
            <a:r>
              <a:rPr lang="en-GB" dirty="0">
                <a:latin typeface="+mn-lt"/>
                <a:cs typeface="American Typewriter"/>
              </a:rPr>
              <a:t>Roman verse Satire: </a:t>
            </a:r>
            <a:br>
              <a:rPr lang="en-GB" dirty="0">
                <a:latin typeface="+mn-lt"/>
                <a:cs typeface="American Typewriter"/>
              </a:rPr>
            </a:br>
            <a:r>
              <a:rPr lang="en-GB" dirty="0">
                <a:latin typeface="+mn-lt"/>
                <a:cs typeface="American Typewriter"/>
              </a:rPr>
              <a:t>food, fullness, miscellany</a:t>
            </a:r>
            <a:br>
              <a:rPr lang="it-IT" dirty="0">
                <a:solidFill>
                  <a:srgbClr val="008000"/>
                </a:solidFill>
                <a:latin typeface="American Typewriter"/>
                <a:cs typeface="American Typewriter"/>
              </a:rPr>
            </a:br>
            <a:endParaRPr lang="en-US" dirty="0">
              <a:solidFill>
                <a:srgbClr val="008000"/>
              </a:solidFill>
              <a:latin typeface="American Typewriter"/>
              <a:cs typeface="American Typewriter"/>
            </a:endParaRPr>
          </a:p>
        </p:txBody>
      </p:sp>
      <p:sp>
        <p:nvSpPr>
          <p:cNvPr id="3" name="Content Placeholder 2"/>
          <p:cNvSpPr>
            <a:spLocks noGrp="1"/>
          </p:cNvSpPr>
          <p:nvPr>
            <p:ph idx="1"/>
          </p:nvPr>
        </p:nvSpPr>
        <p:spPr/>
        <p:txBody>
          <a:bodyPr>
            <a:normAutofit fontScale="92500" lnSpcReduction="20000"/>
          </a:bodyPr>
          <a:lstStyle/>
          <a:p>
            <a:pPr marL="0" indent="0" algn="ctr">
              <a:buNone/>
            </a:pPr>
            <a:endParaRPr lang="en-GB" sz="3600" i="1" dirty="0">
              <a:solidFill>
                <a:srgbClr val="008000"/>
              </a:solidFill>
              <a:cs typeface="American Typewriter"/>
            </a:endParaRPr>
          </a:p>
          <a:p>
            <a:pPr marL="0" indent="0" algn="ctr">
              <a:buNone/>
            </a:pPr>
            <a:endParaRPr lang="en-GB" sz="3600" i="1" dirty="0">
              <a:solidFill>
                <a:srgbClr val="008000"/>
              </a:solidFill>
              <a:cs typeface="American Typewriter"/>
            </a:endParaRPr>
          </a:p>
          <a:p>
            <a:pPr marL="0" indent="0" algn="ctr">
              <a:buNone/>
            </a:pPr>
            <a:r>
              <a:rPr lang="en-GB" sz="3600" i="1" dirty="0" err="1">
                <a:solidFill>
                  <a:srgbClr val="008000"/>
                </a:solidFill>
                <a:cs typeface="American Typewriter"/>
              </a:rPr>
              <a:t>satura</a:t>
            </a:r>
            <a:r>
              <a:rPr lang="en-GB" sz="3600" i="1" dirty="0">
                <a:solidFill>
                  <a:srgbClr val="008000"/>
                </a:solidFill>
                <a:cs typeface="American Typewriter"/>
              </a:rPr>
              <a:t> – </a:t>
            </a:r>
            <a:r>
              <a:rPr lang="en-GB" sz="3600" i="1" dirty="0" err="1">
                <a:solidFill>
                  <a:srgbClr val="008000"/>
                </a:solidFill>
                <a:cs typeface="American Typewriter"/>
              </a:rPr>
              <a:t>satur</a:t>
            </a:r>
            <a:r>
              <a:rPr lang="en-GB" sz="3600" i="1" dirty="0">
                <a:solidFill>
                  <a:srgbClr val="008000"/>
                </a:solidFill>
                <a:cs typeface="American Typewriter"/>
              </a:rPr>
              <a:t> – </a:t>
            </a:r>
            <a:r>
              <a:rPr lang="en-GB" sz="3600" i="1" dirty="0" err="1">
                <a:solidFill>
                  <a:srgbClr val="008000"/>
                </a:solidFill>
                <a:cs typeface="American Typewriter"/>
              </a:rPr>
              <a:t>satis</a:t>
            </a:r>
            <a:r>
              <a:rPr lang="en-GB" sz="3600" i="1" dirty="0">
                <a:solidFill>
                  <a:srgbClr val="008000"/>
                </a:solidFill>
                <a:cs typeface="American Typewriter"/>
              </a:rPr>
              <a:t> – </a:t>
            </a:r>
            <a:r>
              <a:rPr lang="en-GB" sz="3600" i="1" dirty="0" err="1">
                <a:solidFill>
                  <a:srgbClr val="008000"/>
                </a:solidFill>
                <a:cs typeface="American Typewriter"/>
              </a:rPr>
              <a:t>lex</a:t>
            </a:r>
            <a:r>
              <a:rPr lang="en-GB" sz="3600" i="1" dirty="0">
                <a:solidFill>
                  <a:srgbClr val="008000"/>
                </a:solidFill>
                <a:cs typeface="American Typewriter"/>
              </a:rPr>
              <a:t> per </a:t>
            </a:r>
            <a:r>
              <a:rPr lang="en-GB" sz="3600" i="1" dirty="0" err="1">
                <a:solidFill>
                  <a:srgbClr val="008000"/>
                </a:solidFill>
                <a:cs typeface="American Typewriter"/>
              </a:rPr>
              <a:t>saturam</a:t>
            </a:r>
            <a:endParaRPr lang="en-GB" sz="3600" i="1" dirty="0">
              <a:latin typeface="American Typewriter"/>
              <a:cs typeface="American Typewriter"/>
            </a:endParaRPr>
          </a:p>
          <a:p>
            <a:pPr marL="0" indent="0" algn="ctr">
              <a:buNone/>
            </a:pPr>
            <a:endParaRPr lang="en-GB" sz="4400" i="1" dirty="0">
              <a:latin typeface="+mj-lt"/>
              <a:cs typeface="American Typewriter"/>
            </a:endParaRPr>
          </a:p>
          <a:p>
            <a:pPr marL="0" indent="0" algn="ctr">
              <a:buNone/>
            </a:pPr>
            <a:r>
              <a:rPr lang="en-GB" sz="4400" i="1" dirty="0">
                <a:latin typeface="+mj-lt"/>
                <a:cs typeface="American Typewriter"/>
              </a:rPr>
              <a:t>*</a:t>
            </a:r>
          </a:p>
          <a:p>
            <a:pPr marL="0" indent="0" algn="ctr">
              <a:buNone/>
            </a:pPr>
            <a:r>
              <a:rPr lang="en-GB" sz="3600" i="1" dirty="0" err="1">
                <a:solidFill>
                  <a:srgbClr val="002060"/>
                </a:solidFill>
                <a:latin typeface="+mj-lt"/>
                <a:cs typeface="American Typewriter"/>
              </a:rPr>
              <a:t>satura</a:t>
            </a:r>
            <a:r>
              <a:rPr lang="en-GB" sz="3600" i="1" dirty="0">
                <a:solidFill>
                  <a:srgbClr val="002060"/>
                </a:solidFill>
                <a:latin typeface="+mj-lt"/>
                <a:cs typeface="American Typewriter"/>
              </a:rPr>
              <a:t> </a:t>
            </a:r>
            <a:r>
              <a:rPr lang="en-GB" sz="3600" i="1" dirty="0" err="1">
                <a:solidFill>
                  <a:srgbClr val="002060"/>
                </a:solidFill>
                <a:latin typeface="+mj-lt"/>
                <a:cs typeface="American Typewriter"/>
              </a:rPr>
              <a:t>quidem</a:t>
            </a:r>
            <a:r>
              <a:rPr lang="en-GB" sz="3600" i="1" dirty="0">
                <a:solidFill>
                  <a:srgbClr val="002060"/>
                </a:solidFill>
                <a:latin typeface="+mj-lt"/>
                <a:cs typeface="American Typewriter"/>
              </a:rPr>
              <a:t> </a:t>
            </a:r>
            <a:r>
              <a:rPr lang="en-GB" sz="3600" i="1" dirty="0" err="1">
                <a:solidFill>
                  <a:srgbClr val="002060"/>
                </a:solidFill>
                <a:latin typeface="+mj-lt"/>
                <a:cs typeface="American Typewriter"/>
              </a:rPr>
              <a:t>tota</a:t>
            </a:r>
            <a:r>
              <a:rPr lang="en-GB" sz="3600" i="1" dirty="0">
                <a:solidFill>
                  <a:srgbClr val="002060"/>
                </a:solidFill>
                <a:latin typeface="+mj-lt"/>
                <a:cs typeface="American Typewriter"/>
              </a:rPr>
              <a:t> nostra </a:t>
            </a:r>
            <a:r>
              <a:rPr lang="en-GB" sz="3600" i="1" dirty="0" err="1">
                <a:solidFill>
                  <a:srgbClr val="002060"/>
                </a:solidFill>
                <a:latin typeface="+mj-lt"/>
                <a:cs typeface="American Typewriter"/>
              </a:rPr>
              <a:t>est</a:t>
            </a:r>
            <a:endParaRPr lang="en-GB" sz="3600" i="1" dirty="0">
              <a:solidFill>
                <a:srgbClr val="002060"/>
              </a:solidFill>
              <a:latin typeface="+mj-lt"/>
              <a:cs typeface="American Typewriter"/>
            </a:endParaRPr>
          </a:p>
          <a:p>
            <a:pPr marL="0" indent="0" algn="ctr">
              <a:buNone/>
            </a:pPr>
            <a:r>
              <a:rPr lang="en-GB" sz="3600" i="1" dirty="0">
                <a:solidFill>
                  <a:srgbClr val="002060"/>
                </a:solidFill>
                <a:latin typeface="+mj-lt"/>
                <a:cs typeface="American Typewriter"/>
              </a:rPr>
              <a:t> </a:t>
            </a:r>
            <a:r>
              <a:rPr lang="en-GB" sz="3600" dirty="0">
                <a:solidFill>
                  <a:srgbClr val="002060"/>
                </a:solidFill>
                <a:latin typeface="+mj-lt"/>
                <a:cs typeface="American Typewriter"/>
              </a:rPr>
              <a:t>‘satire, indeed, is all ours’</a:t>
            </a:r>
            <a:r>
              <a:rPr lang="it-IT" sz="3600" dirty="0">
                <a:solidFill>
                  <a:srgbClr val="002060"/>
                </a:solidFill>
                <a:effectLst/>
                <a:latin typeface="+mj-lt"/>
                <a:cs typeface="American Typewriter"/>
              </a:rPr>
              <a:t> </a:t>
            </a:r>
          </a:p>
          <a:p>
            <a:pPr marL="0" indent="0" algn="ctr">
              <a:buNone/>
            </a:pPr>
            <a:r>
              <a:rPr lang="it-IT" sz="3600" dirty="0">
                <a:solidFill>
                  <a:srgbClr val="002060"/>
                </a:solidFill>
                <a:latin typeface="+mj-lt"/>
                <a:cs typeface="American Typewriter"/>
              </a:rPr>
              <a:t>				           </a:t>
            </a:r>
            <a:r>
              <a:rPr lang="en-GB" sz="3600" dirty="0">
                <a:solidFill>
                  <a:srgbClr val="002060"/>
                </a:solidFill>
                <a:latin typeface="+mj-lt"/>
                <a:cs typeface="American Typewriter"/>
              </a:rPr>
              <a:t>Quintilian 10.1.49</a:t>
            </a:r>
            <a:endParaRPr lang="en-US" sz="3600" dirty="0">
              <a:solidFill>
                <a:srgbClr val="002060"/>
              </a:solidFill>
              <a:latin typeface="+mj-lt"/>
              <a:cs typeface="American Typewriter"/>
            </a:endParaRPr>
          </a:p>
        </p:txBody>
      </p:sp>
    </p:spTree>
    <p:extLst>
      <p:ext uri="{BB962C8B-B14F-4D97-AF65-F5344CB8AC3E}">
        <p14:creationId xmlns:p14="http://schemas.microsoft.com/office/powerpoint/2010/main" val="8577625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804000"/>
                </a:solidFill>
                <a:latin typeface="+mn-lt"/>
                <a:cs typeface="American Typewriter"/>
              </a:rPr>
              <a:t>Satire in Latin, thus far</a:t>
            </a:r>
          </a:p>
        </p:txBody>
      </p:sp>
      <p:sp>
        <p:nvSpPr>
          <p:cNvPr id="3" name="Content Placeholder 2"/>
          <p:cNvSpPr>
            <a:spLocks noGrp="1"/>
          </p:cNvSpPr>
          <p:nvPr>
            <p:ph idx="1"/>
          </p:nvPr>
        </p:nvSpPr>
        <p:spPr/>
        <p:txBody>
          <a:bodyPr>
            <a:normAutofit lnSpcReduction="10000"/>
          </a:bodyPr>
          <a:lstStyle/>
          <a:p>
            <a:endParaRPr lang="en-GB" dirty="0"/>
          </a:p>
          <a:p>
            <a:r>
              <a:rPr lang="en-GB" dirty="0">
                <a:latin typeface="+mj-lt"/>
                <a:cs typeface="American Typewriter"/>
              </a:rPr>
              <a:t>ENNIUS (239-169BCE). </a:t>
            </a:r>
            <a:r>
              <a:rPr lang="en-GB" sz="2000" dirty="0">
                <a:latin typeface="+mj-lt"/>
                <a:cs typeface="American Typewriter"/>
              </a:rPr>
              <a:t>Only 31 lines survive, metre varies.</a:t>
            </a:r>
            <a:endParaRPr lang="it-IT" sz="2000" dirty="0">
              <a:latin typeface="+mj-lt"/>
              <a:cs typeface="American Typewriter"/>
            </a:endParaRPr>
          </a:p>
          <a:p>
            <a:r>
              <a:rPr lang="en-GB" dirty="0">
                <a:latin typeface="+mj-lt"/>
                <a:cs typeface="American Typewriter"/>
              </a:rPr>
              <a:t>VARRO (i.e. </a:t>
            </a:r>
            <a:r>
              <a:rPr lang="en-GB" dirty="0" err="1">
                <a:latin typeface="+mj-lt"/>
                <a:cs typeface="American Typewriter"/>
              </a:rPr>
              <a:t>M.Varro</a:t>
            </a:r>
            <a:r>
              <a:rPr lang="en-GB" dirty="0">
                <a:latin typeface="+mj-lt"/>
                <a:cs typeface="American Typewriter"/>
              </a:rPr>
              <a:t> </a:t>
            </a:r>
            <a:r>
              <a:rPr lang="en-GB" dirty="0" err="1">
                <a:latin typeface="+mj-lt"/>
                <a:cs typeface="American Typewriter"/>
              </a:rPr>
              <a:t>Reatinus</a:t>
            </a:r>
            <a:r>
              <a:rPr lang="en-GB" dirty="0">
                <a:latin typeface="+mj-lt"/>
                <a:cs typeface="American Typewriter"/>
              </a:rPr>
              <a:t> 116-27BCE)</a:t>
            </a:r>
            <a:endParaRPr lang="it-IT" dirty="0">
              <a:latin typeface="+mj-lt"/>
              <a:cs typeface="American Typewriter"/>
            </a:endParaRPr>
          </a:p>
          <a:p>
            <a:r>
              <a:rPr lang="en-GB" dirty="0">
                <a:latin typeface="+mj-lt"/>
                <a:cs typeface="American Typewriter"/>
              </a:rPr>
              <a:t>VARRO OF ATAX (82-35BCE)</a:t>
            </a:r>
          </a:p>
          <a:p>
            <a:r>
              <a:rPr lang="en-GB" dirty="0">
                <a:solidFill>
                  <a:srgbClr val="C00000"/>
                </a:solidFill>
                <a:latin typeface="+mj-lt"/>
                <a:cs typeface="American Typewriter"/>
              </a:rPr>
              <a:t>LUCILIUS: </a:t>
            </a:r>
            <a:r>
              <a:rPr lang="en-GB" i="1" dirty="0">
                <a:latin typeface="+mj-lt"/>
                <a:cs typeface="American Typewriter"/>
              </a:rPr>
              <a:t>floruit </a:t>
            </a:r>
            <a:r>
              <a:rPr lang="en-GB" dirty="0">
                <a:latin typeface="+mj-lt"/>
                <a:cs typeface="American Typewriter"/>
              </a:rPr>
              <a:t>130-103BC: </a:t>
            </a:r>
            <a:r>
              <a:rPr lang="en-GB" sz="2400" dirty="0">
                <a:latin typeface="+mj-lt"/>
                <a:cs typeface="American Typewriter"/>
              </a:rPr>
              <a:t>hexameter verse satire. 1300 lines from 30 books survive. Horace’s ‘father-figure’ and foil. </a:t>
            </a:r>
          </a:p>
          <a:p>
            <a:r>
              <a:rPr lang="en-GB" dirty="0">
                <a:solidFill>
                  <a:srgbClr val="7030A0"/>
                </a:solidFill>
                <a:latin typeface="+mj-lt"/>
                <a:cs typeface="American Typewriter"/>
              </a:rPr>
              <a:t>HORACE: </a:t>
            </a:r>
            <a:r>
              <a:rPr lang="en-GB" i="1" dirty="0">
                <a:latin typeface="+mj-lt"/>
                <a:cs typeface="American Typewriter"/>
              </a:rPr>
              <a:t>Satires</a:t>
            </a:r>
            <a:r>
              <a:rPr lang="en-GB" i="1" dirty="0">
                <a:solidFill>
                  <a:srgbClr val="7030A0"/>
                </a:solidFill>
                <a:latin typeface="+mj-lt"/>
                <a:cs typeface="American Typewriter"/>
              </a:rPr>
              <a:t> </a:t>
            </a:r>
            <a:r>
              <a:rPr lang="en-GB" dirty="0">
                <a:latin typeface="+mj-lt"/>
                <a:cs typeface="American Typewriter"/>
              </a:rPr>
              <a:t>Book 1 published c.36-35BCE; book 2 c.30BCE</a:t>
            </a:r>
            <a:endParaRPr lang="en-US" dirty="0">
              <a:latin typeface="+mj-lt"/>
              <a:cs typeface="American Typewriter"/>
            </a:endParaRPr>
          </a:p>
        </p:txBody>
      </p:sp>
    </p:spTree>
    <p:extLst>
      <p:ext uri="{BB962C8B-B14F-4D97-AF65-F5344CB8AC3E}">
        <p14:creationId xmlns:p14="http://schemas.microsoft.com/office/powerpoint/2010/main" val="3146092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5FEE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7F609E-2076-4E4D-BD08-149577DC6669}"/>
              </a:ext>
            </a:extLst>
          </p:cNvPr>
          <p:cNvSpPr>
            <a:spLocks noGrp="1"/>
          </p:cNvSpPr>
          <p:nvPr>
            <p:ph type="title"/>
          </p:nvPr>
        </p:nvSpPr>
        <p:spPr/>
        <p:txBody>
          <a:bodyPr/>
          <a:lstStyle/>
          <a:p>
            <a:r>
              <a:rPr lang="en-GB" dirty="0">
                <a:solidFill>
                  <a:srgbClr val="008000"/>
                </a:solidFill>
              </a:rPr>
              <a:t>The body of Horace’s </a:t>
            </a:r>
            <a:r>
              <a:rPr lang="en-GB" i="1" dirty="0">
                <a:solidFill>
                  <a:srgbClr val="008000"/>
                </a:solidFill>
              </a:rPr>
              <a:t>Satires</a:t>
            </a:r>
          </a:p>
        </p:txBody>
      </p:sp>
      <p:sp>
        <p:nvSpPr>
          <p:cNvPr id="3" name="Content Placeholder 2">
            <a:extLst>
              <a:ext uri="{FF2B5EF4-FFF2-40B4-BE49-F238E27FC236}">
                <a16:creationId xmlns:a16="http://schemas.microsoft.com/office/drawing/2014/main" id="{C8AE7719-F956-4348-9E51-AEB319FCA11D}"/>
              </a:ext>
            </a:extLst>
          </p:cNvPr>
          <p:cNvSpPr>
            <a:spLocks noGrp="1"/>
          </p:cNvSpPr>
          <p:nvPr>
            <p:ph idx="1"/>
          </p:nvPr>
        </p:nvSpPr>
        <p:spPr/>
        <p:txBody>
          <a:bodyPr>
            <a:normAutofit fontScale="85000" lnSpcReduction="10000"/>
          </a:bodyPr>
          <a:lstStyle/>
          <a:p>
            <a:pPr marL="0" indent="0">
              <a:buNone/>
            </a:pPr>
            <a:r>
              <a:rPr lang="en-GB" dirty="0"/>
              <a:t>    Metre: hexameter, but not as we know it?</a:t>
            </a:r>
          </a:p>
          <a:p>
            <a:endParaRPr lang="en-GB" dirty="0"/>
          </a:p>
          <a:p>
            <a:r>
              <a:rPr lang="en-GB" dirty="0">
                <a:solidFill>
                  <a:schemeClr val="accent3">
                    <a:lumMod val="50000"/>
                  </a:schemeClr>
                </a:solidFill>
              </a:rPr>
              <a:t>Book 1</a:t>
            </a:r>
            <a:r>
              <a:rPr lang="en-GB" dirty="0"/>
              <a:t>: 10 poems</a:t>
            </a:r>
            <a:r>
              <a:rPr lang="en-GB" sz="2800" dirty="0"/>
              <a:t> (cf. Virgil’s </a:t>
            </a:r>
            <a:r>
              <a:rPr lang="en-GB" sz="2800" i="1" dirty="0"/>
              <a:t>Eclogues</a:t>
            </a:r>
            <a:r>
              <a:rPr lang="en-GB" sz="2800" dirty="0"/>
              <a:t>, 42-39BCE)</a:t>
            </a:r>
          </a:p>
          <a:p>
            <a:pPr marL="0" indent="0">
              <a:buNone/>
            </a:pPr>
            <a:r>
              <a:rPr lang="en-GB" sz="2800" dirty="0"/>
              <a:t>				</a:t>
            </a:r>
            <a:r>
              <a:rPr lang="en-GB" sz="2600" i="1" dirty="0"/>
              <a:t>- Battle of Actium (31BC) -</a:t>
            </a:r>
          </a:p>
          <a:p>
            <a:r>
              <a:rPr lang="en-GB" dirty="0">
                <a:solidFill>
                  <a:schemeClr val="accent3">
                    <a:lumMod val="50000"/>
                  </a:schemeClr>
                </a:solidFill>
              </a:rPr>
              <a:t>Book 2</a:t>
            </a:r>
            <a:r>
              <a:rPr lang="en-GB" dirty="0"/>
              <a:t>: 8 poems </a:t>
            </a:r>
            <a:r>
              <a:rPr lang="en-GB" sz="2800" dirty="0"/>
              <a:t>(but 2.3 very long, 326 lines)</a:t>
            </a:r>
          </a:p>
          <a:p>
            <a:endParaRPr lang="en-GB" sz="2800" dirty="0"/>
          </a:p>
          <a:p>
            <a:pPr marL="0" indent="0">
              <a:buNone/>
            </a:pPr>
            <a:r>
              <a:rPr lang="en-GB" sz="2800" dirty="0"/>
              <a:t>The Satires define themselves </a:t>
            </a:r>
            <a:r>
              <a:rPr lang="en-GB" sz="2800" u="sng" dirty="0"/>
              <a:t>by negation</a:t>
            </a:r>
            <a:r>
              <a:rPr lang="en-GB" sz="2800" dirty="0"/>
              <a:t>:</a:t>
            </a:r>
          </a:p>
          <a:p>
            <a:pPr>
              <a:buFont typeface="Wingdings" panose="05000000000000000000" pitchFamily="2" charset="2"/>
              <a:buChar char="§"/>
            </a:pPr>
            <a:r>
              <a:rPr lang="en-GB" sz="2800" i="1" dirty="0"/>
              <a:t>NOT </a:t>
            </a:r>
            <a:r>
              <a:rPr lang="en-GB" sz="2800" dirty="0"/>
              <a:t>fiery, over-extended, ‘muddy’, freedom-fighting </a:t>
            </a:r>
            <a:r>
              <a:rPr lang="en-GB" sz="2800" dirty="0" err="1"/>
              <a:t>Lucilius</a:t>
            </a:r>
            <a:r>
              <a:rPr lang="en-GB" sz="2800" dirty="0"/>
              <a:t> (Horace’s Satires are ‘literary’, ‘tight-lipped’, even ?‘remarkably </a:t>
            </a:r>
            <a:r>
              <a:rPr lang="en-GB" sz="2800" dirty="0" err="1"/>
              <a:t>unsatirical</a:t>
            </a:r>
            <a:r>
              <a:rPr lang="en-GB" sz="2800" dirty="0"/>
              <a:t>’?)</a:t>
            </a:r>
          </a:p>
          <a:p>
            <a:pPr>
              <a:buFont typeface="Wingdings" panose="05000000000000000000" pitchFamily="2" charset="2"/>
              <a:buChar char="§"/>
            </a:pPr>
            <a:r>
              <a:rPr lang="en-GB" sz="2800" i="1" dirty="0"/>
              <a:t>NOT</a:t>
            </a:r>
            <a:r>
              <a:rPr lang="en-GB" sz="2800" dirty="0"/>
              <a:t> the asymmetrical, spiky, 17-poem Epodes (or vice versa)</a:t>
            </a:r>
          </a:p>
        </p:txBody>
      </p:sp>
    </p:spTree>
    <p:extLst>
      <p:ext uri="{BB962C8B-B14F-4D97-AF65-F5344CB8AC3E}">
        <p14:creationId xmlns:p14="http://schemas.microsoft.com/office/powerpoint/2010/main" val="1735983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9A2701-FDE0-4DC6-BEDA-AAD1CCF16AF2}"/>
              </a:ext>
            </a:extLst>
          </p:cNvPr>
          <p:cNvSpPr>
            <a:spLocks noGrp="1"/>
          </p:cNvSpPr>
          <p:nvPr>
            <p:ph type="title"/>
          </p:nvPr>
        </p:nvSpPr>
        <p:spPr/>
        <p:txBody>
          <a:bodyPr>
            <a:normAutofit fontScale="90000"/>
          </a:bodyPr>
          <a:lstStyle/>
          <a:p>
            <a:r>
              <a:rPr lang="en-GB" dirty="0"/>
              <a:t>Self-fashioning and social </a:t>
            </a:r>
            <a:r>
              <a:rPr lang="en-GB" u="sng" dirty="0"/>
              <a:t>progress</a:t>
            </a:r>
            <a:r>
              <a:rPr lang="en-GB" dirty="0"/>
              <a:t> through poetry?</a:t>
            </a:r>
          </a:p>
        </p:txBody>
      </p:sp>
      <p:sp>
        <p:nvSpPr>
          <p:cNvPr id="3" name="Content Placeholder 2">
            <a:extLst>
              <a:ext uri="{FF2B5EF4-FFF2-40B4-BE49-F238E27FC236}">
                <a16:creationId xmlns:a16="http://schemas.microsoft.com/office/drawing/2014/main" id="{7A27F980-2645-4700-BD81-EF339AE41872}"/>
              </a:ext>
            </a:extLst>
          </p:cNvPr>
          <p:cNvSpPr>
            <a:spLocks noGrp="1"/>
          </p:cNvSpPr>
          <p:nvPr>
            <p:ph idx="1"/>
          </p:nvPr>
        </p:nvSpPr>
        <p:spPr/>
        <p:txBody>
          <a:bodyPr>
            <a:normAutofit fontScale="92500"/>
          </a:bodyPr>
          <a:lstStyle/>
          <a:p>
            <a:endParaRPr lang="en-GB" dirty="0"/>
          </a:p>
          <a:p>
            <a:r>
              <a:rPr lang="en-GB" dirty="0"/>
              <a:t>Poetry about poetry? (</a:t>
            </a:r>
            <a:r>
              <a:rPr lang="en-GB" i="1" dirty="0" err="1"/>
              <a:t>libello</a:t>
            </a:r>
            <a:r>
              <a:rPr lang="en-GB" dirty="0"/>
              <a:t>, ‘little book’ is the last word of Satires book 1)</a:t>
            </a:r>
          </a:p>
          <a:p>
            <a:endParaRPr lang="en-GB" dirty="0"/>
          </a:p>
          <a:p>
            <a:r>
              <a:rPr lang="en-GB" dirty="0"/>
              <a:t>The Satires are also</a:t>
            </a:r>
            <a:r>
              <a:rPr lang="en-GB" dirty="0">
                <a:solidFill>
                  <a:srgbClr val="0070C0"/>
                </a:solidFill>
              </a:rPr>
              <a:t> ‘a unique cultural document, a blueprint for how to survive in uncertain times and an individual view of one man’s formation and emergence on the cusp between republic and empire’ </a:t>
            </a:r>
            <a:r>
              <a:rPr lang="en-GB" dirty="0"/>
              <a:t>(Gowers 2012, p1)</a:t>
            </a:r>
          </a:p>
        </p:txBody>
      </p:sp>
    </p:spTree>
    <p:extLst>
      <p:ext uri="{BB962C8B-B14F-4D97-AF65-F5344CB8AC3E}">
        <p14:creationId xmlns:p14="http://schemas.microsoft.com/office/powerpoint/2010/main" val="14162492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a:solidFill>
                  <a:srgbClr val="8000FF"/>
                </a:solidFill>
                <a:cs typeface="American Typewriter"/>
              </a:rPr>
              <a:t>Sermo</a:t>
            </a:r>
            <a:r>
              <a:rPr lang="en-US" i="1" dirty="0">
                <a:cs typeface="American Typewriter"/>
              </a:rPr>
              <a:t> </a:t>
            </a:r>
            <a:r>
              <a:rPr lang="en-US" dirty="0">
                <a:cs typeface="American Typewriter"/>
              </a:rPr>
              <a:t>(‘conversation’)</a:t>
            </a:r>
          </a:p>
        </p:txBody>
      </p:sp>
      <p:sp>
        <p:nvSpPr>
          <p:cNvPr id="3" name="Content Placeholder 2"/>
          <p:cNvSpPr>
            <a:spLocks noGrp="1"/>
          </p:cNvSpPr>
          <p:nvPr>
            <p:ph idx="1"/>
          </p:nvPr>
        </p:nvSpPr>
        <p:spPr/>
        <p:txBody>
          <a:bodyPr>
            <a:normAutofit/>
          </a:bodyPr>
          <a:lstStyle/>
          <a:p>
            <a:pPr lvl="0"/>
            <a:endParaRPr lang="en-GB" i="1" dirty="0">
              <a:latin typeface="American Typewriter"/>
              <a:cs typeface="American Typewriter"/>
            </a:endParaRPr>
          </a:p>
          <a:p>
            <a:pPr lvl="0"/>
            <a:r>
              <a:rPr lang="en-GB" i="1" dirty="0">
                <a:cs typeface="American Typewriter"/>
              </a:rPr>
              <a:t>Sat.</a:t>
            </a:r>
            <a:r>
              <a:rPr lang="en-GB" dirty="0">
                <a:cs typeface="American Typewriter"/>
              </a:rPr>
              <a:t>1.4.40ff:</a:t>
            </a:r>
            <a:endParaRPr lang="it-IT" dirty="0">
              <a:cs typeface="American Typewriter"/>
            </a:endParaRPr>
          </a:p>
          <a:p>
            <a:pPr marL="0" indent="0">
              <a:buNone/>
            </a:pPr>
            <a:r>
              <a:rPr lang="en-GB" dirty="0">
                <a:cs typeface="American Typewriter"/>
              </a:rPr>
              <a:t>First I will take my own name from the list of such as I would allow to be poets. For you would not call it enough to round off a verse, nor would you count anyone a poet who writes, as I do, lines more akin to prose (</a:t>
            </a:r>
            <a:r>
              <a:rPr lang="en-GB" i="1" dirty="0" err="1">
                <a:cs typeface="American Typewriter"/>
              </a:rPr>
              <a:t>sermoni</a:t>
            </a:r>
            <a:r>
              <a:rPr lang="en-GB" i="1" dirty="0">
                <a:cs typeface="American Typewriter"/>
              </a:rPr>
              <a:t> </a:t>
            </a:r>
            <a:r>
              <a:rPr lang="en-GB" i="1" dirty="0" err="1">
                <a:cs typeface="American Typewriter"/>
              </a:rPr>
              <a:t>propriora</a:t>
            </a:r>
            <a:r>
              <a:rPr lang="en-GB" dirty="0">
                <a:cs typeface="American Typewriter"/>
              </a:rPr>
              <a:t>).’</a:t>
            </a:r>
            <a:endParaRPr lang="it-IT" dirty="0">
              <a:cs typeface="American Typewriter"/>
            </a:endParaRPr>
          </a:p>
          <a:p>
            <a:pPr marL="0" indent="0">
              <a:buNone/>
            </a:pPr>
            <a:endParaRPr lang="en-US" dirty="0"/>
          </a:p>
        </p:txBody>
      </p:sp>
    </p:spTree>
    <p:extLst>
      <p:ext uri="{BB962C8B-B14F-4D97-AF65-F5344CB8AC3E}">
        <p14:creationId xmlns:p14="http://schemas.microsoft.com/office/powerpoint/2010/main" val="35898235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668530"/>
            <a:ext cx="8229600" cy="5457633"/>
          </a:xfrm>
        </p:spPr>
        <p:txBody>
          <a:bodyPr>
            <a:normAutofit lnSpcReduction="10000"/>
          </a:bodyPr>
          <a:lstStyle/>
          <a:p>
            <a:pPr lvl="0"/>
            <a:r>
              <a:rPr lang="en-GB" i="1" dirty="0">
                <a:solidFill>
                  <a:srgbClr val="800080"/>
                </a:solidFill>
                <a:cs typeface="American Typewriter"/>
              </a:rPr>
              <a:t>Epist</a:t>
            </a:r>
            <a:r>
              <a:rPr lang="en-GB" dirty="0">
                <a:solidFill>
                  <a:srgbClr val="800080"/>
                </a:solidFill>
                <a:cs typeface="American Typewriter"/>
              </a:rPr>
              <a:t>.2.1.250-57 </a:t>
            </a:r>
          </a:p>
          <a:p>
            <a:pPr marL="0" lvl="0" indent="0">
              <a:buNone/>
            </a:pPr>
            <a:r>
              <a:rPr lang="en-GB" dirty="0">
                <a:cs typeface="American Typewriter"/>
              </a:rPr>
              <a:t> ‘As for me, I should not prefer my “chats” (</a:t>
            </a:r>
            <a:r>
              <a:rPr lang="en-GB" i="1" dirty="0" err="1">
                <a:cs typeface="American Typewriter"/>
              </a:rPr>
              <a:t>sermones</a:t>
            </a:r>
            <a:r>
              <a:rPr lang="en-GB" dirty="0">
                <a:cs typeface="American Typewriter"/>
              </a:rPr>
              <a:t>) that crawl along the ground (</a:t>
            </a:r>
            <a:r>
              <a:rPr lang="en-GB" i="1" dirty="0" err="1">
                <a:cs typeface="American Typewriter"/>
              </a:rPr>
              <a:t>repentis</a:t>
            </a:r>
            <a:r>
              <a:rPr lang="en-GB" i="1" dirty="0">
                <a:cs typeface="American Typewriter"/>
              </a:rPr>
              <a:t> per </a:t>
            </a:r>
            <a:r>
              <a:rPr lang="en-GB" i="1" dirty="0" err="1">
                <a:cs typeface="American Typewriter"/>
              </a:rPr>
              <a:t>humum</a:t>
            </a:r>
            <a:r>
              <a:rPr lang="en-GB" dirty="0">
                <a:cs typeface="American Typewriter"/>
              </a:rPr>
              <a:t>) to the story of great exploits (</a:t>
            </a:r>
            <a:r>
              <a:rPr lang="en-GB" i="1" dirty="0">
                <a:cs typeface="American Typewriter"/>
              </a:rPr>
              <a:t>res </a:t>
            </a:r>
            <a:r>
              <a:rPr lang="en-GB" i="1" dirty="0" err="1">
                <a:cs typeface="American Typewriter"/>
              </a:rPr>
              <a:t>gestas</a:t>
            </a:r>
            <a:r>
              <a:rPr lang="en-GB" dirty="0">
                <a:cs typeface="American Typewriter"/>
              </a:rPr>
              <a:t>), the tale of distant lands and rivers, of forts on mountain tops, of barbaric realms, of the ending of wars under your auspices throughout the world, of bars that close on Janus, guardian of peace, and of that Rome who under your sway has become a terror to the </a:t>
            </a:r>
            <a:r>
              <a:rPr lang="en-GB" dirty="0" err="1">
                <a:cs typeface="American Typewriter"/>
              </a:rPr>
              <a:t>Parthians</a:t>
            </a:r>
            <a:r>
              <a:rPr lang="en-GB" dirty="0">
                <a:cs typeface="American Typewriter"/>
              </a:rPr>
              <a:t> – if only I had power equal to my longing.’</a:t>
            </a:r>
            <a:endParaRPr lang="it-IT" dirty="0">
              <a:cs typeface="American Typewriter"/>
            </a:endParaRPr>
          </a:p>
          <a:p>
            <a:pPr marL="0" indent="0">
              <a:buNone/>
            </a:pPr>
            <a:endParaRPr lang="en-US" dirty="0"/>
          </a:p>
        </p:txBody>
      </p:sp>
    </p:spTree>
    <p:extLst>
      <p:ext uri="{BB962C8B-B14F-4D97-AF65-F5344CB8AC3E}">
        <p14:creationId xmlns:p14="http://schemas.microsoft.com/office/powerpoint/2010/main" val="17376350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chemeClr val="accent4">
                    <a:lumMod val="50000"/>
                  </a:schemeClr>
                </a:solidFill>
                <a:cs typeface="American Typewriter"/>
              </a:rPr>
              <a:t>Grotesque bodies: </a:t>
            </a:r>
            <a:br>
              <a:rPr lang="en-US" dirty="0">
                <a:cs typeface="American Typewriter"/>
              </a:rPr>
            </a:br>
            <a:r>
              <a:rPr lang="en-US" dirty="0">
                <a:cs typeface="American Typewriter"/>
              </a:rPr>
              <a:t>moral as physical flaws</a:t>
            </a:r>
          </a:p>
        </p:txBody>
      </p:sp>
      <p:pic>
        <p:nvPicPr>
          <p:cNvPr id="4" name="Content Placeholder 3" descr="220px-Physiognomy.jpg"/>
          <p:cNvPicPr>
            <a:picLocks noGrp="1" noChangeAspect="1"/>
          </p:cNvPicPr>
          <p:nvPr>
            <p:ph idx="1"/>
          </p:nvPr>
        </p:nvPicPr>
        <p:blipFill>
          <a:blip r:embed="rId2">
            <a:extLst>
              <a:ext uri="{28A0092B-C50C-407E-A947-70E740481C1C}">
                <a14:useLocalDpi xmlns:a14="http://schemas.microsoft.com/office/drawing/2010/main" val="0"/>
              </a:ext>
            </a:extLst>
          </a:blip>
          <a:srcRect t="11468" b="11468"/>
          <a:stretch>
            <a:fillRect/>
          </a:stretch>
        </p:blipFill>
        <p:spPr/>
      </p:pic>
      <p:sp>
        <p:nvSpPr>
          <p:cNvPr id="3" name="TextBox 2">
            <a:extLst>
              <a:ext uri="{FF2B5EF4-FFF2-40B4-BE49-F238E27FC236}">
                <a16:creationId xmlns:a16="http://schemas.microsoft.com/office/drawing/2014/main" id="{C9BF80BF-9C4F-4D48-929D-A35491993B0E}"/>
              </a:ext>
            </a:extLst>
          </p:cNvPr>
          <p:cNvSpPr txBox="1"/>
          <p:nvPr/>
        </p:nvSpPr>
        <p:spPr>
          <a:xfrm>
            <a:off x="0" y="6214030"/>
            <a:ext cx="9143999" cy="461665"/>
          </a:xfrm>
          <a:prstGeom prst="rect">
            <a:avLst/>
          </a:prstGeom>
          <a:noFill/>
        </p:spPr>
        <p:txBody>
          <a:bodyPr wrap="square" rtlCol="0">
            <a:spAutoFit/>
          </a:bodyPr>
          <a:lstStyle/>
          <a:p>
            <a:r>
              <a:rPr lang="en-GB" sz="2400" dirty="0"/>
              <a:t>  The Satirist’s own leaky/blemished</a:t>
            </a:r>
            <a:r>
              <a:rPr lang="en-GB" sz="2400" dirty="0">
                <a:solidFill>
                  <a:srgbClr val="FF00FF"/>
                </a:solidFill>
              </a:rPr>
              <a:t> body</a:t>
            </a:r>
            <a:r>
              <a:rPr lang="en-GB" sz="2400" dirty="0"/>
              <a:t>: </a:t>
            </a:r>
            <a:r>
              <a:rPr lang="en-GB" sz="2400" i="1" dirty="0"/>
              <a:t> Sat</a:t>
            </a:r>
            <a:r>
              <a:rPr lang="en-GB" sz="2400" dirty="0"/>
              <a:t>.1.5.7-8, 1.8.46, 1.6.66-7</a:t>
            </a:r>
          </a:p>
        </p:txBody>
      </p:sp>
    </p:spTree>
    <p:extLst>
      <p:ext uri="{BB962C8B-B14F-4D97-AF65-F5344CB8AC3E}">
        <p14:creationId xmlns:p14="http://schemas.microsoft.com/office/powerpoint/2010/main" val="8378708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4343</TotalTime>
  <Words>1197</Words>
  <Application>Microsoft Office PowerPoint</Application>
  <PresentationFormat>On-screen Show (4:3)</PresentationFormat>
  <Paragraphs>98</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American Typewriter</vt:lpstr>
      <vt:lpstr>Arial</vt:lpstr>
      <vt:lpstr>Calibri</vt:lpstr>
      <vt:lpstr>Wingdings</vt:lpstr>
      <vt:lpstr>Office Theme</vt:lpstr>
      <vt:lpstr>Satire’s bodies:  Horace’s ‘pedestrian muse’ </vt:lpstr>
      <vt:lpstr>PowerPoint Presentation</vt:lpstr>
      <vt:lpstr>Roman verse Satire:  food, fullness, miscellany </vt:lpstr>
      <vt:lpstr>Satire in Latin, thus far</vt:lpstr>
      <vt:lpstr>The body of Horace’s Satires</vt:lpstr>
      <vt:lpstr>Self-fashioning and social progress through poetry?</vt:lpstr>
      <vt:lpstr>Sermo (‘conversation’)</vt:lpstr>
      <vt:lpstr>PowerPoint Presentation</vt:lpstr>
      <vt:lpstr>Grotesque bodies:  moral as physical flaws</vt:lpstr>
      <vt:lpstr>Physiognomy and the Horatian grotesque</vt:lpstr>
      <vt:lpstr>Satires 1.2: key point</vt:lpstr>
      <vt:lpstr>Satire 1.1: strong and stable?</vt:lpstr>
      <vt:lpstr>Setting limits, and overstepping them</vt:lpstr>
      <vt:lpstr>Sex and class</vt:lpstr>
      <vt:lpstr>Takes one to know one?</vt:lpstr>
      <vt:lpstr>Writing the (satirist’s) body</vt:lpstr>
      <vt:lpstr>Sat.1.8: the poet as (avenging ‘victim’) Priapus</vt:lpstr>
      <vt:lpstr>Satires 1.4: when is enough enough?</vt:lpstr>
      <vt:lpstr>Nothing to see here: defensive manoeuvres in Sat.1.4</vt:lpstr>
      <vt:lpstr>Ennius Ann.225-6 (Sk)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Satire’s bodies:  Horace’s ‘pedestrian muse’</dc:title>
  <dc:creator>Emma</dc:creator>
  <cp:lastModifiedBy>Emma</cp:lastModifiedBy>
  <cp:revision>22</cp:revision>
  <dcterms:created xsi:type="dcterms:W3CDTF">2018-11-02T11:48:07Z</dcterms:created>
  <dcterms:modified xsi:type="dcterms:W3CDTF">2018-11-19T14:37:57Z</dcterms:modified>
</cp:coreProperties>
</file>