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2" r:id="rId4"/>
    <p:sldId id="273" r:id="rId5"/>
    <p:sldId id="260" r:id="rId6"/>
    <p:sldId id="261" r:id="rId7"/>
    <p:sldId id="262" r:id="rId8"/>
    <p:sldId id="263" r:id="rId9"/>
    <p:sldId id="264" r:id="rId10"/>
    <p:sldId id="265" r:id="rId11"/>
    <p:sldId id="266" r:id="rId12"/>
    <p:sldId id="271" r:id="rId13"/>
    <p:sldId id="270" r:id="rId14"/>
    <p:sldId id="258" r:id="rId15"/>
    <p:sldId id="267" r:id="rId16"/>
    <p:sldId id="268" r:id="rId17"/>
    <p:sldId id="274"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00"/>
    <a:srgbClr val="FF6666"/>
    <a:srgbClr val="800080"/>
    <a:srgbClr val="B3B3B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90" autoAdjust="0"/>
    <p:restoredTop sz="94660"/>
  </p:normalViewPr>
  <p:slideViewPr>
    <p:cSldViewPr snapToGrid="0" snapToObjects="1">
      <p:cViewPr varScale="1">
        <p:scale>
          <a:sx n="88" d="100"/>
          <a:sy n="88" d="100"/>
        </p:scale>
        <p:origin x="6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6E9F1E3A-5E7E-F04A-9B7D-B695DB379E33}"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2421384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6E9F1E3A-5E7E-F04A-9B7D-B695DB379E33}"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259538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6E9F1E3A-5E7E-F04A-9B7D-B695DB379E33}"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188763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6E9F1E3A-5E7E-F04A-9B7D-B695DB379E33}"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061115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6E9F1E3A-5E7E-F04A-9B7D-B695DB379E33}"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873616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6E9F1E3A-5E7E-F04A-9B7D-B695DB379E33}"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1613572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6E9F1E3A-5E7E-F04A-9B7D-B695DB379E33}" type="datetimeFigureOut">
              <a:rPr lang="en-US" smtClean="0"/>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417258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6E9F1E3A-5E7E-F04A-9B7D-B695DB379E33}" type="datetimeFigureOut">
              <a:rPr lang="en-US" smtClean="0"/>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2988143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9F1E3A-5E7E-F04A-9B7D-B695DB379E33}" type="datetimeFigureOut">
              <a:rPr lang="en-US" smtClean="0"/>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492842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6E9F1E3A-5E7E-F04A-9B7D-B695DB379E33}"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2623737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6E9F1E3A-5E7E-F04A-9B7D-B695DB379E33}"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587134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3B3B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9F1E3A-5E7E-F04A-9B7D-B695DB379E33}" type="datetimeFigureOut">
              <a:rPr lang="en-US" smtClean="0"/>
              <a:t>11/21/2018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1ED631-D41D-7F4E-BF64-B67550D8A449}" type="slidenum">
              <a:rPr lang="en-US" smtClean="0"/>
              <a:t>‹#›</a:t>
            </a:fld>
            <a:endParaRPr lang="en-US"/>
          </a:p>
        </p:txBody>
      </p:sp>
    </p:spTree>
    <p:extLst>
      <p:ext uri="{BB962C8B-B14F-4D97-AF65-F5344CB8AC3E}">
        <p14:creationId xmlns:p14="http://schemas.microsoft.com/office/powerpoint/2010/main" val="3617672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amazon.com/dp/product/0253211573/?tag=bestiarialati-20"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close up of a sign&#10;&#10;Description automatically generated">
            <a:extLst>
              <a:ext uri="{FF2B5EF4-FFF2-40B4-BE49-F238E27FC236}">
                <a16:creationId xmlns:a16="http://schemas.microsoft.com/office/drawing/2014/main" id="{1E0121CF-D665-4508-A380-4119943B1D5F}"/>
              </a:ext>
            </a:extLst>
          </p:cNvPr>
          <p:cNvPicPr>
            <a:picLocks noChangeAspect="1"/>
          </p:cNvPicPr>
          <p:nvPr/>
        </p:nvPicPr>
        <p:blipFill rotWithShape="1">
          <a:blip r:embed="rId2"/>
          <a:srcRect/>
          <a:stretch/>
        </p:blipFill>
        <p:spPr>
          <a:xfrm>
            <a:off x="20" y="10"/>
            <a:ext cx="9143980" cy="6857990"/>
          </a:xfrm>
          <a:prstGeom prst="rect">
            <a:avLst/>
          </a:prstGeom>
        </p:spPr>
      </p:pic>
      <p:sp>
        <p:nvSpPr>
          <p:cNvPr id="10"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4882442" y="2714171"/>
            <a:ext cx="4261558" cy="415011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a:extLst/>
        </p:spPr>
        <p:txBody>
          <a:bodyPr vert="horz" lIns="68580" tIns="34290" rIns="68580" bIns="34290" rtlCol="0" anchor="t">
            <a:normAutofit/>
          </a:bodyPr>
          <a:lstStyle/>
          <a:p>
            <a:pPr algn="ctr">
              <a:spcAft>
                <a:spcPts val="750"/>
              </a:spcAft>
              <a:buClr>
                <a:schemeClr val="tx1"/>
              </a:buClr>
              <a:buSzPct val="100000"/>
            </a:pPr>
            <a:endParaRPr lang="en-US" sz="1200" cap="all"/>
          </a:p>
        </p:txBody>
      </p:sp>
      <p:sp>
        <p:nvSpPr>
          <p:cNvPr id="2" name="Title 1"/>
          <p:cNvSpPr>
            <a:spLocks noGrp="1"/>
          </p:cNvSpPr>
          <p:nvPr>
            <p:ph type="ctrTitle"/>
          </p:nvPr>
        </p:nvSpPr>
        <p:spPr>
          <a:xfrm>
            <a:off x="5306708" y="3734093"/>
            <a:ext cx="3709553" cy="1375542"/>
          </a:xfrm>
        </p:spPr>
        <p:txBody>
          <a:bodyPr>
            <a:normAutofit fontScale="90000"/>
          </a:bodyPr>
          <a:lstStyle/>
          <a:p>
            <a:r>
              <a:rPr lang="en-US" sz="4000" dirty="0">
                <a:solidFill>
                  <a:srgbClr val="808000"/>
                </a:solidFill>
                <a:cs typeface="American Typewriter"/>
              </a:rPr>
              <a:t>Phaedrus and the underdog</a:t>
            </a:r>
            <a:br>
              <a:rPr lang="en-US" sz="3600" dirty="0">
                <a:cs typeface="American Typewriter"/>
              </a:rPr>
            </a:br>
            <a:endParaRPr lang="en-US" sz="3500" dirty="0">
              <a:cs typeface="American Typewriter"/>
            </a:endParaRPr>
          </a:p>
        </p:txBody>
      </p:sp>
      <p:sp>
        <p:nvSpPr>
          <p:cNvPr id="3" name="Subtitle 2"/>
          <p:cNvSpPr>
            <a:spLocks noGrp="1"/>
          </p:cNvSpPr>
          <p:nvPr>
            <p:ph type="subTitle" idx="1"/>
          </p:nvPr>
        </p:nvSpPr>
        <p:spPr>
          <a:xfrm>
            <a:off x="5537637" y="5243376"/>
            <a:ext cx="3247697" cy="512463"/>
          </a:xfrm>
        </p:spPr>
        <p:txBody>
          <a:bodyPr>
            <a:normAutofit/>
          </a:bodyPr>
          <a:lstStyle/>
          <a:p>
            <a:r>
              <a:rPr lang="en-US" sz="2000" dirty="0">
                <a:cs typeface="American Typewriter"/>
              </a:rPr>
              <a:t>Vulnerable Body 8</a:t>
            </a:r>
          </a:p>
        </p:txBody>
      </p:sp>
      <p:cxnSp>
        <p:nvCxnSpPr>
          <p:cNvPr id="12" name="Straight Connector 11">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10703" y="5154215"/>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0191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mn-lt"/>
                <a:cs typeface="American Typewriter"/>
              </a:rPr>
              <a:t>The ass and the shepherd (1.15)</a:t>
            </a:r>
          </a:p>
        </p:txBody>
      </p:sp>
      <p:pic>
        <p:nvPicPr>
          <p:cNvPr id="4" name="Content Placeholder 3" descr="ass and shepherd.jpg"/>
          <p:cNvPicPr>
            <a:picLocks noGrp="1" noChangeAspect="1"/>
          </p:cNvPicPr>
          <p:nvPr>
            <p:ph idx="1"/>
          </p:nvPr>
        </p:nvPicPr>
        <p:blipFill>
          <a:blip r:embed="rId2">
            <a:extLst>
              <a:ext uri="{28A0092B-C50C-407E-A947-70E740481C1C}">
                <a14:useLocalDpi xmlns:a14="http://schemas.microsoft.com/office/drawing/2010/main" val="0"/>
              </a:ext>
            </a:extLst>
          </a:blip>
          <a:srcRect l="-32398" r="-32398"/>
          <a:stretch>
            <a:fillRect/>
          </a:stretch>
        </p:blipFill>
        <p:spPr/>
      </p:pic>
    </p:spTree>
    <p:extLst>
      <p:ext uri="{BB962C8B-B14F-4D97-AF65-F5344CB8AC3E}">
        <p14:creationId xmlns:p14="http://schemas.microsoft.com/office/powerpoint/2010/main" val="3258088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mn-lt"/>
                <a:cs typeface="American Typewriter"/>
              </a:rPr>
              <a:t>The jackdaw and the peacock (1.3)</a:t>
            </a:r>
          </a:p>
        </p:txBody>
      </p:sp>
      <p:pic>
        <p:nvPicPr>
          <p:cNvPr id="4" name="Content Placeholder 3" descr="jackdaw peacock.jpg"/>
          <p:cNvPicPr>
            <a:picLocks noGrp="1" noChangeAspect="1"/>
          </p:cNvPicPr>
          <p:nvPr>
            <p:ph idx="1"/>
          </p:nvPr>
        </p:nvPicPr>
        <p:blipFill>
          <a:blip r:embed="rId2">
            <a:extLst>
              <a:ext uri="{28A0092B-C50C-407E-A947-70E740481C1C}">
                <a14:useLocalDpi xmlns:a14="http://schemas.microsoft.com/office/drawing/2010/main" val="0"/>
              </a:ext>
            </a:extLst>
          </a:blip>
          <a:srcRect l="-13794" r="-13794"/>
          <a:stretch>
            <a:fillRect/>
          </a:stretch>
        </p:blipFill>
        <p:spPr/>
      </p:pic>
    </p:spTree>
    <p:extLst>
      <p:ext uri="{BB962C8B-B14F-4D97-AF65-F5344CB8AC3E}">
        <p14:creationId xmlns:p14="http://schemas.microsoft.com/office/powerpoint/2010/main" val="4021842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65000"/>
                    <a:lumOff val="35000"/>
                  </a:schemeClr>
                </a:solidFill>
                <a:latin typeface="+mn-lt"/>
                <a:cs typeface="American Typewriter"/>
              </a:rPr>
              <a:t>‘Bifocal hermeneutics’</a:t>
            </a:r>
          </a:p>
        </p:txBody>
      </p:sp>
      <p:sp>
        <p:nvSpPr>
          <p:cNvPr id="3" name="Content Placeholder 2"/>
          <p:cNvSpPr>
            <a:spLocks noGrp="1"/>
          </p:cNvSpPr>
          <p:nvPr>
            <p:ph idx="1"/>
          </p:nvPr>
        </p:nvSpPr>
        <p:spPr/>
        <p:txBody>
          <a:bodyPr/>
          <a:lstStyle/>
          <a:p>
            <a:endParaRPr lang="en-US" dirty="0"/>
          </a:p>
          <a:p>
            <a:r>
              <a:rPr lang="en-US" dirty="0">
                <a:latin typeface="+mj-lt"/>
                <a:cs typeface="American Typewriter"/>
              </a:rPr>
              <a:t>As a freedman, Phaedrus can write </a:t>
            </a:r>
            <a:r>
              <a:rPr lang="en-US" dirty="0">
                <a:solidFill>
                  <a:srgbClr val="FF6600"/>
                </a:solidFill>
                <a:latin typeface="+mj-lt"/>
                <a:cs typeface="American Typewriter"/>
              </a:rPr>
              <a:t>‘from below’</a:t>
            </a:r>
          </a:p>
          <a:p>
            <a:r>
              <a:rPr lang="en-US" dirty="0">
                <a:latin typeface="+mj-lt"/>
                <a:cs typeface="American Typewriter"/>
              </a:rPr>
              <a:t>Yet as a man of letters, a poet of learning and sophistication, he can also speak from the opposite perspective, </a:t>
            </a:r>
            <a:r>
              <a:rPr lang="en-US" dirty="0">
                <a:solidFill>
                  <a:srgbClr val="0000FF"/>
                </a:solidFill>
                <a:latin typeface="+mj-lt"/>
                <a:cs typeface="American Typewriter"/>
              </a:rPr>
              <a:t>‘from above</a:t>
            </a:r>
            <a:r>
              <a:rPr lang="en-US" dirty="0">
                <a:latin typeface="+mj-lt"/>
                <a:cs typeface="American Typewriter"/>
              </a:rPr>
              <a:t>’. </a:t>
            </a:r>
          </a:p>
          <a:p>
            <a:endParaRPr lang="en-US" dirty="0"/>
          </a:p>
        </p:txBody>
      </p:sp>
    </p:spTree>
    <p:extLst>
      <p:ext uri="{BB962C8B-B14F-4D97-AF65-F5344CB8AC3E}">
        <p14:creationId xmlns:p14="http://schemas.microsoft.com/office/powerpoint/2010/main" val="3592364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20000"/>
              <a:lumOff val="80000"/>
            </a:schemeClr>
          </a:solidFill>
        </p:spPr>
        <p:txBody>
          <a:bodyPr/>
          <a:lstStyle/>
          <a:p>
            <a:r>
              <a:rPr lang="en-US" dirty="0">
                <a:solidFill>
                  <a:srgbClr val="FF6666"/>
                </a:solidFill>
                <a:latin typeface="+mn-lt"/>
                <a:cs typeface="American Typewriter"/>
              </a:rPr>
              <a:t>The poet’s body</a:t>
            </a:r>
          </a:p>
        </p:txBody>
      </p:sp>
      <p:sp>
        <p:nvSpPr>
          <p:cNvPr id="3" name="Content Placeholder 2"/>
          <p:cNvSpPr>
            <a:spLocks noGrp="1"/>
          </p:cNvSpPr>
          <p:nvPr>
            <p:ph idx="1"/>
          </p:nvPr>
        </p:nvSpPr>
        <p:spPr>
          <a:xfrm>
            <a:off x="414150" y="1600200"/>
            <a:ext cx="8229600" cy="4525963"/>
          </a:xfrm>
        </p:spPr>
        <p:txBody>
          <a:bodyPr>
            <a:normAutofit/>
          </a:bodyPr>
          <a:lstStyle/>
          <a:p>
            <a:pPr marL="0" indent="0">
              <a:buNone/>
            </a:pPr>
            <a:endParaRPr lang="en-US" dirty="0"/>
          </a:p>
          <a:p>
            <a:pPr marL="0" indent="0">
              <a:buNone/>
            </a:pPr>
            <a:r>
              <a:rPr lang="en-US" dirty="0">
                <a:latin typeface="American Typewriter"/>
                <a:cs typeface="American Typewriter"/>
              </a:rPr>
              <a:t>‘</a:t>
            </a:r>
            <a:r>
              <a:rPr lang="en-US" dirty="0">
                <a:cs typeface="American Typewriter"/>
              </a:rPr>
              <a:t>Slavery is to freedom as incontinence is to self-control and emotions are to bodily appetite; the slave is to the master as body is to mind, as woman is to man, as child to father.</a:t>
            </a:r>
          </a:p>
          <a:p>
            <a:pPr marL="0" indent="0">
              <a:buNone/>
            </a:pPr>
            <a:r>
              <a:rPr lang="en-US" dirty="0">
                <a:cs typeface="American Typewriter"/>
              </a:rPr>
              <a:t>		</a:t>
            </a:r>
            <a:r>
              <a:rPr lang="en-US" sz="2800" dirty="0" err="1">
                <a:cs typeface="American Typewriter"/>
              </a:rPr>
              <a:t>W.Fitzgerald</a:t>
            </a:r>
            <a:r>
              <a:rPr lang="en-US" sz="2800" dirty="0">
                <a:cs typeface="American Typewriter"/>
              </a:rPr>
              <a:t>, </a:t>
            </a:r>
            <a:r>
              <a:rPr lang="en-US" sz="2800" i="1" dirty="0">
                <a:cs typeface="American Typewriter"/>
              </a:rPr>
              <a:t>Slavery in the Roman Imagination </a:t>
            </a:r>
          </a:p>
        </p:txBody>
      </p:sp>
    </p:spTree>
    <p:extLst>
      <p:ext uri="{BB962C8B-B14F-4D97-AF65-F5344CB8AC3E}">
        <p14:creationId xmlns:p14="http://schemas.microsoft.com/office/powerpoint/2010/main" val="35424154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696" y="185058"/>
            <a:ext cx="3845274" cy="1545771"/>
          </a:xfrm>
          <a:solidFill>
            <a:schemeClr val="bg2"/>
          </a:solidFill>
        </p:spPr>
        <p:txBody>
          <a:bodyPr vert="horz" lIns="91440" tIns="45720" rIns="91440" bIns="45720" rtlCol="0" anchor="ctr">
            <a:normAutofit/>
          </a:bodyPr>
          <a:lstStyle/>
          <a:p>
            <a:pPr algn="l" defTabSz="914400">
              <a:lnSpc>
                <a:spcPct val="90000"/>
              </a:lnSpc>
            </a:pPr>
            <a:r>
              <a:rPr lang="en-US" dirty="0">
                <a:solidFill>
                  <a:srgbClr val="808000"/>
                </a:solidFill>
              </a:rPr>
              <a:t>Aesop’s vulnerable body</a:t>
            </a:r>
          </a:p>
        </p:txBody>
      </p:sp>
      <p:sp>
        <p:nvSpPr>
          <p:cNvPr id="3" name="TextBox 2">
            <a:extLst>
              <a:ext uri="{FF2B5EF4-FFF2-40B4-BE49-F238E27FC236}">
                <a16:creationId xmlns:a16="http://schemas.microsoft.com/office/drawing/2014/main" id="{512F7839-A69A-439E-B7E9-2E9E854505FC}"/>
              </a:ext>
            </a:extLst>
          </p:cNvPr>
          <p:cNvSpPr txBox="1"/>
          <p:nvPr/>
        </p:nvSpPr>
        <p:spPr>
          <a:xfrm>
            <a:off x="486697" y="2438400"/>
            <a:ext cx="3845272" cy="3785419"/>
          </a:xfrm>
          <a:prstGeom prst="rect">
            <a:avLst/>
          </a:prstGeom>
        </p:spPr>
        <p:txBody>
          <a:bodyPr vert="horz" lIns="91440" tIns="45720" rIns="91440" bIns="45720" rtlCol="0">
            <a:normAutofit fontScale="92500" lnSpcReduction="10000"/>
          </a:bodyPr>
          <a:lstStyle/>
          <a:p>
            <a:pPr indent="-228600" defTabSz="914400">
              <a:lnSpc>
                <a:spcPct val="90000"/>
              </a:lnSpc>
              <a:spcAft>
                <a:spcPts val="600"/>
              </a:spcAft>
              <a:buFont typeface="Arial" panose="020B0604020202020204" pitchFamily="34" charset="0"/>
              <a:buChar char="•"/>
            </a:pPr>
            <a:r>
              <a:rPr lang="en-US" sz="2400" dirty="0"/>
              <a:t>“Aesop was of loathsome aspect, worthless as a servant, potbellied, misshapen of head, snub-nosed, swarthy, dwarfish, bandy-legged, short-armed, squint-eyed, liver-lipped — a portentous monstrosity.” </a:t>
            </a:r>
          </a:p>
          <a:p>
            <a:pPr defTabSz="914400">
              <a:lnSpc>
                <a:spcPct val="90000"/>
              </a:lnSpc>
              <a:spcAft>
                <a:spcPts val="600"/>
              </a:spcAft>
            </a:pPr>
            <a:endParaRPr lang="en-US" sz="1700" dirty="0"/>
          </a:p>
          <a:p>
            <a:pPr defTabSz="914400">
              <a:lnSpc>
                <a:spcPct val="90000"/>
              </a:lnSpc>
              <a:spcAft>
                <a:spcPts val="600"/>
              </a:spcAft>
            </a:pPr>
            <a:r>
              <a:rPr lang="en-US" sz="1700" dirty="0"/>
              <a:t>Opening lines of The Life of Aesop (2</a:t>
            </a:r>
            <a:r>
              <a:rPr lang="en-US" sz="1700" baseline="30000" dirty="0"/>
              <a:t>nd</a:t>
            </a:r>
            <a:r>
              <a:rPr lang="en-US" sz="1700" dirty="0"/>
              <a:t> century fictional biography). See Daly, Lloyd W., translator. “The Aesop Romance.” </a:t>
            </a:r>
            <a:r>
              <a:rPr lang="en-US" sz="1700" i="1" u="sng" dirty="0">
                <a:hlinkClick r:id="rId2"/>
              </a:rPr>
              <a:t>Anthology of Greek Popular Literature</a:t>
            </a:r>
            <a:r>
              <a:rPr lang="en-US" sz="1700" dirty="0"/>
              <a:t>. William Hansen, editor. Indiana University Press, Bloomington: 1998.</a:t>
            </a:r>
          </a:p>
        </p:txBody>
      </p:sp>
      <p:pic>
        <p:nvPicPr>
          <p:cNvPr id="4" name="Content Placeholder 3" descr="Aesop_pushkin01.jpg"/>
          <p:cNvPicPr>
            <a:picLocks noGrp="1" noChangeAspect="1"/>
          </p:cNvPicPr>
          <p:nvPr>
            <p:ph idx="1"/>
          </p:nvPr>
        </p:nvPicPr>
        <p:blipFill rotWithShape="1">
          <a:blip r:embed="rId3">
            <a:extLst>
              <a:ext uri="{28A0092B-C50C-407E-A947-70E740481C1C}">
                <a14:useLocalDpi xmlns:a14="http://schemas.microsoft.com/office/drawing/2010/main" val="0"/>
              </a:ext>
            </a:extLst>
          </a:blip>
          <a:srcRect b="712"/>
          <a:stretch/>
        </p:blipFill>
        <p:spPr>
          <a:xfrm>
            <a:off x="4567959" y="10"/>
            <a:ext cx="4576040" cy="6857990"/>
          </a:xfrm>
          <a:prstGeom prst="rect">
            <a:avLst/>
          </a:prstGeom>
          <a:effectLst/>
        </p:spPr>
      </p:pic>
    </p:spTree>
    <p:extLst>
      <p:ext uri="{BB962C8B-B14F-4D97-AF65-F5344CB8AC3E}">
        <p14:creationId xmlns:p14="http://schemas.microsoft.com/office/powerpoint/2010/main" val="784309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schemeClr>
          </a:solidFill>
        </p:spPr>
        <p:txBody>
          <a:bodyPr/>
          <a:lstStyle/>
          <a:p>
            <a:r>
              <a:rPr lang="en-US" dirty="0">
                <a:solidFill>
                  <a:srgbClr val="800080"/>
                </a:solidFill>
                <a:latin typeface="+mn-lt"/>
                <a:cs typeface="American Typewriter"/>
              </a:rPr>
              <a:t>Key questions…</a:t>
            </a:r>
          </a:p>
        </p:txBody>
      </p:sp>
      <p:sp>
        <p:nvSpPr>
          <p:cNvPr id="3" name="Content Placeholder 2"/>
          <p:cNvSpPr>
            <a:spLocks noGrp="1"/>
          </p:cNvSpPr>
          <p:nvPr>
            <p:ph idx="1"/>
          </p:nvPr>
        </p:nvSpPr>
        <p:spPr>
          <a:xfrm>
            <a:off x="457200" y="1600200"/>
            <a:ext cx="8229600" cy="5038902"/>
          </a:xfrm>
        </p:spPr>
        <p:txBody>
          <a:bodyPr>
            <a:normAutofit fontScale="85000" lnSpcReduction="10000"/>
          </a:bodyPr>
          <a:lstStyle/>
          <a:p>
            <a:pPr lvl="0"/>
            <a:r>
              <a:rPr lang="en-US" dirty="0">
                <a:latin typeface="+mj-lt"/>
                <a:cs typeface="American Typewriter"/>
              </a:rPr>
              <a:t>Are the Fables really just light reading, or is their lightness a veil for risky, subversive political commentary and performance?</a:t>
            </a:r>
          </a:p>
          <a:p>
            <a:pPr lvl="0"/>
            <a:endParaRPr lang="it-IT" dirty="0">
              <a:latin typeface="+mj-lt"/>
              <a:cs typeface="American Typewriter"/>
            </a:endParaRPr>
          </a:p>
          <a:p>
            <a:pPr lvl="0"/>
            <a:r>
              <a:rPr lang="en-US" dirty="0">
                <a:solidFill>
                  <a:schemeClr val="accent3">
                    <a:lumMod val="50000"/>
                  </a:schemeClr>
                </a:solidFill>
                <a:latin typeface="+mj-lt"/>
                <a:cs typeface="American Typewriter"/>
              </a:rPr>
              <a:t>To what extent are the fables performances of power? Can there be any real transfer of power to those who are genuinely vulnerable or socially marginalized?</a:t>
            </a:r>
          </a:p>
          <a:p>
            <a:pPr lvl="0"/>
            <a:endParaRPr lang="it-IT" dirty="0">
              <a:solidFill>
                <a:schemeClr val="accent3">
                  <a:lumMod val="50000"/>
                </a:schemeClr>
              </a:solidFill>
              <a:latin typeface="+mj-lt"/>
              <a:cs typeface="American Typewriter"/>
            </a:endParaRPr>
          </a:p>
          <a:p>
            <a:pPr lvl="0"/>
            <a:r>
              <a:rPr lang="en-US" dirty="0">
                <a:latin typeface="+mj-lt"/>
                <a:cs typeface="American Typewriter"/>
              </a:rPr>
              <a:t>What is the role of </a:t>
            </a:r>
            <a:r>
              <a:rPr lang="en-US" dirty="0" err="1">
                <a:latin typeface="+mj-lt"/>
                <a:cs typeface="American Typewriter"/>
              </a:rPr>
              <a:t>humour</a:t>
            </a:r>
            <a:r>
              <a:rPr lang="en-US" dirty="0">
                <a:latin typeface="+mj-lt"/>
                <a:cs typeface="American Typewriter"/>
              </a:rPr>
              <a:t> in all this? And how much power is the reader granted to ‘enable’ the voice of the slave, the freedman, or the person in the gutter, to rise up and sound out, authentically and authoritatively? </a:t>
            </a:r>
            <a:endParaRPr lang="it-IT" dirty="0">
              <a:latin typeface="+mj-lt"/>
              <a:cs typeface="American Typewriter"/>
            </a:endParaRPr>
          </a:p>
          <a:p>
            <a:endParaRPr lang="en-US" dirty="0"/>
          </a:p>
        </p:txBody>
      </p:sp>
    </p:spTree>
    <p:extLst>
      <p:ext uri="{BB962C8B-B14F-4D97-AF65-F5344CB8AC3E}">
        <p14:creationId xmlns:p14="http://schemas.microsoft.com/office/powerpoint/2010/main" val="2632053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lvl="0"/>
            <a:r>
              <a:rPr lang="en-US" dirty="0">
                <a:cs typeface="American Typewriter"/>
              </a:rPr>
              <a:t>Do we get a brave new insight into imperial Roman culture through Phaedrus, or are these fables just tweaked versions of the same old stories?</a:t>
            </a:r>
          </a:p>
          <a:p>
            <a:pPr lvl="0"/>
            <a:endParaRPr lang="it-IT" dirty="0">
              <a:cs typeface="American Typewriter"/>
            </a:endParaRPr>
          </a:p>
          <a:p>
            <a:pPr lvl="0"/>
            <a:r>
              <a:rPr lang="en-US" dirty="0">
                <a:solidFill>
                  <a:srgbClr val="000090"/>
                </a:solidFill>
                <a:cs typeface="American Typewriter"/>
              </a:rPr>
              <a:t>Is being a slave, or slave-like, just a literary trope, shorthand for all things ‘</a:t>
            </a:r>
            <a:r>
              <a:rPr lang="en-US" dirty="0" err="1">
                <a:solidFill>
                  <a:srgbClr val="000090"/>
                </a:solidFill>
                <a:cs typeface="American Typewriter"/>
              </a:rPr>
              <a:t>Aesopic</a:t>
            </a:r>
            <a:r>
              <a:rPr lang="en-US" dirty="0">
                <a:solidFill>
                  <a:srgbClr val="000090"/>
                </a:solidFill>
                <a:cs typeface="American Typewriter"/>
              </a:rPr>
              <a:t>’? (cf. Champlin)</a:t>
            </a:r>
          </a:p>
          <a:p>
            <a:pPr lvl="0"/>
            <a:endParaRPr lang="it-IT" dirty="0">
              <a:solidFill>
                <a:srgbClr val="000090"/>
              </a:solidFill>
              <a:cs typeface="American Typewriter"/>
            </a:endParaRPr>
          </a:p>
          <a:p>
            <a:pPr lvl="0"/>
            <a:r>
              <a:rPr lang="en-US" dirty="0">
                <a:cs typeface="American Typewriter"/>
              </a:rPr>
              <a:t>And what would be the point of (an aristocratic?) Phaedrus experimenting in the poetry of the low, the ugly, the vulnerable and the powerless?</a:t>
            </a:r>
            <a:endParaRPr lang="it-IT" dirty="0">
              <a:cs typeface="American Typewriter"/>
            </a:endParaRPr>
          </a:p>
          <a:p>
            <a:pPr marL="0" indent="0">
              <a:buNone/>
            </a:pPr>
            <a:endParaRPr lang="en-US" dirty="0"/>
          </a:p>
        </p:txBody>
      </p:sp>
    </p:spTree>
    <p:extLst>
      <p:ext uri="{BB962C8B-B14F-4D97-AF65-F5344CB8AC3E}">
        <p14:creationId xmlns:p14="http://schemas.microsoft.com/office/powerpoint/2010/main" val="49232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AA05-9D9A-483F-A041-DA3FA3A35DDF}"/>
              </a:ext>
            </a:extLst>
          </p:cNvPr>
          <p:cNvSpPr>
            <a:spLocks noGrp="1"/>
          </p:cNvSpPr>
          <p:nvPr>
            <p:ph type="title"/>
          </p:nvPr>
        </p:nvSpPr>
        <p:spPr/>
        <p:txBody>
          <a:bodyPr/>
          <a:lstStyle/>
          <a:p>
            <a:r>
              <a:rPr lang="en-GB" dirty="0">
                <a:solidFill>
                  <a:schemeClr val="accent5">
                    <a:lumMod val="75000"/>
                  </a:schemeClr>
                </a:solidFill>
              </a:rPr>
              <a:t>Prologue to book 3</a:t>
            </a:r>
          </a:p>
        </p:txBody>
      </p:sp>
      <p:sp>
        <p:nvSpPr>
          <p:cNvPr id="3" name="Content Placeholder 2">
            <a:extLst>
              <a:ext uri="{FF2B5EF4-FFF2-40B4-BE49-F238E27FC236}">
                <a16:creationId xmlns:a16="http://schemas.microsoft.com/office/drawing/2014/main" id="{579D96AE-4EDA-4420-8AFA-C706A5E802B0}"/>
              </a:ext>
            </a:extLst>
          </p:cNvPr>
          <p:cNvSpPr>
            <a:spLocks noGrp="1"/>
          </p:cNvSpPr>
          <p:nvPr>
            <p:ph idx="1"/>
          </p:nvPr>
        </p:nvSpPr>
        <p:spPr/>
        <p:txBody>
          <a:bodyPr>
            <a:normAutofit fontScale="85000" lnSpcReduction="20000"/>
          </a:bodyPr>
          <a:lstStyle/>
          <a:p>
            <a:r>
              <a:rPr lang="en-GB" dirty="0"/>
              <a:t>This is where Phaedrus pulls together his central auto-biographical storyline.</a:t>
            </a:r>
          </a:p>
          <a:p>
            <a:endParaRPr lang="en-GB" dirty="0"/>
          </a:p>
          <a:p>
            <a:r>
              <a:rPr lang="en-GB" dirty="0"/>
              <a:t>Most extensive of prologues at 63 lines.</a:t>
            </a:r>
          </a:p>
          <a:p>
            <a:endParaRPr lang="en-GB" dirty="0"/>
          </a:p>
          <a:p>
            <a:r>
              <a:rPr lang="en-GB" dirty="0"/>
              <a:t>Puts complex, layered identity of author centre-stage (</a:t>
            </a:r>
            <a:r>
              <a:rPr lang="en-GB" dirty="0" err="1"/>
              <a:t>Phaedri</a:t>
            </a:r>
            <a:r>
              <a:rPr lang="en-GB" dirty="0"/>
              <a:t> is the first word).</a:t>
            </a:r>
          </a:p>
          <a:p>
            <a:endParaRPr lang="en-GB" dirty="0"/>
          </a:p>
          <a:p>
            <a:r>
              <a:rPr lang="en-GB" dirty="0"/>
              <a:t>Through Eutychus, Phaedrus negotiates with his audience: do we come with prejudices? Do </a:t>
            </a:r>
            <a:r>
              <a:rPr lang="en-GB" i="1" dirty="0"/>
              <a:t>we</a:t>
            </a:r>
            <a:r>
              <a:rPr lang="en-GB" dirty="0"/>
              <a:t> want to continue reading/listening? </a:t>
            </a:r>
          </a:p>
        </p:txBody>
      </p:sp>
    </p:spTree>
    <p:extLst>
      <p:ext uri="{BB962C8B-B14F-4D97-AF65-F5344CB8AC3E}">
        <p14:creationId xmlns:p14="http://schemas.microsoft.com/office/powerpoint/2010/main" val="486712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2">
                    <a:lumMod val="25000"/>
                  </a:schemeClr>
                </a:solidFill>
                <a:latin typeface="+mn-lt"/>
                <a:cs typeface="American Typewriter"/>
              </a:rPr>
              <a:t>A poet on the margins</a:t>
            </a:r>
          </a:p>
        </p:txBody>
      </p:sp>
      <p:pic>
        <p:nvPicPr>
          <p:cNvPr id="4" name="Content Placeholder 3" descr="henderson book.jpg"/>
          <p:cNvPicPr>
            <a:picLocks noGrp="1" noChangeAspect="1"/>
          </p:cNvPicPr>
          <p:nvPr>
            <p:ph idx="1"/>
          </p:nvPr>
        </p:nvPicPr>
        <p:blipFill>
          <a:blip r:embed="rId2">
            <a:extLst>
              <a:ext uri="{28A0092B-C50C-407E-A947-70E740481C1C}">
                <a14:useLocalDpi xmlns:a14="http://schemas.microsoft.com/office/drawing/2010/main" val="0"/>
              </a:ext>
            </a:extLst>
          </a:blip>
          <a:srcRect l="-47734" r="-47734"/>
          <a:stretch>
            <a:fillRect/>
          </a:stretch>
        </p:blipFill>
        <p:spPr>
          <a:xfrm>
            <a:off x="457200" y="1417638"/>
            <a:ext cx="8229600" cy="4708525"/>
          </a:xfrm>
        </p:spPr>
      </p:pic>
    </p:spTree>
    <p:extLst>
      <p:ext uri="{BB962C8B-B14F-4D97-AF65-F5344CB8AC3E}">
        <p14:creationId xmlns:p14="http://schemas.microsoft.com/office/powerpoint/2010/main" val="3808698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4E4A1-786F-4B6E-A114-73381DE63745}"/>
              </a:ext>
            </a:extLst>
          </p:cNvPr>
          <p:cNvSpPr>
            <a:spLocks noGrp="1"/>
          </p:cNvSpPr>
          <p:nvPr>
            <p:ph type="title"/>
          </p:nvPr>
        </p:nvSpPr>
        <p:spPr/>
        <p:txBody>
          <a:bodyPr/>
          <a:lstStyle/>
          <a:p>
            <a:r>
              <a:rPr lang="en-GB" dirty="0">
                <a:solidFill>
                  <a:schemeClr val="tx2">
                    <a:lumMod val="60000"/>
                    <a:lumOff val="40000"/>
                  </a:schemeClr>
                </a:solidFill>
              </a:rPr>
              <a:t>A passive ‘translator’ of Aesop?</a:t>
            </a:r>
          </a:p>
        </p:txBody>
      </p:sp>
      <p:sp>
        <p:nvSpPr>
          <p:cNvPr id="3" name="Content Placeholder 2">
            <a:extLst>
              <a:ext uri="{FF2B5EF4-FFF2-40B4-BE49-F238E27FC236}">
                <a16:creationId xmlns:a16="http://schemas.microsoft.com/office/drawing/2014/main" id="{290EBE63-5B4D-490C-9B50-CE6B16620E96}"/>
              </a:ext>
            </a:extLst>
          </p:cNvPr>
          <p:cNvSpPr>
            <a:spLocks noGrp="1"/>
          </p:cNvSpPr>
          <p:nvPr>
            <p:ph idx="1"/>
          </p:nvPr>
        </p:nvSpPr>
        <p:spPr/>
        <p:txBody>
          <a:bodyPr>
            <a:normAutofit fontScale="92500" lnSpcReduction="20000"/>
          </a:bodyPr>
          <a:lstStyle/>
          <a:p>
            <a:r>
              <a:rPr lang="en-GB" dirty="0"/>
              <a:t>Phaedrus styles himself as heir to Aesop, and most of his fabellae are </a:t>
            </a:r>
            <a:r>
              <a:rPr lang="en-GB" dirty="0" err="1"/>
              <a:t>Aesopic</a:t>
            </a:r>
            <a:r>
              <a:rPr lang="en-GB" dirty="0"/>
              <a:t> stories featuring animals and plants.</a:t>
            </a:r>
          </a:p>
          <a:p>
            <a:endParaRPr lang="en-GB" dirty="0"/>
          </a:p>
          <a:p>
            <a:r>
              <a:rPr lang="en-GB" dirty="0"/>
              <a:t>Yet he also overtly Romanises Aesop, dealing with themes such as Roman law, Roman public figures, emperors, politics and cultural life.</a:t>
            </a:r>
          </a:p>
          <a:p>
            <a:endParaRPr lang="en-GB" dirty="0"/>
          </a:p>
          <a:p>
            <a:r>
              <a:rPr lang="en-GB" dirty="0"/>
              <a:t>While Aesop wrote in prose, Phaedrus writes in iambic verse (mostly iambic </a:t>
            </a:r>
            <a:r>
              <a:rPr lang="en-GB" dirty="0" err="1"/>
              <a:t>senarii</a:t>
            </a:r>
            <a:r>
              <a:rPr lang="en-GB" dirty="0"/>
              <a:t>).</a:t>
            </a:r>
          </a:p>
        </p:txBody>
      </p:sp>
    </p:spTree>
    <p:extLst>
      <p:ext uri="{BB962C8B-B14F-4D97-AF65-F5344CB8AC3E}">
        <p14:creationId xmlns:p14="http://schemas.microsoft.com/office/powerpoint/2010/main" val="3847784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E342D-0310-4701-8229-4E78FA6DBA9B}"/>
              </a:ext>
            </a:extLst>
          </p:cNvPr>
          <p:cNvSpPr>
            <a:spLocks noGrp="1"/>
          </p:cNvSpPr>
          <p:nvPr>
            <p:ph type="title"/>
          </p:nvPr>
        </p:nvSpPr>
        <p:spPr/>
        <p:txBody>
          <a:bodyPr/>
          <a:lstStyle/>
          <a:p>
            <a:r>
              <a:rPr lang="en-GB" dirty="0">
                <a:solidFill>
                  <a:srgbClr val="7030A0"/>
                </a:solidFill>
              </a:rPr>
              <a:t>Key point</a:t>
            </a:r>
          </a:p>
        </p:txBody>
      </p:sp>
      <p:sp>
        <p:nvSpPr>
          <p:cNvPr id="3" name="Content Placeholder 2">
            <a:extLst>
              <a:ext uri="{FF2B5EF4-FFF2-40B4-BE49-F238E27FC236}">
                <a16:creationId xmlns:a16="http://schemas.microsoft.com/office/drawing/2014/main" id="{A80B93DC-A46E-44DE-BB14-B8821F477E25}"/>
              </a:ext>
            </a:extLst>
          </p:cNvPr>
          <p:cNvSpPr>
            <a:spLocks noGrp="1"/>
          </p:cNvSpPr>
          <p:nvPr>
            <p:ph idx="1"/>
          </p:nvPr>
        </p:nvSpPr>
        <p:spPr>
          <a:xfrm>
            <a:off x="457200" y="2068286"/>
            <a:ext cx="8229600" cy="4057877"/>
          </a:xfrm>
        </p:spPr>
        <p:txBody>
          <a:bodyPr>
            <a:normAutofit lnSpcReduction="10000"/>
          </a:bodyPr>
          <a:lstStyle/>
          <a:p>
            <a:r>
              <a:rPr lang="en-GB" dirty="0"/>
              <a:t>Writing fable comes to be associated with (performing) a low social status, and with inferiority and vulnerability of all kinds.</a:t>
            </a:r>
          </a:p>
          <a:p>
            <a:endParaRPr lang="en-GB" dirty="0"/>
          </a:p>
          <a:p>
            <a:r>
              <a:rPr lang="en-GB" dirty="0"/>
              <a:t>The prologue to Fables book 3 (34-7) sees the origin of the form in slaves’ desire to express what they cannot say explicitly (to their masters). </a:t>
            </a:r>
          </a:p>
        </p:txBody>
      </p:sp>
    </p:spTree>
    <p:extLst>
      <p:ext uri="{BB962C8B-B14F-4D97-AF65-F5344CB8AC3E}">
        <p14:creationId xmlns:p14="http://schemas.microsoft.com/office/powerpoint/2010/main" val="955076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cs typeface="American Typewriter"/>
              </a:rPr>
              <a:t>A victim of </a:t>
            </a:r>
            <a:r>
              <a:rPr lang="en-US" dirty="0">
                <a:solidFill>
                  <a:srgbClr val="800000"/>
                </a:solidFill>
                <a:latin typeface="+mn-lt"/>
                <a:cs typeface="American Typewriter"/>
              </a:rPr>
              <a:t>Sejanus</a:t>
            </a:r>
            <a:r>
              <a:rPr lang="en-US" dirty="0">
                <a:latin typeface="+mn-lt"/>
                <a:cs typeface="American Typewriter"/>
              </a:rPr>
              <a:t>?</a:t>
            </a:r>
          </a:p>
        </p:txBody>
      </p:sp>
      <p:pic>
        <p:nvPicPr>
          <p:cNvPr id="4" name="Content Placeholder 3" descr="sejanus.jpg"/>
          <p:cNvPicPr>
            <a:picLocks noGrp="1" noChangeAspect="1"/>
          </p:cNvPicPr>
          <p:nvPr>
            <p:ph idx="1"/>
          </p:nvPr>
        </p:nvPicPr>
        <p:blipFill>
          <a:blip r:embed="rId2">
            <a:extLst>
              <a:ext uri="{28A0092B-C50C-407E-A947-70E740481C1C}">
                <a14:useLocalDpi xmlns:a14="http://schemas.microsoft.com/office/drawing/2010/main" val="0"/>
              </a:ext>
            </a:extLst>
          </a:blip>
          <a:srcRect t="996" b="996"/>
          <a:stretch>
            <a:fillRect/>
          </a:stretch>
        </p:blipFill>
        <p:spPr/>
      </p:pic>
    </p:spTree>
    <p:extLst>
      <p:ext uri="{BB962C8B-B14F-4D97-AF65-F5344CB8AC3E}">
        <p14:creationId xmlns:p14="http://schemas.microsoft.com/office/powerpoint/2010/main" val="3565744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mn-lt"/>
                <a:cs typeface="American Typewriter"/>
              </a:rPr>
              <a:t>The wolf and the lamb, 1.1</a:t>
            </a:r>
          </a:p>
        </p:txBody>
      </p:sp>
      <p:pic>
        <p:nvPicPr>
          <p:cNvPr id="4" name="Content Placeholder 3" descr="wolf and the lamb.gif"/>
          <p:cNvPicPr>
            <a:picLocks noGrp="1" noChangeAspect="1"/>
          </p:cNvPicPr>
          <p:nvPr>
            <p:ph idx="1"/>
          </p:nvPr>
        </p:nvPicPr>
        <p:blipFill>
          <a:blip r:embed="rId2">
            <a:extLst>
              <a:ext uri="{28A0092B-C50C-407E-A947-70E740481C1C}">
                <a14:useLocalDpi xmlns:a14="http://schemas.microsoft.com/office/drawing/2010/main" val="0"/>
              </a:ext>
            </a:extLst>
          </a:blip>
          <a:srcRect l="-17008" r="-17008"/>
          <a:stretch>
            <a:fillRect/>
          </a:stretch>
        </p:blipFill>
        <p:spPr/>
      </p:pic>
    </p:spTree>
    <p:extLst>
      <p:ext uri="{BB962C8B-B14F-4D97-AF65-F5344CB8AC3E}">
        <p14:creationId xmlns:p14="http://schemas.microsoft.com/office/powerpoint/2010/main" val="758694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latin typeface="+mn-lt"/>
                <a:cs typeface="American Typewriter"/>
              </a:rPr>
              <a:t>The cow, the goat, the sheep and the lion</a:t>
            </a:r>
            <a:br>
              <a:rPr lang="en-US" sz="3200" dirty="0">
                <a:latin typeface="+mn-lt"/>
                <a:cs typeface="American Typewriter"/>
              </a:rPr>
            </a:br>
            <a:r>
              <a:rPr lang="en-US" sz="3200" dirty="0">
                <a:latin typeface="+mn-lt"/>
                <a:cs typeface="American Typewriter"/>
              </a:rPr>
              <a:t>(1.5) </a:t>
            </a:r>
          </a:p>
        </p:txBody>
      </p:sp>
      <p:pic>
        <p:nvPicPr>
          <p:cNvPr id="4" name="Content Placeholder 3" descr="cow goat sheep lion.png"/>
          <p:cNvPicPr>
            <a:picLocks noGrp="1" noChangeAspect="1"/>
          </p:cNvPicPr>
          <p:nvPr>
            <p:ph idx="1"/>
          </p:nvPr>
        </p:nvPicPr>
        <p:blipFill>
          <a:blip r:embed="rId2">
            <a:extLst>
              <a:ext uri="{28A0092B-C50C-407E-A947-70E740481C1C}">
                <a14:useLocalDpi xmlns:a14="http://schemas.microsoft.com/office/drawing/2010/main" val="0"/>
              </a:ext>
            </a:extLst>
          </a:blip>
          <a:srcRect l="-11834" r="-11834"/>
          <a:stretch>
            <a:fillRect/>
          </a:stretch>
        </p:blipFill>
        <p:spPr/>
      </p:pic>
    </p:spTree>
    <p:extLst>
      <p:ext uri="{BB962C8B-B14F-4D97-AF65-F5344CB8AC3E}">
        <p14:creationId xmlns:p14="http://schemas.microsoft.com/office/powerpoint/2010/main" val="3840067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mn-lt"/>
                <a:cs typeface="American Typewriter"/>
              </a:rPr>
              <a:t>The sparrow and the hare (1.9)</a:t>
            </a:r>
          </a:p>
        </p:txBody>
      </p:sp>
      <p:pic>
        <p:nvPicPr>
          <p:cNvPr id="4" name="Content Placeholder 3" descr="sparrow and hare.jpg"/>
          <p:cNvPicPr>
            <a:picLocks noGrp="1" noChangeAspect="1"/>
          </p:cNvPicPr>
          <p:nvPr>
            <p:ph idx="1"/>
          </p:nvPr>
        </p:nvPicPr>
        <p:blipFill>
          <a:blip r:embed="rId2">
            <a:extLst>
              <a:ext uri="{28A0092B-C50C-407E-A947-70E740481C1C}">
                <a14:useLocalDpi xmlns:a14="http://schemas.microsoft.com/office/drawing/2010/main" val="0"/>
              </a:ext>
            </a:extLst>
          </a:blip>
          <a:srcRect l="-22914" r="-22914"/>
          <a:stretch>
            <a:fillRect/>
          </a:stretch>
        </p:blipFill>
        <p:spPr/>
      </p:pic>
    </p:spTree>
    <p:extLst>
      <p:ext uri="{BB962C8B-B14F-4D97-AF65-F5344CB8AC3E}">
        <p14:creationId xmlns:p14="http://schemas.microsoft.com/office/powerpoint/2010/main" val="2625065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mn-lt"/>
                <a:cs typeface="American Typewriter"/>
              </a:rPr>
              <a:t>The dog and her puppies (1.19)</a:t>
            </a:r>
          </a:p>
        </p:txBody>
      </p:sp>
      <p:pic>
        <p:nvPicPr>
          <p:cNvPr id="4" name="Content Placeholder 3" descr="dog and puppies.jpg"/>
          <p:cNvPicPr>
            <a:picLocks noGrp="1" noChangeAspect="1"/>
          </p:cNvPicPr>
          <p:nvPr>
            <p:ph idx="1"/>
          </p:nvPr>
        </p:nvPicPr>
        <p:blipFill>
          <a:blip r:embed="rId2">
            <a:extLst>
              <a:ext uri="{28A0092B-C50C-407E-A947-70E740481C1C}">
                <a14:useLocalDpi xmlns:a14="http://schemas.microsoft.com/office/drawing/2010/main" val="0"/>
              </a:ext>
            </a:extLst>
          </a:blip>
          <a:srcRect l="-16850" r="-16850"/>
          <a:stretch>
            <a:fillRect/>
          </a:stretch>
        </p:blipFill>
        <p:spPr>
          <a:prstGeom prst="rect">
            <a:avLst/>
          </a:prstGeom>
          <a:noFill/>
          <a:ln>
            <a:noFill/>
          </a:ln>
        </p:spPr>
      </p:pic>
    </p:spTree>
    <p:extLst>
      <p:ext uri="{BB962C8B-B14F-4D97-AF65-F5344CB8AC3E}">
        <p14:creationId xmlns:p14="http://schemas.microsoft.com/office/powerpoint/2010/main" val="1912491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TotalTime>
  <Words>610</Words>
  <Application>Microsoft Office PowerPoint</Application>
  <PresentationFormat>On-screen Show (4:3)</PresentationFormat>
  <Paragraphs>51</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American Typewriter</vt:lpstr>
      <vt:lpstr>Arial</vt:lpstr>
      <vt:lpstr>Calibri</vt:lpstr>
      <vt:lpstr>Office Theme</vt:lpstr>
      <vt:lpstr>Phaedrus and the underdog </vt:lpstr>
      <vt:lpstr>A poet on the margins</vt:lpstr>
      <vt:lpstr>A passive ‘translator’ of Aesop?</vt:lpstr>
      <vt:lpstr>Key point</vt:lpstr>
      <vt:lpstr>A victim of Sejanus?</vt:lpstr>
      <vt:lpstr>The wolf and the lamb, 1.1</vt:lpstr>
      <vt:lpstr>The cow, the goat, the sheep and the lion (1.5) </vt:lpstr>
      <vt:lpstr>The sparrow and the hare (1.9)</vt:lpstr>
      <vt:lpstr>The dog and her puppies (1.19)</vt:lpstr>
      <vt:lpstr>The ass and the shepherd (1.15)</vt:lpstr>
      <vt:lpstr>The jackdaw and the peacock (1.3)</vt:lpstr>
      <vt:lpstr>‘Bifocal hermeneutics’</vt:lpstr>
      <vt:lpstr>The poet’s body</vt:lpstr>
      <vt:lpstr>Aesop’s vulnerable body</vt:lpstr>
      <vt:lpstr>Key questions…</vt:lpstr>
      <vt:lpstr>PowerPoint Presentation</vt:lpstr>
      <vt:lpstr>Prologue to book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Vulnerable Body 8</dc:title>
  <dc:creator>emma victoria rimell</dc:creator>
  <cp:lastModifiedBy>Emma</cp:lastModifiedBy>
  <cp:revision>14</cp:revision>
  <dcterms:created xsi:type="dcterms:W3CDTF">2016-11-29T12:38:00Z</dcterms:created>
  <dcterms:modified xsi:type="dcterms:W3CDTF">2018-11-21T21:14:39Z</dcterms:modified>
</cp:coreProperties>
</file>