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57" r:id="rId5"/>
    <p:sldId id="263" r:id="rId6"/>
    <p:sldId id="258" r:id="rId7"/>
    <p:sldId id="264" r:id="rId8"/>
    <p:sldId id="259" r:id="rId9"/>
    <p:sldId id="260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CFFDD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76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CBA2-A4CD-054D-80E2-720619075117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B837-1096-DE48-9621-809335BD9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10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CBA2-A4CD-054D-80E2-720619075117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B837-1096-DE48-9621-809335BD9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7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CBA2-A4CD-054D-80E2-720619075117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B837-1096-DE48-9621-809335BD9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62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CBA2-A4CD-054D-80E2-720619075117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B837-1096-DE48-9621-809335BD9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346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CBA2-A4CD-054D-80E2-720619075117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B837-1096-DE48-9621-809335BD9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07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CBA2-A4CD-054D-80E2-720619075117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B837-1096-DE48-9621-809335BD9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378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CBA2-A4CD-054D-80E2-720619075117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B837-1096-DE48-9621-809335BD9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9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CBA2-A4CD-054D-80E2-720619075117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B837-1096-DE48-9621-809335BD9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853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CBA2-A4CD-054D-80E2-720619075117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B837-1096-DE48-9621-809335BD9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89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CBA2-A4CD-054D-80E2-720619075117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B837-1096-DE48-9621-809335BD9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50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CBA2-A4CD-054D-80E2-720619075117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B837-1096-DE48-9621-809335BD9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17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5CBA2-A4CD-054D-80E2-720619075117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B837-1096-DE48-9621-809335BD9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747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book&#10;&#10;Description automatically generated">
            <a:extLst>
              <a:ext uri="{FF2B5EF4-FFF2-40B4-BE49-F238E27FC236}">
                <a16:creationId xmlns:a16="http://schemas.microsoft.com/office/drawing/2014/main" id="{49817D4E-2FCE-4399-88A5-C5275415FF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090" b="22206"/>
          <a:stretch/>
        </p:blipFill>
        <p:spPr>
          <a:xfrm>
            <a:off x="3614166" y="1"/>
            <a:ext cx="5529834" cy="6857999"/>
          </a:xfrm>
          <a:prstGeom prst="rect">
            <a:avLst/>
          </a:prstGeom>
        </p:spPr>
      </p:pic>
      <p:sp>
        <p:nvSpPr>
          <p:cNvPr id="10" name="Freeform 8">
            <a:extLst>
              <a:ext uri="{FF2B5EF4-FFF2-40B4-BE49-F238E27FC236}">
                <a16:creationId xmlns:a16="http://schemas.microsoft.com/office/drawing/2014/main" id="{9225B0D8-E56E-4ACC-A464-81F4062765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38" y="-478"/>
            <a:ext cx="7101525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F5D1B28-3976-4367-807C-CAD629CDD8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39" y="-478"/>
            <a:ext cx="6058539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2600324"/>
            <a:ext cx="3793777" cy="3320973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800" dirty="0">
                <a:solidFill>
                  <a:schemeClr val="tx2">
                    <a:lumMod val="90000"/>
                  </a:schemeClr>
                </a:solidFill>
                <a:cs typeface="American Typewriter"/>
              </a:rPr>
              <a:t>Phaedrus and Tiberius: </a:t>
            </a:r>
            <a:br>
              <a:rPr lang="en-US" sz="4800" dirty="0">
                <a:solidFill>
                  <a:schemeClr val="tx2">
                    <a:lumMod val="90000"/>
                  </a:schemeClr>
                </a:solidFill>
                <a:cs typeface="American Typewriter"/>
              </a:rPr>
            </a:br>
            <a:r>
              <a:rPr lang="en-US" sz="4800" dirty="0">
                <a:solidFill>
                  <a:schemeClr val="tx2">
                    <a:lumMod val="90000"/>
                  </a:schemeClr>
                </a:solidFill>
                <a:cs typeface="American Typewriter"/>
              </a:rPr>
              <a:t>servility, power, humiliation</a:t>
            </a:r>
            <a:br>
              <a:rPr lang="en-US" sz="4800" dirty="0">
                <a:cs typeface="American Typewriter"/>
              </a:rPr>
            </a:br>
            <a:endParaRPr lang="en-US" sz="4700" dirty="0">
              <a:latin typeface="+mn-lt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3504" y="1300450"/>
            <a:ext cx="3125532" cy="1155525"/>
          </a:xfrm>
        </p:spPr>
        <p:txBody>
          <a:bodyPr anchor="b">
            <a:normAutofit/>
          </a:bodyPr>
          <a:lstStyle/>
          <a:p>
            <a:pPr algn="l"/>
            <a:r>
              <a:rPr lang="en-US" sz="2400" dirty="0">
                <a:solidFill>
                  <a:schemeClr val="accent3">
                    <a:lumMod val="20000"/>
                    <a:lumOff val="80000"/>
                  </a:schemeClr>
                </a:solidFill>
                <a:cs typeface="American Typewriter"/>
              </a:rPr>
              <a:t>Vulnerable Body 10</a:t>
            </a:r>
          </a:p>
        </p:txBody>
      </p:sp>
    </p:spTree>
    <p:extLst>
      <p:ext uri="{BB962C8B-B14F-4D97-AF65-F5344CB8AC3E}">
        <p14:creationId xmlns:p14="http://schemas.microsoft.com/office/powerpoint/2010/main" val="35802680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EBE4D-EDA8-425B-B707-6F1B49E64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943" y="274638"/>
            <a:ext cx="8490857" cy="1143000"/>
          </a:xfrm>
        </p:spPr>
        <p:txBody>
          <a:bodyPr>
            <a:noAutofit/>
          </a:bodyPr>
          <a:lstStyle/>
          <a:p>
            <a:r>
              <a:rPr lang="en-GB" sz="3800" dirty="0">
                <a:solidFill>
                  <a:schemeClr val="accent2">
                    <a:lumMod val="75000"/>
                  </a:schemeClr>
                </a:solidFill>
              </a:rPr>
              <a:t>Phaedrus 2.5</a:t>
            </a:r>
            <a:r>
              <a:rPr lang="en-GB" sz="3800" dirty="0"/>
              <a:t>: how to flatter an emperor?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75D9E-259E-47AE-8457-599D38FD600C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GB" dirty="0"/>
              <a:t>Date: unknowable, but probably before Tiberius’ death in 37CE.</a:t>
            </a:r>
          </a:p>
          <a:p>
            <a:r>
              <a:rPr lang="en-GB" dirty="0"/>
              <a:t>Tiberius is in ‘retreat’ from 26CE.</a:t>
            </a:r>
          </a:p>
          <a:p>
            <a:r>
              <a:rPr lang="en-GB" dirty="0"/>
              <a:t>Was Phaedrus really part of the palace retinue?</a:t>
            </a:r>
          </a:p>
          <a:p>
            <a:r>
              <a:rPr lang="en-GB" dirty="0"/>
              <a:t>How removed are we to see this ‘country retreat’ from the paranoid politics of court life, run by Sejanus? </a:t>
            </a:r>
          </a:p>
          <a:p>
            <a:r>
              <a:rPr lang="en-GB" dirty="0"/>
              <a:t>What is the moral of </a:t>
            </a:r>
            <a:r>
              <a:rPr lang="en-GB"/>
              <a:t>this story?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673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4A6E6-ABA5-4113-9C70-BE301EB86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en-GB" dirty="0"/>
              <a:t> – ongoing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609DF-2144-4E38-877B-55EDFA39F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is the relationship between </a:t>
            </a:r>
            <a:r>
              <a:rPr lang="en-GB" i="1" dirty="0"/>
              <a:t>constructions </a:t>
            </a:r>
            <a:r>
              <a:rPr lang="en-GB" dirty="0"/>
              <a:t>of vulnerability in imperial Latin texts, and the material </a:t>
            </a:r>
            <a:r>
              <a:rPr lang="en-GB" i="1" dirty="0"/>
              <a:t>reality</a:t>
            </a:r>
            <a:r>
              <a:rPr lang="en-GB" dirty="0"/>
              <a:t> of vulnerability in imperial Rome?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How are cultural constructions of male citizen </a:t>
            </a:r>
            <a:r>
              <a:rPr lang="en-GB" i="1" dirty="0"/>
              <a:t>invulnerability</a:t>
            </a:r>
            <a:r>
              <a:rPr lang="en-GB" dirty="0"/>
              <a:t> dependent on affirming vulnerability in others? </a:t>
            </a:r>
          </a:p>
        </p:txBody>
      </p:sp>
    </p:spTree>
    <p:extLst>
      <p:ext uri="{BB962C8B-B14F-4D97-AF65-F5344CB8AC3E}">
        <p14:creationId xmlns:p14="http://schemas.microsoft.com/office/powerpoint/2010/main" val="1327687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73E83-DE09-41C7-909F-2D928E7B4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strengths of “</a:t>
            </a:r>
            <a:r>
              <a:rPr lang="en-GB" dirty="0">
                <a:solidFill>
                  <a:srgbClr val="800000"/>
                </a:solidFill>
              </a:rPr>
              <a:t>vulnerability</a:t>
            </a:r>
            <a:r>
              <a:rPr lang="en-GB" dirty="0"/>
              <a:t>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F6AC2-EC9C-4A8A-AD82-F89236D9A3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Speaking and writing from a perspective presented as non-normative.</a:t>
            </a:r>
          </a:p>
          <a:p>
            <a:r>
              <a:rPr lang="en-GB" dirty="0"/>
              <a:t>Presenting the wit, originality or iconoclastic impact of a ‘smaller’, ‘weaker’ genre.</a:t>
            </a:r>
          </a:p>
          <a:p>
            <a:r>
              <a:rPr lang="en-GB" dirty="0"/>
              <a:t>Experimentation with form.</a:t>
            </a:r>
          </a:p>
          <a:p>
            <a:r>
              <a:rPr lang="en-GB" dirty="0"/>
              <a:t>Self-positioning and political manoeuvring.</a:t>
            </a:r>
          </a:p>
          <a:p>
            <a:r>
              <a:rPr lang="en-GB" dirty="0"/>
              <a:t>Power-play (not least, with audience)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0554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F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err="1">
                <a:solidFill>
                  <a:srgbClr val="800000"/>
                </a:solidFill>
                <a:latin typeface="+mn-lt"/>
                <a:cs typeface="American Typewriter"/>
              </a:rPr>
              <a:t>Sinon</a:t>
            </a:r>
            <a:r>
              <a:rPr lang="en-US" dirty="0">
                <a:latin typeface="+mn-lt"/>
                <a:cs typeface="American Typewriter"/>
              </a:rPr>
              <a:t>: ‘come of it what may…’</a:t>
            </a:r>
            <a:br>
              <a:rPr lang="en-US" dirty="0">
                <a:latin typeface="+mn-lt"/>
                <a:cs typeface="American Typewriter"/>
              </a:rPr>
            </a:br>
            <a:r>
              <a:rPr lang="en-US" sz="3100" dirty="0">
                <a:latin typeface="+mn-lt"/>
                <a:cs typeface="American Typewriter"/>
              </a:rPr>
              <a:t>(illustration from the 5thc. </a:t>
            </a:r>
            <a:r>
              <a:rPr lang="en-US" sz="3100" dirty="0" err="1">
                <a:latin typeface="+mn-lt"/>
                <a:cs typeface="American Typewriter"/>
              </a:rPr>
              <a:t>Vergilius</a:t>
            </a:r>
            <a:r>
              <a:rPr lang="en-US" sz="3100" dirty="0">
                <a:latin typeface="+mn-lt"/>
                <a:cs typeface="American Typewriter"/>
              </a:rPr>
              <a:t> </a:t>
            </a:r>
            <a:r>
              <a:rPr lang="en-US" sz="3100" dirty="0" err="1">
                <a:latin typeface="+mn-lt"/>
                <a:cs typeface="American Typewriter"/>
              </a:rPr>
              <a:t>Romanus</a:t>
            </a:r>
            <a:r>
              <a:rPr lang="en-US" sz="3100" dirty="0">
                <a:latin typeface="+mn-lt"/>
                <a:cs typeface="American Typewriter"/>
              </a:rPr>
              <a:t>)</a:t>
            </a:r>
          </a:p>
        </p:txBody>
      </p:sp>
      <p:pic>
        <p:nvPicPr>
          <p:cNvPr id="4" name="Content Placeholder 3" descr="sin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196" r="-371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34531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47064-F5CE-4CE4-9139-F8B8007E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7030A0"/>
                </a:solidFill>
              </a:rPr>
              <a:t>Telephus</a:t>
            </a:r>
            <a:r>
              <a:rPr lang="en-GB" dirty="0">
                <a:solidFill>
                  <a:srgbClr val="7030A0"/>
                </a:solidFill>
              </a:rPr>
              <a:t> </a:t>
            </a:r>
            <a:r>
              <a:rPr lang="en-GB" dirty="0"/>
              <a:t>(Epilogue to Bk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E4676-0A28-404B-AC04-8EFC77469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A son of Hercules</a:t>
            </a:r>
          </a:p>
          <a:p>
            <a:r>
              <a:rPr lang="en-GB" dirty="0"/>
              <a:t>Ruler of </a:t>
            </a:r>
            <a:r>
              <a:rPr lang="en-GB" dirty="0" err="1"/>
              <a:t>Mysia</a:t>
            </a:r>
            <a:r>
              <a:rPr lang="en-GB" dirty="0"/>
              <a:t> who repelled the Greek expedition when it mistook the kingdom for Troy.</a:t>
            </a:r>
          </a:p>
          <a:p>
            <a:r>
              <a:rPr lang="en-GB" dirty="0"/>
              <a:t>In the battle that ensued, he was wounded by Achilles’ spear; an oracle told him only Achilles spear would cure him.</a:t>
            </a:r>
          </a:p>
          <a:p>
            <a:r>
              <a:rPr lang="en-GB" dirty="0" err="1"/>
              <a:t>Telephus</a:t>
            </a:r>
            <a:r>
              <a:rPr lang="en-GB" dirty="0"/>
              <a:t> went to Agamemnon disguised as a beggar, kidnapped Orestes and blackmailed the Greeks to help him; according to an oracle the Greeks would never reach Troy without </a:t>
            </a:r>
            <a:r>
              <a:rPr lang="en-GB" dirty="0" err="1"/>
              <a:t>Telephus</a:t>
            </a:r>
            <a:r>
              <a:rPr lang="en-GB" dirty="0"/>
              <a:t>’ guidance. </a:t>
            </a:r>
          </a:p>
          <a:p>
            <a:r>
              <a:rPr lang="en-GB" dirty="0" err="1"/>
              <a:t>Telephus</a:t>
            </a:r>
            <a:r>
              <a:rPr lang="en-GB" dirty="0"/>
              <a:t> was healed by the rust from Achilles’ spear, and in return guided the Greeks to Troy.</a:t>
            </a:r>
          </a:p>
        </p:txBody>
      </p:sp>
    </p:spTree>
    <p:extLst>
      <p:ext uri="{BB962C8B-B14F-4D97-AF65-F5344CB8AC3E}">
        <p14:creationId xmlns:p14="http://schemas.microsoft.com/office/powerpoint/2010/main" val="1514067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err="1">
                <a:latin typeface="+mn-lt"/>
                <a:cs typeface="American Typewriter"/>
              </a:rPr>
              <a:t>Telephus</a:t>
            </a:r>
            <a:br>
              <a:rPr lang="en-US" dirty="0">
                <a:latin typeface="+mn-lt"/>
                <a:cs typeface="American Typewriter"/>
              </a:rPr>
            </a:br>
            <a:r>
              <a:rPr lang="en-US" sz="3100" dirty="0">
                <a:latin typeface="+mn-lt"/>
                <a:cs typeface="American Typewriter"/>
              </a:rPr>
              <a:t>Relief, Herculaneum 1</a:t>
            </a:r>
            <a:r>
              <a:rPr lang="en-US" sz="3100" baseline="30000" dirty="0">
                <a:latin typeface="+mn-lt"/>
                <a:cs typeface="American Typewriter"/>
              </a:rPr>
              <a:t>st</a:t>
            </a:r>
            <a:r>
              <a:rPr lang="en-US" sz="3100" dirty="0">
                <a:latin typeface="+mn-lt"/>
                <a:cs typeface="American Typewriter"/>
              </a:rPr>
              <a:t> </a:t>
            </a:r>
            <a:r>
              <a:rPr lang="en-US" sz="3100" dirty="0" err="1">
                <a:latin typeface="+mn-lt"/>
                <a:cs typeface="American Typewriter"/>
              </a:rPr>
              <a:t>c.CE</a:t>
            </a:r>
            <a:endParaRPr lang="en-US" sz="3100" dirty="0">
              <a:latin typeface="+mn-lt"/>
              <a:cs typeface="American Typewriter"/>
            </a:endParaRPr>
          </a:p>
        </p:txBody>
      </p:sp>
      <p:pic>
        <p:nvPicPr>
          <p:cNvPr id="4" name="Content Placeholder 3" descr="Telephus_relief_96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2" b="31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33187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C6FE3-D3B8-4C06-B5B1-252CA4021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Ennius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accent6">
                    <a:lumMod val="50000"/>
                  </a:schemeClr>
                </a:solidFill>
              </a:rPr>
              <a:t>Telephus</a:t>
            </a:r>
            <a:r>
              <a:rPr lang="en-GB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fr.340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7358B-029D-4EC2-8FCA-9A040DDA8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[spoken by </a:t>
            </a:r>
            <a:r>
              <a:rPr lang="en-GB" dirty="0" err="1"/>
              <a:t>Telephus</a:t>
            </a:r>
            <a:r>
              <a:rPr lang="en-GB" dirty="0"/>
              <a:t> the king, dressed as a beggar]</a:t>
            </a:r>
          </a:p>
          <a:p>
            <a:pPr marL="0" indent="0">
              <a:buNone/>
            </a:pPr>
            <a:r>
              <a:rPr lang="en-GB" i="1" dirty="0"/>
              <a:t>Palam </a:t>
            </a:r>
            <a:r>
              <a:rPr lang="en-GB" i="1" dirty="0" err="1"/>
              <a:t>muttire</a:t>
            </a:r>
            <a:r>
              <a:rPr lang="en-GB" i="1" dirty="0"/>
              <a:t> </a:t>
            </a:r>
            <a:r>
              <a:rPr lang="en-GB" i="1" dirty="0" err="1"/>
              <a:t>plebeio</a:t>
            </a:r>
            <a:r>
              <a:rPr lang="en-GB" i="1" dirty="0"/>
              <a:t> </a:t>
            </a:r>
            <a:r>
              <a:rPr lang="en-GB" i="1" dirty="0" err="1"/>
              <a:t>piaculum</a:t>
            </a:r>
            <a:r>
              <a:rPr lang="en-GB" i="1" dirty="0"/>
              <a:t> </a:t>
            </a:r>
            <a:r>
              <a:rPr lang="en-GB" i="1" dirty="0" err="1"/>
              <a:t>est</a:t>
            </a:r>
            <a:endParaRPr lang="en-GB" i="1" dirty="0"/>
          </a:p>
          <a:p>
            <a:pPr marL="0" indent="0">
              <a:buNone/>
            </a:pPr>
            <a:r>
              <a:rPr lang="en-GB" dirty="0"/>
              <a:t>‘It is sacrilege for a man of low birth to mutter in public.’</a:t>
            </a:r>
          </a:p>
        </p:txBody>
      </p:sp>
    </p:spTree>
    <p:extLst>
      <p:ext uri="{BB962C8B-B14F-4D97-AF65-F5344CB8AC3E}">
        <p14:creationId xmlns:p14="http://schemas.microsoft.com/office/powerpoint/2010/main" val="2768782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  <a:latin typeface="+mn-lt"/>
                <a:cs typeface="American Typewriter"/>
              </a:rPr>
              <a:t>Question for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 </a:t>
            </a:r>
            <a:endParaRPr lang="it-IT" dirty="0">
              <a:latin typeface="American Typewriter"/>
              <a:cs typeface="American Typewriter"/>
            </a:endParaRPr>
          </a:p>
          <a:p>
            <a:pPr lvl="0"/>
            <a:r>
              <a:rPr lang="en-GB" dirty="0">
                <a:cs typeface="American Typewriter"/>
              </a:rPr>
              <a:t>What is the significance, do you think, of the fact that Phaedrus speaks through (Virgil’s) </a:t>
            </a:r>
            <a:r>
              <a:rPr lang="en-GB" dirty="0" err="1">
                <a:cs typeface="American Typewriter"/>
              </a:rPr>
              <a:t>Sinon</a:t>
            </a:r>
            <a:r>
              <a:rPr lang="en-GB" dirty="0">
                <a:cs typeface="American Typewriter"/>
              </a:rPr>
              <a:t> and (</a:t>
            </a:r>
            <a:r>
              <a:rPr lang="en-GB" dirty="0" err="1">
                <a:cs typeface="American Typewriter"/>
              </a:rPr>
              <a:t>Ennius</a:t>
            </a:r>
            <a:r>
              <a:rPr lang="en-GB" dirty="0">
                <a:cs typeface="American Typewriter"/>
              </a:rPr>
              <a:t>’) </a:t>
            </a:r>
            <a:r>
              <a:rPr lang="en-GB" dirty="0" err="1">
                <a:cs typeface="American Typewriter"/>
              </a:rPr>
              <a:t>Telephus</a:t>
            </a:r>
            <a:r>
              <a:rPr lang="en-GB" dirty="0">
                <a:cs typeface="American Typewriter"/>
              </a:rPr>
              <a:t> at the beginning and end of book 3 of the </a:t>
            </a:r>
            <a:r>
              <a:rPr lang="en-GB" i="1" dirty="0">
                <a:cs typeface="American Typewriter"/>
              </a:rPr>
              <a:t>Fables</a:t>
            </a:r>
            <a:r>
              <a:rPr lang="en-GB" dirty="0">
                <a:cs typeface="American Typewriter"/>
              </a:rPr>
              <a:t>?                Think about genre, ethnicity, class, and bodily vulnerability. </a:t>
            </a:r>
            <a:endParaRPr lang="it-IT" dirty="0">
              <a:cs typeface="American Typewrit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35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American Typewriter"/>
              </a:rPr>
              <a:t>Tiberius at </a:t>
            </a:r>
            <a:r>
              <a:rPr lang="en-US" dirty="0" err="1">
                <a:latin typeface="+mn-lt"/>
                <a:cs typeface="American Typewriter"/>
              </a:rPr>
              <a:t>Misenum</a:t>
            </a:r>
            <a:r>
              <a:rPr lang="en-US" dirty="0">
                <a:latin typeface="+mn-lt"/>
                <a:cs typeface="American Typewriter"/>
              </a:rPr>
              <a:t>: Phaedrus 2.5</a:t>
            </a:r>
          </a:p>
        </p:txBody>
      </p:sp>
      <p:pic>
        <p:nvPicPr>
          <p:cNvPr id="4" name="Content Placeholder 3" descr="250px-CapoMisen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33" b="134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36740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333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American Typewriter</vt:lpstr>
      <vt:lpstr>Arial</vt:lpstr>
      <vt:lpstr>Calibri</vt:lpstr>
      <vt:lpstr>Office Theme</vt:lpstr>
      <vt:lpstr>Phaedrus and Tiberius:  servility, power, humiliation </vt:lpstr>
      <vt:lpstr>Recap – ongoing questions</vt:lpstr>
      <vt:lpstr>The strengths of “vulnerability”</vt:lpstr>
      <vt:lpstr>Sinon: ‘come of it what may…’ (illustration from the 5thc. Vergilius Romanus)</vt:lpstr>
      <vt:lpstr>Telephus (Epilogue to Bk 3)</vt:lpstr>
      <vt:lpstr>Telephus Relief, Herculaneum 1st c.CE</vt:lpstr>
      <vt:lpstr>Ennius Telephus fr.340</vt:lpstr>
      <vt:lpstr>Question for discussion</vt:lpstr>
      <vt:lpstr>Tiberius at Misenum: Phaedrus 2.5</vt:lpstr>
      <vt:lpstr>Phaedrus 2.5: how to flatter an emperor?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Phaedrus and Tiberius:  servility, power, humiliation</dc:title>
  <dc:creator>Emma</dc:creator>
  <cp:lastModifiedBy>Emma</cp:lastModifiedBy>
  <cp:revision>7</cp:revision>
  <dcterms:created xsi:type="dcterms:W3CDTF">2018-12-01T15:16:07Z</dcterms:created>
  <dcterms:modified xsi:type="dcterms:W3CDTF">2018-12-01T16:25:10Z</dcterms:modified>
</cp:coreProperties>
</file>