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EB"/>
    <a:srgbClr val="004080"/>
    <a:srgbClr val="FFCC66"/>
    <a:srgbClr val="804000"/>
    <a:srgbClr val="008080"/>
    <a:srgbClr val="808000"/>
    <a:srgbClr val="000080"/>
    <a:srgbClr val="FF00FF"/>
    <a:srgbClr val="408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7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B95CB10E-271F-2F4A-8B90-1C402C669335}"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271972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B95CB10E-271F-2F4A-8B90-1C402C669335}"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2381958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B95CB10E-271F-2F4A-8B90-1C402C669335}"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1354177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B95CB10E-271F-2F4A-8B90-1C402C669335}"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2726182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B95CB10E-271F-2F4A-8B90-1C402C669335}" type="datetimeFigureOut">
              <a:rPr lang="en-US" smtClean="0"/>
              <a:t>12/14/2018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593708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B95CB10E-271F-2F4A-8B90-1C402C669335}" type="datetimeFigureOut">
              <a:rPr lang="en-US" smtClean="0"/>
              <a:t>12/14/2018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1003242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B95CB10E-271F-2F4A-8B90-1C402C669335}" type="datetimeFigureOut">
              <a:rPr lang="en-US" smtClean="0"/>
              <a:t>12/14/2018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3639164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B95CB10E-271F-2F4A-8B90-1C402C669335}" type="datetimeFigureOut">
              <a:rPr lang="en-US" smtClean="0"/>
              <a:t>12/14/2018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2543290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5CB10E-271F-2F4A-8B90-1C402C669335}" type="datetimeFigureOut">
              <a:rPr lang="en-US" smtClean="0"/>
              <a:t>12/14/2018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2604973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B95CB10E-271F-2F4A-8B90-1C402C669335}" type="datetimeFigureOut">
              <a:rPr lang="en-US" smtClean="0"/>
              <a:t>12/14/2018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1909718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B95CB10E-271F-2F4A-8B90-1C402C669335}" type="datetimeFigureOut">
              <a:rPr lang="en-US" smtClean="0"/>
              <a:t>12/14/2018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7A9A41-2EE4-6749-B2DD-2015E3474519}" type="slidenum">
              <a:rPr lang="en-US" smtClean="0"/>
              <a:t>‹#›</a:t>
            </a:fld>
            <a:endParaRPr lang="en-US"/>
          </a:p>
        </p:txBody>
      </p:sp>
    </p:spTree>
    <p:extLst>
      <p:ext uri="{BB962C8B-B14F-4D97-AF65-F5344CB8AC3E}">
        <p14:creationId xmlns:p14="http://schemas.microsoft.com/office/powerpoint/2010/main" val="4244218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CB10E-271F-2F4A-8B90-1C402C669335}" type="datetimeFigureOut">
              <a:rPr lang="en-US" smtClean="0"/>
              <a:t>12/14/2018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A9A41-2EE4-6749-B2DD-2015E3474519}" type="slidenum">
              <a:rPr lang="en-US" smtClean="0"/>
              <a:t>‹#›</a:t>
            </a:fld>
            <a:endParaRPr lang="en-US"/>
          </a:p>
        </p:txBody>
      </p:sp>
    </p:spTree>
    <p:extLst>
      <p:ext uri="{BB962C8B-B14F-4D97-AF65-F5344CB8AC3E}">
        <p14:creationId xmlns:p14="http://schemas.microsoft.com/office/powerpoint/2010/main" val="560290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59971" y="1783959"/>
            <a:ext cx="3844543" cy="2232870"/>
          </a:xfrm>
        </p:spPr>
        <p:txBody>
          <a:bodyPr anchor="b">
            <a:normAutofit/>
          </a:bodyPr>
          <a:lstStyle/>
          <a:p>
            <a:pPr algn="l"/>
            <a:r>
              <a:rPr lang="en-US" dirty="0">
                <a:solidFill>
                  <a:schemeClr val="tx2">
                    <a:lumMod val="90000"/>
                  </a:schemeClr>
                </a:solidFill>
                <a:latin typeface="+mn-lt"/>
                <a:cs typeface="American Typewriter"/>
              </a:rPr>
              <a:t>The Vulnerable Body</a:t>
            </a:r>
          </a:p>
        </p:txBody>
      </p:sp>
      <p:sp>
        <p:nvSpPr>
          <p:cNvPr id="3" name="Subtitle 2"/>
          <p:cNvSpPr>
            <a:spLocks noGrp="1"/>
          </p:cNvSpPr>
          <p:nvPr>
            <p:ph type="subTitle" idx="1"/>
          </p:nvPr>
        </p:nvSpPr>
        <p:spPr>
          <a:xfrm>
            <a:off x="4354286" y="4750893"/>
            <a:ext cx="4629586" cy="1147863"/>
          </a:xfrm>
        </p:spPr>
        <p:txBody>
          <a:bodyPr anchor="t">
            <a:normAutofit/>
          </a:bodyPr>
          <a:lstStyle/>
          <a:p>
            <a:pPr algn="l"/>
            <a:r>
              <a:rPr lang="en-US" sz="1700" dirty="0">
                <a:cs typeface="American Typewriter"/>
              </a:rPr>
              <a:t>Term 2: Lecture 1</a:t>
            </a:r>
          </a:p>
          <a:p>
            <a:pPr algn="l"/>
            <a:r>
              <a:rPr lang="en-US" sz="2400" dirty="0">
                <a:solidFill>
                  <a:schemeClr val="accent6">
                    <a:lumMod val="40000"/>
                    <a:lumOff val="60000"/>
                  </a:schemeClr>
                </a:solidFill>
                <a:cs typeface="American Typewriter"/>
              </a:rPr>
              <a:t>Revision, Expansion, Re-orientation</a:t>
            </a:r>
          </a:p>
        </p:txBody>
      </p:sp>
      <p:sp>
        <p:nvSpPr>
          <p:cNvPr id="10" name="Freeform: Shape 9">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statue of a person&#10;&#10;Description automatically generated">
            <a:extLst>
              <a:ext uri="{FF2B5EF4-FFF2-40B4-BE49-F238E27FC236}">
                <a16:creationId xmlns:a16="http://schemas.microsoft.com/office/drawing/2014/main" id="{746B8EF8-1FF4-469F-95E9-4617D10D9694}"/>
              </a:ext>
            </a:extLst>
          </p:cNvPr>
          <p:cNvPicPr>
            <a:picLocks noChangeAspect="1"/>
          </p:cNvPicPr>
          <p:nvPr/>
        </p:nvPicPr>
        <p:blipFill rotWithShape="1">
          <a:blip r:embed="rId2"/>
          <a:srcRect l="14306" r="20309" b="3"/>
          <a:stretch/>
        </p:blipFill>
        <p:spPr>
          <a:xfrm>
            <a:off x="20" y="10"/>
            <a:ext cx="4518095"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155547552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6741" y="274638"/>
            <a:ext cx="8746046" cy="1143000"/>
          </a:xfrm>
        </p:spPr>
        <p:txBody>
          <a:bodyPr>
            <a:normAutofit/>
          </a:bodyPr>
          <a:lstStyle/>
          <a:p>
            <a:r>
              <a:rPr lang="en-US" sz="3200" dirty="0">
                <a:solidFill>
                  <a:srgbClr val="808000"/>
                </a:solidFill>
                <a:cs typeface="American Typewriter"/>
              </a:rPr>
              <a:t>The vulnerable subject as relational subject</a:t>
            </a:r>
            <a:br>
              <a:rPr lang="en-US" sz="3200" dirty="0">
                <a:cs typeface="American Typewriter"/>
              </a:rPr>
            </a:br>
            <a:r>
              <a:rPr lang="en-US" sz="3200" dirty="0">
                <a:cs typeface="American Typewriter"/>
              </a:rPr>
              <a:t>Butler (2006) p44</a:t>
            </a:r>
          </a:p>
        </p:txBody>
      </p:sp>
      <p:sp>
        <p:nvSpPr>
          <p:cNvPr id="3" name="Content Placeholder 2"/>
          <p:cNvSpPr>
            <a:spLocks noGrp="1"/>
          </p:cNvSpPr>
          <p:nvPr>
            <p:ph idx="1"/>
          </p:nvPr>
        </p:nvSpPr>
        <p:spPr>
          <a:xfrm>
            <a:off x="349140" y="1417638"/>
            <a:ext cx="8272345" cy="5165724"/>
          </a:xfrm>
          <a:solidFill>
            <a:schemeClr val="bg1">
              <a:lumMod val="95000"/>
            </a:schemeClr>
          </a:solidFill>
        </p:spPr>
        <p:txBody>
          <a:bodyPr>
            <a:noAutofit/>
          </a:bodyPr>
          <a:lstStyle/>
          <a:p>
            <a:pPr marL="0" indent="0">
              <a:spcBef>
                <a:spcPts val="0"/>
              </a:spcBef>
              <a:buNone/>
            </a:pPr>
            <a:r>
              <a:rPr lang="en-US" sz="2400" dirty="0"/>
              <a:t>‘</a:t>
            </a:r>
            <a:r>
              <a:rPr lang="en-US" sz="2400" dirty="0">
                <a:latin typeface="+mj-lt"/>
                <a:cs typeface="American Typewriter"/>
              </a:rPr>
              <a:t>When we recognize another, or when we ask for recognition for</a:t>
            </a:r>
            <a:r>
              <a:rPr lang="it-IT" sz="2400" dirty="0">
                <a:latin typeface="+mj-lt"/>
                <a:cs typeface="American Typewriter"/>
              </a:rPr>
              <a:t> </a:t>
            </a:r>
            <a:r>
              <a:rPr lang="en-US" sz="2400" dirty="0">
                <a:latin typeface="+mj-lt"/>
                <a:cs typeface="American Typewriter"/>
              </a:rPr>
              <a:t>ourselves, we are not asking for an Other to see us as we are, as we</a:t>
            </a:r>
            <a:r>
              <a:rPr lang="it-IT" sz="2400" dirty="0">
                <a:latin typeface="+mj-lt"/>
                <a:cs typeface="American Typewriter"/>
              </a:rPr>
              <a:t> </a:t>
            </a:r>
            <a:r>
              <a:rPr lang="en-US" sz="2400" dirty="0">
                <a:latin typeface="+mj-lt"/>
                <a:cs typeface="American Typewriter"/>
              </a:rPr>
              <a:t>already are, as we have always been, as we were constituted prior to</a:t>
            </a:r>
            <a:r>
              <a:rPr lang="it-IT" sz="2400" dirty="0">
                <a:latin typeface="+mj-lt"/>
                <a:cs typeface="American Typewriter"/>
              </a:rPr>
              <a:t> </a:t>
            </a:r>
            <a:r>
              <a:rPr lang="en-US" sz="2400" dirty="0">
                <a:latin typeface="+mj-lt"/>
                <a:cs typeface="American Typewriter"/>
              </a:rPr>
              <a:t>the encounter itself. Instead, in the asking, in the petition, we have</a:t>
            </a:r>
            <a:r>
              <a:rPr lang="it-IT" sz="2400" dirty="0">
                <a:latin typeface="+mj-lt"/>
                <a:cs typeface="American Typewriter"/>
              </a:rPr>
              <a:t> </a:t>
            </a:r>
            <a:r>
              <a:rPr lang="en-US" sz="2400" dirty="0">
                <a:latin typeface="+mj-lt"/>
                <a:cs typeface="American Typewriter"/>
              </a:rPr>
              <a:t>already become something new, since we are constituted by virtue of</a:t>
            </a:r>
            <a:r>
              <a:rPr lang="it-IT" sz="2400" dirty="0">
                <a:latin typeface="+mj-lt"/>
                <a:cs typeface="American Typewriter"/>
              </a:rPr>
              <a:t> </a:t>
            </a:r>
            <a:r>
              <a:rPr lang="en-US" sz="2400" dirty="0">
                <a:latin typeface="+mj-lt"/>
                <a:cs typeface="American Typewriter"/>
              </a:rPr>
              <a:t>the address, a need and desire for the Other that takes place in</a:t>
            </a:r>
            <a:r>
              <a:rPr lang="it-IT" sz="2400" dirty="0">
                <a:latin typeface="+mj-lt"/>
                <a:cs typeface="American Typewriter"/>
              </a:rPr>
              <a:t> </a:t>
            </a:r>
            <a:r>
              <a:rPr lang="en-US" sz="2400" dirty="0">
                <a:latin typeface="+mj-lt"/>
                <a:cs typeface="American Typewriter"/>
              </a:rPr>
              <a:t>language in the broadest sense, one without which we could not be.</a:t>
            </a:r>
            <a:r>
              <a:rPr lang="it-IT" sz="2400" dirty="0">
                <a:latin typeface="+mj-lt"/>
                <a:cs typeface="American Typewriter"/>
              </a:rPr>
              <a:t> </a:t>
            </a:r>
            <a:r>
              <a:rPr lang="en-US" sz="2400" dirty="0">
                <a:latin typeface="+mj-lt"/>
                <a:cs typeface="American Typewriter"/>
              </a:rPr>
              <a:t>To ask for recognition, or to offer it, is precisely not to ask for</a:t>
            </a:r>
            <a:r>
              <a:rPr lang="it-IT" sz="2400" dirty="0">
                <a:latin typeface="+mj-lt"/>
                <a:cs typeface="American Typewriter"/>
              </a:rPr>
              <a:t> </a:t>
            </a:r>
            <a:r>
              <a:rPr lang="en-US" sz="2400" dirty="0">
                <a:latin typeface="+mj-lt"/>
                <a:cs typeface="American Typewriter"/>
              </a:rPr>
              <a:t>recognition for what one already is. It is to solicit a becoming, to</a:t>
            </a:r>
            <a:r>
              <a:rPr lang="it-IT" sz="2400" dirty="0">
                <a:latin typeface="+mj-lt"/>
                <a:cs typeface="American Typewriter"/>
              </a:rPr>
              <a:t> </a:t>
            </a:r>
            <a:r>
              <a:rPr lang="en-US" sz="2400" dirty="0">
                <a:latin typeface="+mj-lt"/>
                <a:cs typeface="American Typewriter"/>
              </a:rPr>
              <a:t>instigate a transformation, to petition the future always in relation to</a:t>
            </a:r>
            <a:r>
              <a:rPr lang="it-IT" sz="2400" dirty="0">
                <a:latin typeface="+mj-lt"/>
                <a:cs typeface="American Typewriter"/>
              </a:rPr>
              <a:t> </a:t>
            </a:r>
            <a:r>
              <a:rPr lang="en-US" sz="2400" dirty="0">
                <a:latin typeface="+mj-lt"/>
                <a:cs typeface="American Typewriter"/>
              </a:rPr>
              <a:t>the Other. It  is also to stake one's own being, and one's own</a:t>
            </a:r>
            <a:r>
              <a:rPr lang="it-IT" sz="2400" dirty="0">
                <a:latin typeface="+mj-lt"/>
                <a:cs typeface="American Typewriter"/>
              </a:rPr>
              <a:t> </a:t>
            </a:r>
            <a:r>
              <a:rPr lang="en-US" sz="2400" dirty="0">
                <a:latin typeface="+mj-lt"/>
                <a:cs typeface="American Typewriter"/>
              </a:rPr>
              <a:t>persistence in one's own being, in the struggle for recognition</a:t>
            </a:r>
            <a:r>
              <a:rPr lang="it-IT" sz="2400" dirty="0">
                <a:latin typeface="+mj-lt"/>
                <a:cs typeface="American Typewriter"/>
              </a:rPr>
              <a:t>.’</a:t>
            </a:r>
            <a:endParaRPr lang="en-US" sz="2400" dirty="0">
              <a:latin typeface="+mj-lt"/>
              <a:cs typeface="American Typewriter"/>
            </a:endParaRPr>
          </a:p>
        </p:txBody>
      </p:sp>
    </p:spTree>
    <p:extLst>
      <p:ext uri="{BB962C8B-B14F-4D97-AF65-F5344CB8AC3E}">
        <p14:creationId xmlns:p14="http://schemas.microsoft.com/office/powerpoint/2010/main" val="4212114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283" y="274638"/>
            <a:ext cx="8692389" cy="1143000"/>
          </a:xfrm>
        </p:spPr>
        <p:txBody>
          <a:bodyPr>
            <a:noAutofit/>
          </a:bodyPr>
          <a:lstStyle/>
          <a:p>
            <a:r>
              <a:rPr lang="en-US" sz="3600" dirty="0">
                <a:latin typeface="+mn-lt"/>
                <a:cs typeface="American Typewriter"/>
              </a:rPr>
              <a:t>Are vulnerable bodies </a:t>
            </a:r>
            <a:br>
              <a:rPr lang="en-US" sz="3600" dirty="0">
                <a:latin typeface="+mn-lt"/>
                <a:cs typeface="American Typewriter"/>
              </a:rPr>
            </a:br>
            <a:r>
              <a:rPr lang="en-US" sz="3600" dirty="0">
                <a:latin typeface="+mn-lt"/>
                <a:cs typeface="American Typewriter"/>
              </a:rPr>
              <a:t>‘</a:t>
            </a:r>
            <a:r>
              <a:rPr lang="en-US" sz="3600" dirty="0">
                <a:solidFill>
                  <a:schemeClr val="tx2">
                    <a:lumMod val="60000"/>
                    <a:lumOff val="40000"/>
                  </a:schemeClr>
                </a:solidFill>
                <a:latin typeface="+mn-lt"/>
                <a:cs typeface="American Typewriter"/>
              </a:rPr>
              <a:t>good to think with</a:t>
            </a:r>
            <a:r>
              <a:rPr lang="en-US" sz="3600" dirty="0">
                <a:latin typeface="+mn-lt"/>
                <a:cs typeface="American Typewriter"/>
              </a:rPr>
              <a:t>’?</a:t>
            </a:r>
          </a:p>
        </p:txBody>
      </p:sp>
      <p:sp>
        <p:nvSpPr>
          <p:cNvPr id="3" name="Content Placeholder 2"/>
          <p:cNvSpPr>
            <a:spLocks noGrp="1"/>
          </p:cNvSpPr>
          <p:nvPr>
            <p:ph idx="1"/>
          </p:nvPr>
        </p:nvSpPr>
        <p:spPr/>
        <p:txBody>
          <a:bodyPr/>
          <a:lstStyle/>
          <a:p>
            <a:endParaRPr lang="en-US" dirty="0"/>
          </a:p>
          <a:p>
            <a:endParaRPr lang="en-US" dirty="0"/>
          </a:p>
          <a:p>
            <a:r>
              <a:rPr lang="en-US" dirty="0">
                <a:cs typeface="American Typewriter"/>
              </a:rPr>
              <a:t>‘Vulnerable bodies’ lie at the fault-lines of Roman identity and imperial power</a:t>
            </a:r>
          </a:p>
        </p:txBody>
      </p:sp>
    </p:spTree>
    <p:extLst>
      <p:ext uri="{BB962C8B-B14F-4D97-AF65-F5344CB8AC3E}">
        <p14:creationId xmlns:p14="http://schemas.microsoft.com/office/powerpoint/2010/main" val="1019162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latin typeface="+mn-lt"/>
                <a:cs typeface="American Typewriter"/>
              </a:rPr>
              <a:t>Looking at power </a:t>
            </a:r>
            <a:br>
              <a:rPr lang="en-US" sz="3600" dirty="0">
                <a:latin typeface="+mn-lt"/>
                <a:cs typeface="American Typewriter"/>
              </a:rPr>
            </a:br>
            <a:r>
              <a:rPr lang="en-US" sz="3600" dirty="0">
                <a:latin typeface="+mn-lt"/>
                <a:cs typeface="American Typewriter"/>
              </a:rPr>
              <a:t>from sideways on/from below…</a:t>
            </a:r>
          </a:p>
        </p:txBody>
      </p:sp>
      <p:sp>
        <p:nvSpPr>
          <p:cNvPr id="3" name="Content Placeholder 2"/>
          <p:cNvSpPr>
            <a:spLocks noGrp="1"/>
          </p:cNvSpPr>
          <p:nvPr>
            <p:ph idx="1"/>
          </p:nvPr>
        </p:nvSpPr>
        <p:spPr>
          <a:xfrm>
            <a:off x="457200" y="1600200"/>
            <a:ext cx="8229600" cy="4525963"/>
          </a:xfrm>
        </p:spPr>
        <p:txBody>
          <a:bodyPr/>
          <a:lstStyle/>
          <a:p>
            <a:endParaRPr lang="en-US" dirty="0"/>
          </a:p>
          <a:p>
            <a:pPr marL="0" indent="0">
              <a:buNone/>
            </a:pPr>
            <a:r>
              <a:rPr lang="en-US" sz="2600" dirty="0">
                <a:cs typeface="American Typewriter"/>
              </a:rPr>
              <a:t>The view of the…</a:t>
            </a:r>
          </a:p>
          <a:p>
            <a:r>
              <a:rPr lang="en-US" sz="2600" dirty="0">
                <a:solidFill>
                  <a:srgbClr val="000090"/>
                </a:solidFill>
                <a:cs typeface="American Typewriter"/>
              </a:rPr>
              <a:t>Slave</a:t>
            </a:r>
            <a:r>
              <a:rPr lang="en-US" sz="2600" dirty="0">
                <a:cs typeface="American Typewriter"/>
              </a:rPr>
              <a:t> (Phaedrus, Ovid)</a:t>
            </a:r>
          </a:p>
          <a:p>
            <a:r>
              <a:rPr lang="en-US" sz="2600" dirty="0">
                <a:solidFill>
                  <a:srgbClr val="660066"/>
                </a:solidFill>
                <a:cs typeface="American Typewriter"/>
              </a:rPr>
              <a:t>Freedman </a:t>
            </a:r>
            <a:r>
              <a:rPr lang="en-US" sz="2600" dirty="0">
                <a:cs typeface="American Typewriter"/>
              </a:rPr>
              <a:t>(Phaedrus, Horace)</a:t>
            </a:r>
          </a:p>
          <a:p>
            <a:r>
              <a:rPr lang="en-US" sz="2600" dirty="0">
                <a:cs typeface="American Typewriter"/>
              </a:rPr>
              <a:t>The (free/enslaved, rich/poor) </a:t>
            </a:r>
            <a:r>
              <a:rPr lang="en-US" sz="2600" dirty="0">
                <a:solidFill>
                  <a:schemeClr val="accent2">
                    <a:lumMod val="75000"/>
                  </a:schemeClr>
                </a:solidFill>
                <a:cs typeface="American Typewriter"/>
              </a:rPr>
              <a:t>woman or effeminate man</a:t>
            </a:r>
            <a:r>
              <a:rPr lang="en-US" sz="2600" dirty="0">
                <a:solidFill>
                  <a:srgbClr val="FF0000"/>
                </a:solidFill>
                <a:cs typeface="American Typewriter"/>
              </a:rPr>
              <a:t> </a:t>
            </a:r>
            <a:r>
              <a:rPr lang="en-US" sz="2600" dirty="0">
                <a:cs typeface="American Typewriter"/>
              </a:rPr>
              <a:t>(Ovid, Horace)</a:t>
            </a:r>
          </a:p>
          <a:p>
            <a:r>
              <a:rPr lang="en-US" sz="2600" dirty="0">
                <a:cs typeface="American Typewriter"/>
              </a:rPr>
              <a:t>The </a:t>
            </a:r>
            <a:r>
              <a:rPr lang="en-US" sz="2600" dirty="0">
                <a:solidFill>
                  <a:schemeClr val="accent6">
                    <a:lumMod val="50000"/>
                  </a:schemeClr>
                </a:solidFill>
                <a:cs typeface="American Typewriter"/>
              </a:rPr>
              <a:t>old or decrepit </a:t>
            </a:r>
            <a:r>
              <a:rPr lang="en-US" sz="2600" dirty="0">
                <a:cs typeface="American Typewriter"/>
              </a:rPr>
              <a:t>(Horace)</a:t>
            </a:r>
          </a:p>
        </p:txBody>
      </p:sp>
    </p:spTree>
    <p:extLst>
      <p:ext uri="{BB962C8B-B14F-4D97-AF65-F5344CB8AC3E}">
        <p14:creationId xmlns:p14="http://schemas.microsoft.com/office/powerpoint/2010/main" val="2179895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75000"/>
                    <a:lumOff val="25000"/>
                  </a:schemeClr>
                </a:solidFill>
                <a:latin typeface="+mn-lt"/>
                <a:cs typeface="American Typewriter"/>
              </a:rPr>
              <a:t>T</a:t>
            </a:r>
            <a:r>
              <a:rPr lang="en-US" dirty="0">
                <a:solidFill>
                  <a:schemeClr val="tx1">
                    <a:lumMod val="75000"/>
                    <a:lumOff val="25000"/>
                  </a:schemeClr>
                </a:solidFill>
                <a:cs typeface="American Typewriter"/>
              </a:rPr>
              <a:t>his term we might add…</a:t>
            </a:r>
          </a:p>
        </p:txBody>
      </p:sp>
      <p:sp>
        <p:nvSpPr>
          <p:cNvPr id="3" name="Content Placeholder 2"/>
          <p:cNvSpPr>
            <a:spLocks noGrp="1"/>
          </p:cNvSpPr>
          <p:nvPr>
            <p:ph idx="1"/>
          </p:nvPr>
        </p:nvSpPr>
        <p:spPr/>
        <p:txBody>
          <a:bodyPr>
            <a:normAutofit/>
          </a:bodyPr>
          <a:lstStyle/>
          <a:p>
            <a:pPr marL="0" indent="0" algn="ctr">
              <a:buNone/>
            </a:pPr>
            <a:r>
              <a:rPr lang="en-US" dirty="0">
                <a:solidFill>
                  <a:srgbClr val="008080"/>
                </a:solidFill>
                <a:cs typeface="American Typewriter"/>
              </a:rPr>
              <a:t>From the point of view of…</a:t>
            </a:r>
          </a:p>
          <a:p>
            <a:r>
              <a:rPr lang="en-US" sz="2600" dirty="0">
                <a:cs typeface="American Typewriter"/>
              </a:rPr>
              <a:t>the exiled</a:t>
            </a:r>
          </a:p>
          <a:p>
            <a:r>
              <a:rPr lang="en-US" sz="2600" dirty="0">
                <a:cs typeface="American Typewriter"/>
              </a:rPr>
              <a:t>the retired, rejected old man</a:t>
            </a:r>
          </a:p>
          <a:p>
            <a:r>
              <a:rPr lang="en-US" sz="2600" dirty="0">
                <a:cs typeface="American Typewriter"/>
              </a:rPr>
              <a:t>the emotional subject-as-slave</a:t>
            </a:r>
          </a:p>
          <a:p>
            <a:r>
              <a:rPr lang="en-US" sz="2600" dirty="0">
                <a:cs typeface="American Typewriter"/>
              </a:rPr>
              <a:t>the Greek</a:t>
            </a:r>
          </a:p>
          <a:p>
            <a:r>
              <a:rPr lang="en-US" sz="2600" dirty="0">
                <a:cs typeface="American Typewriter"/>
              </a:rPr>
              <a:t>the tortured</a:t>
            </a:r>
          </a:p>
          <a:p>
            <a:r>
              <a:rPr lang="en-US" sz="2600" dirty="0">
                <a:cs typeface="American Typewriter"/>
              </a:rPr>
              <a:t>the sick/depressed</a:t>
            </a:r>
          </a:p>
          <a:p>
            <a:r>
              <a:rPr lang="en-US" sz="2600" dirty="0">
                <a:cs typeface="American Typewriter"/>
              </a:rPr>
              <a:t>the mother</a:t>
            </a:r>
          </a:p>
          <a:p>
            <a:r>
              <a:rPr lang="en-US" sz="2600" dirty="0">
                <a:cs typeface="American Typewriter"/>
              </a:rPr>
              <a:t>the boy made to live as a girl</a:t>
            </a:r>
          </a:p>
        </p:txBody>
      </p:sp>
    </p:spTree>
    <p:extLst>
      <p:ext uri="{BB962C8B-B14F-4D97-AF65-F5344CB8AC3E}">
        <p14:creationId xmlns:p14="http://schemas.microsoft.com/office/powerpoint/2010/main" val="3673164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F0"/>
                </a:solidFill>
                <a:latin typeface="+mn-lt"/>
                <a:cs typeface="American Typewriter"/>
              </a:rPr>
              <a:t>Revision quiz</a:t>
            </a:r>
          </a:p>
        </p:txBody>
      </p:sp>
      <p:sp>
        <p:nvSpPr>
          <p:cNvPr id="3" name="Content Placeholder 2"/>
          <p:cNvSpPr>
            <a:spLocks noGrp="1"/>
          </p:cNvSpPr>
          <p:nvPr>
            <p:ph idx="1"/>
          </p:nvPr>
        </p:nvSpPr>
        <p:spPr>
          <a:xfrm>
            <a:off x="457200" y="1417638"/>
            <a:ext cx="8229600" cy="5183215"/>
          </a:xfrm>
        </p:spPr>
        <p:txBody>
          <a:bodyPr>
            <a:normAutofit fontScale="25000" lnSpcReduction="20000"/>
          </a:bodyPr>
          <a:lstStyle/>
          <a:p>
            <a:pPr marL="0" indent="0">
              <a:buNone/>
            </a:pPr>
            <a:r>
              <a:rPr lang="en-GB" dirty="0">
                <a:latin typeface="American Typewriter"/>
                <a:cs typeface="American Typewriter"/>
              </a:rPr>
              <a:t> </a:t>
            </a:r>
            <a:endParaRPr lang="it-IT" sz="8000" dirty="0">
              <a:latin typeface="American Typewriter"/>
              <a:cs typeface="American Typewriter"/>
            </a:endParaRPr>
          </a:p>
          <a:p>
            <a:pPr lvl="0"/>
            <a:r>
              <a:rPr lang="en-GB" sz="10400" dirty="0">
                <a:cs typeface="American Typewriter"/>
              </a:rPr>
              <a:t>How do Roman poets imagine poetic metre as corporeal? Give two examples</a:t>
            </a:r>
            <a:endParaRPr lang="it-IT" sz="10400" dirty="0">
              <a:cs typeface="American Typewriter"/>
            </a:endParaRPr>
          </a:p>
          <a:p>
            <a:pPr marL="0" indent="0">
              <a:buNone/>
            </a:pPr>
            <a:r>
              <a:rPr lang="en-GB" sz="10400" dirty="0">
                <a:cs typeface="American Typewriter"/>
              </a:rPr>
              <a:t> </a:t>
            </a:r>
            <a:endParaRPr lang="it-IT" sz="10400" dirty="0">
              <a:cs typeface="American Typewriter"/>
            </a:endParaRPr>
          </a:p>
          <a:p>
            <a:pPr lvl="0"/>
            <a:r>
              <a:rPr lang="en-GB" sz="10400" dirty="0">
                <a:cs typeface="American Typewriter"/>
              </a:rPr>
              <a:t>Think of two sites in Latin literature where vulnerability is marked as ‘Greek’ or ‘Eastern’.</a:t>
            </a:r>
            <a:endParaRPr lang="it-IT" sz="10400" dirty="0">
              <a:cs typeface="American Typewriter"/>
            </a:endParaRPr>
          </a:p>
          <a:p>
            <a:endParaRPr lang="it-IT" sz="10400" dirty="0">
              <a:cs typeface="American Typewriter"/>
            </a:endParaRPr>
          </a:p>
          <a:p>
            <a:pPr lvl="0"/>
            <a:r>
              <a:rPr lang="en-GB" sz="10400" dirty="0">
                <a:cs typeface="American Typewriter"/>
              </a:rPr>
              <a:t>Translate the following key Latin terms:</a:t>
            </a:r>
            <a:endParaRPr lang="it-IT" sz="10400" dirty="0">
              <a:cs typeface="American Typewriter"/>
            </a:endParaRPr>
          </a:p>
          <a:p>
            <a:pPr marL="0" indent="0">
              <a:buNone/>
            </a:pPr>
            <a:r>
              <a:rPr lang="en-GB" sz="10400" dirty="0">
                <a:cs typeface="American Typewriter"/>
              </a:rPr>
              <a:t> </a:t>
            </a:r>
            <a:endParaRPr lang="it-IT" sz="10400" dirty="0">
              <a:cs typeface="American Typewriter"/>
            </a:endParaRPr>
          </a:p>
          <a:p>
            <a:pPr marL="0" indent="0">
              <a:buNone/>
            </a:pPr>
            <a:r>
              <a:rPr lang="en-GB" sz="10400" dirty="0">
                <a:cs typeface="American Typewriter"/>
              </a:rPr>
              <a:t>		Libertas</a:t>
            </a:r>
            <a:r>
              <a:rPr lang="it-IT" sz="10400" dirty="0">
                <a:cs typeface="American Typewriter"/>
              </a:rPr>
              <a:t>     </a:t>
            </a:r>
            <a:r>
              <a:rPr lang="en-GB" sz="10400" dirty="0" err="1">
                <a:cs typeface="American Typewriter"/>
              </a:rPr>
              <a:t>vulnus</a:t>
            </a:r>
            <a:r>
              <a:rPr lang="en-GB" sz="10400" dirty="0">
                <a:cs typeface="American Typewriter"/>
              </a:rPr>
              <a:t>   </a:t>
            </a:r>
            <a:r>
              <a:rPr lang="en-GB" sz="10400" dirty="0" err="1">
                <a:cs typeface="American Typewriter"/>
              </a:rPr>
              <a:t>imbecillitas</a:t>
            </a:r>
            <a:r>
              <a:rPr lang="it-IT" sz="10400" dirty="0">
                <a:cs typeface="American Typewriter"/>
              </a:rPr>
              <a:t>   m</a:t>
            </a:r>
            <a:r>
              <a:rPr lang="en-GB" sz="10400" dirty="0" err="1">
                <a:cs typeface="American Typewriter"/>
              </a:rPr>
              <a:t>ollitia</a:t>
            </a:r>
            <a:endParaRPr lang="it-IT" sz="10400" dirty="0">
              <a:cs typeface="American Typewriter"/>
            </a:endParaRPr>
          </a:p>
          <a:p>
            <a:pPr marL="0" indent="0">
              <a:buNone/>
            </a:pPr>
            <a:r>
              <a:rPr lang="en-GB" sz="10400" dirty="0">
                <a:cs typeface="American Typewriter"/>
              </a:rPr>
              <a:t>		</a:t>
            </a:r>
            <a:r>
              <a:rPr lang="en-GB" sz="10400" dirty="0" err="1">
                <a:cs typeface="American Typewriter"/>
              </a:rPr>
              <a:t>flaccus</a:t>
            </a:r>
            <a:r>
              <a:rPr lang="en-GB" sz="10400" dirty="0">
                <a:cs typeface="American Typewriter"/>
              </a:rPr>
              <a:t>     </a:t>
            </a:r>
            <a:r>
              <a:rPr lang="en-GB" sz="10400" dirty="0" err="1">
                <a:cs typeface="American Typewriter"/>
              </a:rPr>
              <a:t>servitium</a:t>
            </a:r>
            <a:r>
              <a:rPr lang="en-GB" sz="10400" dirty="0">
                <a:cs typeface="American Typewriter"/>
              </a:rPr>
              <a:t> </a:t>
            </a:r>
            <a:r>
              <a:rPr lang="en-GB" sz="10400" dirty="0" err="1">
                <a:cs typeface="American Typewriter"/>
              </a:rPr>
              <a:t>amoris</a:t>
            </a:r>
            <a:r>
              <a:rPr lang="en-GB" sz="10400" dirty="0">
                <a:cs typeface="American Typewriter"/>
              </a:rPr>
              <a:t>   militia </a:t>
            </a:r>
            <a:r>
              <a:rPr lang="en-GB" sz="10400" dirty="0" err="1">
                <a:cs typeface="American Typewriter"/>
              </a:rPr>
              <a:t>amoris</a:t>
            </a:r>
            <a:endParaRPr lang="it-IT" sz="10400" dirty="0">
              <a:cs typeface="American Typewriter"/>
            </a:endParaRPr>
          </a:p>
          <a:p>
            <a:pPr marL="0" indent="0">
              <a:buNone/>
            </a:pPr>
            <a:r>
              <a:rPr lang="it-IT" sz="10400" dirty="0">
                <a:cs typeface="American Typewriter"/>
              </a:rPr>
              <a:t>		r</a:t>
            </a:r>
            <a:r>
              <a:rPr lang="en-GB" sz="10400" dirty="0" err="1">
                <a:cs typeface="American Typewriter"/>
              </a:rPr>
              <a:t>ecusatio</a:t>
            </a:r>
            <a:r>
              <a:rPr lang="en-GB" sz="10400" dirty="0">
                <a:cs typeface="American Typewriter"/>
              </a:rPr>
              <a:t>   </a:t>
            </a:r>
            <a:r>
              <a:rPr lang="en-GB" sz="10400" dirty="0" err="1">
                <a:cs typeface="American Typewriter"/>
              </a:rPr>
              <a:t>mollis</a:t>
            </a:r>
            <a:endParaRPr lang="en-GB" sz="10400" dirty="0">
              <a:cs typeface="American Typewriter"/>
            </a:endParaRPr>
          </a:p>
          <a:p>
            <a:pPr marL="0" indent="0">
              <a:buNone/>
            </a:pPr>
            <a:endParaRPr lang="it-IT" sz="10400" dirty="0">
              <a:cs typeface="American Typewriter"/>
            </a:endParaRPr>
          </a:p>
          <a:p>
            <a:pPr marL="0" indent="0">
              <a:buNone/>
            </a:pPr>
            <a:endParaRPr lang="it-IT" sz="10400" dirty="0">
              <a:cs typeface="American Typewriter"/>
            </a:endParaRPr>
          </a:p>
          <a:p>
            <a:pPr marL="0" indent="0" algn="ctr">
              <a:buNone/>
            </a:pPr>
            <a:endParaRPr lang="it-IT" sz="8000" dirty="0"/>
          </a:p>
          <a:p>
            <a:pPr marL="0" indent="0">
              <a:buNone/>
            </a:pPr>
            <a:r>
              <a:rPr lang="en-GB" sz="8000" dirty="0"/>
              <a:t> </a:t>
            </a:r>
            <a:r>
              <a:rPr lang="en-GB" dirty="0"/>
              <a:t> </a:t>
            </a:r>
            <a:endParaRPr lang="it-IT" dirty="0"/>
          </a:p>
          <a:p>
            <a:pPr marL="0" indent="0">
              <a:buNone/>
            </a:pPr>
            <a:endParaRPr lang="en-US" dirty="0"/>
          </a:p>
        </p:txBody>
      </p:sp>
    </p:spTree>
    <p:extLst>
      <p:ext uri="{BB962C8B-B14F-4D97-AF65-F5344CB8AC3E}">
        <p14:creationId xmlns:p14="http://schemas.microsoft.com/office/powerpoint/2010/main" val="3846511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33428"/>
            <a:ext cx="8229600" cy="5885313"/>
          </a:xfrm>
        </p:spPr>
        <p:txBody>
          <a:bodyPr>
            <a:normAutofit fontScale="77500" lnSpcReduction="20000"/>
          </a:bodyPr>
          <a:lstStyle/>
          <a:p>
            <a:pPr marL="0" indent="0">
              <a:buNone/>
            </a:pPr>
            <a:r>
              <a:rPr lang="en-GB" dirty="0"/>
              <a:t> </a:t>
            </a:r>
            <a:endParaRPr lang="it-IT" sz="3400" dirty="0"/>
          </a:p>
          <a:p>
            <a:pPr lvl="0"/>
            <a:r>
              <a:rPr lang="en-GB" sz="3400" dirty="0">
                <a:cs typeface="American Typewriter"/>
              </a:rPr>
              <a:t>Where can we go in Latin imperial literature to see slaves getting one up on their masters?</a:t>
            </a:r>
            <a:endParaRPr lang="it-IT" sz="3400" dirty="0">
              <a:cs typeface="American Typewriter"/>
            </a:endParaRPr>
          </a:p>
          <a:p>
            <a:endParaRPr lang="it-IT" sz="3400" dirty="0">
              <a:cs typeface="American Typewriter"/>
            </a:endParaRPr>
          </a:p>
          <a:p>
            <a:pPr lvl="0"/>
            <a:r>
              <a:rPr lang="en-GB" sz="3400" dirty="0">
                <a:cs typeface="American Typewriter"/>
              </a:rPr>
              <a:t>Where can we go in Latin imperial literature to see aristocratic women mocked by men of a lower social standing?</a:t>
            </a:r>
            <a:endParaRPr lang="it-IT" sz="3400" dirty="0">
              <a:cs typeface="American Typewriter"/>
            </a:endParaRPr>
          </a:p>
          <a:p>
            <a:pPr marL="0" indent="0">
              <a:buNone/>
            </a:pPr>
            <a:r>
              <a:rPr lang="en-GB" sz="3400" dirty="0">
                <a:cs typeface="American Typewriter"/>
              </a:rPr>
              <a:t> </a:t>
            </a:r>
            <a:endParaRPr lang="it-IT" sz="3400" dirty="0">
              <a:cs typeface="American Typewriter"/>
            </a:endParaRPr>
          </a:p>
          <a:p>
            <a:pPr lvl="0"/>
            <a:r>
              <a:rPr lang="en-GB" sz="3400" dirty="0">
                <a:cs typeface="American Typewriter"/>
              </a:rPr>
              <a:t>Is vulnerability necessarily a lack of power? What text might show or perform this?</a:t>
            </a:r>
            <a:endParaRPr lang="it-IT" sz="3400" dirty="0">
              <a:cs typeface="American Typewriter"/>
            </a:endParaRPr>
          </a:p>
          <a:p>
            <a:pPr marL="0" indent="0">
              <a:buNone/>
            </a:pPr>
            <a:r>
              <a:rPr lang="en-GB" sz="3400" dirty="0">
                <a:cs typeface="American Typewriter"/>
              </a:rPr>
              <a:t> </a:t>
            </a:r>
            <a:endParaRPr lang="it-IT" sz="3400" dirty="0">
              <a:cs typeface="American Typewriter"/>
            </a:endParaRPr>
          </a:p>
          <a:p>
            <a:pPr lvl="0"/>
            <a:r>
              <a:rPr lang="en-GB" sz="3400" dirty="0">
                <a:cs typeface="American Typewriter"/>
              </a:rPr>
              <a:t>Think of an example in the Latin texts we have studied where economic vulnerability and power are not mutually exclusive.</a:t>
            </a:r>
            <a:endParaRPr lang="it-IT" sz="3400" dirty="0">
              <a:cs typeface="American Typewriter"/>
            </a:endParaRPr>
          </a:p>
          <a:p>
            <a:pPr marL="0" indent="0">
              <a:buNone/>
            </a:pPr>
            <a:r>
              <a:rPr lang="en-GB" dirty="0"/>
              <a:t> </a:t>
            </a:r>
            <a:endParaRPr lang="it-IT" dirty="0"/>
          </a:p>
          <a:p>
            <a:pPr marL="0" indent="0">
              <a:buNone/>
            </a:pPr>
            <a:r>
              <a:rPr lang="en-GB" dirty="0"/>
              <a:t> </a:t>
            </a:r>
            <a:endParaRPr lang="it-IT" dirty="0"/>
          </a:p>
          <a:p>
            <a:endParaRPr lang="en-US" dirty="0"/>
          </a:p>
        </p:txBody>
      </p:sp>
    </p:spTree>
    <p:extLst>
      <p:ext uri="{BB962C8B-B14F-4D97-AF65-F5344CB8AC3E}">
        <p14:creationId xmlns:p14="http://schemas.microsoft.com/office/powerpoint/2010/main" val="2089468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09086"/>
            <a:ext cx="8229600" cy="5241328"/>
          </a:xfrm>
        </p:spPr>
        <p:txBody>
          <a:bodyPr>
            <a:normAutofit fontScale="92500" lnSpcReduction="20000"/>
          </a:bodyPr>
          <a:lstStyle/>
          <a:p>
            <a:pPr marL="0" indent="0">
              <a:buNone/>
            </a:pPr>
            <a:endParaRPr lang="it-IT" dirty="0">
              <a:latin typeface="American Typewriter"/>
              <a:cs typeface="American Typewriter"/>
            </a:endParaRPr>
          </a:p>
          <a:p>
            <a:pPr lvl="0"/>
            <a:r>
              <a:rPr lang="en-GB" sz="3100" dirty="0">
                <a:cs typeface="American Typewriter"/>
              </a:rPr>
              <a:t>Put the following figures in chronological order (using known or estimated birth date), beginning with the earliest:</a:t>
            </a:r>
            <a:endParaRPr lang="it-IT" sz="3100" dirty="0">
              <a:cs typeface="American Typewriter"/>
            </a:endParaRPr>
          </a:p>
          <a:p>
            <a:pPr marL="0" indent="0">
              <a:buNone/>
            </a:pPr>
            <a:r>
              <a:rPr lang="en-GB" sz="3100" dirty="0">
                <a:cs typeface="American Typewriter"/>
              </a:rPr>
              <a:t> </a:t>
            </a:r>
            <a:endParaRPr lang="it-IT" sz="3100" dirty="0">
              <a:cs typeface="American Typewriter"/>
            </a:endParaRPr>
          </a:p>
          <a:p>
            <a:pPr marL="0" indent="0">
              <a:buNone/>
            </a:pPr>
            <a:r>
              <a:rPr lang="en-GB" sz="3100" dirty="0">
                <a:cs typeface="American Typewriter"/>
              </a:rPr>
              <a:t>     </a:t>
            </a:r>
            <a:r>
              <a:rPr lang="en-GB" sz="3100" dirty="0">
                <a:solidFill>
                  <a:srgbClr val="404040"/>
                </a:solidFill>
                <a:cs typeface="American Typewriter"/>
              </a:rPr>
              <a:t> Ovid, Catullus, Horace, Phaedrus, Propertius, Tiberius,    	Augustus, Virgil</a:t>
            </a:r>
            <a:endParaRPr lang="it-IT" sz="3100" dirty="0">
              <a:solidFill>
                <a:srgbClr val="404040"/>
              </a:solidFill>
              <a:cs typeface="American Typewriter"/>
            </a:endParaRPr>
          </a:p>
          <a:p>
            <a:pPr marL="0" indent="0">
              <a:buNone/>
            </a:pPr>
            <a:r>
              <a:rPr lang="en-GB" sz="3100" dirty="0">
                <a:cs typeface="American Typewriter"/>
              </a:rPr>
              <a:t> </a:t>
            </a:r>
            <a:endParaRPr lang="it-IT" sz="3100" dirty="0">
              <a:cs typeface="American Typewriter"/>
            </a:endParaRPr>
          </a:p>
          <a:p>
            <a:pPr lvl="0"/>
            <a:r>
              <a:rPr lang="en-GB" sz="3100" dirty="0">
                <a:cs typeface="American Typewriter"/>
              </a:rPr>
              <a:t>Name the metre of Horace </a:t>
            </a:r>
            <a:r>
              <a:rPr lang="en-GB" sz="3100" i="1" dirty="0">
                <a:cs typeface="American Typewriter"/>
              </a:rPr>
              <a:t>Epodes</a:t>
            </a:r>
            <a:r>
              <a:rPr lang="en-GB" sz="3100" dirty="0">
                <a:cs typeface="American Typewriter"/>
              </a:rPr>
              <a:t> 1-10</a:t>
            </a:r>
            <a:endParaRPr lang="it-IT" sz="3100" dirty="0">
              <a:cs typeface="American Typewriter"/>
            </a:endParaRPr>
          </a:p>
          <a:p>
            <a:pPr marL="0" indent="0">
              <a:buNone/>
            </a:pPr>
            <a:r>
              <a:rPr lang="en-GB" sz="3100" dirty="0">
                <a:cs typeface="American Typewriter"/>
              </a:rPr>
              <a:t> </a:t>
            </a:r>
            <a:endParaRPr lang="it-IT" sz="3100" dirty="0">
              <a:cs typeface="American Typewriter"/>
            </a:endParaRPr>
          </a:p>
          <a:p>
            <a:r>
              <a:rPr lang="en-GB" sz="3100" dirty="0">
                <a:cs typeface="American Typewriter"/>
              </a:rPr>
              <a:t> How does iambic verse imagine itself attacking and getting inside bodies, even those of its readers?</a:t>
            </a:r>
            <a:endParaRPr lang="en-US" sz="3100" dirty="0">
              <a:cs typeface="American Typewriter"/>
            </a:endParaRPr>
          </a:p>
        </p:txBody>
      </p:sp>
    </p:spTree>
    <p:extLst>
      <p:ext uri="{BB962C8B-B14F-4D97-AF65-F5344CB8AC3E}">
        <p14:creationId xmlns:p14="http://schemas.microsoft.com/office/powerpoint/2010/main" val="2865945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804000"/>
                </a:solidFill>
                <a:latin typeface="+mn-lt"/>
                <a:cs typeface="American Typewriter"/>
              </a:rPr>
              <a:t>Vulnerability and literary form:</a:t>
            </a:r>
            <a:br>
              <a:rPr lang="en-US" dirty="0">
                <a:solidFill>
                  <a:srgbClr val="804000"/>
                </a:solidFill>
                <a:latin typeface="+mn-lt"/>
                <a:cs typeface="American Typewriter"/>
              </a:rPr>
            </a:br>
            <a:r>
              <a:rPr lang="en-US" dirty="0">
                <a:latin typeface="+mn-lt"/>
                <a:cs typeface="American Typewriter"/>
              </a:rPr>
              <a:t>a (</a:t>
            </a:r>
            <a:r>
              <a:rPr lang="en-US" dirty="0">
                <a:solidFill>
                  <a:schemeClr val="accent3">
                    <a:lumMod val="50000"/>
                  </a:schemeClr>
                </a:solidFill>
                <a:latin typeface="+mn-lt"/>
                <a:cs typeface="American Typewriter"/>
              </a:rPr>
              <a:t>bodily</a:t>
            </a:r>
            <a:r>
              <a:rPr lang="en-US" dirty="0">
                <a:latin typeface="+mn-lt"/>
                <a:cs typeface="American Typewriter"/>
              </a:rPr>
              <a:t>) hierarchy of genres</a:t>
            </a:r>
          </a:p>
        </p:txBody>
      </p:sp>
      <p:sp>
        <p:nvSpPr>
          <p:cNvPr id="3" name="Content Placeholder 2"/>
          <p:cNvSpPr>
            <a:spLocks noGrp="1"/>
          </p:cNvSpPr>
          <p:nvPr>
            <p:ph idx="1"/>
          </p:nvPr>
        </p:nvSpPr>
        <p:spPr/>
        <p:txBody>
          <a:bodyPr>
            <a:normAutofit fontScale="92500" lnSpcReduction="10000"/>
          </a:bodyPr>
          <a:lstStyle/>
          <a:p>
            <a:endParaRPr lang="en-US" dirty="0"/>
          </a:p>
          <a:p>
            <a:r>
              <a:rPr lang="en-US" sz="2800" dirty="0">
                <a:cs typeface="American Typewriter"/>
              </a:rPr>
              <a:t>Muscular, hairy epic (e.g. Prop.4.1 on </a:t>
            </a:r>
            <a:r>
              <a:rPr lang="en-US" sz="2800" dirty="0" err="1">
                <a:cs typeface="American Typewriter"/>
              </a:rPr>
              <a:t>Ennius</a:t>
            </a:r>
            <a:r>
              <a:rPr lang="en-US" sz="2800" dirty="0">
                <a:cs typeface="American Typewriter"/>
              </a:rPr>
              <a:t>)</a:t>
            </a:r>
          </a:p>
          <a:p>
            <a:r>
              <a:rPr lang="en-US" sz="2800" dirty="0">
                <a:cs typeface="American Typewriter"/>
              </a:rPr>
              <a:t>Grandiose tragedy</a:t>
            </a:r>
          </a:p>
          <a:p>
            <a:r>
              <a:rPr lang="en-US" sz="2800" dirty="0">
                <a:cs typeface="American Typewriter"/>
              </a:rPr>
              <a:t>Loose, fleshy satire</a:t>
            </a:r>
          </a:p>
          <a:p>
            <a:r>
              <a:rPr lang="en-US" sz="2800" dirty="0">
                <a:cs typeface="American Typewriter"/>
              </a:rPr>
              <a:t>The intimate philosophical epistle</a:t>
            </a:r>
          </a:p>
          <a:p>
            <a:r>
              <a:rPr lang="en-US" sz="2800" dirty="0">
                <a:cs typeface="American Typewriter"/>
              </a:rPr>
              <a:t>Delicate, refined lyric</a:t>
            </a:r>
          </a:p>
          <a:p>
            <a:r>
              <a:rPr lang="en-US" sz="2800" dirty="0">
                <a:cs typeface="American Typewriter"/>
              </a:rPr>
              <a:t>Spiky, hard-to-swallow iambic</a:t>
            </a:r>
          </a:p>
          <a:p>
            <a:r>
              <a:rPr lang="en-US" sz="2800" dirty="0">
                <a:cs typeface="American Typewriter"/>
              </a:rPr>
              <a:t>Castrated, effeminate, weepy elegy</a:t>
            </a:r>
          </a:p>
          <a:p>
            <a:r>
              <a:rPr lang="en-US" sz="2800" dirty="0">
                <a:cs typeface="American Typewriter"/>
              </a:rPr>
              <a:t>Measly, bite-sized epigram</a:t>
            </a:r>
          </a:p>
          <a:p>
            <a:r>
              <a:rPr lang="en-US" sz="2800" dirty="0">
                <a:cs typeface="American Typewriter"/>
              </a:rPr>
              <a:t>The lowly fable (for busy slaves’ mouths/bodies</a:t>
            </a:r>
            <a:r>
              <a:rPr lang="en-US" sz="2800" dirty="0">
                <a:latin typeface="American Typewriter"/>
                <a:cs typeface="American Typewriter"/>
              </a:rPr>
              <a:t>)</a:t>
            </a:r>
          </a:p>
          <a:p>
            <a:endParaRPr lang="en-US" dirty="0"/>
          </a:p>
          <a:p>
            <a:endParaRPr lang="en-US" dirty="0"/>
          </a:p>
        </p:txBody>
      </p:sp>
    </p:spTree>
    <p:extLst>
      <p:ext uri="{BB962C8B-B14F-4D97-AF65-F5344CB8AC3E}">
        <p14:creationId xmlns:p14="http://schemas.microsoft.com/office/powerpoint/2010/main" val="3426026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284" y="274638"/>
            <a:ext cx="8875716" cy="1143000"/>
          </a:xfrm>
        </p:spPr>
        <p:txBody>
          <a:bodyPr>
            <a:normAutofit/>
          </a:bodyPr>
          <a:lstStyle/>
          <a:p>
            <a:r>
              <a:rPr lang="en-US" dirty="0">
                <a:cs typeface="American Typewriter"/>
              </a:rPr>
              <a:t>What’s particular about </a:t>
            </a:r>
            <a:r>
              <a:rPr lang="en-US" dirty="0">
                <a:solidFill>
                  <a:srgbClr val="FFCC66"/>
                </a:solidFill>
                <a:cs typeface="American Typewriter"/>
              </a:rPr>
              <a:t>literature</a:t>
            </a:r>
            <a:r>
              <a:rPr lang="en-US" dirty="0">
                <a:cs typeface="American Typewriter"/>
              </a:rPr>
              <a:t>?</a:t>
            </a:r>
          </a:p>
        </p:txBody>
      </p:sp>
      <p:sp>
        <p:nvSpPr>
          <p:cNvPr id="3" name="Content Placeholder 2"/>
          <p:cNvSpPr>
            <a:spLocks noGrp="1"/>
          </p:cNvSpPr>
          <p:nvPr>
            <p:ph idx="1"/>
          </p:nvPr>
        </p:nvSpPr>
        <p:spPr/>
        <p:txBody>
          <a:bodyPr/>
          <a:lstStyle/>
          <a:p>
            <a:endParaRPr lang="en-US" dirty="0"/>
          </a:p>
          <a:p>
            <a:r>
              <a:rPr lang="en-US" dirty="0">
                <a:latin typeface="+mj-lt"/>
                <a:cs typeface="American Typewriter"/>
              </a:rPr>
              <a:t>Latin literature is intensely interested in the corporeality of literary form and of literary interactions</a:t>
            </a:r>
          </a:p>
          <a:p>
            <a:endParaRPr lang="en-US" dirty="0">
              <a:latin typeface="+mj-lt"/>
              <a:cs typeface="American Typewriter"/>
            </a:endParaRPr>
          </a:p>
          <a:p>
            <a:pPr marL="0" indent="0" algn="ctr">
              <a:buNone/>
            </a:pPr>
            <a:r>
              <a:rPr lang="en-US" dirty="0">
                <a:latin typeface="+mj-lt"/>
                <a:cs typeface="American Typewriter"/>
              </a:rPr>
              <a:t>poetics ---- ontology</a:t>
            </a:r>
          </a:p>
        </p:txBody>
      </p:sp>
    </p:spTree>
    <p:extLst>
      <p:ext uri="{BB962C8B-B14F-4D97-AF65-F5344CB8AC3E}">
        <p14:creationId xmlns:p14="http://schemas.microsoft.com/office/powerpoint/2010/main" val="1137885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660066"/>
                </a:solidFill>
                <a:latin typeface="+mn-lt"/>
                <a:cs typeface="American Typewriter"/>
              </a:rPr>
              <a:t>Related concepts</a:t>
            </a:r>
          </a:p>
        </p:txBody>
      </p:sp>
      <p:sp>
        <p:nvSpPr>
          <p:cNvPr id="3" name="Content Placeholder 2"/>
          <p:cNvSpPr>
            <a:spLocks noGrp="1"/>
          </p:cNvSpPr>
          <p:nvPr>
            <p:ph idx="1"/>
          </p:nvPr>
        </p:nvSpPr>
        <p:spPr/>
        <p:txBody>
          <a:bodyPr/>
          <a:lstStyle/>
          <a:p>
            <a:pPr algn="ctr"/>
            <a:endParaRPr lang="en-US" dirty="0"/>
          </a:p>
          <a:p>
            <a:pPr algn="ctr"/>
            <a:r>
              <a:rPr lang="en-US" dirty="0">
                <a:cs typeface="American Typewriter"/>
              </a:rPr>
              <a:t>Metamorphosis/transformation</a:t>
            </a:r>
          </a:p>
          <a:p>
            <a:pPr algn="ctr"/>
            <a:r>
              <a:rPr lang="en-US" dirty="0">
                <a:cs typeface="American Typewriter"/>
              </a:rPr>
              <a:t>Growth</a:t>
            </a:r>
          </a:p>
          <a:p>
            <a:pPr algn="ctr"/>
            <a:r>
              <a:rPr lang="en-US" dirty="0">
                <a:cs typeface="American Typewriter"/>
              </a:rPr>
              <a:t>instability</a:t>
            </a:r>
          </a:p>
        </p:txBody>
      </p:sp>
    </p:spTree>
    <p:extLst>
      <p:ext uri="{BB962C8B-B14F-4D97-AF65-F5344CB8AC3E}">
        <p14:creationId xmlns:p14="http://schemas.microsoft.com/office/powerpoint/2010/main" val="2420813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a:bodyPr>
          <a:lstStyle/>
          <a:p>
            <a:r>
              <a:rPr lang="en-US" sz="3600" dirty="0">
                <a:cs typeface="American Typewriter"/>
              </a:rPr>
              <a:t>The </a:t>
            </a:r>
            <a:r>
              <a:rPr lang="en-US" sz="3600" dirty="0">
                <a:solidFill>
                  <a:srgbClr val="660066"/>
                </a:solidFill>
                <a:cs typeface="American Typewriter"/>
              </a:rPr>
              <a:t>body</a:t>
            </a:r>
            <a:r>
              <a:rPr lang="en-US" sz="3600" dirty="0">
                <a:cs typeface="American Typewriter"/>
              </a:rPr>
              <a:t> in </a:t>
            </a:r>
            <a:r>
              <a:rPr lang="en-US" sz="3600" dirty="0">
                <a:solidFill>
                  <a:srgbClr val="FF0000"/>
                </a:solidFill>
                <a:cs typeface="American Typewriter"/>
              </a:rPr>
              <a:t>Rome</a:t>
            </a:r>
            <a:r>
              <a:rPr lang="en-US" sz="3600" dirty="0">
                <a:cs typeface="American Typewriter"/>
              </a:rPr>
              <a:t> lived/imagined</a:t>
            </a:r>
          </a:p>
        </p:txBody>
      </p:sp>
      <p:sp>
        <p:nvSpPr>
          <p:cNvPr id="3" name="Content Placeholder 2"/>
          <p:cNvSpPr>
            <a:spLocks noGrp="1"/>
          </p:cNvSpPr>
          <p:nvPr>
            <p:ph idx="1"/>
          </p:nvPr>
        </p:nvSpPr>
        <p:spPr/>
        <p:txBody>
          <a:bodyPr>
            <a:normAutofit/>
          </a:bodyPr>
          <a:lstStyle/>
          <a:p>
            <a:endParaRPr lang="en-US" dirty="0"/>
          </a:p>
          <a:p>
            <a:r>
              <a:rPr lang="en-US" sz="2600" dirty="0">
                <a:cs typeface="American Typewriter"/>
              </a:rPr>
              <a:t>As metaphor, for…</a:t>
            </a:r>
          </a:p>
          <a:p>
            <a:endParaRPr lang="en-US" sz="2600" dirty="0">
              <a:cs typeface="American Typewriter"/>
            </a:endParaRPr>
          </a:p>
          <a:p>
            <a:pPr lvl="5"/>
            <a:r>
              <a:rPr lang="en-US" sz="2600" dirty="0">
                <a:cs typeface="American Typewriter"/>
              </a:rPr>
              <a:t>the body politic</a:t>
            </a:r>
          </a:p>
          <a:p>
            <a:pPr lvl="5"/>
            <a:r>
              <a:rPr lang="en-US" sz="2600" dirty="0">
                <a:cs typeface="American Typewriter"/>
              </a:rPr>
              <a:t>the cosmos</a:t>
            </a:r>
          </a:p>
          <a:p>
            <a:pPr lvl="5"/>
            <a:r>
              <a:rPr lang="en-US" sz="2600" dirty="0">
                <a:cs typeface="American Typewriter"/>
              </a:rPr>
              <a:t>parts of rhetoric</a:t>
            </a:r>
          </a:p>
          <a:p>
            <a:pPr lvl="5"/>
            <a:r>
              <a:rPr lang="en-US" sz="2600" dirty="0">
                <a:cs typeface="American Typewriter"/>
              </a:rPr>
              <a:t>poetry</a:t>
            </a:r>
          </a:p>
          <a:p>
            <a:pPr lvl="5"/>
            <a:r>
              <a:rPr lang="en-US" sz="2600" dirty="0">
                <a:cs typeface="American Typewriter"/>
              </a:rPr>
              <a:t>terrain</a:t>
            </a:r>
          </a:p>
          <a:p>
            <a:pPr lvl="1"/>
            <a:endParaRPr lang="en-US" dirty="0"/>
          </a:p>
        </p:txBody>
      </p:sp>
    </p:spTree>
    <p:extLst>
      <p:ext uri="{BB962C8B-B14F-4D97-AF65-F5344CB8AC3E}">
        <p14:creationId xmlns:p14="http://schemas.microsoft.com/office/powerpoint/2010/main" val="3090618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EFFEB"/>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325563"/>
          </a:xfrm>
        </p:spPr>
        <p:txBody>
          <a:bodyPr>
            <a:normAutofit/>
          </a:bodyPr>
          <a:lstStyle/>
          <a:p>
            <a:r>
              <a:rPr lang="en-US" sz="3600" dirty="0">
                <a:solidFill>
                  <a:srgbClr val="000090"/>
                </a:solidFill>
                <a:cs typeface="American Typewriter"/>
              </a:rPr>
              <a:t>Vulnerability and </a:t>
            </a:r>
            <a:br>
              <a:rPr lang="en-US" sz="3600" dirty="0">
                <a:solidFill>
                  <a:srgbClr val="000090"/>
                </a:solidFill>
                <a:cs typeface="American Typewriter"/>
              </a:rPr>
            </a:br>
            <a:r>
              <a:rPr lang="en-US" sz="3600" dirty="0">
                <a:solidFill>
                  <a:srgbClr val="000090"/>
                </a:solidFill>
                <a:cs typeface="American Typewriter"/>
              </a:rPr>
              <a:t>literary tradition: past and future</a:t>
            </a:r>
          </a:p>
        </p:txBody>
      </p:sp>
      <p:sp>
        <p:nvSpPr>
          <p:cNvPr id="3" name="Content Placeholder 2"/>
          <p:cNvSpPr>
            <a:spLocks noGrp="1"/>
          </p:cNvSpPr>
          <p:nvPr>
            <p:ph idx="1"/>
          </p:nvPr>
        </p:nvSpPr>
        <p:spPr/>
        <p:txBody>
          <a:bodyPr>
            <a:normAutofit fontScale="85000" lnSpcReduction="10000"/>
          </a:bodyPr>
          <a:lstStyle/>
          <a:p>
            <a:endParaRPr lang="en-US" dirty="0">
              <a:latin typeface="American Typewriter"/>
              <a:cs typeface="American Typewriter"/>
            </a:endParaRPr>
          </a:p>
          <a:p>
            <a:r>
              <a:rPr lang="en-US" dirty="0">
                <a:cs typeface="American Typewriter"/>
              </a:rPr>
              <a:t>The father figure (borrow/downgrade his authority, acknowledge/deny your dependency on predecessors)</a:t>
            </a:r>
          </a:p>
          <a:p>
            <a:pPr marL="0" indent="0">
              <a:buNone/>
            </a:pPr>
            <a:r>
              <a:rPr lang="en-US" dirty="0">
                <a:cs typeface="American Typewriter"/>
              </a:rPr>
              <a:t>         E.g.: </a:t>
            </a:r>
            <a:r>
              <a:rPr lang="en-US" sz="3000" b="1" dirty="0">
                <a:cs typeface="American Typewriter"/>
              </a:rPr>
              <a:t>Horace </a:t>
            </a:r>
            <a:r>
              <a:rPr lang="en-US" sz="3000" dirty="0">
                <a:cs typeface="American Typewriter"/>
              </a:rPr>
              <a:t>– </a:t>
            </a:r>
            <a:r>
              <a:rPr lang="en-US" sz="3000" dirty="0" err="1">
                <a:cs typeface="American Typewriter"/>
              </a:rPr>
              <a:t>Lucilius</a:t>
            </a:r>
            <a:r>
              <a:rPr lang="en-US" sz="3000" dirty="0">
                <a:cs typeface="American Typewriter"/>
              </a:rPr>
              <a:t>, </a:t>
            </a:r>
            <a:r>
              <a:rPr lang="en-US" sz="3000" dirty="0" err="1">
                <a:cs typeface="American Typewriter"/>
              </a:rPr>
              <a:t>Hipponax</a:t>
            </a:r>
            <a:r>
              <a:rPr lang="en-US" sz="3000" dirty="0">
                <a:cs typeface="American Typewriter"/>
              </a:rPr>
              <a:t>, 				   					</a:t>
            </a:r>
            <a:r>
              <a:rPr lang="en-US" sz="3000" dirty="0" err="1">
                <a:cs typeface="American Typewriter"/>
              </a:rPr>
              <a:t>Archilochus</a:t>
            </a:r>
            <a:endParaRPr lang="en-US" sz="3000" dirty="0">
              <a:cs typeface="American Typewriter"/>
            </a:endParaRPr>
          </a:p>
          <a:p>
            <a:pPr marL="0" indent="0">
              <a:buNone/>
            </a:pPr>
            <a:r>
              <a:rPr lang="en-US" sz="3000" dirty="0">
                <a:cs typeface="American Typewriter"/>
              </a:rPr>
              <a:t>		      </a:t>
            </a:r>
            <a:r>
              <a:rPr lang="en-US" sz="3000" b="1" dirty="0">
                <a:cs typeface="American Typewriter"/>
              </a:rPr>
              <a:t>Ovid</a:t>
            </a:r>
            <a:r>
              <a:rPr lang="en-US" sz="3000" dirty="0">
                <a:cs typeface="American Typewriter"/>
              </a:rPr>
              <a:t> – Propertius, Tibullus, Virgil</a:t>
            </a:r>
          </a:p>
          <a:p>
            <a:pPr marL="0" indent="0">
              <a:buNone/>
            </a:pPr>
            <a:r>
              <a:rPr lang="en-US" sz="3000" dirty="0">
                <a:cs typeface="American Typewriter"/>
              </a:rPr>
              <a:t>	</a:t>
            </a:r>
            <a:r>
              <a:rPr lang="en-US" sz="3000" b="1" dirty="0">
                <a:cs typeface="American Typewriter"/>
              </a:rPr>
              <a:t>	      Phaedrus  </a:t>
            </a:r>
            <a:r>
              <a:rPr lang="en-US" sz="3000" dirty="0">
                <a:cs typeface="American Typewriter"/>
              </a:rPr>
              <a:t>- Aesop</a:t>
            </a:r>
          </a:p>
          <a:p>
            <a:pPr marL="0" indent="0">
              <a:buNone/>
            </a:pPr>
            <a:endParaRPr lang="en-US" sz="3000" dirty="0">
              <a:cs typeface="American Typewriter"/>
            </a:endParaRPr>
          </a:p>
          <a:p>
            <a:r>
              <a:rPr lang="en-US" dirty="0">
                <a:cs typeface="American Typewriter"/>
              </a:rPr>
              <a:t>Acknowledge/deny vulnerability (of text/authorial fame) in the future</a:t>
            </a:r>
          </a:p>
        </p:txBody>
      </p:sp>
    </p:spTree>
    <p:extLst>
      <p:ext uri="{BB962C8B-B14F-4D97-AF65-F5344CB8AC3E}">
        <p14:creationId xmlns:p14="http://schemas.microsoft.com/office/powerpoint/2010/main" val="1603145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mn-lt"/>
                <a:cs typeface="American Typewriter"/>
              </a:rPr>
              <a:t>The </a:t>
            </a:r>
            <a:r>
              <a:rPr lang="en-US" dirty="0">
                <a:solidFill>
                  <a:schemeClr val="accent3">
                    <a:lumMod val="75000"/>
                  </a:schemeClr>
                </a:solidFill>
                <a:latin typeface="+mn-lt"/>
                <a:cs typeface="American Typewriter"/>
              </a:rPr>
              <a:t>vulnerable subject </a:t>
            </a:r>
            <a:r>
              <a:rPr lang="en-US" dirty="0">
                <a:latin typeface="+mn-lt"/>
                <a:cs typeface="American Typewriter"/>
              </a:rPr>
              <a:t>as </a:t>
            </a:r>
            <a:br>
              <a:rPr lang="en-US" dirty="0">
                <a:latin typeface="+mn-lt"/>
                <a:cs typeface="American Typewriter"/>
              </a:rPr>
            </a:br>
            <a:r>
              <a:rPr lang="en-US" dirty="0">
                <a:solidFill>
                  <a:srgbClr val="004080"/>
                </a:solidFill>
                <a:latin typeface="+mn-lt"/>
                <a:cs typeface="American Typewriter"/>
              </a:rPr>
              <a:t>vulnerable reader</a:t>
            </a:r>
            <a:r>
              <a:rPr lang="en-US" dirty="0">
                <a:latin typeface="+mn-lt"/>
                <a:cs typeface="American Typewriter"/>
              </a:rPr>
              <a:t>?</a:t>
            </a:r>
          </a:p>
        </p:txBody>
      </p:sp>
      <p:sp>
        <p:nvSpPr>
          <p:cNvPr id="3" name="Content Placeholder 2"/>
          <p:cNvSpPr>
            <a:spLocks noGrp="1"/>
          </p:cNvSpPr>
          <p:nvPr>
            <p:ph idx="1"/>
          </p:nvPr>
        </p:nvSpPr>
        <p:spPr/>
        <p:txBody>
          <a:bodyPr/>
          <a:lstStyle/>
          <a:p>
            <a:endParaRPr lang="en-US" dirty="0">
              <a:latin typeface="American Typewriter"/>
              <a:cs typeface="American Typewriter"/>
            </a:endParaRPr>
          </a:p>
          <a:p>
            <a:r>
              <a:rPr lang="en-US" dirty="0">
                <a:cs typeface="American Typewriter"/>
              </a:rPr>
              <a:t>Is the joke on you?</a:t>
            </a:r>
          </a:p>
          <a:p>
            <a:r>
              <a:rPr lang="en-US" dirty="0">
                <a:cs typeface="American Typewriter"/>
              </a:rPr>
              <a:t>Does literature have the power to change us when we ‘consume’ it, or ‘take it in’? </a:t>
            </a:r>
          </a:p>
          <a:p>
            <a:r>
              <a:rPr lang="en-US" dirty="0">
                <a:cs typeface="American Typewriter"/>
              </a:rPr>
              <a:t>Are we (ethically, politically) implicated in ‘reading out’ the representations/perspectives of a text?</a:t>
            </a:r>
          </a:p>
        </p:txBody>
      </p:sp>
    </p:spTree>
    <p:extLst>
      <p:ext uri="{BB962C8B-B14F-4D97-AF65-F5344CB8AC3E}">
        <p14:creationId xmlns:p14="http://schemas.microsoft.com/office/powerpoint/2010/main" val="1383604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pPr marL="0" indent="0" algn="ctr">
              <a:buNone/>
            </a:pPr>
            <a:r>
              <a:rPr lang="en-US" dirty="0">
                <a:latin typeface="+mj-lt"/>
                <a:cs typeface="American Typewriter"/>
              </a:rPr>
              <a:t>The body is… </a:t>
            </a:r>
          </a:p>
          <a:p>
            <a:pPr marL="0" indent="0" algn="ctr">
              <a:buNone/>
            </a:pPr>
            <a:r>
              <a:rPr lang="en-US" dirty="0">
                <a:latin typeface="+mj-lt"/>
                <a:cs typeface="American Typewriter"/>
              </a:rPr>
              <a:t>not (just) an unproblematic fact of nature</a:t>
            </a:r>
          </a:p>
        </p:txBody>
      </p:sp>
    </p:spTree>
    <p:extLst>
      <p:ext uri="{BB962C8B-B14F-4D97-AF65-F5344CB8AC3E}">
        <p14:creationId xmlns:p14="http://schemas.microsoft.com/office/powerpoint/2010/main" val="795255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408000"/>
                </a:solidFill>
                <a:latin typeface="+mn-lt"/>
                <a:cs typeface="American Typewriter"/>
              </a:rPr>
              <a:t>Taking the body for granted</a:t>
            </a:r>
          </a:p>
        </p:txBody>
      </p:sp>
      <p:sp>
        <p:nvSpPr>
          <p:cNvPr id="3" name="Content Placeholder 2"/>
          <p:cNvSpPr>
            <a:spLocks noGrp="1"/>
          </p:cNvSpPr>
          <p:nvPr>
            <p:ph idx="1"/>
          </p:nvPr>
        </p:nvSpPr>
        <p:spPr>
          <a:xfrm>
            <a:off x="457200" y="1948542"/>
            <a:ext cx="8229600" cy="4525963"/>
          </a:xfrm>
        </p:spPr>
        <p:txBody>
          <a:bodyPr>
            <a:normAutofit/>
          </a:bodyPr>
          <a:lstStyle/>
          <a:p>
            <a:r>
              <a:rPr lang="en-US" sz="2600" dirty="0">
                <a:latin typeface="+mj-lt"/>
                <a:cs typeface="American Typewriter"/>
              </a:rPr>
              <a:t>As something we own?</a:t>
            </a:r>
          </a:p>
          <a:p>
            <a:r>
              <a:rPr lang="en-US" sz="2600" dirty="0">
                <a:latin typeface="+mj-lt"/>
                <a:cs typeface="American Typewriter"/>
              </a:rPr>
              <a:t>As distinct from the mind/soul?</a:t>
            </a:r>
          </a:p>
          <a:p>
            <a:r>
              <a:rPr lang="en-US" sz="2600" dirty="0">
                <a:latin typeface="+mj-lt"/>
                <a:cs typeface="American Typewriter"/>
              </a:rPr>
              <a:t>As natural?</a:t>
            </a:r>
          </a:p>
          <a:p>
            <a:r>
              <a:rPr lang="en-US" sz="2600" dirty="0">
                <a:latin typeface="+mj-lt"/>
                <a:cs typeface="American Typewriter"/>
              </a:rPr>
              <a:t>As gendered?</a:t>
            </a:r>
          </a:p>
          <a:p>
            <a:r>
              <a:rPr lang="en-US" sz="2600" dirty="0">
                <a:latin typeface="+mj-lt"/>
                <a:cs typeface="American Typewriter"/>
              </a:rPr>
              <a:t>As excluding ‘other’ bodies? Women, babies and children, the elderly, slaves, animals, foreigners, non-citizens?</a:t>
            </a:r>
          </a:p>
        </p:txBody>
      </p:sp>
    </p:spTree>
    <p:extLst>
      <p:ext uri="{BB962C8B-B14F-4D97-AF65-F5344CB8AC3E}">
        <p14:creationId xmlns:p14="http://schemas.microsoft.com/office/powerpoint/2010/main" val="2806395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65000"/>
                    <a:lumOff val="35000"/>
                  </a:schemeClr>
                </a:solidFill>
                <a:latin typeface="+mn-lt"/>
                <a:cs typeface="American Typewriter"/>
              </a:rPr>
              <a:t>The</a:t>
            </a:r>
            <a:r>
              <a:rPr lang="en-US" dirty="0">
                <a:solidFill>
                  <a:srgbClr val="FF00FF"/>
                </a:solidFill>
                <a:latin typeface="+mn-lt"/>
                <a:cs typeface="American Typewriter"/>
              </a:rPr>
              <a:t> vulnerable </a:t>
            </a:r>
            <a:r>
              <a:rPr lang="en-US" dirty="0">
                <a:solidFill>
                  <a:schemeClr val="tx1">
                    <a:lumMod val="65000"/>
                    <a:lumOff val="35000"/>
                  </a:schemeClr>
                </a:solidFill>
                <a:latin typeface="+mn-lt"/>
                <a:cs typeface="American Typewriter"/>
              </a:rPr>
              <a:t>subject</a:t>
            </a:r>
          </a:p>
        </p:txBody>
      </p:sp>
      <p:sp>
        <p:nvSpPr>
          <p:cNvPr id="3" name="Content Placeholder 2"/>
          <p:cNvSpPr>
            <a:spLocks noGrp="1"/>
          </p:cNvSpPr>
          <p:nvPr>
            <p:ph idx="1"/>
          </p:nvPr>
        </p:nvSpPr>
        <p:spPr>
          <a:xfrm>
            <a:off x="457200" y="1914068"/>
            <a:ext cx="8229600" cy="4475846"/>
          </a:xfrm>
        </p:spPr>
        <p:txBody>
          <a:bodyPr>
            <a:normAutofit fontScale="40000" lnSpcReduction="20000"/>
          </a:bodyPr>
          <a:lstStyle/>
          <a:p>
            <a:r>
              <a:rPr lang="en-GB" sz="5100" dirty="0">
                <a:cs typeface="American Typewriter"/>
              </a:rPr>
              <a:t>Martha Nussbaum, </a:t>
            </a:r>
            <a:r>
              <a:rPr lang="en-GB" sz="5100" i="1" dirty="0">
                <a:cs typeface="American Typewriter"/>
              </a:rPr>
              <a:t>Frontiers of Justice</a:t>
            </a:r>
            <a:r>
              <a:rPr lang="en-GB" sz="5100" dirty="0">
                <a:cs typeface="American Typewriter"/>
              </a:rPr>
              <a:t> (2006) p132:</a:t>
            </a:r>
          </a:p>
          <a:p>
            <a:endParaRPr lang="it-IT" dirty="0">
              <a:cs typeface="American Typewriter"/>
            </a:endParaRPr>
          </a:p>
          <a:p>
            <a:pPr marL="0" indent="0">
              <a:lnSpc>
                <a:spcPct val="120000"/>
              </a:lnSpc>
              <a:spcBef>
                <a:spcPts val="0"/>
              </a:spcBef>
              <a:buNone/>
            </a:pPr>
            <a:r>
              <a:rPr lang="en-US" sz="6000" dirty="0">
                <a:cs typeface="American Typewriter"/>
              </a:rPr>
              <a:t>The Kantian split between personhood and </a:t>
            </a:r>
            <a:r>
              <a:rPr lang="en-US" sz="6000" dirty="0" err="1">
                <a:cs typeface="American Typewriter"/>
              </a:rPr>
              <a:t>animality</a:t>
            </a:r>
            <a:r>
              <a:rPr lang="en-US" sz="6000" dirty="0">
                <a:cs typeface="American Typewriter"/>
              </a:rPr>
              <a:t> is deeply</a:t>
            </a:r>
            <a:endParaRPr lang="it-IT" sz="6000" dirty="0">
              <a:cs typeface="American Typewriter"/>
            </a:endParaRPr>
          </a:p>
          <a:p>
            <a:pPr marL="0" indent="0">
              <a:lnSpc>
                <a:spcPct val="120000"/>
              </a:lnSpc>
              <a:spcBef>
                <a:spcPts val="0"/>
              </a:spcBef>
              <a:buNone/>
            </a:pPr>
            <a:r>
              <a:rPr lang="en-US" sz="6000" dirty="0">
                <a:cs typeface="American Typewriter"/>
              </a:rPr>
              <a:t>problematic. First, it denies a fact that ought to be evident to</a:t>
            </a:r>
            <a:endParaRPr lang="it-IT" sz="6000" dirty="0">
              <a:cs typeface="American Typewriter"/>
            </a:endParaRPr>
          </a:p>
          <a:p>
            <a:pPr marL="0" indent="0">
              <a:lnSpc>
                <a:spcPct val="120000"/>
              </a:lnSpc>
              <a:spcBef>
                <a:spcPts val="0"/>
              </a:spcBef>
              <a:buNone/>
            </a:pPr>
            <a:r>
              <a:rPr lang="en-US" sz="6000" dirty="0">
                <a:cs typeface="American Typewriter"/>
              </a:rPr>
              <a:t>one who thinks clearly about this issue: namely, the fact that our</a:t>
            </a:r>
            <a:r>
              <a:rPr lang="it-IT" sz="6000" dirty="0">
                <a:cs typeface="American Typewriter"/>
              </a:rPr>
              <a:t> </a:t>
            </a:r>
            <a:r>
              <a:rPr lang="en-US" sz="6000" dirty="0">
                <a:cs typeface="American Typewriter"/>
              </a:rPr>
              <a:t>dignity just is the dignity of a certain sort of animal. It is the animal</a:t>
            </a:r>
            <a:r>
              <a:rPr lang="it-IT" sz="6000" dirty="0">
                <a:cs typeface="American Typewriter"/>
              </a:rPr>
              <a:t> </a:t>
            </a:r>
            <a:r>
              <a:rPr lang="en-US" sz="6000" dirty="0">
                <a:cs typeface="American Typewriter"/>
              </a:rPr>
              <a:t>sort of dignity, and that very sort of dignity could not be</a:t>
            </a:r>
            <a:r>
              <a:rPr lang="it-IT" sz="6000" dirty="0">
                <a:cs typeface="American Typewriter"/>
              </a:rPr>
              <a:t> </a:t>
            </a:r>
            <a:r>
              <a:rPr lang="en-US" sz="6000" dirty="0">
                <a:cs typeface="American Typewriter"/>
              </a:rPr>
              <a:t>possessed by a being who was not mortal and vulnerable, just as</a:t>
            </a:r>
            <a:r>
              <a:rPr lang="it-IT" sz="6000" dirty="0">
                <a:cs typeface="American Typewriter"/>
              </a:rPr>
              <a:t> </a:t>
            </a:r>
            <a:r>
              <a:rPr lang="en-US" sz="6000" dirty="0">
                <a:cs typeface="American Typewriter"/>
              </a:rPr>
              <a:t>the beauty of a cherry tree in bloom could not be possessed by a</a:t>
            </a:r>
            <a:r>
              <a:rPr lang="it-IT" sz="6000" dirty="0">
                <a:cs typeface="American Typewriter"/>
              </a:rPr>
              <a:t> </a:t>
            </a:r>
            <a:r>
              <a:rPr lang="en-US" sz="6000" dirty="0">
                <a:cs typeface="American Typewriter"/>
              </a:rPr>
              <a:t>diamond.</a:t>
            </a:r>
            <a:endParaRPr lang="it-IT" sz="6000" dirty="0">
              <a:cs typeface="American Typewriter"/>
            </a:endParaRPr>
          </a:p>
          <a:p>
            <a:endParaRPr lang="en-US" dirty="0"/>
          </a:p>
        </p:txBody>
      </p:sp>
    </p:spTree>
    <p:extLst>
      <p:ext uri="{BB962C8B-B14F-4D97-AF65-F5344CB8AC3E}">
        <p14:creationId xmlns:p14="http://schemas.microsoft.com/office/powerpoint/2010/main" val="1927220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199" y="339881"/>
            <a:ext cx="8948057" cy="1260319"/>
          </a:xfrm>
        </p:spPr>
        <p:txBody>
          <a:bodyPr>
            <a:normAutofit fontScale="90000"/>
          </a:bodyPr>
          <a:lstStyle/>
          <a:p>
            <a:r>
              <a:rPr lang="en-GB" sz="2800" dirty="0">
                <a:solidFill>
                  <a:schemeClr val="tx2">
                    <a:lumMod val="75000"/>
                  </a:schemeClr>
                </a:solidFill>
                <a:latin typeface="+mn-lt"/>
                <a:cs typeface="American Typewriter"/>
              </a:rPr>
              <a:t>Fineman, </a:t>
            </a:r>
            <a:r>
              <a:rPr lang="en-GB" sz="2800" i="1" dirty="0">
                <a:solidFill>
                  <a:schemeClr val="tx2">
                    <a:lumMod val="75000"/>
                  </a:schemeClr>
                </a:solidFill>
                <a:latin typeface="+mn-lt"/>
                <a:cs typeface="American Typewriter"/>
              </a:rPr>
              <a:t>The vulnerable subject</a:t>
            </a:r>
            <a:r>
              <a:rPr lang="en-GB" sz="2800" dirty="0">
                <a:solidFill>
                  <a:schemeClr val="tx2">
                    <a:lumMod val="75000"/>
                  </a:schemeClr>
                </a:solidFill>
                <a:latin typeface="+mn-lt"/>
                <a:cs typeface="American Typewriter"/>
              </a:rPr>
              <a:t>: anchoring equality in the human condition’ </a:t>
            </a:r>
            <a:r>
              <a:rPr lang="en-GB" sz="2800" i="1" dirty="0">
                <a:solidFill>
                  <a:schemeClr val="tx2">
                    <a:lumMod val="75000"/>
                  </a:schemeClr>
                </a:solidFill>
                <a:latin typeface="+mn-lt"/>
                <a:cs typeface="American Typewriter"/>
              </a:rPr>
              <a:t>Yale Journal of Law and Feminism</a:t>
            </a:r>
            <a:r>
              <a:rPr lang="en-GB" sz="2800" dirty="0">
                <a:solidFill>
                  <a:schemeClr val="tx2">
                    <a:lumMod val="75000"/>
                  </a:schemeClr>
                </a:solidFill>
                <a:latin typeface="+mn-lt"/>
                <a:cs typeface="American Typewriter"/>
              </a:rPr>
              <a:t>, 20.1 (2008), pp1-2</a:t>
            </a:r>
            <a:r>
              <a:rPr lang="en-GB" sz="2800" dirty="0">
                <a:latin typeface="American Typewriter"/>
                <a:cs typeface="American Typewriter"/>
              </a:rPr>
              <a:t>:</a:t>
            </a:r>
            <a:br>
              <a:rPr lang="it-IT" sz="2800" dirty="0">
                <a:latin typeface="American Typewriter"/>
                <a:cs typeface="American Typewriter"/>
              </a:rPr>
            </a:br>
            <a:endParaRPr lang="en-US" sz="2800" dirty="0">
              <a:latin typeface="American Typewriter"/>
              <a:cs typeface="American Typewriter"/>
            </a:endParaRPr>
          </a:p>
        </p:txBody>
      </p:sp>
      <p:sp>
        <p:nvSpPr>
          <p:cNvPr id="3" name="Content Placeholder 2"/>
          <p:cNvSpPr>
            <a:spLocks noGrp="1"/>
          </p:cNvSpPr>
          <p:nvPr>
            <p:ph idx="1"/>
          </p:nvPr>
        </p:nvSpPr>
        <p:spPr>
          <a:xfrm>
            <a:off x="457200" y="1753072"/>
            <a:ext cx="8229600" cy="4704673"/>
          </a:xfrm>
        </p:spPr>
        <p:txBody>
          <a:bodyPr>
            <a:normAutofit/>
          </a:bodyPr>
          <a:lstStyle/>
          <a:p>
            <a:pPr marL="0" indent="0">
              <a:spcBef>
                <a:spcPts val="0"/>
              </a:spcBef>
              <a:buNone/>
            </a:pPr>
            <a:r>
              <a:rPr lang="en-GB" sz="2600" dirty="0">
                <a:latin typeface="+mj-lt"/>
                <a:cs typeface="American Typewriter"/>
              </a:rPr>
              <a:t>I argue that vulnerability is – and should be understood to be – universal and constant, </a:t>
            </a:r>
            <a:r>
              <a:rPr lang="en-GB" sz="2600" dirty="0">
                <a:solidFill>
                  <a:srgbClr val="000000"/>
                </a:solidFill>
                <a:latin typeface="+mj-lt"/>
                <a:cs typeface="American Typewriter"/>
              </a:rPr>
              <a:t>inherent in the human condition. The </a:t>
            </a:r>
            <a:r>
              <a:rPr lang="en-GB" sz="2600" dirty="0">
                <a:latin typeface="+mj-lt"/>
                <a:cs typeface="American Typewriter"/>
              </a:rPr>
              <a:t>vulnerability approach I propose is an alternative to traditional equal protection analysis; it is a ‘post-identity’ inquiry in that it is not focused only on discrimination against defined groups, but concerned with privilege and favour conferred on limited segments of the population by the state and broader society through their institutions….</a:t>
            </a:r>
            <a:endParaRPr lang="en-US" sz="2600" dirty="0">
              <a:latin typeface="+mj-lt"/>
              <a:cs typeface="American Typewriter"/>
            </a:endParaRPr>
          </a:p>
        </p:txBody>
      </p:sp>
    </p:spTree>
    <p:extLst>
      <p:ext uri="{BB962C8B-B14F-4D97-AF65-F5344CB8AC3E}">
        <p14:creationId xmlns:p14="http://schemas.microsoft.com/office/powerpoint/2010/main" val="473671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43000"/>
            <a:ext cx="8229600" cy="4983163"/>
          </a:xfrm>
        </p:spPr>
        <p:txBody>
          <a:bodyPr>
            <a:normAutofit/>
          </a:bodyPr>
          <a:lstStyle/>
          <a:p>
            <a:pPr marL="0" indent="0">
              <a:spcBef>
                <a:spcPts val="0"/>
              </a:spcBef>
              <a:buNone/>
            </a:pPr>
            <a:r>
              <a:rPr lang="en-GB" sz="2600" dirty="0">
                <a:latin typeface="+mj-lt"/>
                <a:cs typeface="American Typewriter"/>
              </a:rPr>
              <a:t>To richly theorize a concept of vulnerability is to develop a more complex subject around which to build social policy and law; this new complex subject can be used to redefine and expand current ideas about state responsibility toward individuals and institutions. In fact, I argue that the ‘</a:t>
            </a:r>
            <a:r>
              <a:rPr lang="en-GB" sz="2600" dirty="0">
                <a:solidFill>
                  <a:srgbClr val="000080"/>
                </a:solidFill>
                <a:latin typeface="+mj-lt"/>
                <a:cs typeface="American Typewriter"/>
              </a:rPr>
              <a:t>vulnerable subject’</a:t>
            </a:r>
            <a:r>
              <a:rPr lang="en-GB" sz="2600" dirty="0">
                <a:latin typeface="+mj-lt"/>
                <a:cs typeface="American Typewriter"/>
              </a:rPr>
              <a:t> must replace the </a:t>
            </a:r>
            <a:r>
              <a:rPr lang="en-GB" sz="2600" dirty="0">
                <a:solidFill>
                  <a:srgbClr val="008000"/>
                </a:solidFill>
                <a:latin typeface="+mj-lt"/>
                <a:cs typeface="American Typewriter"/>
              </a:rPr>
              <a:t>autonomous and independent subject </a:t>
            </a:r>
            <a:r>
              <a:rPr lang="en-GB" sz="2600" dirty="0">
                <a:latin typeface="+mj-lt"/>
                <a:cs typeface="American Typewriter"/>
              </a:rPr>
              <a:t>asserted in the liberal tradition. Far more representative of actual lived experience and the human condition, the vulnerable subject should be at the centre of our political and theoretical endeavours.</a:t>
            </a:r>
            <a:endParaRPr lang="it-IT" sz="2600" dirty="0">
              <a:latin typeface="+mj-lt"/>
              <a:cs typeface="American Typewriter"/>
            </a:endParaRPr>
          </a:p>
          <a:p>
            <a:pPr marL="0" indent="0">
              <a:buNone/>
            </a:pPr>
            <a:endParaRPr lang="en-US" dirty="0"/>
          </a:p>
        </p:txBody>
      </p:sp>
    </p:spTree>
    <p:extLst>
      <p:ext uri="{BB962C8B-B14F-4D97-AF65-F5344CB8AC3E}">
        <p14:creationId xmlns:p14="http://schemas.microsoft.com/office/powerpoint/2010/main" val="1990974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0398" y="274638"/>
            <a:ext cx="8728160" cy="1143000"/>
          </a:xfrm>
          <a:solidFill>
            <a:schemeClr val="bg1">
              <a:lumMod val="95000"/>
            </a:schemeClr>
          </a:solidFill>
        </p:spPr>
        <p:txBody>
          <a:bodyPr>
            <a:noAutofit/>
          </a:bodyPr>
          <a:lstStyle/>
          <a:p>
            <a:r>
              <a:rPr lang="en-US" sz="3600" dirty="0">
                <a:solidFill>
                  <a:srgbClr val="000080"/>
                </a:solidFill>
                <a:latin typeface="+mn-lt"/>
                <a:cs typeface="American Typewriter"/>
              </a:rPr>
              <a:t>Butler, </a:t>
            </a:r>
            <a:r>
              <a:rPr lang="en-US" sz="3600" i="1" dirty="0">
                <a:solidFill>
                  <a:srgbClr val="000080"/>
                </a:solidFill>
                <a:latin typeface="+mn-lt"/>
                <a:cs typeface="American Typewriter"/>
              </a:rPr>
              <a:t>Precarious Life </a:t>
            </a:r>
            <a:r>
              <a:rPr lang="en-US" sz="3600" dirty="0">
                <a:solidFill>
                  <a:srgbClr val="000080"/>
                </a:solidFill>
                <a:latin typeface="+mn-lt"/>
                <a:cs typeface="American Typewriter"/>
              </a:rPr>
              <a:t>(2004) 42-3</a:t>
            </a:r>
          </a:p>
        </p:txBody>
      </p:sp>
      <p:sp>
        <p:nvSpPr>
          <p:cNvPr id="3" name="Content Placeholder 2"/>
          <p:cNvSpPr>
            <a:spLocks noGrp="1"/>
          </p:cNvSpPr>
          <p:nvPr>
            <p:ph idx="1"/>
          </p:nvPr>
        </p:nvSpPr>
        <p:spPr>
          <a:xfrm>
            <a:off x="457200" y="1621971"/>
            <a:ext cx="8229600" cy="4933516"/>
          </a:xfrm>
        </p:spPr>
        <p:txBody>
          <a:bodyPr>
            <a:normAutofit fontScale="25000" lnSpcReduction="20000"/>
          </a:bodyPr>
          <a:lstStyle/>
          <a:p>
            <a:pPr marL="0" indent="0">
              <a:lnSpc>
                <a:spcPct val="120000"/>
              </a:lnSpc>
              <a:spcBef>
                <a:spcPts val="0"/>
              </a:spcBef>
              <a:buNone/>
            </a:pPr>
            <a:r>
              <a:rPr lang="en-US" sz="9600" dirty="0">
                <a:latin typeface="+mj-lt"/>
                <a:cs typeface="American Typewriter"/>
              </a:rPr>
              <a:t>By insisting on a ‘common’ corporeal vulnerability, I may seem</a:t>
            </a:r>
            <a:r>
              <a:rPr lang="it-IT" sz="9600" dirty="0">
                <a:latin typeface="+mj-lt"/>
                <a:cs typeface="American Typewriter"/>
              </a:rPr>
              <a:t> </a:t>
            </a:r>
            <a:r>
              <a:rPr lang="en-US" sz="9600" dirty="0">
                <a:latin typeface="+mj-lt"/>
                <a:cs typeface="American Typewriter"/>
              </a:rPr>
              <a:t>to be positing a new basis for humanism. That might be true, but I am </a:t>
            </a:r>
            <a:r>
              <a:rPr lang="it-IT" sz="9600" dirty="0">
                <a:latin typeface="+mj-lt"/>
                <a:cs typeface="American Typewriter"/>
              </a:rPr>
              <a:t> </a:t>
            </a:r>
            <a:r>
              <a:rPr lang="en-US" sz="9600" dirty="0">
                <a:latin typeface="+mj-lt"/>
                <a:cs typeface="American Typewriter"/>
              </a:rPr>
              <a:t>prone to consider this differently. A vulnerability must be perceived</a:t>
            </a:r>
            <a:r>
              <a:rPr lang="it-IT" sz="9600" dirty="0">
                <a:latin typeface="+mj-lt"/>
                <a:cs typeface="American Typewriter"/>
              </a:rPr>
              <a:t> </a:t>
            </a:r>
            <a:r>
              <a:rPr lang="en-US" sz="9600" dirty="0">
                <a:latin typeface="+mj-lt"/>
                <a:cs typeface="American Typewriter"/>
              </a:rPr>
              <a:t>and recognized in order to come into play in an ethical encounter, and</a:t>
            </a:r>
            <a:r>
              <a:rPr lang="it-IT" sz="9600" dirty="0">
                <a:latin typeface="+mj-lt"/>
                <a:cs typeface="American Typewriter"/>
              </a:rPr>
              <a:t> </a:t>
            </a:r>
            <a:r>
              <a:rPr lang="en-US" sz="9600" dirty="0">
                <a:latin typeface="+mj-lt"/>
                <a:cs typeface="American Typewriter"/>
              </a:rPr>
              <a:t>there is no guarantee that this will happen. Not only is there always</a:t>
            </a:r>
            <a:r>
              <a:rPr lang="it-IT" sz="9600" dirty="0">
                <a:latin typeface="+mj-lt"/>
                <a:cs typeface="American Typewriter"/>
              </a:rPr>
              <a:t> </a:t>
            </a:r>
            <a:r>
              <a:rPr lang="en-US" sz="9600" dirty="0">
                <a:latin typeface="+mj-lt"/>
                <a:cs typeface="American Typewriter"/>
              </a:rPr>
              <a:t>the possibility that a vulnerability will not be recognized and that it</a:t>
            </a:r>
            <a:r>
              <a:rPr lang="it-IT" sz="9600" dirty="0">
                <a:latin typeface="+mj-lt"/>
                <a:cs typeface="American Typewriter"/>
              </a:rPr>
              <a:t> </a:t>
            </a:r>
            <a:r>
              <a:rPr lang="en-US" sz="9600" dirty="0">
                <a:latin typeface="+mj-lt"/>
                <a:cs typeface="American Typewriter"/>
              </a:rPr>
              <a:t>will be constituted as the ‘unrecognizable’, but when a vulnerability</a:t>
            </a:r>
            <a:r>
              <a:rPr lang="it-IT" sz="9600" dirty="0">
                <a:latin typeface="+mj-lt"/>
                <a:cs typeface="American Typewriter"/>
              </a:rPr>
              <a:t> </a:t>
            </a:r>
            <a:r>
              <a:rPr lang="en-US" sz="9600" dirty="0">
                <a:latin typeface="+mj-lt"/>
                <a:cs typeface="American Typewriter"/>
              </a:rPr>
              <a:t>is  recognized, that recognition has the power to change the meaning</a:t>
            </a:r>
            <a:r>
              <a:rPr lang="it-IT" sz="9600" dirty="0">
                <a:latin typeface="+mj-lt"/>
                <a:cs typeface="American Typewriter"/>
              </a:rPr>
              <a:t> </a:t>
            </a:r>
            <a:r>
              <a:rPr lang="en-US" sz="9600" dirty="0">
                <a:latin typeface="+mj-lt"/>
                <a:cs typeface="American Typewriter"/>
              </a:rPr>
              <a:t>and structure of the vulnerability itself…</a:t>
            </a:r>
            <a:r>
              <a:rPr lang="en-GB" sz="9600" dirty="0">
                <a:latin typeface="+mj-lt"/>
                <a:cs typeface="American Typewriter"/>
              </a:rPr>
              <a:t> </a:t>
            </a:r>
            <a:endParaRPr lang="it-IT" sz="9600" dirty="0">
              <a:latin typeface="+mj-lt"/>
              <a:cs typeface="American Typewriter"/>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20685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80"/>
                </a:solidFill>
                <a:latin typeface="+mn-lt"/>
                <a:cs typeface="American Typewriter"/>
              </a:rPr>
              <a:t>Butler (2006) p43</a:t>
            </a:r>
          </a:p>
        </p:txBody>
      </p:sp>
      <p:sp>
        <p:nvSpPr>
          <p:cNvPr id="3" name="Content Placeholder 2"/>
          <p:cNvSpPr>
            <a:spLocks noGrp="1"/>
          </p:cNvSpPr>
          <p:nvPr>
            <p:ph idx="1"/>
          </p:nvPr>
        </p:nvSpPr>
        <p:spPr>
          <a:xfrm>
            <a:off x="457200" y="1417638"/>
            <a:ext cx="8229600" cy="5093772"/>
          </a:xfrm>
        </p:spPr>
        <p:txBody>
          <a:bodyPr>
            <a:normAutofit fontScale="55000" lnSpcReduction="20000"/>
          </a:bodyPr>
          <a:lstStyle/>
          <a:p>
            <a:pPr marL="0" indent="0">
              <a:lnSpc>
                <a:spcPct val="120000"/>
              </a:lnSpc>
              <a:spcBef>
                <a:spcPts val="0"/>
              </a:spcBef>
              <a:buNone/>
            </a:pPr>
            <a:r>
              <a:rPr lang="en-US" sz="3800" dirty="0">
                <a:cs typeface="American Typewriter"/>
              </a:rPr>
              <a:t>...</a:t>
            </a:r>
            <a:r>
              <a:rPr lang="en-US" sz="4200" dirty="0">
                <a:cs typeface="American Typewriter"/>
              </a:rPr>
              <a:t>In this sense, if vulnerability</a:t>
            </a:r>
            <a:r>
              <a:rPr lang="it-IT" sz="4200" dirty="0">
                <a:cs typeface="American Typewriter"/>
              </a:rPr>
              <a:t> </a:t>
            </a:r>
            <a:r>
              <a:rPr lang="en-US" sz="4200" dirty="0">
                <a:cs typeface="American Typewriter"/>
              </a:rPr>
              <a:t>is one precondition for humanization, and humanization takes place</a:t>
            </a:r>
            <a:r>
              <a:rPr lang="it-IT" sz="4200" dirty="0">
                <a:cs typeface="American Typewriter"/>
              </a:rPr>
              <a:t> </a:t>
            </a:r>
            <a:r>
              <a:rPr lang="en-US" sz="4200" dirty="0">
                <a:cs typeface="American Typewriter"/>
              </a:rPr>
              <a:t>differently through variable norms of recognition, then it follows</a:t>
            </a:r>
            <a:r>
              <a:rPr lang="it-IT" sz="4200" dirty="0">
                <a:cs typeface="American Typewriter"/>
              </a:rPr>
              <a:t> </a:t>
            </a:r>
            <a:r>
              <a:rPr lang="en-US" sz="4200" dirty="0">
                <a:cs typeface="American Typewriter"/>
              </a:rPr>
              <a:t>that vulnerability is fundamentally dependent on existing norms of</a:t>
            </a:r>
            <a:r>
              <a:rPr lang="it-IT" sz="4200" dirty="0">
                <a:cs typeface="American Typewriter"/>
              </a:rPr>
              <a:t> </a:t>
            </a:r>
            <a:r>
              <a:rPr lang="en-US" sz="4200" dirty="0">
                <a:cs typeface="American Typewriter"/>
              </a:rPr>
              <a:t>recognition if it is to be attributed to any human subject.</a:t>
            </a:r>
            <a:r>
              <a:rPr lang="it-IT" sz="4200" dirty="0">
                <a:cs typeface="American Typewriter"/>
              </a:rPr>
              <a:t> </a:t>
            </a:r>
            <a:r>
              <a:rPr lang="en-US" sz="4200" dirty="0">
                <a:cs typeface="American Typewriter"/>
              </a:rPr>
              <a:t>true; but it is true, in part, precisely because our utterance</a:t>
            </a:r>
            <a:r>
              <a:rPr lang="it-IT" sz="4200" dirty="0">
                <a:cs typeface="American Typewriter"/>
              </a:rPr>
              <a:t> </a:t>
            </a:r>
            <a:r>
              <a:rPr lang="en-US" sz="4200" dirty="0">
                <a:cs typeface="American Typewriter"/>
              </a:rPr>
              <a:t>enacts the very recognition of vulnerability and so shows the importance</a:t>
            </a:r>
            <a:r>
              <a:rPr lang="it-IT" sz="4200" dirty="0">
                <a:cs typeface="American Typewriter"/>
              </a:rPr>
              <a:t> </a:t>
            </a:r>
            <a:r>
              <a:rPr lang="en-US" sz="4200" dirty="0">
                <a:cs typeface="American Typewriter"/>
              </a:rPr>
              <a:t>of recognition itself for sustaining vulnerability. We perform</a:t>
            </a:r>
            <a:r>
              <a:rPr lang="it-IT" sz="4200" dirty="0">
                <a:cs typeface="American Typewriter"/>
              </a:rPr>
              <a:t> </a:t>
            </a:r>
            <a:r>
              <a:rPr lang="en-US" sz="4200" dirty="0">
                <a:cs typeface="American Typewriter"/>
              </a:rPr>
              <a:t>the recognition by making the claim, and that is surely a very good</a:t>
            </a:r>
            <a:r>
              <a:rPr lang="it-IT" sz="4200" dirty="0">
                <a:cs typeface="American Typewriter"/>
              </a:rPr>
              <a:t> </a:t>
            </a:r>
            <a:r>
              <a:rPr lang="en-US" sz="4200" dirty="0">
                <a:cs typeface="American Typewriter"/>
              </a:rPr>
              <a:t>ethical reason to make the claim. We make the claim, however,</a:t>
            </a:r>
            <a:r>
              <a:rPr lang="it-IT" sz="4200" dirty="0">
                <a:cs typeface="American Typewriter"/>
              </a:rPr>
              <a:t> </a:t>
            </a:r>
            <a:r>
              <a:rPr lang="en-US" sz="4200" dirty="0">
                <a:cs typeface="American Typewriter"/>
              </a:rPr>
              <a:t>precisely because it is not taken for granted, precisely because it is</a:t>
            </a:r>
            <a:r>
              <a:rPr lang="it-IT" sz="4200" dirty="0">
                <a:cs typeface="American Typewriter"/>
              </a:rPr>
              <a:t> </a:t>
            </a:r>
            <a:r>
              <a:rPr lang="en-US" sz="4200" dirty="0">
                <a:cs typeface="American Typewriter"/>
              </a:rPr>
              <a:t>not, in every instance, honored. Vulnerability takes on another</a:t>
            </a:r>
            <a:r>
              <a:rPr lang="it-IT" sz="4200" dirty="0">
                <a:cs typeface="American Typewriter"/>
              </a:rPr>
              <a:t> </a:t>
            </a:r>
            <a:r>
              <a:rPr lang="en-US" sz="4200" dirty="0">
                <a:cs typeface="American Typewriter"/>
              </a:rPr>
              <a:t>meaning at the moment it is recognized, and recognition wields the</a:t>
            </a:r>
            <a:r>
              <a:rPr lang="it-IT" sz="4200" dirty="0">
                <a:cs typeface="American Typewriter"/>
              </a:rPr>
              <a:t> </a:t>
            </a:r>
            <a:r>
              <a:rPr lang="en-US" sz="4200" dirty="0">
                <a:cs typeface="American Typewriter"/>
              </a:rPr>
              <a:t>power to reconstitute vulnerability.’</a:t>
            </a:r>
            <a:endParaRPr lang="it-IT" sz="4200" dirty="0">
              <a:cs typeface="American Typewriter"/>
            </a:endParaRPr>
          </a:p>
          <a:p>
            <a:pPr marL="0" indent="0">
              <a:buNone/>
            </a:pPr>
            <a:endParaRPr lang="en-US" dirty="0"/>
          </a:p>
        </p:txBody>
      </p:sp>
    </p:spTree>
    <p:extLst>
      <p:ext uri="{BB962C8B-B14F-4D97-AF65-F5344CB8AC3E}">
        <p14:creationId xmlns:p14="http://schemas.microsoft.com/office/powerpoint/2010/main" val="17511267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3162</TotalTime>
  <Words>1161</Words>
  <Application>Microsoft Office PowerPoint</Application>
  <PresentationFormat>On-screen Show (4:3)</PresentationFormat>
  <Paragraphs>124</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American Typewriter</vt:lpstr>
      <vt:lpstr>Arial</vt:lpstr>
      <vt:lpstr>Calibri</vt:lpstr>
      <vt:lpstr>Office Theme</vt:lpstr>
      <vt:lpstr>The Vulnerable Body</vt:lpstr>
      <vt:lpstr>The body in Rome lived/imagined</vt:lpstr>
      <vt:lpstr>PowerPoint Presentation</vt:lpstr>
      <vt:lpstr>Taking the body for granted</vt:lpstr>
      <vt:lpstr>The vulnerable subject</vt:lpstr>
      <vt:lpstr>Fineman, The vulnerable subject: anchoring equality in the human condition’ Yale Journal of Law and Feminism, 20.1 (2008), pp1-2: </vt:lpstr>
      <vt:lpstr>PowerPoint Presentation</vt:lpstr>
      <vt:lpstr>Butler, Precarious Life (2004) 42-3</vt:lpstr>
      <vt:lpstr>Butler (2006) p43</vt:lpstr>
      <vt:lpstr>The vulnerable subject as relational subject Butler (2006) p44</vt:lpstr>
      <vt:lpstr>Are vulnerable bodies  ‘good to think with’?</vt:lpstr>
      <vt:lpstr>Looking at power  from sideways on/from below…</vt:lpstr>
      <vt:lpstr>This term we might add…</vt:lpstr>
      <vt:lpstr>Revision quiz</vt:lpstr>
      <vt:lpstr>PowerPoint Presentation</vt:lpstr>
      <vt:lpstr>PowerPoint Presentation</vt:lpstr>
      <vt:lpstr>Vulnerability and literary form: a (bodily) hierarchy of genres</vt:lpstr>
      <vt:lpstr>What’s particular about literature?</vt:lpstr>
      <vt:lpstr>Related concepts</vt:lpstr>
      <vt:lpstr>Vulnerability and  literary tradition: past and future</vt:lpstr>
      <vt:lpstr>The vulnerable subject as  vulnerable reader?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Vulnerable Body</dc:title>
  <dc:creator>Emma</dc:creator>
  <cp:lastModifiedBy>Emma</cp:lastModifiedBy>
  <cp:revision>6</cp:revision>
  <dcterms:created xsi:type="dcterms:W3CDTF">2018-12-14T10:45:07Z</dcterms:created>
  <dcterms:modified xsi:type="dcterms:W3CDTF">2018-12-16T15:27:16Z</dcterms:modified>
</cp:coreProperties>
</file>