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61" r:id="rId9"/>
    <p:sldId id="262" r:id="rId10"/>
    <p:sldId id="263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C617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0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5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55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7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2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8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81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5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5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122BE-4113-DA46-9F3B-1C6EA620D559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FB02-533B-3A41-882C-5C5137EB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7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0575" y="1783959"/>
            <a:ext cx="4030462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3600" dirty="0">
                <a:latin typeface="+mn-lt"/>
                <a:cs typeface="American Typewriter"/>
              </a:rPr>
              <a:t>The mother’s story: </a:t>
            </a:r>
            <a:br>
              <a:rPr lang="en-US" dirty="0">
                <a:latin typeface="+mn-lt"/>
                <a:cs typeface="American Typewriter"/>
              </a:rPr>
            </a:br>
            <a:r>
              <a:rPr lang="en-US" dirty="0">
                <a:latin typeface="+mn-lt"/>
                <a:cs typeface="American Typewriter"/>
              </a:rPr>
              <a:t>Statius’ </a:t>
            </a:r>
            <a:r>
              <a:rPr lang="en-US" i="1" dirty="0" err="1">
                <a:latin typeface="+mn-lt"/>
                <a:cs typeface="American Typewriter"/>
              </a:rPr>
              <a:t>Achilleid</a:t>
            </a:r>
            <a:r>
              <a:rPr lang="en-US" dirty="0">
                <a:latin typeface="+mn-lt"/>
                <a:cs typeface="American Typewriter"/>
              </a:rPr>
              <a:t> </a:t>
            </a:r>
            <a:br>
              <a:rPr lang="en-US" dirty="0">
                <a:latin typeface="American Typewriter"/>
                <a:cs typeface="American Typewriter"/>
              </a:rPr>
            </a:br>
            <a:endParaRPr lang="en-US" sz="4100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59970" y="4750893"/>
            <a:ext cx="3483937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1800" dirty="0">
                <a:latin typeface="+mj-lt"/>
                <a:cs typeface="American Typewriter"/>
              </a:rPr>
              <a:t>Vulnerable Body Term 2, lecture 10</a:t>
            </a:r>
            <a:endParaRPr lang="en-US" sz="1700" dirty="0">
              <a:latin typeface="+mj-lt"/>
              <a:cs typeface="American Typewriter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statue of a person&#10;&#10;Description automatically generated">
            <a:extLst>
              <a:ext uri="{FF2B5EF4-FFF2-40B4-BE49-F238E27FC236}">
                <a16:creationId xmlns:a16="http://schemas.microsoft.com/office/drawing/2014/main" id="{46C3334B-D852-4CD1-9ECD-0D13F62629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40" r="2720"/>
          <a:stretch/>
        </p:blipFill>
        <p:spPr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88096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American Typewriter"/>
              </a:rPr>
              <a:t>Achilles as Ovid’s</a:t>
            </a:r>
            <a:r>
              <a:rPr lang="en-US" dirty="0">
                <a:solidFill>
                  <a:srgbClr val="0000FF"/>
                </a:solidFill>
                <a:latin typeface="+mn-lt"/>
                <a:cs typeface="American Typewriter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+mn-lt"/>
                <a:cs typeface="American Typewriter"/>
              </a:rPr>
              <a:t>Actaeon</a:t>
            </a:r>
            <a:r>
              <a:rPr lang="en-US" dirty="0">
                <a:latin typeface="+mn-lt"/>
                <a:cs typeface="American Typewriter"/>
              </a:rPr>
              <a:t>?</a:t>
            </a:r>
          </a:p>
        </p:txBody>
      </p:sp>
      <p:pic>
        <p:nvPicPr>
          <p:cNvPr id="4" name="Content Placeholder 3" descr="actae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3" b="87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8580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2EF586-C88F-48F5-8928-A34E62B093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936" r="10064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C65182-386A-4902-96DC-EADAD91D9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Achilles as (not) Pentheus / Acteon?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547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A3D63-03CC-4303-BB1E-32CA3FA1B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D3C617"/>
                </a:solidFill>
              </a:rPr>
              <a:t>Seminar discussion </a:t>
            </a:r>
            <a:r>
              <a:rPr lang="en-GB" dirty="0"/>
              <a:t>of Ach.1.640ff.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CFB9-68E1-41EC-B269-46ACAFB1A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 Look at how Statius’ account of the rape differs from Ovid’s in </a:t>
            </a:r>
            <a:r>
              <a:rPr lang="en-GB" i="1" dirty="0"/>
              <a:t>Ars </a:t>
            </a:r>
            <a:r>
              <a:rPr lang="en-GB" i="1" dirty="0" err="1"/>
              <a:t>Amatoria</a:t>
            </a:r>
            <a:r>
              <a:rPr lang="en-GB" i="1" dirty="0"/>
              <a:t> </a:t>
            </a:r>
            <a:r>
              <a:rPr lang="en-GB" dirty="0"/>
              <a:t>1.689ff. </a:t>
            </a:r>
          </a:p>
          <a:p>
            <a:r>
              <a:rPr lang="en-GB" dirty="0"/>
              <a:t>How does Statius respond to Ovid’s account: what is different, and to what effect? </a:t>
            </a:r>
          </a:p>
          <a:p>
            <a:r>
              <a:rPr lang="en-GB" dirty="0"/>
              <a:t>Consider what happens to Thetis’ voice, and who her perspective is represented in this passage. </a:t>
            </a:r>
          </a:p>
          <a:p>
            <a:r>
              <a:rPr lang="en-GB" dirty="0"/>
              <a:t>Do you think Statius’ Achilles fully succeeds in ‘becoming a man’ by raping Deidamia? </a:t>
            </a:r>
          </a:p>
          <a:p>
            <a:r>
              <a:rPr lang="en-GB" dirty="0"/>
              <a:t>How does Statius’ poem get us thinking about the interplay between biological sex, and gender? </a:t>
            </a:r>
          </a:p>
        </p:txBody>
      </p:sp>
    </p:spTree>
    <p:extLst>
      <p:ext uri="{BB962C8B-B14F-4D97-AF65-F5344CB8AC3E}">
        <p14:creationId xmlns:p14="http://schemas.microsoft.com/office/powerpoint/2010/main" val="62064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+mn-lt"/>
                <a:cs typeface="American Typewriter"/>
              </a:rPr>
              <a:t>Peleus and Thetis </a:t>
            </a:r>
            <a:r>
              <a:rPr lang="en-US" sz="3600" dirty="0">
                <a:latin typeface="+mn-lt"/>
                <a:cs typeface="American Typewriter"/>
              </a:rPr>
              <a:t>(1677 engraving)</a:t>
            </a:r>
          </a:p>
        </p:txBody>
      </p:sp>
      <p:pic>
        <p:nvPicPr>
          <p:cNvPr id="4" name="Content Placeholder 3" descr="peleus and theti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2" b="9922"/>
          <a:stretch>
            <a:fillRect/>
          </a:stretch>
        </p:blipFill>
        <p:spPr>
          <a:xfrm>
            <a:off x="457200" y="1417638"/>
            <a:ext cx="8229600" cy="4708525"/>
          </a:xfrm>
        </p:spPr>
      </p:pic>
    </p:spTree>
    <p:extLst>
      <p:ext uri="{BB962C8B-B14F-4D97-AF65-F5344CB8AC3E}">
        <p14:creationId xmlns:p14="http://schemas.microsoft.com/office/powerpoint/2010/main" val="2091385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58282-90B4-4D3B-941C-359332ED6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37AD3-4F58-44D3-A090-581F75B6A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What does epic (warfare) look like from the point of view of a mother?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[</a:t>
            </a:r>
            <a:r>
              <a:rPr lang="en-GB" dirty="0" err="1"/>
              <a:t>nb</a:t>
            </a:r>
            <a:r>
              <a:rPr lang="en-GB" dirty="0"/>
              <a:t>: this partly depends </a:t>
            </a:r>
            <a:r>
              <a:rPr lang="en-GB" i="1" dirty="0"/>
              <a:t>whose </a:t>
            </a:r>
            <a:r>
              <a:rPr lang="en-GB" dirty="0"/>
              <a:t>mother we are talking about: Thetis plays a very different role to that played by Venus, mother and protector of Aeneas in Virgil’s </a:t>
            </a:r>
            <a:r>
              <a:rPr lang="en-GB" i="1" dirty="0"/>
              <a:t>Aeneid</a:t>
            </a:r>
            <a:r>
              <a:rPr lang="en-GB" dirty="0"/>
              <a:t>, who will himself ‘play Achilles’ in the final duel with Turnus]</a:t>
            </a:r>
          </a:p>
        </p:txBody>
      </p:sp>
    </p:spTree>
    <p:extLst>
      <p:ext uri="{BB962C8B-B14F-4D97-AF65-F5344CB8AC3E}">
        <p14:creationId xmlns:p14="http://schemas.microsoft.com/office/powerpoint/2010/main" val="417099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A8733-17E1-43C3-8F67-E83E89449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A plan backfires…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35823-B486-4A77-9173-226AD96D5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hiding Achilles on Scyros (apparently a female, pastoral, elegiac idyll), Thetis creates the circumstances in which Achilles can mimic his mortal, rapist father, Peleus.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Achilles’ revelation of his biological sex and his rape of Deidamia are the first in a series of events which will ensure he leaves the island for the oceans and battlefields of war. </a:t>
            </a:r>
          </a:p>
        </p:txBody>
      </p:sp>
    </p:spTree>
    <p:extLst>
      <p:ext uri="{BB962C8B-B14F-4D97-AF65-F5344CB8AC3E}">
        <p14:creationId xmlns:p14="http://schemas.microsoft.com/office/powerpoint/2010/main" val="3318478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02F3C71-C981-4614-98EA-D6C494F80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702AD0-A42F-4B5A-949C-18319F07A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137" y="640263"/>
            <a:ext cx="4653738" cy="1344975"/>
          </a:xfrm>
        </p:spPr>
        <p:txBody>
          <a:bodyPr>
            <a:normAutofit/>
          </a:bodyPr>
          <a:lstStyle/>
          <a:p>
            <a:r>
              <a:rPr lang="en-GB" sz="3500" dirty="0">
                <a:solidFill>
                  <a:schemeClr val="accent3">
                    <a:lumMod val="50000"/>
                  </a:schemeClr>
                </a:solidFill>
              </a:rPr>
              <a:t>Becoming a man in imperial 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61606-76A2-4DF8-9AC7-0958B7AA6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36" y="2121762"/>
            <a:ext cx="4653738" cy="36269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100" dirty="0"/>
          </a:p>
          <a:p>
            <a:pPr>
              <a:spcAft>
                <a:spcPts val="600"/>
              </a:spcAft>
            </a:pPr>
            <a:r>
              <a:rPr lang="en-GB" sz="2100" dirty="0"/>
              <a:t>One is not born, but becomes, a man (?)</a:t>
            </a:r>
          </a:p>
          <a:p>
            <a:pPr>
              <a:spcAft>
                <a:spcPts val="600"/>
              </a:spcAft>
            </a:pPr>
            <a:r>
              <a:rPr lang="en-GB" sz="2100" dirty="0"/>
              <a:t>Masculinity must be continually reiterated and performed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B5541F-6DC6-4844-B30A-C739F813D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076" y="306909"/>
            <a:ext cx="2125980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C4692B-9605-40CE-8009-CBA812CA5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990" y="2828925"/>
            <a:ext cx="2262153" cy="338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48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65F4110-C0FC-4D61-ACD2-A7C950EAE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531267" y="3509963"/>
            <a:ext cx="5319162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7218A8-1D1C-45C0-86E3-064CDF6F0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6365" y="3812954"/>
            <a:ext cx="4848966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‘Here there are only the wands of Bacchus’ (</a:t>
            </a:r>
            <a:r>
              <a:rPr lang="en-US" sz="3300" i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Ach</a:t>
            </a:r>
            <a:r>
              <a:rPr lang="en-US" sz="3300" i="1" dirty="0" err="1">
                <a:solidFill>
                  <a:srgbClr val="FFFFFF"/>
                </a:solidFill>
              </a:rPr>
              <a:t>illeid</a:t>
            </a:r>
            <a:r>
              <a:rPr lang="en-US" sz="3300" i="1" dirty="0">
                <a:solidFill>
                  <a:srgbClr val="FFFFFF"/>
                </a:solidFill>
              </a:rPr>
              <a:t> 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1.393)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C94CBDB-A76C-499E-95AB-C0A049E31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3715" y="5443086"/>
            <a:ext cx="48006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person sitting posing for the camera&#10;&#10;Description automatically generated">
            <a:extLst>
              <a:ext uri="{FF2B5EF4-FFF2-40B4-BE49-F238E27FC236}">
                <a16:creationId xmlns:a16="http://schemas.microsoft.com/office/drawing/2014/main" id="{21AD6BEF-4AF1-49BC-ABF2-DBE46AC5C7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206" r="13681" b="-2"/>
          <a:stretch/>
        </p:blipFill>
        <p:spPr>
          <a:xfrm>
            <a:off x="238226" y="321733"/>
            <a:ext cx="3120339" cy="62145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12E407-EA38-4075-ADBB-D74F89D00C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943" b="19482"/>
          <a:stretch/>
        </p:blipFill>
        <p:spPr>
          <a:xfrm>
            <a:off x="3490722" y="299363"/>
            <a:ext cx="5412813" cy="300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949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BD0A92D-399A-41B4-B955-6B72A41B7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96048" y="0"/>
            <a:ext cx="9340048" cy="6850894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6A49DF9-534D-4905-8F46-02AB63EB6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13"/>
          <a:stretch/>
        </p:blipFill>
        <p:spPr>
          <a:xfrm flipH="1">
            <a:off x="-196051" y="0"/>
            <a:ext cx="9340050" cy="68508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C9394D-9BBE-4F50-89B6-43FB47C9D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26" y="4591054"/>
            <a:ext cx="4459934" cy="163493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l" defTabSz="685800">
              <a:lnSpc>
                <a:spcPct val="90000"/>
              </a:lnSpc>
            </a:pPr>
            <a:r>
              <a:rPr lang="en-US" sz="3300" i="1" kern="1200" dirty="0">
                <a:solidFill>
                  <a:srgbClr val="D3C617"/>
                </a:solidFill>
                <a:latin typeface="+mj-lt"/>
                <a:ea typeface="+mj-ea"/>
                <a:cs typeface="+mj-cs"/>
              </a:rPr>
              <a:t>Primus </a:t>
            </a:r>
            <a:r>
              <a:rPr lang="en-US" sz="3300" i="1" kern="1200" dirty="0" err="1">
                <a:solidFill>
                  <a:srgbClr val="D3C617"/>
                </a:solidFill>
                <a:latin typeface="+mj-lt"/>
                <a:ea typeface="+mj-ea"/>
                <a:cs typeface="+mj-cs"/>
              </a:rPr>
              <a:t>amor</a:t>
            </a:r>
            <a:r>
              <a:rPr lang="en-US" sz="3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:</a:t>
            </a:r>
            <a:br>
              <a:rPr lang="en-US" sz="3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sz="3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Apollo and Daphne (right)</a:t>
            </a:r>
            <a:br>
              <a:rPr lang="en-US" sz="3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sz="3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Jupiter, Juno and Io (above)</a:t>
            </a:r>
            <a:br>
              <a:rPr lang="en-US" sz="33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[handout 3b]</a:t>
            </a:r>
            <a:endParaRPr lang="en-US" sz="3300" kern="120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Freeform 56">
            <a:extLst>
              <a:ext uri="{FF2B5EF4-FFF2-40B4-BE49-F238E27FC236}">
                <a16:creationId xmlns:a16="http://schemas.microsoft.com/office/drawing/2014/main" id="{9FA51AA9-DFBD-4CB2-9C70-26DAC24A3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0213" y="-7107"/>
            <a:ext cx="4301461" cy="3189918"/>
          </a:xfrm>
          <a:custGeom>
            <a:avLst/>
            <a:gdLst>
              <a:gd name="connsiteX0" fmla="*/ 268379 w 4305922"/>
              <a:gd name="connsiteY0" fmla="*/ 0 h 3193227"/>
              <a:gd name="connsiteX1" fmla="*/ 4037544 w 4305922"/>
              <a:gd name="connsiteY1" fmla="*/ 0 h 3193227"/>
              <a:gd name="connsiteX2" fmla="*/ 4046072 w 4305922"/>
              <a:gd name="connsiteY2" fmla="*/ 14037 h 3193227"/>
              <a:gd name="connsiteX3" fmla="*/ 4305922 w 4305922"/>
              <a:gd name="connsiteY3" fmla="*/ 1040266 h 3193227"/>
              <a:gd name="connsiteX4" fmla="*/ 2152962 w 4305922"/>
              <a:gd name="connsiteY4" fmla="*/ 3193227 h 3193227"/>
              <a:gd name="connsiteX5" fmla="*/ 0 w 4305922"/>
              <a:gd name="connsiteY5" fmla="*/ 1040266 h 3193227"/>
              <a:gd name="connsiteX6" fmla="*/ 259851 w 4305922"/>
              <a:gd name="connsiteY6" fmla="*/ 14037 h 3193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922" h="3193227">
                <a:moveTo>
                  <a:pt x="268379" y="0"/>
                </a:moveTo>
                <a:lnTo>
                  <a:pt x="4037544" y="0"/>
                </a:lnTo>
                <a:lnTo>
                  <a:pt x="4046072" y="14037"/>
                </a:lnTo>
                <a:cubicBezTo>
                  <a:pt x="4211790" y="319097"/>
                  <a:pt x="4305922" y="668689"/>
                  <a:pt x="4305922" y="1040266"/>
                </a:cubicBezTo>
                <a:cubicBezTo>
                  <a:pt x="4305922" y="2229314"/>
                  <a:pt x="3342009" y="3193227"/>
                  <a:pt x="2152962" y="3193227"/>
                </a:cubicBezTo>
                <a:cubicBezTo>
                  <a:pt x="963913" y="3193227"/>
                  <a:pt x="0" y="2229314"/>
                  <a:pt x="0" y="1040266"/>
                </a:cubicBezTo>
                <a:cubicBezTo>
                  <a:pt x="0" y="668689"/>
                  <a:pt x="94133" y="319097"/>
                  <a:pt x="259851" y="14037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" name="Picture 6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581CFF01-CB30-460B-B604-2D4BF64766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/>
          </a:blip>
          <a:srcRect t="14330" r="-1" b="26514"/>
          <a:stretch/>
        </p:blipFill>
        <p:spPr>
          <a:xfrm>
            <a:off x="329848" y="-15077"/>
            <a:ext cx="4059658" cy="3069017"/>
          </a:xfrm>
          <a:custGeom>
            <a:avLst/>
            <a:gdLst>
              <a:gd name="connsiteX0" fmla="*/ 288818 w 4063868"/>
              <a:gd name="connsiteY0" fmla="*/ 0 h 3072200"/>
              <a:gd name="connsiteX1" fmla="*/ 3775050 w 4063868"/>
              <a:gd name="connsiteY1" fmla="*/ 0 h 3072200"/>
              <a:gd name="connsiteX2" fmla="*/ 3818625 w 4063868"/>
              <a:gd name="connsiteY2" fmla="*/ 71726 h 3072200"/>
              <a:gd name="connsiteX3" fmla="*/ 4063868 w 4063868"/>
              <a:gd name="connsiteY3" fmla="*/ 1040266 h 3072200"/>
              <a:gd name="connsiteX4" fmla="*/ 2031934 w 4063868"/>
              <a:gd name="connsiteY4" fmla="*/ 3072200 h 3072200"/>
              <a:gd name="connsiteX5" fmla="*/ 0 w 4063868"/>
              <a:gd name="connsiteY5" fmla="*/ 1040266 h 3072200"/>
              <a:gd name="connsiteX6" fmla="*/ 245244 w 4063868"/>
              <a:gd name="connsiteY6" fmla="*/ 71726 h 30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3868" h="3072200">
                <a:moveTo>
                  <a:pt x="288818" y="0"/>
                </a:moveTo>
                <a:lnTo>
                  <a:pt x="3775050" y="0"/>
                </a:lnTo>
                <a:lnTo>
                  <a:pt x="3818625" y="71726"/>
                </a:lnTo>
                <a:cubicBezTo>
                  <a:pt x="3975028" y="359637"/>
                  <a:pt x="4063868" y="689577"/>
                  <a:pt x="4063868" y="1040266"/>
                </a:cubicBezTo>
                <a:cubicBezTo>
                  <a:pt x="4063868" y="2162473"/>
                  <a:pt x="3154140" y="3072200"/>
                  <a:pt x="2031934" y="3072200"/>
                </a:cubicBezTo>
                <a:cubicBezTo>
                  <a:pt x="909728" y="3072200"/>
                  <a:pt x="0" y="2162473"/>
                  <a:pt x="0" y="1040266"/>
                </a:cubicBezTo>
                <a:cubicBezTo>
                  <a:pt x="0" y="689577"/>
                  <a:pt x="88841" y="359637"/>
                  <a:pt x="245244" y="71726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18" name="Freeform 58">
            <a:extLst>
              <a:ext uri="{FF2B5EF4-FFF2-40B4-BE49-F238E27FC236}">
                <a16:creationId xmlns:a16="http://schemas.microsoft.com/office/drawing/2014/main" id="{D5905D0D-FE5E-454B-A340-4DE821C09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2327" y="1420882"/>
            <a:ext cx="4501673" cy="5437119"/>
          </a:xfrm>
          <a:custGeom>
            <a:avLst/>
            <a:gdLst>
              <a:gd name="connsiteX0" fmla="*/ 3034499 w 4506342"/>
              <a:gd name="connsiteY0" fmla="*/ 0 h 5442758"/>
              <a:gd name="connsiteX1" fmla="*/ 4480922 w 4506342"/>
              <a:gd name="connsiteY1" fmla="*/ 366248 h 5442758"/>
              <a:gd name="connsiteX2" fmla="*/ 4506342 w 4506342"/>
              <a:gd name="connsiteY2" fmla="*/ 381691 h 5442758"/>
              <a:gd name="connsiteX3" fmla="*/ 4506342 w 4506342"/>
              <a:gd name="connsiteY3" fmla="*/ 5442758 h 5442758"/>
              <a:gd name="connsiteX4" fmla="*/ 1193461 w 4506342"/>
              <a:gd name="connsiteY4" fmla="*/ 5442758 h 5442758"/>
              <a:gd name="connsiteX5" fmla="*/ 1104276 w 4506342"/>
              <a:gd name="connsiteY5" fmla="*/ 5376066 h 5442758"/>
              <a:gd name="connsiteX6" fmla="*/ 0 w 4506342"/>
              <a:gd name="connsiteY6" fmla="*/ 3034499 h 5442758"/>
              <a:gd name="connsiteX7" fmla="*/ 3034499 w 4506342"/>
              <a:gd name="connsiteY7" fmla="*/ 0 h 544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06342" h="5442758">
                <a:moveTo>
                  <a:pt x="3034499" y="0"/>
                </a:moveTo>
                <a:cubicBezTo>
                  <a:pt x="3558220" y="0"/>
                  <a:pt x="4050953" y="132675"/>
                  <a:pt x="4480922" y="366248"/>
                </a:cubicBezTo>
                <a:lnTo>
                  <a:pt x="4506342" y="381691"/>
                </a:lnTo>
                <a:lnTo>
                  <a:pt x="4506342" y="5442758"/>
                </a:lnTo>
                <a:lnTo>
                  <a:pt x="1193461" y="5442758"/>
                </a:lnTo>
                <a:lnTo>
                  <a:pt x="1104276" y="5376066"/>
                </a:lnTo>
                <a:cubicBezTo>
                  <a:pt x="429867" y="4819495"/>
                  <a:pt x="0" y="3977198"/>
                  <a:pt x="0" y="3034499"/>
                </a:cubicBezTo>
                <a:cubicBezTo>
                  <a:pt x="0" y="1358591"/>
                  <a:pt x="1358591" y="0"/>
                  <a:pt x="3034499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5" name="Content Placeholder 4" descr="A statue of a person&#10;&#10;Description automatically generated">
            <a:extLst>
              <a:ext uri="{FF2B5EF4-FFF2-40B4-BE49-F238E27FC236}">
                <a16:creationId xmlns:a16="http://schemas.microsoft.com/office/drawing/2014/main" id="{C4441B60-3A36-4AAC-A183-132BB21F6C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alphaModFix/>
            <a:extLst/>
          </a:blip>
          <a:srcRect t="24718" r="2" b="6017"/>
          <a:stretch/>
        </p:blipFill>
        <p:spPr>
          <a:xfrm>
            <a:off x="4797277" y="1575831"/>
            <a:ext cx="4346723" cy="5282169"/>
          </a:xfrm>
          <a:custGeom>
            <a:avLst/>
            <a:gdLst>
              <a:gd name="connsiteX0" fmla="*/ 2879389 w 4351232"/>
              <a:gd name="connsiteY0" fmla="*/ 0 h 5287648"/>
              <a:gd name="connsiteX1" fmla="*/ 4251877 w 4351232"/>
              <a:gd name="connsiteY1" fmla="*/ 347527 h 5287648"/>
              <a:gd name="connsiteX2" fmla="*/ 4351232 w 4351232"/>
              <a:gd name="connsiteY2" fmla="*/ 407886 h 5287648"/>
              <a:gd name="connsiteX3" fmla="*/ 4351232 w 4351232"/>
              <a:gd name="connsiteY3" fmla="*/ 5287648 h 5287648"/>
              <a:gd name="connsiteX4" fmla="*/ 1303444 w 4351232"/>
              <a:gd name="connsiteY4" fmla="*/ 5287648 h 5287648"/>
              <a:gd name="connsiteX5" fmla="*/ 1269495 w 4351232"/>
              <a:gd name="connsiteY5" fmla="*/ 5267024 h 5287648"/>
              <a:gd name="connsiteX6" fmla="*/ 0 w 4351232"/>
              <a:gd name="connsiteY6" fmla="*/ 2879389 h 5287648"/>
              <a:gd name="connsiteX7" fmla="*/ 2879389 w 4351232"/>
              <a:gd name="connsiteY7" fmla="*/ 0 h 528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51232" h="5287648">
                <a:moveTo>
                  <a:pt x="2879389" y="0"/>
                </a:moveTo>
                <a:cubicBezTo>
                  <a:pt x="3376340" y="0"/>
                  <a:pt x="3843887" y="125893"/>
                  <a:pt x="4251877" y="347527"/>
                </a:cubicBezTo>
                <a:lnTo>
                  <a:pt x="4351232" y="407886"/>
                </a:lnTo>
                <a:lnTo>
                  <a:pt x="4351232" y="5287648"/>
                </a:lnTo>
                <a:lnTo>
                  <a:pt x="1303444" y="5287648"/>
                </a:lnTo>
                <a:lnTo>
                  <a:pt x="1269495" y="5267024"/>
                </a:lnTo>
                <a:cubicBezTo>
                  <a:pt x="503573" y="4749577"/>
                  <a:pt x="0" y="3873291"/>
                  <a:pt x="0" y="2879389"/>
                </a:cubicBezTo>
                <a:cubicBezTo>
                  <a:pt x="0" y="1289146"/>
                  <a:pt x="1289146" y="0"/>
                  <a:pt x="2879389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1922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+mn-lt"/>
                <a:cs typeface="American Typewriter"/>
              </a:rPr>
              <a:t>Thetis as Pygmalion?</a:t>
            </a:r>
            <a:br>
              <a:rPr lang="en-US" sz="3600" dirty="0">
                <a:solidFill>
                  <a:schemeClr val="accent4">
                    <a:lumMod val="75000"/>
                  </a:schemeClr>
                </a:solidFill>
                <a:latin typeface="+mn-lt"/>
                <a:cs typeface="American Typewriter"/>
              </a:rPr>
            </a:br>
            <a:r>
              <a:rPr lang="en-US" sz="2800" dirty="0">
                <a:latin typeface="+mn-lt"/>
                <a:cs typeface="American Typewriter"/>
              </a:rPr>
              <a:t>(J.-</a:t>
            </a:r>
            <a:r>
              <a:rPr lang="en-US" sz="2800" dirty="0" err="1">
                <a:latin typeface="+mn-lt"/>
                <a:cs typeface="American Typewriter"/>
              </a:rPr>
              <a:t>L.Gerome</a:t>
            </a:r>
            <a:r>
              <a:rPr lang="en-US" sz="2800" dirty="0">
                <a:latin typeface="+mn-lt"/>
                <a:cs typeface="American Typewriter"/>
              </a:rPr>
              <a:t>, Pygmalion and Galatea, 1890)</a:t>
            </a:r>
          </a:p>
        </p:txBody>
      </p:sp>
      <p:pic>
        <p:nvPicPr>
          <p:cNvPr id="4" name="Content Placeholder 3" descr="Pygmalion_and_Galatea_(Gérôme)_bac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46" r="-65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235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merican Typewriter"/>
              </a:rPr>
              <a:t>Or as Ovid’s </a:t>
            </a:r>
            <a:r>
              <a:rPr lang="en-US" dirty="0">
                <a:solidFill>
                  <a:srgbClr val="FF0000"/>
                </a:solidFill>
                <a:cs typeface="American Typewriter"/>
              </a:rPr>
              <a:t>Echo</a:t>
            </a:r>
            <a:r>
              <a:rPr lang="en-US" dirty="0">
                <a:cs typeface="American Typewriter"/>
              </a:rPr>
              <a:t>?</a:t>
            </a:r>
            <a:br>
              <a:rPr lang="en-US" dirty="0">
                <a:cs typeface="American Typewriter"/>
              </a:rPr>
            </a:br>
            <a:r>
              <a:rPr lang="en-US" sz="3200" dirty="0">
                <a:cs typeface="American Typewriter"/>
              </a:rPr>
              <a:t>(John William Waterhouse 1903)</a:t>
            </a:r>
            <a:endParaRPr lang="en-US" dirty="0">
              <a:cs typeface="American Typewriter"/>
            </a:endParaRPr>
          </a:p>
        </p:txBody>
      </p:sp>
      <p:pic>
        <p:nvPicPr>
          <p:cNvPr id="4" name="Content Placeholder 3" descr="John_William_Waterhouse_-_Echo_and_Narcissus_-_Google_Art_Projec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" b="1797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579454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314</Words>
  <Application>Microsoft Office PowerPoint</Application>
  <PresentationFormat>On-screen Show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American Typewriter</vt:lpstr>
      <vt:lpstr>Arial</vt:lpstr>
      <vt:lpstr>Calibri</vt:lpstr>
      <vt:lpstr>Office Theme</vt:lpstr>
      <vt:lpstr>The mother’s story:  Statius’ Achilleid  </vt:lpstr>
      <vt:lpstr>Peleus and Thetis (1677 engraving)</vt:lpstr>
      <vt:lpstr>PowerPoint Presentation</vt:lpstr>
      <vt:lpstr>A plan backfires…</vt:lpstr>
      <vt:lpstr>Becoming a man in imperial Rome</vt:lpstr>
      <vt:lpstr>‘Here there are only the wands of Bacchus’ (Achilleid 1.393)</vt:lpstr>
      <vt:lpstr>Primus amor: Apollo and Daphne (right) Jupiter, Juno and Io (above) [handout 3b]</vt:lpstr>
      <vt:lpstr>Thetis as Pygmalion? (J.-L.Gerome, Pygmalion and Galatea, 1890)</vt:lpstr>
      <vt:lpstr>Or as Ovid’s Echo? (John William Waterhouse 1903)</vt:lpstr>
      <vt:lpstr>Achilles as Ovid’s Actaeon?</vt:lpstr>
      <vt:lpstr>Achilles as (not) Pentheus / Acteon?</vt:lpstr>
      <vt:lpstr>Seminar discussion of Ach.1.640ff.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mother’s story:  Statius’ Achilleid  </dc:title>
  <dc:creator>Emma</dc:creator>
  <cp:lastModifiedBy>Emma</cp:lastModifiedBy>
  <cp:revision>3</cp:revision>
  <dcterms:created xsi:type="dcterms:W3CDTF">2019-03-07T15:09:26Z</dcterms:created>
  <dcterms:modified xsi:type="dcterms:W3CDTF">2019-03-07T15:14:56Z</dcterms:modified>
</cp:coreProperties>
</file>