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1" r:id="rId4"/>
    <p:sldId id="272" r:id="rId5"/>
    <p:sldId id="258" r:id="rId6"/>
    <p:sldId id="260" r:id="rId7"/>
    <p:sldId id="261" r:id="rId8"/>
    <p:sldId id="262" r:id="rId9"/>
    <p:sldId id="263" r:id="rId10"/>
    <p:sldId id="273" r:id="rId11"/>
    <p:sldId id="274" r:id="rId12"/>
    <p:sldId id="275" r:id="rId13"/>
    <p:sldId id="276"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EDE"/>
    <a:srgbClr val="800080"/>
    <a:srgbClr val="FFFFFF"/>
    <a:srgbClr val="CC66FF"/>
    <a:srgbClr val="400080"/>
    <a:srgbClr val="666666"/>
    <a:srgbClr val="66FFFF"/>
    <a:srgbClr val="808000"/>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90" autoAdjust="0"/>
    <p:restoredTop sz="94660"/>
  </p:normalViewPr>
  <p:slideViewPr>
    <p:cSldViewPr snapToGrid="0" snapToObjects="1">
      <p:cViewPr varScale="1">
        <p:scale>
          <a:sx n="93" d="100"/>
          <a:sy n="93" d="100"/>
        </p:scale>
        <p:origin x="61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CB1EFDCF-CEB9-F242-B431-9894397B532A}" type="datetimeFigureOut">
              <a:rPr lang="en-US" smtClean="0"/>
              <a:t>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516202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CB1EFDCF-CEB9-F242-B431-9894397B532A}" type="datetimeFigureOut">
              <a:rPr lang="en-US" smtClean="0"/>
              <a:t>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2579088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CB1EFDCF-CEB9-F242-B431-9894397B532A}" type="datetimeFigureOut">
              <a:rPr lang="en-US" smtClean="0"/>
              <a:t>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198833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CB1EFDCF-CEB9-F242-B431-9894397B532A}" type="datetimeFigureOut">
              <a:rPr lang="en-US" smtClean="0"/>
              <a:t>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2178276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CB1EFDCF-CEB9-F242-B431-9894397B532A}" type="datetimeFigureOut">
              <a:rPr lang="en-US" smtClean="0"/>
              <a:t>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3719323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CB1EFDCF-CEB9-F242-B431-9894397B532A}" type="datetimeFigureOut">
              <a:rPr lang="en-US" smtClean="0"/>
              <a:t>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2291842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CB1EFDCF-CEB9-F242-B431-9894397B532A}" type="datetimeFigureOut">
              <a:rPr lang="en-US" smtClean="0"/>
              <a:t>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3590965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CB1EFDCF-CEB9-F242-B431-9894397B532A}" type="datetimeFigureOut">
              <a:rPr lang="en-US" smtClean="0"/>
              <a:t>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1405795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1EFDCF-CEB9-F242-B431-9894397B532A}" type="datetimeFigureOut">
              <a:rPr lang="en-US" smtClean="0"/>
              <a:t>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3990429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CB1EFDCF-CEB9-F242-B431-9894397B532A}" type="datetimeFigureOut">
              <a:rPr lang="en-US" smtClean="0"/>
              <a:t>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3413062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CB1EFDCF-CEB9-F242-B431-9894397B532A}" type="datetimeFigureOut">
              <a:rPr lang="en-US" smtClean="0"/>
              <a:t>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6F9852-41EE-7647-BEC6-89D67885CC26}" type="slidenum">
              <a:rPr lang="en-US" smtClean="0"/>
              <a:t>‹#›</a:t>
            </a:fld>
            <a:endParaRPr lang="en-US"/>
          </a:p>
        </p:txBody>
      </p:sp>
    </p:spTree>
    <p:extLst>
      <p:ext uri="{BB962C8B-B14F-4D97-AF65-F5344CB8AC3E}">
        <p14:creationId xmlns:p14="http://schemas.microsoft.com/office/powerpoint/2010/main" val="3780973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FF6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1EFDCF-CEB9-F242-B431-9894397B532A}" type="datetimeFigureOut">
              <a:rPr lang="en-US" smtClean="0"/>
              <a:t>1/9/2019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6F9852-41EE-7647-BEC6-89D67885CC26}" type="slidenum">
              <a:rPr lang="en-US" smtClean="0"/>
              <a:t>‹#›</a:t>
            </a:fld>
            <a:endParaRPr lang="en-US"/>
          </a:p>
        </p:txBody>
      </p:sp>
    </p:spTree>
    <p:extLst>
      <p:ext uri="{BB962C8B-B14F-4D97-AF65-F5344CB8AC3E}">
        <p14:creationId xmlns:p14="http://schemas.microsoft.com/office/powerpoint/2010/main" val="4269162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4223" y="5274083"/>
            <a:ext cx="5875644" cy="914401"/>
          </a:xfrm>
        </p:spPr>
        <p:txBody>
          <a:bodyPr anchor="ctr">
            <a:normAutofit fontScale="90000"/>
          </a:bodyPr>
          <a:lstStyle/>
          <a:p>
            <a:pPr algn="l"/>
            <a:r>
              <a:rPr lang="en-GB" sz="3600" dirty="0">
                <a:solidFill>
                  <a:schemeClr val="accent3">
                    <a:lumMod val="40000"/>
                    <a:lumOff val="60000"/>
                  </a:schemeClr>
                </a:solidFill>
                <a:cs typeface="American Typewriter"/>
              </a:rPr>
              <a:t>Stuffed bellies and bad taste: </a:t>
            </a:r>
            <a:br>
              <a:rPr lang="en-GB" sz="3600" dirty="0">
                <a:solidFill>
                  <a:schemeClr val="accent3">
                    <a:lumMod val="40000"/>
                    <a:lumOff val="60000"/>
                  </a:schemeClr>
                </a:solidFill>
                <a:cs typeface="American Typewriter"/>
              </a:rPr>
            </a:br>
            <a:r>
              <a:rPr lang="en-GB" sz="3600" dirty="0" err="1">
                <a:solidFill>
                  <a:schemeClr val="accent3">
                    <a:lumMod val="40000"/>
                    <a:lumOff val="60000"/>
                  </a:schemeClr>
                </a:solidFill>
                <a:cs typeface="American Typewriter"/>
              </a:rPr>
              <a:t>Persius</a:t>
            </a:r>
            <a:r>
              <a:rPr lang="en-GB" sz="3600" dirty="0">
                <a:solidFill>
                  <a:schemeClr val="accent3">
                    <a:lumMod val="40000"/>
                    <a:lumOff val="60000"/>
                  </a:schemeClr>
                </a:solidFill>
                <a:cs typeface="American Typewriter"/>
              </a:rPr>
              <a:t> and the poem made flesh</a:t>
            </a:r>
            <a:br>
              <a:rPr lang="it-IT" sz="3600" dirty="0">
                <a:cs typeface="American Typewriter"/>
              </a:rPr>
            </a:br>
            <a:endParaRPr lang="en-US" sz="3600" dirty="0">
              <a:latin typeface="+mn-lt"/>
              <a:cs typeface="American Typewriter"/>
            </a:endParaRPr>
          </a:p>
        </p:txBody>
      </p:sp>
      <p:sp>
        <p:nvSpPr>
          <p:cNvPr id="3" name="Subtitle 2"/>
          <p:cNvSpPr>
            <a:spLocks noGrp="1"/>
          </p:cNvSpPr>
          <p:nvPr>
            <p:ph type="subTitle" idx="1"/>
          </p:nvPr>
        </p:nvSpPr>
        <p:spPr>
          <a:xfrm>
            <a:off x="6374330" y="5091763"/>
            <a:ext cx="2230655" cy="1264587"/>
          </a:xfrm>
        </p:spPr>
        <p:txBody>
          <a:bodyPr anchor="ctr">
            <a:normAutofit/>
          </a:bodyPr>
          <a:lstStyle/>
          <a:p>
            <a:pPr algn="l"/>
            <a:r>
              <a:rPr lang="en-US" sz="1800" dirty="0">
                <a:cs typeface="American Typewriter"/>
              </a:rPr>
              <a:t>The Vulnerable Body</a:t>
            </a:r>
          </a:p>
          <a:p>
            <a:pPr algn="l"/>
            <a:r>
              <a:rPr lang="en-US" sz="1800" dirty="0"/>
              <a:t>Term 2, Lecture 2</a:t>
            </a:r>
            <a:endParaRPr lang="en-US" sz="1700" dirty="0"/>
          </a:p>
        </p:txBody>
      </p:sp>
      <p:pic>
        <p:nvPicPr>
          <p:cNvPr id="5" name="Picture 4" descr="A group of people posing for a photo&#10;&#10;Description automatically generated">
            <a:extLst>
              <a:ext uri="{FF2B5EF4-FFF2-40B4-BE49-F238E27FC236}">
                <a16:creationId xmlns:a16="http://schemas.microsoft.com/office/drawing/2014/main" id="{F289647B-BA40-4F67-84A9-7552A46817DF}"/>
              </a:ext>
            </a:extLst>
          </p:cNvPr>
          <p:cNvPicPr>
            <a:picLocks noChangeAspect="1"/>
          </p:cNvPicPr>
          <p:nvPr/>
        </p:nvPicPr>
        <p:blipFill rotWithShape="1">
          <a:blip r:embed="rId2"/>
          <a:srcRect t="15035" b="9494"/>
          <a:stretch/>
        </p:blipFill>
        <p:spPr>
          <a:xfrm>
            <a:off x="-2987" y="10"/>
            <a:ext cx="9143999" cy="4571990"/>
          </a:xfrm>
          <a:prstGeom prst="rect">
            <a:avLst/>
          </a:prstGeom>
        </p:spPr>
      </p:pic>
      <p:cxnSp>
        <p:nvCxnSpPr>
          <p:cNvPr id="10" name="Straight Connector 9">
            <a:extLst>
              <a:ext uri="{FF2B5EF4-FFF2-40B4-BE49-F238E27FC236}">
                <a16:creationId xmlns:a16="http://schemas.microsoft.com/office/drawing/2014/main" id="{E126E481-B945-4179-BD79-05E96E9B29E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290132"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86262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F544D-7E38-4037-A942-6D3AE8B2015E}"/>
              </a:ext>
            </a:extLst>
          </p:cNvPr>
          <p:cNvSpPr>
            <a:spLocks noGrp="1"/>
          </p:cNvSpPr>
          <p:nvPr>
            <p:ph type="title"/>
          </p:nvPr>
        </p:nvSpPr>
        <p:spPr/>
        <p:txBody>
          <a:bodyPr/>
          <a:lstStyle/>
          <a:p>
            <a:r>
              <a:rPr lang="en-GB" dirty="0" err="1"/>
              <a:t>Persius</a:t>
            </a:r>
            <a:r>
              <a:rPr lang="en-GB" dirty="0"/>
              <a:t>: the central paradox</a:t>
            </a:r>
          </a:p>
        </p:txBody>
      </p:sp>
      <p:sp>
        <p:nvSpPr>
          <p:cNvPr id="3" name="Content Placeholder 2">
            <a:extLst>
              <a:ext uri="{FF2B5EF4-FFF2-40B4-BE49-F238E27FC236}">
                <a16:creationId xmlns:a16="http://schemas.microsoft.com/office/drawing/2014/main" id="{3540BF35-8456-422C-8165-F64661B818D3}"/>
              </a:ext>
            </a:extLst>
          </p:cNvPr>
          <p:cNvSpPr>
            <a:spLocks noGrp="1"/>
          </p:cNvSpPr>
          <p:nvPr>
            <p:ph idx="1"/>
          </p:nvPr>
        </p:nvSpPr>
        <p:spPr/>
        <p:txBody>
          <a:bodyPr>
            <a:normAutofit/>
          </a:bodyPr>
          <a:lstStyle/>
          <a:p>
            <a:r>
              <a:rPr lang="en-GB" dirty="0"/>
              <a:t>The message of the</a:t>
            </a:r>
            <a:r>
              <a:rPr lang="en-GB" i="1" dirty="0"/>
              <a:t> Satires </a:t>
            </a:r>
            <a:r>
              <a:rPr lang="en-GB" dirty="0"/>
              <a:t>is that we should harden up, live properly (</a:t>
            </a:r>
            <a:r>
              <a:rPr lang="en-GB" i="1" dirty="0" err="1">
                <a:solidFill>
                  <a:srgbClr val="0070C0"/>
                </a:solidFill>
              </a:rPr>
              <a:t>recte</a:t>
            </a:r>
            <a:r>
              <a:rPr lang="en-GB" i="1" dirty="0">
                <a:solidFill>
                  <a:srgbClr val="0070C0"/>
                </a:solidFill>
              </a:rPr>
              <a:t> vivere</a:t>
            </a:r>
            <a:r>
              <a:rPr lang="en-GB" dirty="0"/>
              <a:t>), stop being soft (</a:t>
            </a:r>
            <a:r>
              <a:rPr lang="en-GB" i="1" dirty="0" err="1">
                <a:solidFill>
                  <a:srgbClr val="800080"/>
                </a:solidFill>
              </a:rPr>
              <a:t>mollitia</a:t>
            </a:r>
            <a:r>
              <a:rPr lang="en-GB" i="1" dirty="0">
                <a:solidFill>
                  <a:srgbClr val="800080"/>
                </a:solidFill>
              </a:rPr>
              <a:t> </a:t>
            </a:r>
            <a:r>
              <a:rPr lang="en-GB" dirty="0"/>
              <a:t>is</a:t>
            </a:r>
            <a:r>
              <a:rPr lang="en-GB" i="1" dirty="0">
                <a:solidFill>
                  <a:srgbClr val="800080"/>
                </a:solidFill>
              </a:rPr>
              <a:t> </a:t>
            </a:r>
            <a:r>
              <a:rPr lang="en-GB" dirty="0"/>
              <a:t>a key word).</a:t>
            </a:r>
          </a:p>
          <a:p>
            <a:pPr marL="0" indent="0">
              <a:buNone/>
            </a:pPr>
            <a:endParaRPr lang="en-GB" dirty="0"/>
          </a:p>
          <a:p>
            <a:r>
              <a:rPr lang="en-GB" dirty="0"/>
              <a:t>Yet our ‘textbook’ immerses us in a poetic world that is grotesque and over-rich, that is all about bending boundaries, contagion, odd juxtaposition…</a:t>
            </a:r>
          </a:p>
        </p:txBody>
      </p:sp>
    </p:spTree>
    <p:extLst>
      <p:ext uri="{BB962C8B-B14F-4D97-AF65-F5344CB8AC3E}">
        <p14:creationId xmlns:p14="http://schemas.microsoft.com/office/powerpoint/2010/main" val="1459940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375C2-DBB1-48F8-ABD9-ED32C5F09EE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C8B384D-7FD2-4ED4-93A3-8B149C83A709}"/>
              </a:ext>
            </a:extLst>
          </p:cNvPr>
          <p:cNvSpPr>
            <a:spLocks noGrp="1"/>
          </p:cNvSpPr>
          <p:nvPr>
            <p:ph idx="1"/>
          </p:nvPr>
        </p:nvSpPr>
        <p:spPr/>
        <p:txBody>
          <a:bodyPr/>
          <a:lstStyle/>
          <a:p>
            <a:endParaRPr lang="en-GB" dirty="0"/>
          </a:p>
          <a:p>
            <a:endParaRPr lang="en-GB" dirty="0"/>
          </a:p>
          <a:p>
            <a:r>
              <a:rPr lang="en-GB" dirty="0"/>
              <a:t>So do the Satires give us indigestion, rather than offering us a detox diet?</a:t>
            </a:r>
          </a:p>
        </p:txBody>
      </p:sp>
    </p:spTree>
    <p:extLst>
      <p:ext uri="{BB962C8B-B14F-4D97-AF65-F5344CB8AC3E}">
        <p14:creationId xmlns:p14="http://schemas.microsoft.com/office/powerpoint/2010/main" val="659578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E56C8-800D-46D8-AE3C-6CB21A9BDE77}"/>
              </a:ext>
            </a:extLst>
          </p:cNvPr>
          <p:cNvSpPr>
            <a:spLocks noGrp="1"/>
          </p:cNvSpPr>
          <p:nvPr>
            <p:ph type="title"/>
          </p:nvPr>
        </p:nvSpPr>
        <p:spPr>
          <a:xfrm>
            <a:off x="482247" y="4571216"/>
            <a:ext cx="8179506" cy="1115415"/>
          </a:xfrm>
        </p:spPr>
        <p:txBody>
          <a:bodyPr vert="horz" lIns="91440" tIns="45720" rIns="91440" bIns="45720" rtlCol="0" anchor="b">
            <a:normAutofit/>
          </a:bodyPr>
          <a:lstStyle/>
          <a:p>
            <a:pPr defTabSz="914400">
              <a:lnSpc>
                <a:spcPct val="90000"/>
              </a:lnSpc>
            </a:pPr>
            <a:r>
              <a:rPr lang="en-US" sz="6000" kern="1200">
                <a:solidFill>
                  <a:schemeClr val="tx1"/>
                </a:solidFill>
                <a:latin typeface="+mj-lt"/>
                <a:ea typeface="+mj-ea"/>
                <a:cs typeface="+mj-cs"/>
              </a:rPr>
              <a:t>Two contrasting views</a:t>
            </a:r>
          </a:p>
        </p:txBody>
      </p:sp>
      <p:pic>
        <p:nvPicPr>
          <p:cNvPr id="7" name="Picture 6" descr="A screenshot of a cell phone&#10;&#10;Description automatically generated">
            <a:extLst>
              <a:ext uri="{FF2B5EF4-FFF2-40B4-BE49-F238E27FC236}">
                <a16:creationId xmlns:a16="http://schemas.microsoft.com/office/drawing/2014/main" id="{5F06AFCB-DFFC-4D9D-A2E3-073A1715D680}"/>
              </a:ext>
            </a:extLst>
          </p:cNvPr>
          <p:cNvPicPr>
            <a:picLocks noChangeAspect="1"/>
          </p:cNvPicPr>
          <p:nvPr/>
        </p:nvPicPr>
        <p:blipFill rotWithShape="1">
          <a:blip r:embed="rId2"/>
          <a:srcRect l="1615" r="1846" b="-5"/>
          <a:stretch/>
        </p:blipFill>
        <p:spPr>
          <a:xfrm>
            <a:off x="241221" y="320511"/>
            <a:ext cx="2846070" cy="3930978"/>
          </a:xfrm>
          <a:prstGeom prst="rect">
            <a:avLst/>
          </a:prstGeom>
        </p:spPr>
      </p:pic>
      <p:pic>
        <p:nvPicPr>
          <p:cNvPr id="9" name="Picture 8" descr="A close up of a sign&#10;&#10;Description automatically generated">
            <a:extLst>
              <a:ext uri="{FF2B5EF4-FFF2-40B4-BE49-F238E27FC236}">
                <a16:creationId xmlns:a16="http://schemas.microsoft.com/office/drawing/2014/main" id="{5BA0CECE-6629-467D-B469-4E90DB3920E7}"/>
              </a:ext>
            </a:extLst>
          </p:cNvPr>
          <p:cNvPicPr>
            <a:picLocks noChangeAspect="1"/>
          </p:cNvPicPr>
          <p:nvPr/>
        </p:nvPicPr>
        <p:blipFill rotWithShape="1">
          <a:blip r:embed="rId3"/>
          <a:srcRect t="5458" b="1311"/>
          <a:stretch/>
        </p:blipFill>
        <p:spPr>
          <a:xfrm>
            <a:off x="3148788" y="320511"/>
            <a:ext cx="2846070" cy="3930978"/>
          </a:xfrm>
          <a:prstGeom prst="rect">
            <a:avLst/>
          </a:prstGeom>
        </p:spPr>
      </p:pic>
      <p:pic>
        <p:nvPicPr>
          <p:cNvPr id="5" name="Content Placeholder 4" descr="A picture containing book, text, indoor&#10;&#10;Description automatically generated">
            <a:extLst>
              <a:ext uri="{FF2B5EF4-FFF2-40B4-BE49-F238E27FC236}">
                <a16:creationId xmlns:a16="http://schemas.microsoft.com/office/drawing/2014/main" id="{B97A2F4D-5E2B-43A6-BB8A-35654C926BCA}"/>
              </a:ext>
            </a:extLst>
          </p:cNvPr>
          <p:cNvPicPr>
            <a:picLocks noGrp="1" noChangeAspect="1"/>
          </p:cNvPicPr>
          <p:nvPr>
            <p:ph idx="1"/>
          </p:nvPr>
        </p:nvPicPr>
        <p:blipFill rotWithShape="1">
          <a:blip r:embed="rId4"/>
          <a:srcRect t="8496" r="1" b="1"/>
          <a:stretch/>
        </p:blipFill>
        <p:spPr>
          <a:xfrm>
            <a:off x="6056356" y="320511"/>
            <a:ext cx="2846070" cy="3930978"/>
          </a:xfrm>
          <a:prstGeom prst="rect">
            <a:avLst/>
          </a:prstGeom>
        </p:spPr>
      </p:pic>
      <p:cxnSp>
        <p:nvCxnSpPr>
          <p:cNvPr id="21" name="Straight Connector 20">
            <a:extLst>
              <a:ext uri="{FF2B5EF4-FFF2-40B4-BE49-F238E27FC236}">
                <a16:creationId xmlns:a16="http://schemas.microsoft.com/office/drawing/2014/main" id="{60188E89-AF78-40F6-B787-E9BD9C6256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43000" y="5778706"/>
            <a:ext cx="6858000" cy="0"/>
          </a:xfrm>
          <a:prstGeom prst="line">
            <a:avLst/>
          </a:prstGeom>
          <a:ln w="19050">
            <a:solidFill>
              <a:srgbClr val="5383B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0081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0B4DB-9825-48A7-81CA-CC2369668844}"/>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E0F90E15-37BA-4926-9004-561D2691214A}"/>
              </a:ext>
            </a:extLst>
          </p:cNvPr>
          <p:cNvSpPr>
            <a:spLocks noGrp="1"/>
          </p:cNvSpPr>
          <p:nvPr>
            <p:ph idx="1"/>
          </p:nvPr>
        </p:nvSpPr>
        <p:spPr>
          <a:xfrm>
            <a:off x="457200" y="274638"/>
            <a:ext cx="8229600" cy="6398305"/>
          </a:xfrm>
        </p:spPr>
        <p:txBody>
          <a:bodyPr>
            <a:normAutofit lnSpcReduction="10000"/>
          </a:bodyPr>
          <a:lstStyle/>
          <a:p>
            <a:r>
              <a:rPr lang="en-GB" dirty="0"/>
              <a:t>Gowers (1993) 124, 185:</a:t>
            </a:r>
          </a:p>
          <a:p>
            <a:pPr marL="0" indent="0">
              <a:buNone/>
            </a:pPr>
            <a:r>
              <a:rPr lang="en-GB" sz="2400" dirty="0"/>
              <a:t>‘The muse of satire was none other than the bloated bodies, protuberant guts, and messy stews that are the chief objects of the satirist’s abuse….The fat stomachs, distended with tripe, that fill </a:t>
            </a:r>
            <a:r>
              <a:rPr lang="en-GB" sz="2400" dirty="0" err="1"/>
              <a:t>Persius</a:t>
            </a:r>
            <a:r>
              <a:rPr lang="en-GB" sz="2400" dirty="0"/>
              <a:t>’ pages not only embody moral laxity and crass sensibilities; they are also walking figures of the text itself.’</a:t>
            </a:r>
          </a:p>
          <a:p>
            <a:pPr marL="0" indent="0">
              <a:buNone/>
            </a:pPr>
            <a:endParaRPr lang="en-GB" sz="2400" dirty="0"/>
          </a:p>
          <a:p>
            <a:r>
              <a:rPr lang="en-GB" dirty="0"/>
              <a:t>Bartsch (2015) 62-3:</a:t>
            </a:r>
          </a:p>
          <a:p>
            <a:pPr marL="0" indent="0">
              <a:buNone/>
            </a:pPr>
            <a:r>
              <a:rPr lang="en-GB" sz="2400" dirty="0"/>
              <a:t>‘We can mount a better </a:t>
            </a:r>
            <a:r>
              <a:rPr lang="en-GB" sz="2400" dirty="0" err="1"/>
              <a:t>defense</a:t>
            </a:r>
            <a:r>
              <a:rPr lang="en-GB" sz="2400" dirty="0"/>
              <a:t> of our satirist than this…. What </a:t>
            </a:r>
            <a:r>
              <a:rPr lang="en-GB" sz="2400" dirty="0" err="1"/>
              <a:t>Persius</a:t>
            </a:r>
            <a:r>
              <a:rPr lang="en-GB" sz="2400" dirty="0"/>
              <a:t> threatens to do is to cook the mass in his pot some more, to “concoct” it into something that can be digested and will distribute nourishment properly to those who read it. We recall that one of Seneca’s injunctions on reading/digestion was that too many foodstuffs not be sampled at once, precisely because this would interfere with digestion… </a:t>
            </a:r>
            <a:r>
              <a:rPr lang="en-GB" sz="2400" dirty="0" err="1"/>
              <a:t>Persius</a:t>
            </a:r>
            <a:r>
              <a:rPr lang="en-GB" sz="2400" dirty="0"/>
              <a:t>’ Satires both raise this problem and promise to resolve it: they will render those rich dishes into something more simple.’</a:t>
            </a:r>
          </a:p>
          <a:p>
            <a:endParaRPr lang="en-GB" dirty="0"/>
          </a:p>
        </p:txBody>
      </p:sp>
    </p:spTree>
    <p:extLst>
      <p:ext uri="{BB962C8B-B14F-4D97-AF65-F5344CB8AC3E}">
        <p14:creationId xmlns:p14="http://schemas.microsoft.com/office/powerpoint/2010/main" val="3387362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666666"/>
                </a:solidFill>
                <a:latin typeface="+mn-lt"/>
                <a:cs typeface="American Typewriter"/>
              </a:rPr>
              <a:t>The ‘prologue’</a:t>
            </a:r>
          </a:p>
        </p:txBody>
      </p:sp>
      <p:sp>
        <p:nvSpPr>
          <p:cNvPr id="3" name="Content Placeholder 2"/>
          <p:cNvSpPr>
            <a:spLocks noGrp="1"/>
          </p:cNvSpPr>
          <p:nvPr>
            <p:ph idx="1"/>
          </p:nvPr>
        </p:nvSpPr>
        <p:spPr/>
        <p:txBody>
          <a:bodyPr>
            <a:normAutofit fontScale="62500" lnSpcReduction="20000"/>
          </a:bodyPr>
          <a:lstStyle/>
          <a:p>
            <a:pPr marL="0" indent="0">
              <a:buNone/>
            </a:pPr>
            <a:r>
              <a:rPr lang="en-GB" dirty="0"/>
              <a:t> </a:t>
            </a:r>
            <a:r>
              <a:rPr lang="en-GB" dirty="0">
                <a:cs typeface="American Typewriter"/>
              </a:rPr>
              <a:t>That’s not how I suddenly become a poet, </a:t>
            </a:r>
            <a:endParaRPr lang="it-IT" dirty="0">
              <a:cs typeface="American Typewriter"/>
            </a:endParaRPr>
          </a:p>
          <a:p>
            <a:pPr marL="0" indent="0">
              <a:buNone/>
            </a:pPr>
            <a:r>
              <a:rPr lang="en-GB" dirty="0">
                <a:cs typeface="American Typewriter"/>
              </a:rPr>
              <a:t>By wetting my lips in the </a:t>
            </a:r>
            <a:r>
              <a:rPr lang="en-GB" dirty="0" err="1">
                <a:cs typeface="American Typewriter"/>
              </a:rPr>
              <a:t>Hippocrene</a:t>
            </a:r>
            <a:r>
              <a:rPr lang="en-GB" dirty="0">
                <a:cs typeface="American Typewriter"/>
              </a:rPr>
              <a:t>, </a:t>
            </a:r>
            <a:endParaRPr lang="it-IT" dirty="0">
              <a:cs typeface="American Typewriter"/>
            </a:endParaRPr>
          </a:p>
          <a:p>
            <a:pPr marL="0" indent="0">
              <a:buNone/>
            </a:pPr>
            <a:r>
              <a:rPr lang="en-GB" dirty="0">
                <a:cs typeface="American Typewriter"/>
              </a:rPr>
              <a:t>Or dreaming on the twin peaks of Parnassus.</a:t>
            </a:r>
            <a:endParaRPr lang="it-IT" dirty="0">
              <a:cs typeface="American Typewriter"/>
            </a:endParaRPr>
          </a:p>
          <a:p>
            <a:pPr marL="0" indent="0">
              <a:buNone/>
            </a:pPr>
            <a:r>
              <a:rPr lang="en-GB" dirty="0">
                <a:cs typeface="American Typewriter"/>
              </a:rPr>
              <a:t>I leave the Muses, and </a:t>
            </a:r>
            <a:r>
              <a:rPr lang="en-GB" dirty="0" err="1">
                <a:cs typeface="American Typewriter"/>
              </a:rPr>
              <a:t>Pirene’s</a:t>
            </a:r>
            <a:r>
              <a:rPr lang="en-GB" dirty="0">
                <a:cs typeface="American Typewriter"/>
              </a:rPr>
              <a:t> pale</a:t>
            </a:r>
            <a:endParaRPr lang="it-IT" dirty="0">
              <a:cs typeface="American Typewriter"/>
            </a:endParaRPr>
          </a:p>
          <a:p>
            <a:pPr marL="0" indent="0">
              <a:buNone/>
            </a:pPr>
            <a:r>
              <a:rPr lang="en-GB" dirty="0">
                <a:cs typeface="American Typewriter"/>
              </a:rPr>
              <a:t>Spring, to those with busts to which</a:t>
            </a:r>
            <a:endParaRPr lang="it-IT" dirty="0">
              <a:cs typeface="American Typewriter"/>
            </a:endParaRPr>
          </a:p>
          <a:p>
            <a:pPr marL="0" indent="0">
              <a:buNone/>
            </a:pPr>
            <a:r>
              <a:rPr lang="en-GB" dirty="0">
                <a:cs typeface="American Typewriter"/>
              </a:rPr>
              <a:t>A crown of ivy clings; a semi-pagan</a:t>
            </a:r>
            <a:endParaRPr lang="it-IT" dirty="0">
              <a:cs typeface="American Typewriter"/>
            </a:endParaRPr>
          </a:p>
          <a:p>
            <a:pPr marL="0" indent="0">
              <a:buNone/>
            </a:pPr>
            <a:r>
              <a:rPr lang="en-GB" dirty="0">
                <a:cs typeface="American Typewriter"/>
              </a:rPr>
              <a:t>bring my song to the bards’ holy rites.</a:t>
            </a:r>
            <a:endParaRPr lang="it-IT" dirty="0">
              <a:cs typeface="American Typewriter"/>
            </a:endParaRPr>
          </a:p>
          <a:p>
            <a:pPr marL="0" indent="0">
              <a:buNone/>
            </a:pPr>
            <a:r>
              <a:rPr lang="en-GB" dirty="0">
                <a:cs typeface="American Typewriter"/>
              </a:rPr>
              <a:t>What teaches the parrot to squawk: ‘Hello!’</a:t>
            </a:r>
            <a:endParaRPr lang="it-IT" dirty="0">
              <a:cs typeface="American Typewriter"/>
            </a:endParaRPr>
          </a:p>
          <a:p>
            <a:pPr marL="0" indent="0">
              <a:buNone/>
            </a:pPr>
            <a:r>
              <a:rPr lang="en-GB" dirty="0">
                <a:cs typeface="American Typewriter"/>
              </a:rPr>
              <a:t>And urges the magpie to try human speech?</a:t>
            </a:r>
            <a:endParaRPr lang="it-IT" dirty="0">
              <a:cs typeface="American Typewriter"/>
            </a:endParaRPr>
          </a:p>
          <a:p>
            <a:pPr marL="0" indent="0">
              <a:buNone/>
            </a:pPr>
            <a:r>
              <a:rPr lang="en-GB" dirty="0">
                <a:cs typeface="American Typewriter"/>
              </a:rPr>
              <a:t>It’s that master of arts, and dispenser of skills,</a:t>
            </a:r>
            <a:endParaRPr lang="it-IT" dirty="0">
              <a:cs typeface="American Typewriter"/>
            </a:endParaRPr>
          </a:p>
          <a:p>
            <a:pPr marL="0" indent="0">
              <a:buNone/>
            </a:pPr>
            <a:r>
              <a:rPr lang="en-GB" dirty="0">
                <a:cs typeface="American Typewriter"/>
              </a:rPr>
              <a:t>Hunger, expert at trying out sounds nature denies.</a:t>
            </a:r>
            <a:endParaRPr lang="it-IT" dirty="0">
              <a:cs typeface="American Typewriter"/>
            </a:endParaRPr>
          </a:p>
          <a:p>
            <a:pPr marL="0" indent="0">
              <a:buNone/>
            </a:pPr>
            <a:r>
              <a:rPr lang="en-GB" dirty="0">
                <a:cs typeface="American Typewriter"/>
              </a:rPr>
              <a:t>For if there’s the gleam of a hope of crafty gain, </a:t>
            </a:r>
            <a:endParaRPr lang="it-IT" dirty="0">
              <a:cs typeface="American Typewriter"/>
            </a:endParaRPr>
          </a:p>
          <a:p>
            <a:pPr marL="0" indent="0">
              <a:buNone/>
            </a:pPr>
            <a:r>
              <a:rPr lang="en-GB" dirty="0">
                <a:cs typeface="American Typewriter"/>
              </a:rPr>
              <a:t>You’ll hear crow-poets and magpie-poetesses</a:t>
            </a:r>
            <a:endParaRPr lang="it-IT" dirty="0">
              <a:cs typeface="American Typewriter"/>
            </a:endParaRPr>
          </a:p>
          <a:p>
            <a:pPr marL="0" indent="0">
              <a:buNone/>
            </a:pPr>
            <a:r>
              <a:rPr lang="en-GB" dirty="0">
                <a:cs typeface="American Typewriter"/>
              </a:rPr>
              <a:t>Singing in praise of </a:t>
            </a:r>
            <a:r>
              <a:rPr lang="en-GB" dirty="0" err="1">
                <a:cs typeface="American Typewriter"/>
              </a:rPr>
              <a:t>Pegaseian</a:t>
            </a:r>
            <a:r>
              <a:rPr lang="en-GB" dirty="0">
                <a:cs typeface="American Typewriter"/>
              </a:rPr>
              <a:t> nectar. </a:t>
            </a:r>
            <a:endParaRPr lang="it-IT" dirty="0">
              <a:cs typeface="American Typewriter"/>
            </a:endParaRPr>
          </a:p>
          <a:p>
            <a:pPr marL="0" indent="0">
              <a:buNone/>
            </a:pPr>
            <a:endParaRPr lang="en-US" dirty="0"/>
          </a:p>
        </p:txBody>
      </p:sp>
    </p:spTree>
    <p:extLst>
      <p:ext uri="{BB962C8B-B14F-4D97-AF65-F5344CB8AC3E}">
        <p14:creationId xmlns:p14="http://schemas.microsoft.com/office/powerpoint/2010/main" val="3617132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Revision question</a:t>
            </a:r>
          </a:p>
        </p:txBody>
      </p:sp>
      <p:sp>
        <p:nvSpPr>
          <p:cNvPr id="3" name="Content Placeholder 2"/>
          <p:cNvSpPr>
            <a:spLocks noGrp="1"/>
          </p:cNvSpPr>
          <p:nvPr>
            <p:ph idx="1"/>
          </p:nvPr>
        </p:nvSpPr>
        <p:spPr/>
        <p:txBody>
          <a:bodyPr>
            <a:normAutofit/>
          </a:bodyPr>
          <a:lstStyle/>
          <a:p>
            <a:endParaRPr lang="en-US" dirty="0">
              <a:cs typeface="American Typewriter"/>
            </a:endParaRPr>
          </a:p>
          <a:p>
            <a:r>
              <a:rPr lang="en-US" dirty="0">
                <a:cs typeface="American Typewriter"/>
              </a:rPr>
              <a:t>How does Roman verse satire (or, so far, Horace) represent and deal with </a:t>
            </a:r>
            <a:r>
              <a:rPr lang="en-US" dirty="0">
                <a:solidFill>
                  <a:srgbClr val="008000"/>
                </a:solidFill>
                <a:cs typeface="American Typewriter"/>
              </a:rPr>
              <a:t>BODIES</a:t>
            </a:r>
            <a:r>
              <a:rPr lang="en-US" dirty="0">
                <a:cs typeface="American Typewriter"/>
              </a:rPr>
              <a:t>?</a:t>
            </a:r>
          </a:p>
          <a:p>
            <a:pPr marL="0" indent="0" algn="ctr">
              <a:buNone/>
            </a:pPr>
            <a:endParaRPr lang="en-US" dirty="0">
              <a:cs typeface="American Typewriter"/>
            </a:endParaRPr>
          </a:p>
          <a:p>
            <a:r>
              <a:rPr lang="en-US" dirty="0">
                <a:cs typeface="American Typewriter"/>
              </a:rPr>
              <a:t>Key Latin words: </a:t>
            </a:r>
          </a:p>
          <a:p>
            <a:pPr marL="0" indent="0" algn="ctr">
              <a:buNone/>
            </a:pPr>
            <a:r>
              <a:rPr lang="en-US" dirty="0" err="1">
                <a:solidFill>
                  <a:srgbClr val="0070C0"/>
                </a:solidFill>
                <a:cs typeface="American Typewriter"/>
              </a:rPr>
              <a:t>satura</a:t>
            </a:r>
            <a:r>
              <a:rPr lang="en-US" dirty="0">
                <a:cs typeface="American Typewriter"/>
              </a:rPr>
              <a:t> – </a:t>
            </a:r>
            <a:r>
              <a:rPr lang="en-US" dirty="0" err="1">
                <a:solidFill>
                  <a:srgbClr val="400080"/>
                </a:solidFill>
                <a:cs typeface="American Typewriter"/>
              </a:rPr>
              <a:t>satur</a:t>
            </a:r>
            <a:r>
              <a:rPr lang="en-US" dirty="0">
                <a:cs typeface="American Typewriter"/>
              </a:rPr>
              <a:t> - </a:t>
            </a:r>
            <a:r>
              <a:rPr lang="en-US" dirty="0" err="1">
                <a:solidFill>
                  <a:schemeClr val="accent2">
                    <a:lumMod val="75000"/>
                  </a:schemeClr>
                </a:solidFill>
                <a:cs typeface="American Typewriter"/>
              </a:rPr>
              <a:t>satis</a:t>
            </a:r>
            <a:endParaRPr lang="en-US" dirty="0">
              <a:solidFill>
                <a:schemeClr val="accent2">
                  <a:lumMod val="75000"/>
                </a:schemeClr>
              </a:solidFill>
              <a:cs typeface="American Typewriter"/>
            </a:endParaRPr>
          </a:p>
        </p:txBody>
      </p:sp>
    </p:spTree>
    <p:extLst>
      <p:ext uri="{BB962C8B-B14F-4D97-AF65-F5344CB8AC3E}">
        <p14:creationId xmlns:p14="http://schemas.microsoft.com/office/powerpoint/2010/main" val="2189225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755AF-E5CA-4C9B-B022-87933C52C4F1}"/>
              </a:ext>
            </a:extLst>
          </p:cNvPr>
          <p:cNvSpPr>
            <a:spLocks noGrp="1"/>
          </p:cNvSpPr>
          <p:nvPr>
            <p:ph type="title"/>
          </p:nvPr>
        </p:nvSpPr>
        <p:spPr/>
        <p:txBody>
          <a:bodyPr>
            <a:normAutofit fontScale="90000"/>
          </a:bodyPr>
          <a:lstStyle/>
          <a:p>
            <a:r>
              <a:rPr lang="en-GB" dirty="0">
                <a:solidFill>
                  <a:schemeClr val="accent6">
                    <a:lumMod val="75000"/>
                  </a:schemeClr>
                </a:solidFill>
              </a:rPr>
              <a:t>Horace’s Satires </a:t>
            </a:r>
            <a:r>
              <a:rPr lang="en-GB" dirty="0"/>
              <a:t>– key revision points</a:t>
            </a:r>
          </a:p>
        </p:txBody>
      </p:sp>
      <p:sp>
        <p:nvSpPr>
          <p:cNvPr id="3" name="Content Placeholder 2">
            <a:extLst>
              <a:ext uri="{FF2B5EF4-FFF2-40B4-BE49-F238E27FC236}">
                <a16:creationId xmlns:a16="http://schemas.microsoft.com/office/drawing/2014/main" id="{F0F2BCE9-B15A-4E20-B980-0D68189A8B98}"/>
              </a:ext>
            </a:extLst>
          </p:cNvPr>
          <p:cNvSpPr>
            <a:spLocks noGrp="1"/>
          </p:cNvSpPr>
          <p:nvPr>
            <p:ph idx="1"/>
          </p:nvPr>
        </p:nvSpPr>
        <p:spPr/>
        <p:txBody>
          <a:bodyPr>
            <a:normAutofit fontScale="92500" lnSpcReduction="10000"/>
          </a:bodyPr>
          <a:lstStyle/>
          <a:p>
            <a:r>
              <a:rPr lang="en-GB" dirty="0"/>
              <a:t>Horace’s lowly ‘conversations’ (</a:t>
            </a:r>
            <a:r>
              <a:rPr lang="en-GB" i="1" dirty="0" err="1"/>
              <a:t>sermones</a:t>
            </a:r>
            <a:r>
              <a:rPr lang="en-GB" dirty="0"/>
              <a:t>) are bound up with the physical body of the poet himself, with its ‘marks’, weaknesses, family DNA, and with the bodies he associates with or desires… </a:t>
            </a:r>
          </a:p>
          <a:p>
            <a:r>
              <a:rPr lang="en-GB" dirty="0"/>
              <a:t>E.g. Recall how he rewrites the genealogy of satire as his own family traditions in </a:t>
            </a:r>
            <a:r>
              <a:rPr lang="en-GB" i="1" dirty="0"/>
              <a:t>Sat</a:t>
            </a:r>
            <a:r>
              <a:rPr lang="en-GB" dirty="0"/>
              <a:t>.1.4, and defines his moral and poetic ‘moderation’, as well as social status as son of a freedman, by the types of women he sleeps with in </a:t>
            </a:r>
            <a:r>
              <a:rPr lang="en-GB" i="1" dirty="0"/>
              <a:t>Sat.</a:t>
            </a:r>
            <a:r>
              <a:rPr lang="en-GB" dirty="0"/>
              <a:t>1.2</a:t>
            </a:r>
          </a:p>
        </p:txBody>
      </p:sp>
    </p:spTree>
    <p:extLst>
      <p:ext uri="{BB962C8B-B14F-4D97-AF65-F5344CB8AC3E}">
        <p14:creationId xmlns:p14="http://schemas.microsoft.com/office/powerpoint/2010/main" val="1461654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9FBB4-0F3A-468C-AB68-C0A4A5FC74C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F3CB03A-5A3F-4D91-9CD3-9E1FFE18ED84}"/>
              </a:ext>
            </a:extLst>
          </p:cNvPr>
          <p:cNvSpPr>
            <a:spLocks noGrp="1"/>
          </p:cNvSpPr>
          <p:nvPr>
            <p:ph idx="1"/>
          </p:nvPr>
        </p:nvSpPr>
        <p:spPr/>
        <p:txBody>
          <a:bodyPr>
            <a:normAutofit lnSpcReduction="10000"/>
          </a:bodyPr>
          <a:lstStyle/>
          <a:p>
            <a:r>
              <a:rPr lang="en-GB" dirty="0"/>
              <a:t>Often, the poet’s fictional body is just as vulnerable and messy as the bodies he vilifies. </a:t>
            </a:r>
          </a:p>
          <a:p>
            <a:pPr marL="0" indent="0">
              <a:buNone/>
            </a:pPr>
            <a:r>
              <a:rPr lang="en-GB" dirty="0"/>
              <a:t>		</a:t>
            </a:r>
          </a:p>
          <a:p>
            <a:pPr marL="0" indent="0">
              <a:buNone/>
            </a:pPr>
            <a:r>
              <a:rPr lang="en-GB" dirty="0">
                <a:solidFill>
                  <a:srgbClr val="CC66FF"/>
                </a:solidFill>
              </a:rPr>
              <a:t>For example: </a:t>
            </a:r>
            <a:r>
              <a:rPr lang="en-GB" dirty="0"/>
              <a:t>speaking as the wooden Priapus statue in </a:t>
            </a:r>
            <a:r>
              <a:rPr lang="en-GB" i="1" dirty="0"/>
              <a:t>Sat.</a:t>
            </a:r>
            <a:r>
              <a:rPr lang="en-GB" dirty="0"/>
              <a:t>1.8, the poet succeeds in policing the new political landscape (in the form of Maecenas’ villa), but by bending over backwards and farting at the witches, causing his fig-wood bottom to split open. </a:t>
            </a:r>
          </a:p>
        </p:txBody>
      </p:sp>
    </p:spTree>
    <p:extLst>
      <p:ext uri="{BB962C8B-B14F-4D97-AF65-F5344CB8AC3E}">
        <p14:creationId xmlns:p14="http://schemas.microsoft.com/office/powerpoint/2010/main" val="3246936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20000"/>
              <a:lumOff val="80000"/>
            </a:schemeClr>
          </a:solidFill>
        </p:spPr>
        <p:txBody>
          <a:bodyPr>
            <a:normAutofit/>
          </a:bodyPr>
          <a:lstStyle/>
          <a:p>
            <a:r>
              <a:rPr lang="en-US" dirty="0">
                <a:solidFill>
                  <a:srgbClr val="CC66FF"/>
                </a:solidFill>
                <a:latin typeface="+mn-lt"/>
                <a:cs typeface="American Typewriter"/>
              </a:rPr>
              <a:t>Vulnerability</a:t>
            </a:r>
            <a:r>
              <a:rPr lang="en-US" dirty="0">
                <a:latin typeface="+mn-lt"/>
                <a:cs typeface="American Typewriter"/>
              </a:rPr>
              <a:t> in writing/reading</a:t>
            </a:r>
          </a:p>
        </p:txBody>
      </p:sp>
      <p:sp>
        <p:nvSpPr>
          <p:cNvPr id="3" name="Content Placeholder 2"/>
          <p:cNvSpPr>
            <a:spLocks noGrp="1"/>
          </p:cNvSpPr>
          <p:nvPr>
            <p:ph idx="1"/>
          </p:nvPr>
        </p:nvSpPr>
        <p:spPr/>
        <p:txBody>
          <a:bodyPr/>
          <a:lstStyle/>
          <a:p>
            <a:pPr marL="0" indent="0">
              <a:buNone/>
            </a:pPr>
            <a:endParaRPr lang="en-US" dirty="0"/>
          </a:p>
          <a:p>
            <a:r>
              <a:rPr lang="en-US" sz="3600" dirty="0">
                <a:cs typeface="American Typewriter"/>
              </a:rPr>
              <a:t>Does it take one to know one?</a:t>
            </a:r>
          </a:p>
          <a:p>
            <a:endParaRPr lang="en-US" sz="3600" dirty="0">
              <a:cs typeface="American Typewriter"/>
            </a:endParaRPr>
          </a:p>
          <a:p>
            <a:r>
              <a:rPr lang="en-US" dirty="0">
                <a:cs typeface="American Typewriter"/>
              </a:rPr>
              <a:t>Are satirists/comedians who undermine themselves especially powerful, convincing, or appealing?</a:t>
            </a:r>
          </a:p>
        </p:txBody>
      </p:sp>
    </p:spTree>
    <p:extLst>
      <p:ext uri="{BB962C8B-B14F-4D97-AF65-F5344CB8AC3E}">
        <p14:creationId xmlns:p14="http://schemas.microsoft.com/office/powerpoint/2010/main" val="2570530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solidFill>
                  <a:srgbClr val="660066"/>
                </a:solidFill>
                <a:latin typeface="+mn-lt"/>
                <a:cs typeface="American Typewriter"/>
              </a:rPr>
              <a:t>Persius</a:t>
            </a:r>
            <a:r>
              <a:rPr lang="en-US" dirty="0">
                <a:solidFill>
                  <a:srgbClr val="660066"/>
                </a:solidFill>
                <a:latin typeface="+mn-lt"/>
                <a:cs typeface="American Typewriter"/>
              </a:rPr>
              <a:t>’ prologue: the </a:t>
            </a:r>
            <a:r>
              <a:rPr lang="en-US" dirty="0" err="1">
                <a:solidFill>
                  <a:srgbClr val="660066"/>
                </a:solidFill>
                <a:latin typeface="+mn-lt"/>
                <a:cs typeface="American Typewriter"/>
              </a:rPr>
              <a:t>scazon</a:t>
            </a:r>
            <a:endParaRPr lang="en-US" dirty="0">
              <a:solidFill>
                <a:srgbClr val="660066"/>
              </a:solidFill>
              <a:latin typeface="+mn-lt"/>
              <a:cs typeface="American Typewriter"/>
            </a:endParaRPr>
          </a:p>
        </p:txBody>
      </p:sp>
      <p:sp>
        <p:nvSpPr>
          <p:cNvPr id="3" name="Content Placeholder 2"/>
          <p:cNvSpPr>
            <a:spLocks noGrp="1"/>
          </p:cNvSpPr>
          <p:nvPr>
            <p:ph idx="1"/>
          </p:nvPr>
        </p:nvSpPr>
        <p:spPr/>
        <p:txBody>
          <a:bodyPr>
            <a:normAutofit lnSpcReduction="10000"/>
          </a:bodyPr>
          <a:lstStyle/>
          <a:p>
            <a:pPr marL="0" indent="0">
              <a:buNone/>
            </a:pPr>
            <a:endParaRPr lang="en-US" dirty="0"/>
          </a:p>
          <a:p>
            <a:pPr marL="0" indent="0">
              <a:buNone/>
            </a:pPr>
            <a:r>
              <a:rPr lang="en-US" dirty="0"/>
              <a:t>Note the ‘limp’ (dragging long syllables) at the end of the line:</a:t>
            </a:r>
          </a:p>
          <a:p>
            <a:pPr marL="0" indent="0">
              <a:buNone/>
            </a:pPr>
            <a:endParaRPr lang="en-US" dirty="0"/>
          </a:p>
          <a:p>
            <a:pPr marL="0" indent="0" algn="ctr">
              <a:buNone/>
            </a:pPr>
            <a:r>
              <a:rPr lang="en-US" i="1" dirty="0" err="1"/>
              <a:t>Nec</a:t>
            </a:r>
            <a:r>
              <a:rPr lang="en-US" i="1" dirty="0"/>
              <a:t> </a:t>
            </a:r>
            <a:r>
              <a:rPr lang="en-US" i="1" dirty="0" err="1"/>
              <a:t>fonte</a:t>
            </a:r>
            <a:r>
              <a:rPr lang="en-US" i="1" dirty="0"/>
              <a:t> labra </a:t>
            </a:r>
            <a:r>
              <a:rPr lang="en-US" i="1" dirty="0" err="1"/>
              <a:t>prolui</a:t>
            </a:r>
            <a:r>
              <a:rPr lang="en-US" i="1" dirty="0"/>
              <a:t> </a:t>
            </a:r>
            <a:r>
              <a:rPr lang="en-US" i="1" dirty="0" err="1"/>
              <a:t>caballino</a:t>
            </a:r>
            <a:endParaRPr lang="en-US" i="1" dirty="0"/>
          </a:p>
          <a:p>
            <a:pPr marL="0" indent="0" algn="ctr">
              <a:buNone/>
            </a:pPr>
            <a:r>
              <a:rPr lang="pl-PL" dirty="0"/>
              <a:t>u – </a:t>
            </a:r>
            <a:r>
              <a:rPr lang="en-GB" dirty="0"/>
              <a:t> / </a:t>
            </a:r>
            <a:r>
              <a:rPr lang="pl-PL" dirty="0"/>
              <a:t>u – </a:t>
            </a:r>
            <a:r>
              <a:rPr lang="en-GB" dirty="0"/>
              <a:t>/</a:t>
            </a:r>
            <a:r>
              <a:rPr lang="pl-PL" dirty="0"/>
              <a:t>  u – </a:t>
            </a:r>
            <a:r>
              <a:rPr lang="en-GB" dirty="0"/>
              <a:t>/ </a:t>
            </a:r>
            <a:r>
              <a:rPr lang="pl-PL" dirty="0"/>
              <a:t>u – </a:t>
            </a:r>
            <a:r>
              <a:rPr lang="en-GB" dirty="0"/>
              <a:t>/</a:t>
            </a:r>
            <a:r>
              <a:rPr lang="pl-PL" dirty="0"/>
              <a:t>  u – – – </a:t>
            </a:r>
            <a:endParaRPr lang="en-GB" dirty="0"/>
          </a:p>
          <a:p>
            <a:pPr marL="0" indent="0" algn="ctr">
              <a:buNone/>
            </a:pPr>
            <a:endParaRPr lang="en-US" dirty="0"/>
          </a:p>
          <a:p>
            <a:pPr marL="0" indent="0">
              <a:buNone/>
            </a:pPr>
            <a:r>
              <a:rPr lang="en-US" dirty="0"/>
              <a:t>Cf. Catullus 8: </a:t>
            </a:r>
            <a:r>
              <a:rPr lang="en-US" i="1" dirty="0"/>
              <a:t>miser </a:t>
            </a:r>
            <a:r>
              <a:rPr lang="en-US" i="1" dirty="0" err="1"/>
              <a:t>Catulle</a:t>
            </a:r>
            <a:r>
              <a:rPr lang="en-US" i="1" dirty="0"/>
              <a:t>, </a:t>
            </a:r>
            <a:r>
              <a:rPr lang="en-US" i="1" dirty="0" err="1"/>
              <a:t>desinas</a:t>
            </a:r>
            <a:r>
              <a:rPr lang="en-US" i="1" dirty="0"/>
              <a:t> </a:t>
            </a:r>
            <a:r>
              <a:rPr lang="en-US" i="1" dirty="0" err="1"/>
              <a:t>ineptire</a:t>
            </a:r>
            <a:endParaRPr lang="en-US" i="1" dirty="0"/>
          </a:p>
        </p:txBody>
      </p:sp>
    </p:spTree>
    <p:extLst>
      <p:ext uri="{BB962C8B-B14F-4D97-AF65-F5344CB8AC3E}">
        <p14:creationId xmlns:p14="http://schemas.microsoft.com/office/powerpoint/2010/main" val="3531036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BFE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1490" y="365125"/>
            <a:ext cx="3840085" cy="1692794"/>
          </a:xfrm>
        </p:spPr>
        <p:txBody>
          <a:bodyPr>
            <a:normAutofit/>
          </a:bodyPr>
          <a:lstStyle/>
          <a:p>
            <a:r>
              <a:rPr lang="en-US" dirty="0">
                <a:latin typeface="+mn-lt"/>
                <a:cs typeface="American Typewriter"/>
              </a:rPr>
              <a:t>It all boils down to….</a:t>
            </a:r>
          </a:p>
        </p:txBody>
      </p:sp>
      <p:cxnSp>
        <p:nvCxnSpPr>
          <p:cNvPr id="10" name="Straight Arrow Connector 9">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2316480"/>
            <a:ext cx="3429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91490" y="2575033"/>
            <a:ext cx="4080510" cy="4026485"/>
          </a:xfrm>
        </p:spPr>
        <p:txBody>
          <a:bodyPr>
            <a:normAutofit/>
          </a:bodyPr>
          <a:lstStyle/>
          <a:p>
            <a:endParaRPr lang="en-US" sz="1600" dirty="0"/>
          </a:p>
          <a:p>
            <a:r>
              <a:rPr lang="en-US" sz="2000" i="1" dirty="0" err="1">
                <a:cs typeface="American Typewriter"/>
              </a:rPr>
              <a:t>decoctius</a:t>
            </a:r>
            <a:r>
              <a:rPr lang="en-US" sz="2000" dirty="0">
                <a:cs typeface="American Typewriter"/>
              </a:rPr>
              <a:t> = ‘something more boiled down’ (Sat.1.125)</a:t>
            </a:r>
          </a:p>
          <a:p>
            <a:pPr marL="0" indent="0">
              <a:buNone/>
            </a:pPr>
            <a:r>
              <a:rPr lang="en-US" sz="2000" dirty="0">
                <a:cs typeface="American Typewriter"/>
              </a:rPr>
              <a:t>    </a:t>
            </a:r>
          </a:p>
          <a:p>
            <a:r>
              <a:rPr lang="en-US" sz="2000" dirty="0">
                <a:cs typeface="American Typewriter"/>
              </a:rPr>
              <a:t>Concentrate? Potion? Medicine? </a:t>
            </a:r>
          </a:p>
          <a:p>
            <a:pPr marL="0" indent="0">
              <a:buNone/>
            </a:pPr>
            <a:r>
              <a:rPr lang="en-US" sz="2000" dirty="0">
                <a:cs typeface="American Typewriter"/>
              </a:rPr>
              <a:t>      Strong-tasting and pungent?</a:t>
            </a:r>
          </a:p>
          <a:p>
            <a:pPr marL="0" indent="0">
              <a:buNone/>
            </a:pPr>
            <a:endParaRPr lang="en-US" sz="2000" dirty="0">
              <a:cs typeface="American Typewriter"/>
            </a:endParaRPr>
          </a:p>
          <a:p>
            <a:r>
              <a:rPr lang="en-US" sz="2400" dirty="0">
                <a:cs typeface="American Typewriter"/>
              </a:rPr>
              <a:t>A new (Stoic) take on the aesthetic of </a:t>
            </a:r>
            <a:r>
              <a:rPr lang="en-US" sz="2400" i="1" dirty="0" err="1">
                <a:cs typeface="American Typewriter"/>
              </a:rPr>
              <a:t>brevitas</a:t>
            </a:r>
            <a:r>
              <a:rPr lang="en-US" sz="2400" dirty="0">
                <a:cs typeface="American Typewriter"/>
              </a:rPr>
              <a:t>, or brevity?</a:t>
            </a:r>
          </a:p>
        </p:txBody>
      </p:sp>
      <p:pic>
        <p:nvPicPr>
          <p:cNvPr id="5" name="Picture 4" descr="A picture containing text, photo, building, indoor&#10;&#10;Description automatically generated">
            <a:extLst>
              <a:ext uri="{FF2B5EF4-FFF2-40B4-BE49-F238E27FC236}">
                <a16:creationId xmlns:a16="http://schemas.microsoft.com/office/drawing/2014/main" id="{8532CA5D-86B3-4CA6-B985-11C776DB07E1}"/>
              </a:ext>
            </a:extLst>
          </p:cNvPr>
          <p:cNvPicPr>
            <a:picLocks noChangeAspect="1"/>
          </p:cNvPicPr>
          <p:nvPr/>
        </p:nvPicPr>
        <p:blipFill rotWithShape="1">
          <a:blip r:embed="rId2"/>
          <a:srcRect l="31825" r="17256" b="-2"/>
          <a:stretch/>
        </p:blipFill>
        <p:spPr>
          <a:xfrm>
            <a:off x="4409136" y="10"/>
            <a:ext cx="4734863"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2230410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a:p>
            <a:pPr marL="0" indent="0" algn="ctr">
              <a:buNone/>
            </a:pPr>
            <a:r>
              <a:rPr lang="en-GB" sz="4400" dirty="0">
                <a:cs typeface="American Typewriter"/>
              </a:rPr>
              <a:t>‘</a:t>
            </a:r>
            <a:r>
              <a:rPr lang="en-GB" sz="4400" dirty="0" err="1">
                <a:cs typeface="American Typewriter"/>
              </a:rPr>
              <a:t>Persius</a:t>
            </a:r>
            <a:r>
              <a:rPr lang="en-GB" sz="4400" dirty="0">
                <a:cs typeface="American Typewriter"/>
              </a:rPr>
              <a:t> is hard to read. He </a:t>
            </a:r>
          </a:p>
          <a:p>
            <a:pPr marL="0" indent="0" algn="ctr">
              <a:buNone/>
            </a:pPr>
            <a:r>
              <a:rPr lang="en-GB" sz="4400" dirty="0">
                <a:cs typeface="American Typewriter"/>
              </a:rPr>
              <a:t>wants it that way’. </a:t>
            </a:r>
          </a:p>
          <a:p>
            <a:pPr marL="0" indent="0" algn="ctr">
              <a:buNone/>
            </a:pPr>
            <a:r>
              <a:rPr lang="en-GB" sz="3600" dirty="0">
                <a:cs typeface="American Typewriter"/>
              </a:rPr>
              <a:t>							</a:t>
            </a:r>
            <a:r>
              <a:rPr lang="en-GB" sz="2400" dirty="0">
                <a:cs typeface="American Typewriter"/>
              </a:rPr>
              <a:t>(</a:t>
            </a:r>
            <a:r>
              <a:rPr lang="en-GB" sz="2400" dirty="0" err="1">
                <a:cs typeface="American Typewriter"/>
              </a:rPr>
              <a:t>A.Cucchiarelli</a:t>
            </a:r>
            <a:r>
              <a:rPr lang="en-GB" sz="2400" dirty="0">
                <a:cs typeface="American Typewriter"/>
              </a:rPr>
              <a:t>, </a:t>
            </a:r>
            <a:r>
              <a:rPr lang="en-GB" sz="2400" i="1" dirty="0">
                <a:cs typeface="American Typewriter"/>
              </a:rPr>
              <a:t>The Cambridge 								Companion to Roman Satire</a:t>
            </a:r>
            <a:r>
              <a:rPr lang="en-GB" sz="2400" dirty="0">
                <a:cs typeface="American Typewriter"/>
              </a:rPr>
              <a:t>)</a:t>
            </a:r>
          </a:p>
        </p:txBody>
      </p:sp>
    </p:spTree>
    <p:extLst>
      <p:ext uri="{BB962C8B-B14F-4D97-AF65-F5344CB8AC3E}">
        <p14:creationId xmlns:p14="http://schemas.microsoft.com/office/powerpoint/2010/main" val="2528794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err="1">
                <a:solidFill>
                  <a:schemeClr val="accent3">
                    <a:lumMod val="50000"/>
                  </a:schemeClr>
                </a:solidFill>
                <a:latin typeface="+mn-lt"/>
                <a:cs typeface="American Typewriter"/>
              </a:rPr>
              <a:t>Persius</a:t>
            </a:r>
            <a:r>
              <a:rPr lang="en-US" sz="3500" dirty="0">
                <a:solidFill>
                  <a:schemeClr val="accent3">
                    <a:lumMod val="50000"/>
                  </a:schemeClr>
                </a:solidFill>
                <a:latin typeface="+mn-lt"/>
                <a:cs typeface="American Typewriter"/>
              </a:rPr>
              <a:t> the Stoic satirist</a:t>
            </a:r>
          </a:p>
        </p:txBody>
      </p:sp>
      <p:sp>
        <p:nvSpPr>
          <p:cNvPr id="3" name="Content Placeholder 2"/>
          <p:cNvSpPr>
            <a:spLocks noGrp="1"/>
          </p:cNvSpPr>
          <p:nvPr>
            <p:ph idx="1"/>
          </p:nvPr>
        </p:nvSpPr>
        <p:spPr/>
        <p:txBody>
          <a:bodyPr/>
          <a:lstStyle/>
          <a:p>
            <a:endParaRPr lang="en-US" dirty="0"/>
          </a:p>
          <a:p>
            <a:pPr marL="0" indent="0">
              <a:buNone/>
            </a:pPr>
            <a:endParaRPr lang="en-US" dirty="0"/>
          </a:p>
          <a:p>
            <a:r>
              <a:rPr lang="en-US" dirty="0"/>
              <a:t>A return to Zeno’s Stoic principles – concise, unfrilly rhetoric? </a:t>
            </a:r>
          </a:p>
          <a:p>
            <a:r>
              <a:rPr lang="en-US" dirty="0"/>
              <a:t>But ironic distance from Stoic doctrine?</a:t>
            </a:r>
          </a:p>
        </p:txBody>
      </p:sp>
    </p:spTree>
    <p:extLst>
      <p:ext uri="{BB962C8B-B14F-4D97-AF65-F5344CB8AC3E}">
        <p14:creationId xmlns:p14="http://schemas.microsoft.com/office/powerpoint/2010/main" val="811327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894</TotalTime>
  <Words>591</Words>
  <Application>Microsoft Office PowerPoint</Application>
  <PresentationFormat>On-screen Show (4:3)</PresentationFormat>
  <Paragraphs>73</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Stuffed bellies and bad taste:  Persius and the poem made flesh </vt:lpstr>
      <vt:lpstr>Revision question</vt:lpstr>
      <vt:lpstr>Horace’s Satires – key revision points</vt:lpstr>
      <vt:lpstr>PowerPoint Presentation</vt:lpstr>
      <vt:lpstr>Vulnerability in writing/reading</vt:lpstr>
      <vt:lpstr>Persius’ prologue: the scazon</vt:lpstr>
      <vt:lpstr>It all boils down to….</vt:lpstr>
      <vt:lpstr>PowerPoint Presentation</vt:lpstr>
      <vt:lpstr>Persius the Stoic satirist</vt:lpstr>
      <vt:lpstr>Persius: the central paradox</vt:lpstr>
      <vt:lpstr>PowerPoint Presentation</vt:lpstr>
      <vt:lpstr>Two contrasting views</vt:lpstr>
      <vt:lpstr>PowerPoint Presentation</vt:lpstr>
      <vt:lpstr>The ‘prologue’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Stuffed bellies and bad taste:  Persius and the poem made flesh</dc:title>
  <dc:creator>Emma</dc:creator>
  <cp:lastModifiedBy>Emma</cp:lastModifiedBy>
  <cp:revision>5</cp:revision>
  <dcterms:created xsi:type="dcterms:W3CDTF">2019-01-09T17:42:22Z</dcterms:created>
  <dcterms:modified xsi:type="dcterms:W3CDTF">2019-01-10T08:44:22Z</dcterms:modified>
</cp:coreProperties>
</file>