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70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EF1BA"/>
    <a:srgbClr val="808000"/>
    <a:srgbClr val="FF0000"/>
    <a:srgbClr val="FF00FF"/>
    <a:srgbClr val="800080"/>
    <a:srgbClr val="00408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7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8B25D-2721-4231-ADBA-B79FEB3D6965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DE445D8-1179-4EE6-9AE5-B47D68732464}">
      <dgm:prSet/>
      <dgm:spPr/>
      <dgm:t>
        <a:bodyPr/>
        <a:lstStyle/>
        <a:p>
          <a:r>
            <a:rPr lang="en-GB"/>
            <a:t>How political/allegorical is it? </a:t>
          </a:r>
          <a:endParaRPr lang="en-US"/>
        </a:p>
      </dgm:t>
    </dgm:pt>
    <dgm:pt modelId="{E56E8427-56F8-4DAB-8763-43C6FA45525D}" type="parTrans" cxnId="{5F0CE6EF-8C3B-47D2-926B-93BFCA2CAD3C}">
      <dgm:prSet/>
      <dgm:spPr/>
      <dgm:t>
        <a:bodyPr/>
        <a:lstStyle/>
        <a:p>
          <a:endParaRPr lang="en-US"/>
        </a:p>
      </dgm:t>
    </dgm:pt>
    <dgm:pt modelId="{65982CD8-7268-4A37-B80D-33FC2E161871}" type="sibTrans" cxnId="{5F0CE6EF-8C3B-47D2-926B-93BFCA2CAD3C}">
      <dgm:prSet/>
      <dgm:spPr/>
      <dgm:t>
        <a:bodyPr/>
        <a:lstStyle/>
        <a:p>
          <a:endParaRPr lang="en-US"/>
        </a:p>
      </dgm:t>
    </dgm:pt>
    <dgm:pt modelId="{9BD0F015-50BE-46C4-AEB9-F40AD869ABB3}">
      <dgm:prSet/>
      <dgm:spPr/>
      <dgm:t>
        <a:bodyPr/>
        <a:lstStyle/>
        <a:p>
          <a:r>
            <a:rPr lang="en-GB"/>
            <a:t>Were these plays actually performed, or (not) intended to be performed? </a:t>
          </a:r>
          <a:endParaRPr lang="en-US"/>
        </a:p>
      </dgm:t>
    </dgm:pt>
    <dgm:pt modelId="{21ED4E34-2F95-40FD-B27F-CD6C2B093E98}" type="parTrans" cxnId="{4C64D940-6DA0-4B01-A41E-1DDA70F38BA9}">
      <dgm:prSet/>
      <dgm:spPr/>
      <dgm:t>
        <a:bodyPr/>
        <a:lstStyle/>
        <a:p>
          <a:endParaRPr lang="en-US"/>
        </a:p>
      </dgm:t>
    </dgm:pt>
    <dgm:pt modelId="{9A09988A-12BC-429B-BF2B-2B5BA6821033}" type="sibTrans" cxnId="{4C64D940-6DA0-4B01-A41E-1DDA70F38BA9}">
      <dgm:prSet/>
      <dgm:spPr/>
      <dgm:t>
        <a:bodyPr/>
        <a:lstStyle/>
        <a:p>
          <a:endParaRPr lang="en-US"/>
        </a:p>
      </dgm:t>
    </dgm:pt>
    <dgm:pt modelId="{2516B988-E375-48C8-B183-F0AAB9FE40DC}">
      <dgm:prSet/>
      <dgm:spPr/>
      <dgm:t>
        <a:bodyPr/>
        <a:lstStyle/>
        <a:p>
          <a:r>
            <a:rPr lang="en-GB"/>
            <a:t>Style and dramatic form: tradition and innovation</a:t>
          </a:r>
          <a:endParaRPr lang="en-US"/>
        </a:p>
      </dgm:t>
    </dgm:pt>
    <dgm:pt modelId="{CC833324-5F8E-429F-A684-FA3096A6F1E0}" type="parTrans" cxnId="{2CDBF9D0-FB05-48F8-9C05-AF978A305D45}">
      <dgm:prSet/>
      <dgm:spPr/>
      <dgm:t>
        <a:bodyPr/>
        <a:lstStyle/>
        <a:p>
          <a:endParaRPr lang="en-US"/>
        </a:p>
      </dgm:t>
    </dgm:pt>
    <dgm:pt modelId="{89A85564-C3B8-4FB4-9351-883783B14404}" type="sibTrans" cxnId="{2CDBF9D0-FB05-48F8-9C05-AF978A305D45}">
      <dgm:prSet/>
      <dgm:spPr/>
      <dgm:t>
        <a:bodyPr/>
        <a:lstStyle/>
        <a:p>
          <a:endParaRPr lang="en-US"/>
        </a:p>
      </dgm:t>
    </dgm:pt>
    <dgm:pt modelId="{A0B6B7E9-6970-4CA3-A0C3-170E8EF1CC16}">
      <dgm:prSet/>
      <dgm:spPr/>
      <dgm:t>
        <a:bodyPr/>
        <a:lstStyle/>
        <a:p>
          <a:r>
            <a:rPr lang="en-GB"/>
            <a:t>Intertextuality</a:t>
          </a:r>
          <a:endParaRPr lang="en-US"/>
        </a:p>
      </dgm:t>
    </dgm:pt>
    <dgm:pt modelId="{3D981321-ADE5-4D00-AC4C-EB539401A060}" type="parTrans" cxnId="{869C9C42-B832-447D-A368-9465947D1310}">
      <dgm:prSet/>
      <dgm:spPr/>
      <dgm:t>
        <a:bodyPr/>
        <a:lstStyle/>
        <a:p>
          <a:endParaRPr lang="en-US"/>
        </a:p>
      </dgm:t>
    </dgm:pt>
    <dgm:pt modelId="{2F600F4F-F171-4D79-B672-24707F31E243}" type="sibTrans" cxnId="{869C9C42-B832-447D-A368-9465947D1310}">
      <dgm:prSet/>
      <dgm:spPr/>
      <dgm:t>
        <a:bodyPr/>
        <a:lstStyle/>
        <a:p>
          <a:endParaRPr lang="en-US"/>
        </a:p>
      </dgm:t>
    </dgm:pt>
    <dgm:pt modelId="{7DA4435C-5D24-4320-87EA-5765623D3878}">
      <dgm:prSet/>
      <dgm:spPr/>
      <dgm:t>
        <a:bodyPr/>
        <a:lstStyle/>
        <a:p>
          <a:r>
            <a:rPr lang="en-GB"/>
            <a:t>Tragedy and philosophy</a:t>
          </a:r>
          <a:endParaRPr lang="en-US"/>
        </a:p>
      </dgm:t>
    </dgm:pt>
    <dgm:pt modelId="{89630952-B737-4534-A95E-1B8D6BF256B3}" type="parTrans" cxnId="{3FC7C816-7A76-41AB-A46B-DC2163F87A5E}">
      <dgm:prSet/>
      <dgm:spPr/>
      <dgm:t>
        <a:bodyPr/>
        <a:lstStyle/>
        <a:p>
          <a:endParaRPr lang="en-US"/>
        </a:p>
      </dgm:t>
    </dgm:pt>
    <dgm:pt modelId="{80B1CB23-D932-4596-9279-5BE723C69490}" type="sibTrans" cxnId="{3FC7C816-7A76-41AB-A46B-DC2163F87A5E}">
      <dgm:prSet/>
      <dgm:spPr/>
      <dgm:t>
        <a:bodyPr/>
        <a:lstStyle/>
        <a:p>
          <a:endParaRPr lang="en-US"/>
        </a:p>
      </dgm:t>
    </dgm:pt>
    <dgm:pt modelId="{B9BFCEF3-5013-44FD-8971-C3858AED0CFD}" type="pres">
      <dgm:prSet presAssocID="{E1D8B25D-2721-4231-ADBA-B79FEB3D6965}" presName="Name0" presStyleCnt="0">
        <dgm:presLayoutVars>
          <dgm:dir/>
          <dgm:resizeHandles val="exact"/>
        </dgm:presLayoutVars>
      </dgm:prSet>
      <dgm:spPr/>
    </dgm:pt>
    <dgm:pt modelId="{FC0633F4-D303-44A1-B272-544DF9781F36}" type="pres">
      <dgm:prSet presAssocID="{E1D8B25D-2721-4231-ADBA-B79FEB3D6965}" presName="cycle" presStyleCnt="0"/>
      <dgm:spPr/>
    </dgm:pt>
    <dgm:pt modelId="{33627D61-9E5D-4F25-9B88-6A32DC520CE2}" type="pres">
      <dgm:prSet presAssocID="{FDE445D8-1179-4EE6-9AE5-B47D68732464}" presName="nodeFirstNode" presStyleLbl="node1" presStyleIdx="0" presStyleCnt="5">
        <dgm:presLayoutVars>
          <dgm:bulletEnabled val="1"/>
        </dgm:presLayoutVars>
      </dgm:prSet>
      <dgm:spPr/>
    </dgm:pt>
    <dgm:pt modelId="{8046897E-6A75-45EC-9BE8-A217F37187F0}" type="pres">
      <dgm:prSet presAssocID="{65982CD8-7268-4A37-B80D-33FC2E161871}" presName="sibTransFirstNode" presStyleLbl="bgShp" presStyleIdx="0" presStyleCnt="1"/>
      <dgm:spPr/>
    </dgm:pt>
    <dgm:pt modelId="{504A3750-C85D-4A0E-809F-C5B896617BAC}" type="pres">
      <dgm:prSet presAssocID="{9BD0F015-50BE-46C4-AEB9-F40AD869ABB3}" presName="nodeFollowingNodes" presStyleLbl="node1" presStyleIdx="1" presStyleCnt="5">
        <dgm:presLayoutVars>
          <dgm:bulletEnabled val="1"/>
        </dgm:presLayoutVars>
      </dgm:prSet>
      <dgm:spPr/>
    </dgm:pt>
    <dgm:pt modelId="{AE583855-32D6-4D01-AE0A-3D1CF889673D}" type="pres">
      <dgm:prSet presAssocID="{2516B988-E375-48C8-B183-F0AAB9FE40DC}" presName="nodeFollowingNodes" presStyleLbl="node1" presStyleIdx="2" presStyleCnt="5">
        <dgm:presLayoutVars>
          <dgm:bulletEnabled val="1"/>
        </dgm:presLayoutVars>
      </dgm:prSet>
      <dgm:spPr/>
    </dgm:pt>
    <dgm:pt modelId="{AAA5AA9F-0AC9-4F8F-B4B6-062F1AB7781A}" type="pres">
      <dgm:prSet presAssocID="{A0B6B7E9-6970-4CA3-A0C3-170E8EF1CC16}" presName="nodeFollowingNodes" presStyleLbl="node1" presStyleIdx="3" presStyleCnt="5">
        <dgm:presLayoutVars>
          <dgm:bulletEnabled val="1"/>
        </dgm:presLayoutVars>
      </dgm:prSet>
      <dgm:spPr/>
    </dgm:pt>
    <dgm:pt modelId="{710312E3-9A3A-47D2-AC40-DD51D12E0FF7}" type="pres">
      <dgm:prSet presAssocID="{7DA4435C-5D24-4320-87EA-5765623D3878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3FC7C816-7A76-41AB-A46B-DC2163F87A5E}" srcId="{E1D8B25D-2721-4231-ADBA-B79FEB3D6965}" destId="{7DA4435C-5D24-4320-87EA-5765623D3878}" srcOrd="4" destOrd="0" parTransId="{89630952-B737-4534-A95E-1B8D6BF256B3}" sibTransId="{80B1CB23-D932-4596-9279-5BE723C69490}"/>
    <dgm:cxn modelId="{6298CC21-D965-4C8E-AA75-86B5A5801F8A}" type="presOf" srcId="{2516B988-E375-48C8-B183-F0AAB9FE40DC}" destId="{AE583855-32D6-4D01-AE0A-3D1CF889673D}" srcOrd="0" destOrd="0" presId="urn:microsoft.com/office/officeart/2005/8/layout/cycle3"/>
    <dgm:cxn modelId="{4C64D940-6DA0-4B01-A41E-1DDA70F38BA9}" srcId="{E1D8B25D-2721-4231-ADBA-B79FEB3D6965}" destId="{9BD0F015-50BE-46C4-AEB9-F40AD869ABB3}" srcOrd="1" destOrd="0" parTransId="{21ED4E34-2F95-40FD-B27F-CD6C2B093E98}" sibTransId="{9A09988A-12BC-429B-BF2B-2B5BA6821033}"/>
    <dgm:cxn modelId="{869C9C42-B832-447D-A368-9465947D1310}" srcId="{E1D8B25D-2721-4231-ADBA-B79FEB3D6965}" destId="{A0B6B7E9-6970-4CA3-A0C3-170E8EF1CC16}" srcOrd="3" destOrd="0" parTransId="{3D981321-ADE5-4D00-AC4C-EB539401A060}" sibTransId="{2F600F4F-F171-4D79-B672-24707F31E243}"/>
    <dgm:cxn modelId="{1D5AFB71-6D08-4F64-8721-8B57C66C72DB}" type="presOf" srcId="{65982CD8-7268-4A37-B80D-33FC2E161871}" destId="{8046897E-6A75-45EC-9BE8-A217F37187F0}" srcOrd="0" destOrd="0" presId="urn:microsoft.com/office/officeart/2005/8/layout/cycle3"/>
    <dgm:cxn modelId="{1EA98074-EAB4-4A71-B152-59BB2DB78132}" type="presOf" srcId="{7DA4435C-5D24-4320-87EA-5765623D3878}" destId="{710312E3-9A3A-47D2-AC40-DD51D12E0FF7}" srcOrd="0" destOrd="0" presId="urn:microsoft.com/office/officeart/2005/8/layout/cycle3"/>
    <dgm:cxn modelId="{EE807180-125D-4D04-A968-8B7E0C57A154}" type="presOf" srcId="{A0B6B7E9-6970-4CA3-A0C3-170E8EF1CC16}" destId="{AAA5AA9F-0AC9-4F8F-B4B6-062F1AB7781A}" srcOrd="0" destOrd="0" presId="urn:microsoft.com/office/officeart/2005/8/layout/cycle3"/>
    <dgm:cxn modelId="{741B848F-463E-442E-8ACD-85EDFC6728EC}" type="presOf" srcId="{9BD0F015-50BE-46C4-AEB9-F40AD869ABB3}" destId="{504A3750-C85D-4A0E-809F-C5B896617BAC}" srcOrd="0" destOrd="0" presId="urn:microsoft.com/office/officeart/2005/8/layout/cycle3"/>
    <dgm:cxn modelId="{7F1A66A5-9323-470F-A899-A9AC00939298}" type="presOf" srcId="{FDE445D8-1179-4EE6-9AE5-B47D68732464}" destId="{33627D61-9E5D-4F25-9B88-6A32DC520CE2}" srcOrd="0" destOrd="0" presId="urn:microsoft.com/office/officeart/2005/8/layout/cycle3"/>
    <dgm:cxn modelId="{2E8ECDA9-9FAF-4D4E-9F62-58CD20E6071E}" type="presOf" srcId="{E1D8B25D-2721-4231-ADBA-B79FEB3D6965}" destId="{B9BFCEF3-5013-44FD-8971-C3858AED0CFD}" srcOrd="0" destOrd="0" presId="urn:microsoft.com/office/officeart/2005/8/layout/cycle3"/>
    <dgm:cxn modelId="{2CDBF9D0-FB05-48F8-9C05-AF978A305D45}" srcId="{E1D8B25D-2721-4231-ADBA-B79FEB3D6965}" destId="{2516B988-E375-48C8-B183-F0AAB9FE40DC}" srcOrd="2" destOrd="0" parTransId="{CC833324-5F8E-429F-A684-FA3096A6F1E0}" sibTransId="{89A85564-C3B8-4FB4-9351-883783B14404}"/>
    <dgm:cxn modelId="{5F0CE6EF-8C3B-47D2-926B-93BFCA2CAD3C}" srcId="{E1D8B25D-2721-4231-ADBA-B79FEB3D6965}" destId="{FDE445D8-1179-4EE6-9AE5-B47D68732464}" srcOrd="0" destOrd="0" parTransId="{E56E8427-56F8-4DAB-8763-43C6FA45525D}" sibTransId="{65982CD8-7268-4A37-B80D-33FC2E161871}"/>
    <dgm:cxn modelId="{D0BA6C10-8BD3-453C-96FD-81FA2A80AE56}" type="presParOf" srcId="{B9BFCEF3-5013-44FD-8971-C3858AED0CFD}" destId="{FC0633F4-D303-44A1-B272-544DF9781F36}" srcOrd="0" destOrd="0" presId="urn:microsoft.com/office/officeart/2005/8/layout/cycle3"/>
    <dgm:cxn modelId="{F537AB10-44A3-4561-A7C9-EB07B8F53B83}" type="presParOf" srcId="{FC0633F4-D303-44A1-B272-544DF9781F36}" destId="{33627D61-9E5D-4F25-9B88-6A32DC520CE2}" srcOrd="0" destOrd="0" presId="urn:microsoft.com/office/officeart/2005/8/layout/cycle3"/>
    <dgm:cxn modelId="{9B4C5158-D79B-440A-BB85-211599139A56}" type="presParOf" srcId="{FC0633F4-D303-44A1-B272-544DF9781F36}" destId="{8046897E-6A75-45EC-9BE8-A217F37187F0}" srcOrd="1" destOrd="0" presId="urn:microsoft.com/office/officeart/2005/8/layout/cycle3"/>
    <dgm:cxn modelId="{F076A272-0ED3-4268-A6D6-89C2C5585843}" type="presParOf" srcId="{FC0633F4-D303-44A1-B272-544DF9781F36}" destId="{504A3750-C85D-4A0E-809F-C5B896617BAC}" srcOrd="2" destOrd="0" presId="urn:microsoft.com/office/officeart/2005/8/layout/cycle3"/>
    <dgm:cxn modelId="{0CAFFA2C-1B4C-4765-A823-54162AD510E4}" type="presParOf" srcId="{FC0633F4-D303-44A1-B272-544DF9781F36}" destId="{AE583855-32D6-4D01-AE0A-3D1CF889673D}" srcOrd="3" destOrd="0" presId="urn:microsoft.com/office/officeart/2005/8/layout/cycle3"/>
    <dgm:cxn modelId="{3E124F70-AD30-4565-90A5-B1C9EB109CAB}" type="presParOf" srcId="{FC0633F4-D303-44A1-B272-544DF9781F36}" destId="{AAA5AA9F-0AC9-4F8F-B4B6-062F1AB7781A}" srcOrd="4" destOrd="0" presId="urn:microsoft.com/office/officeart/2005/8/layout/cycle3"/>
    <dgm:cxn modelId="{4669C57E-5F3F-4BDD-9C89-FE42F21F8549}" type="presParOf" srcId="{FC0633F4-D303-44A1-B272-544DF9781F36}" destId="{710312E3-9A3A-47D2-AC40-DD51D12E0FF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6897E-6A75-45EC-9BE8-A217F37187F0}">
      <dsp:nvSpPr>
        <dsp:cNvPr id="0" name=""/>
        <dsp:cNvSpPr/>
      </dsp:nvSpPr>
      <dsp:spPr>
        <a:xfrm>
          <a:off x="508169" y="993106"/>
          <a:ext cx="3868863" cy="3868863"/>
        </a:xfrm>
        <a:prstGeom prst="circularArrow">
          <a:avLst>
            <a:gd name="adj1" fmla="val 5544"/>
            <a:gd name="adj2" fmla="val 330680"/>
            <a:gd name="adj3" fmla="val 13859307"/>
            <a:gd name="adj4" fmla="val 17335425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27D61-9E5D-4F25-9B88-6A32DC520CE2}">
      <dsp:nvSpPr>
        <dsp:cNvPr id="0" name=""/>
        <dsp:cNvSpPr/>
      </dsp:nvSpPr>
      <dsp:spPr>
        <a:xfrm>
          <a:off x="1569562" y="1013903"/>
          <a:ext cx="1746078" cy="87303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How political/allegorical is it? </a:t>
          </a:r>
          <a:endParaRPr lang="en-US" sz="1200" kern="1200"/>
        </a:p>
      </dsp:txBody>
      <dsp:txXfrm>
        <a:off x="1612180" y="1056521"/>
        <a:ext cx="1660842" cy="787803"/>
      </dsp:txXfrm>
    </dsp:sp>
    <dsp:sp modelId="{504A3750-C85D-4A0E-809F-C5B896617BAC}">
      <dsp:nvSpPr>
        <dsp:cNvPr id="0" name=""/>
        <dsp:cNvSpPr/>
      </dsp:nvSpPr>
      <dsp:spPr>
        <a:xfrm>
          <a:off x="3138648" y="2153911"/>
          <a:ext cx="1746078" cy="87303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Were these plays actually performed, or (not) intended to be performed? </a:t>
          </a:r>
          <a:endParaRPr lang="en-US" sz="1200" kern="1200"/>
        </a:p>
      </dsp:txBody>
      <dsp:txXfrm>
        <a:off x="3181266" y="2196529"/>
        <a:ext cx="1660842" cy="787803"/>
      </dsp:txXfrm>
    </dsp:sp>
    <dsp:sp modelId="{AE583855-32D6-4D01-AE0A-3D1CF889673D}">
      <dsp:nvSpPr>
        <dsp:cNvPr id="0" name=""/>
        <dsp:cNvSpPr/>
      </dsp:nvSpPr>
      <dsp:spPr>
        <a:xfrm>
          <a:off x="2539311" y="3998483"/>
          <a:ext cx="1746078" cy="87303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Style and dramatic form: tradition and innovation</a:t>
          </a:r>
          <a:endParaRPr lang="en-US" sz="1200" kern="1200"/>
        </a:p>
      </dsp:txBody>
      <dsp:txXfrm>
        <a:off x="2581929" y="4041101"/>
        <a:ext cx="1660842" cy="787803"/>
      </dsp:txXfrm>
    </dsp:sp>
    <dsp:sp modelId="{AAA5AA9F-0AC9-4F8F-B4B6-062F1AB7781A}">
      <dsp:nvSpPr>
        <dsp:cNvPr id="0" name=""/>
        <dsp:cNvSpPr/>
      </dsp:nvSpPr>
      <dsp:spPr>
        <a:xfrm>
          <a:off x="599813" y="3998483"/>
          <a:ext cx="1746078" cy="8730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Intertextuality</a:t>
          </a:r>
          <a:endParaRPr lang="en-US" sz="1200" kern="1200"/>
        </a:p>
      </dsp:txBody>
      <dsp:txXfrm>
        <a:off x="642431" y="4041101"/>
        <a:ext cx="1660842" cy="787803"/>
      </dsp:txXfrm>
    </dsp:sp>
    <dsp:sp modelId="{710312E3-9A3A-47D2-AC40-DD51D12E0FF7}">
      <dsp:nvSpPr>
        <dsp:cNvPr id="0" name=""/>
        <dsp:cNvSpPr/>
      </dsp:nvSpPr>
      <dsp:spPr>
        <a:xfrm>
          <a:off x="475" y="2153911"/>
          <a:ext cx="1746078" cy="87303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Tragedy and philosophy</a:t>
          </a:r>
          <a:endParaRPr lang="en-US" sz="1200" kern="1200"/>
        </a:p>
      </dsp:txBody>
      <dsp:txXfrm>
        <a:off x="43093" y="2196529"/>
        <a:ext cx="1660842" cy="787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4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5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9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6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1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9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55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11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3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9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6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8BA8C-9E4B-B64C-85F0-36FB9651A4F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4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971" y="1783959"/>
            <a:ext cx="3483937" cy="2889114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dirty="0">
                <a:cs typeface="American Typewriter"/>
              </a:rPr>
              <a:t>Beyond tragic vulnerability: </a:t>
            </a:r>
            <a:br>
              <a:rPr lang="en-US" dirty="0">
                <a:cs typeface="American Typewriter"/>
              </a:rPr>
            </a:br>
            <a:r>
              <a:rPr lang="en-US" dirty="0">
                <a:cs typeface="American Typewriter"/>
              </a:rPr>
              <a:t>Seneca’s </a:t>
            </a:r>
            <a:r>
              <a:rPr lang="en-US" i="1" dirty="0">
                <a:cs typeface="American Typewriter"/>
              </a:rPr>
              <a:t>Thyestes </a:t>
            </a:r>
            <a:r>
              <a:rPr lang="en-US" dirty="0">
                <a:cs typeface="American Typewriter"/>
              </a:rPr>
              <a:t>(I)</a:t>
            </a:r>
            <a:br>
              <a:rPr lang="en-US" dirty="0">
                <a:cs typeface="American Typewriter"/>
              </a:rPr>
            </a:br>
            <a:endParaRPr lang="en-US" dirty="0">
              <a:latin typeface="+mn-lt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9970" y="4750893"/>
            <a:ext cx="3483937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1800" dirty="0">
                <a:solidFill>
                  <a:srgbClr val="FEF1BA"/>
                </a:solidFill>
                <a:cs typeface="American Typewriter"/>
              </a:rPr>
              <a:t>Vulnerable Body Term 2, lecture 4</a:t>
            </a:r>
            <a:endParaRPr lang="en-US" sz="1700" dirty="0">
              <a:solidFill>
                <a:srgbClr val="FEF1BA"/>
              </a:solidFill>
              <a:cs typeface="American Typewriter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animal, dog&#10;&#10;Description automatically generated">
            <a:extLst>
              <a:ext uri="{FF2B5EF4-FFF2-40B4-BE49-F238E27FC236}">
                <a16:creationId xmlns:a16="http://schemas.microsoft.com/office/drawing/2014/main" id="{68834ACF-9D91-47ED-B356-9CEFBDB9A5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0" r="-1" b="12809"/>
          <a:stretch/>
        </p:blipFill>
        <p:spPr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64896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15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59" y="2053641"/>
            <a:ext cx="2751871" cy="276009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American Typewriter"/>
              </a:rPr>
              <a:t>Vulnerable bodies?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416" y="137837"/>
            <a:ext cx="3979563" cy="6393591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900" dirty="0">
                <a:solidFill>
                  <a:srgbClr val="000000"/>
                </a:solidFill>
                <a:cs typeface="American Typewriter"/>
              </a:rPr>
              <a:t>Atreus asserts his supreme power by </a:t>
            </a:r>
            <a:r>
              <a:rPr lang="en-GB" sz="1900" dirty="0">
                <a:solidFill>
                  <a:schemeClr val="tx2">
                    <a:lumMod val="60000"/>
                    <a:lumOff val="40000"/>
                  </a:schemeClr>
                </a:solidFill>
                <a:cs typeface="American Typewriter"/>
              </a:rPr>
              <a:t>reducing Thyestes to the ontological status of a woman</a:t>
            </a:r>
            <a:r>
              <a:rPr lang="en-GB" sz="1900" dirty="0">
                <a:solidFill>
                  <a:srgbClr val="000000"/>
                </a:solidFill>
                <a:cs typeface="American Typewriter"/>
              </a:rPr>
              <a:t>, or a female/feminized body, at her most vulnerable</a:t>
            </a:r>
            <a:r>
              <a:rPr lang="it-IT" sz="1900" dirty="0">
                <a:solidFill>
                  <a:srgbClr val="000000"/>
                </a:solidFill>
                <a:cs typeface="American Typewriter"/>
              </a:rPr>
              <a:t>.</a:t>
            </a:r>
          </a:p>
          <a:p>
            <a:pPr>
              <a:lnSpc>
                <a:spcPct val="90000"/>
              </a:lnSpc>
            </a:pPr>
            <a:endParaRPr lang="it-IT" sz="1900" dirty="0">
              <a:solidFill>
                <a:srgbClr val="000000"/>
              </a:solidFill>
              <a:cs typeface="American Typewriter"/>
            </a:endParaRPr>
          </a:p>
          <a:p>
            <a:pPr>
              <a:lnSpc>
                <a:spcPct val="90000"/>
              </a:lnSpc>
            </a:pPr>
            <a:r>
              <a:rPr lang="it-IT" sz="1900" dirty="0">
                <a:solidFill>
                  <a:srgbClr val="000000"/>
                </a:solidFill>
                <a:cs typeface="American Typewriter"/>
              </a:rPr>
              <a:t>I.e. Thyestes is transformed, without his consent, into a </a:t>
            </a:r>
            <a:r>
              <a:rPr lang="it-IT" sz="1900" dirty="0">
                <a:solidFill>
                  <a:schemeClr val="tx2">
                    <a:lumMod val="60000"/>
                    <a:lumOff val="40000"/>
                  </a:schemeClr>
                </a:solidFill>
                <a:cs typeface="American Typewriter"/>
              </a:rPr>
              <a:t>pregnant, labouring body </a:t>
            </a:r>
            <a:r>
              <a:rPr lang="it-IT" sz="1900" dirty="0">
                <a:solidFill>
                  <a:srgbClr val="000000"/>
                </a:solidFill>
                <a:cs typeface="American Typewriter"/>
              </a:rPr>
              <a:t>which cannot ‘give birth’.</a:t>
            </a:r>
          </a:p>
          <a:p>
            <a:pPr>
              <a:lnSpc>
                <a:spcPct val="90000"/>
              </a:lnSpc>
            </a:pPr>
            <a:endParaRPr lang="it-IT" sz="1900" dirty="0">
              <a:solidFill>
                <a:srgbClr val="000000"/>
              </a:solidFill>
              <a:cs typeface="American Typewriter"/>
            </a:endParaRPr>
          </a:p>
          <a:p>
            <a:pPr>
              <a:lnSpc>
                <a:spcPct val="90000"/>
              </a:lnSpc>
            </a:pPr>
            <a:r>
              <a:rPr lang="en-GB" sz="1900" dirty="0">
                <a:solidFill>
                  <a:srgbClr val="000000"/>
                </a:solidFill>
                <a:cs typeface="American Typewriter"/>
              </a:rPr>
              <a:t>Atreus is reacting to </a:t>
            </a:r>
            <a:r>
              <a:rPr lang="en-GB" sz="1900" dirty="0">
                <a:solidFill>
                  <a:schemeClr val="tx2">
                    <a:lumMod val="60000"/>
                    <a:lumOff val="40000"/>
                  </a:schemeClr>
                </a:solidFill>
                <a:cs typeface="American Typewriter"/>
              </a:rPr>
              <a:t>threats to his own masculinity,</a:t>
            </a:r>
            <a:r>
              <a:rPr lang="en-GB" sz="1900" dirty="0">
                <a:solidFill>
                  <a:srgbClr val="000000"/>
                </a:solidFill>
                <a:cs typeface="American Typewriter"/>
              </a:rPr>
              <a:t> which he perceives as inflicting an intolerable vulnerability</a:t>
            </a:r>
            <a:r>
              <a:rPr lang="it-IT" sz="1900" dirty="0">
                <a:solidFill>
                  <a:srgbClr val="000000"/>
                </a:solidFill>
                <a:cs typeface="American Typewriter"/>
              </a:rPr>
              <a:t>. Significantly, his inspiration is Procne and Philomela’s revenge on Tereus, told by Ovid in </a:t>
            </a:r>
            <a:r>
              <a:rPr lang="it-IT" sz="1900" i="1" dirty="0">
                <a:solidFill>
                  <a:srgbClr val="000000"/>
                </a:solidFill>
                <a:cs typeface="American Typewriter"/>
              </a:rPr>
              <a:t>Metamorphoses</a:t>
            </a:r>
            <a:r>
              <a:rPr lang="it-IT" sz="1900" dirty="0">
                <a:solidFill>
                  <a:srgbClr val="000000"/>
                </a:solidFill>
                <a:cs typeface="American Typewriter"/>
              </a:rPr>
              <a:t> 6</a:t>
            </a:r>
            <a:endParaRPr lang="en-US" sz="1900" dirty="0">
              <a:solidFill>
                <a:srgbClr val="000000"/>
              </a:solidFill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214750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  <a:cs typeface="American Typewriter"/>
              </a:rPr>
              <a:t>A play about (the threat of) </a:t>
            </a:r>
            <a:br>
              <a:rPr lang="en-US" dirty="0">
                <a:latin typeface="+mn-lt"/>
                <a:cs typeface="American Typewriter"/>
              </a:rPr>
            </a:br>
            <a:r>
              <a:rPr lang="en-US" dirty="0">
                <a:latin typeface="+mn-lt"/>
                <a:cs typeface="American Typewriter"/>
              </a:rPr>
              <a:t>desire and appetite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76713"/>
            <a:ext cx="8229600" cy="3749449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800000"/>
                </a:solidFill>
                <a:cs typeface="American Typewriter"/>
              </a:rPr>
              <a:t>Invulnerability</a:t>
            </a:r>
            <a:r>
              <a:rPr lang="en-GB" dirty="0">
                <a:cs typeface="American Typewriter"/>
              </a:rPr>
              <a:t> = male rhetorical and political power, artistic (self-)control and mastery, control over reproduction (i.e. women) and paternity.</a:t>
            </a:r>
          </a:p>
          <a:p>
            <a:endParaRPr lang="en-GB" dirty="0">
              <a:cs typeface="American Typewriter"/>
            </a:endParaRPr>
          </a:p>
          <a:p>
            <a:r>
              <a:rPr lang="en-GB" dirty="0">
                <a:solidFill>
                  <a:srgbClr val="FF00FF"/>
                </a:solidFill>
                <a:cs typeface="American Typewriter"/>
              </a:rPr>
              <a:t>Vulnerability</a:t>
            </a:r>
            <a:r>
              <a:rPr lang="en-GB" dirty="0">
                <a:cs typeface="American Typewriter"/>
              </a:rPr>
              <a:t> = a crisis of language,  inarticulacy, wound, collapsed leadership,  male artistic failure, loss of control over reproduction, penetrability. </a:t>
            </a:r>
            <a:endParaRPr lang="en-US" dirty="0"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638973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35481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  <a:cs typeface="American Typewriter"/>
              </a:rPr>
              <a:t>Spectatorship and guilt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429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7" y="2498008"/>
            <a:ext cx="4561114" cy="4087023"/>
          </a:xfrm>
        </p:spPr>
        <p:txBody>
          <a:bodyPr>
            <a:normAutofit/>
          </a:bodyPr>
          <a:lstStyle/>
          <a:p>
            <a:r>
              <a:rPr lang="en-GB" sz="2000" dirty="0">
                <a:cs typeface="American Typewriter"/>
              </a:rPr>
              <a:t>Do we participate vicariously in the humiliation and dehumanisation of Thyestes?</a:t>
            </a:r>
          </a:p>
          <a:p>
            <a:endParaRPr lang="en-GB" sz="2000" dirty="0">
              <a:cs typeface="American Typewriter"/>
            </a:endParaRPr>
          </a:p>
          <a:p>
            <a:r>
              <a:rPr lang="en-GB" sz="2000" dirty="0">
                <a:cs typeface="American Typewriter"/>
              </a:rPr>
              <a:t>Do we admire Atreus, far more than we sympathise with his victim? What is it to </a:t>
            </a:r>
            <a:r>
              <a:rPr lang="en-GB" sz="2000" i="1" dirty="0">
                <a:cs typeface="American Typewriter"/>
              </a:rPr>
              <a:t>enjoy</a:t>
            </a:r>
            <a:r>
              <a:rPr lang="en-GB" sz="2000" dirty="0">
                <a:cs typeface="American Typewriter"/>
              </a:rPr>
              <a:t> this play?</a:t>
            </a:r>
          </a:p>
          <a:p>
            <a:endParaRPr lang="en-GB" sz="2000" dirty="0">
              <a:cs typeface="American Typewriter"/>
            </a:endParaRPr>
          </a:p>
          <a:p>
            <a:r>
              <a:rPr lang="en-GB" sz="2000" dirty="0">
                <a:cs typeface="American Typewriter"/>
              </a:rPr>
              <a:t>Does the play prompt us to find vulnerability disgusting? Repulsive? Horrific?</a:t>
            </a:r>
            <a:r>
              <a:rPr lang="it-IT" sz="2000" dirty="0">
                <a:effectLst/>
                <a:cs typeface="American Typewriter"/>
              </a:rPr>
              <a:t> </a:t>
            </a:r>
            <a:endParaRPr lang="en-US" sz="2000" dirty="0">
              <a:cs typeface="American Typewriter"/>
            </a:endParaRPr>
          </a:p>
        </p:txBody>
      </p:sp>
      <p:pic>
        <p:nvPicPr>
          <p:cNvPr id="5" name="Picture 4" descr="A group of people in a room&#10;&#10;Description automatically generated">
            <a:extLst>
              <a:ext uri="{FF2B5EF4-FFF2-40B4-BE49-F238E27FC236}">
                <a16:creationId xmlns:a16="http://schemas.microsoft.com/office/drawing/2014/main" id="{CF69AF87-01A6-4A49-B76F-76D6F6EBBE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48" r="29655" b="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40546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6700" y="0"/>
            <a:ext cx="8610371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419" y="826680"/>
            <a:ext cx="7375161" cy="1325563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  <a:latin typeface="+mn-lt"/>
                <a:cs typeface="American Typewriter"/>
              </a:rPr>
              <a:t>What the body knows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63" y="3092969"/>
            <a:ext cx="8505608" cy="3519703"/>
          </a:xfrm>
        </p:spPr>
        <p:txBody>
          <a:bodyPr>
            <a:normAutofit/>
          </a:bodyPr>
          <a:lstStyle/>
          <a:p>
            <a:r>
              <a:rPr lang="en-GB" sz="1700" b="1" dirty="0">
                <a:solidFill>
                  <a:srgbClr val="7030A0"/>
                </a:solidFill>
                <a:cs typeface="American Typewriter"/>
              </a:rPr>
              <a:t>Will Atreus’ transcendence of the bodily realm really seal his invincible power? </a:t>
            </a:r>
          </a:p>
          <a:p>
            <a:pPr marL="0" indent="0">
              <a:buNone/>
            </a:pPr>
            <a:endParaRPr lang="en-GB" sz="1700" b="1" dirty="0">
              <a:solidFill>
                <a:srgbClr val="7030A0"/>
              </a:solidFill>
              <a:cs typeface="American Typewriter"/>
            </a:endParaRPr>
          </a:p>
          <a:p>
            <a:r>
              <a:rPr lang="en-GB" sz="1700" b="1" dirty="0">
                <a:solidFill>
                  <a:srgbClr val="7030A0"/>
                </a:solidFill>
                <a:cs typeface="American Typewriter"/>
              </a:rPr>
              <a:t>And is Thyestes’ error that he did not listen to his body? </a:t>
            </a:r>
          </a:p>
          <a:p>
            <a:endParaRPr lang="en-US" sz="1700" dirty="0">
              <a:solidFill>
                <a:srgbClr val="000000"/>
              </a:solidFill>
            </a:endParaRPr>
          </a:p>
          <a:p>
            <a:endParaRPr lang="en-US" sz="1700" dirty="0">
              <a:solidFill>
                <a:srgbClr val="000000"/>
              </a:solidFill>
            </a:endParaRPr>
          </a:p>
          <a:p>
            <a:r>
              <a:rPr lang="en-US" sz="2000" i="1" dirty="0">
                <a:solidFill>
                  <a:srgbClr val="000000"/>
                </a:solidFill>
                <a:cs typeface="Times New Roman"/>
              </a:rPr>
              <a:t>Th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.999-103: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cs typeface="Times New Roman"/>
              </a:rPr>
              <a:t>What is this turmoil that shakes my guts? What trembles inside me? I feel a restless burden, and my breast groans with groaning not my own. Come sons, yours unhappy father calls you, come! Once I see you this pain will vanish. They interrupt, but from where?</a:t>
            </a:r>
          </a:p>
        </p:txBody>
      </p:sp>
    </p:spTree>
    <p:extLst>
      <p:ext uri="{BB962C8B-B14F-4D97-AF65-F5344CB8AC3E}">
        <p14:creationId xmlns:p14="http://schemas.microsoft.com/office/powerpoint/2010/main" val="167375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970"/>
            <a:ext cx="8229600" cy="93866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  <a:cs typeface="American Typewriter"/>
              </a:rPr>
              <a:t>Seneca the Younger</a:t>
            </a:r>
            <a:br>
              <a:rPr lang="en-US" dirty="0">
                <a:latin typeface="+mn-lt"/>
                <a:cs typeface="American Typewriter"/>
              </a:rPr>
            </a:br>
            <a:r>
              <a:rPr lang="en-US" dirty="0">
                <a:solidFill>
                  <a:srgbClr val="CC66FF"/>
                </a:solidFill>
                <a:cs typeface="American Typewriter"/>
              </a:rPr>
              <a:t>Key dates/facts, 4BCE-56CE</a:t>
            </a:r>
            <a:br>
              <a:rPr lang="en-US" dirty="0">
                <a:solidFill>
                  <a:srgbClr val="CC66FF"/>
                </a:solidFill>
                <a:cs typeface="American Typewriter"/>
              </a:rPr>
            </a:br>
            <a:endParaRPr lang="en-US" dirty="0">
              <a:latin typeface="+mn-lt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1714"/>
            <a:ext cx="8229600" cy="438444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>
                <a:latin typeface="+mj-lt"/>
                <a:cs typeface="American Typewriter"/>
              </a:rPr>
              <a:t>Born btw 4 and 1 BCE (Cordoba, Spain)</a:t>
            </a:r>
          </a:p>
          <a:p>
            <a:r>
              <a:rPr lang="en-US" sz="2800" dirty="0">
                <a:latin typeface="+mj-lt"/>
                <a:cs typeface="American Typewriter"/>
              </a:rPr>
              <a:t>Son of Seneca the Elder, uncle of poet Lucan.</a:t>
            </a:r>
          </a:p>
          <a:p>
            <a:r>
              <a:rPr lang="en-US" sz="2800" dirty="0">
                <a:latin typeface="+mj-lt"/>
                <a:cs typeface="American Typewriter"/>
              </a:rPr>
              <a:t>c.19CE, began to embrace philosophy.</a:t>
            </a:r>
          </a:p>
          <a:p>
            <a:r>
              <a:rPr lang="en-US" sz="2800" dirty="0">
                <a:latin typeface="+mj-lt"/>
                <a:cs typeface="American Typewriter"/>
              </a:rPr>
              <a:t>31: began a political career, making rapid progress.</a:t>
            </a:r>
          </a:p>
          <a:p>
            <a:r>
              <a:rPr lang="en-US" sz="2800" dirty="0">
                <a:latin typeface="+mj-lt"/>
                <a:cs typeface="American Typewriter"/>
              </a:rPr>
              <a:t>41: banished by Claudius to Corsica</a:t>
            </a:r>
          </a:p>
          <a:p>
            <a:r>
              <a:rPr lang="en-US" sz="2800" dirty="0">
                <a:latin typeface="+mj-lt"/>
                <a:cs typeface="American Typewriter"/>
              </a:rPr>
              <a:t>49: recalled after Messalina overthrown. Takes up role as Nero’s tutor</a:t>
            </a:r>
          </a:p>
          <a:p>
            <a:r>
              <a:rPr lang="en-US" sz="2800" dirty="0">
                <a:latin typeface="+mj-lt"/>
                <a:cs typeface="American Typewriter"/>
              </a:rPr>
              <a:t>54: Claudius dies, Nero becomes emperor, Seneca becomes official speechwriter.</a:t>
            </a:r>
          </a:p>
          <a:p>
            <a:r>
              <a:rPr lang="en-US" sz="2800" dirty="0">
                <a:latin typeface="+mj-lt"/>
                <a:cs typeface="American Typewriter"/>
              </a:rPr>
              <a:t>56: Seneca takes </a:t>
            </a:r>
            <a:r>
              <a:rPr lang="en-US" sz="2800" dirty="0" err="1">
                <a:latin typeface="+mj-lt"/>
                <a:cs typeface="American Typewriter"/>
              </a:rPr>
              <a:t>Suffect</a:t>
            </a:r>
            <a:r>
              <a:rPr lang="en-US" sz="2800" dirty="0">
                <a:latin typeface="+mj-lt"/>
                <a:cs typeface="American Typewriter"/>
              </a:rPr>
              <a:t> Consulship</a:t>
            </a:r>
          </a:p>
        </p:txBody>
      </p:sp>
    </p:spTree>
    <p:extLst>
      <p:ext uri="{BB962C8B-B14F-4D97-AF65-F5344CB8AC3E}">
        <p14:creationId xmlns:p14="http://schemas.microsoft.com/office/powerpoint/2010/main" val="247435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  <a:latin typeface="+mn-lt"/>
                <a:cs typeface="American Typewriter"/>
              </a:rPr>
              <a:t>Surviving Works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C00000"/>
                </a:solidFill>
                <a:cs typeface="American Typewriter"/>
              </a:rPr>
              <a:t>Philosophical prose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/>
              <a:t>De </a:t>
            </a:r>
            <a:r>
              <a:rPr lang="en-US" sz="1800" i="1" dirty="0" err="1"/>
              <a:t>clementia</a:t>
            </a:r>
            <a:r>
              <a:rPr lang="en-US" sz="1800" i="1" dirty="0"/>
              <a:t>, De </a:t>
            </a:r>
            <a:r>
              <a:rPr lang="en-US" sz="1800" i="1" dirty="0" err="1"/>
              <a:t>beneficiis</a:t>
            </a:r>
            <a:r>
              <a:rPr lang="en-US" sz="1800" i="1" dirty="0"/>
              <a:t>, De constantia </a:t>
            </a:r>
            <a:r>
              <a:rPr lang="en-US" sz="1800" i="1" dirty="0" err="1"/>
              <a:t>sapientis</a:t>
            </a:r>
            <a:r>
              <a:rPr lang="en-US" sz="1800" i="1" dirty="0"/>
              <a:t>, De </a:t>
            </a:r>
            <a:r>
              <a:rPr lang="en-US" sz="1800" i="1" dirty="0" err="1"/>
              <a:t>tranquillitate</a:t>
            </a:r>
            <a:r>
              <a:rPr lang="en-US" sz="1800" i="1" dirty="0"/>
              <a:t> animi, De </a:t>
            </a:r>
            <a:r>
              <a:rPr lang="en-US" sz="1800" i="1" dirty="0" err="1"/>
              <a:t>otio</a:t>
            </a:r>
            <a:r>
              <a:rPr lang="en-US" sz="1800" i="1" dirty="0"/>
              <a:t>, De vita </a:t>
            </a:r>
            <a:r>
              <a:rPr lang="en-US" sz="1800" i="1" dirty="0" err="1"/>
              <a:t>beata</a:t>
            </a:r>
            <a:r>
              <a:rPr lang="en-US" sz="1800" i="1" dirty="0"/>
              <a:t>, </a:t>
            </a:r>
            <a:r>
              <a:rPr lang="en-US" sz="1800" i="1" dirty="0" err="1"/>
              <a:t>Epistulae</a:t>
            </a:r>
            <a:r>
              <a:rPr lang="en-US" sz="1800" i="1" dirty="0"/>
              <a:t> Morales ad </a:t>
            </a:r>
            <a:r>
              <a:rPr lang="en-US" sz="1800" i="1" dirty="0" err="1"/>
              <a:t>Lucilium</a:t>
            </a:r>
            <a:r>
              <a:rPr lang="en-US" sz="1800" i="1" dirty="0"/>
              <a:t>, Naturales Quaestiones.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B050"/>
                </a:solidFill>
                <a:cs typeface="American Typewriter"/>
              </a:rPr>
              <a:t>Satire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 err="1"/>
              <a:t>Apocolocyntosis</a:t>
            </a:r>
            <a:endParaRPr lang="en-US" sz="1800" i="1" dirty="0"/>
          </a:p>
          <a:p>
            <a:pPr marL="0" indent="0">
              <a:lnSpc>
                <a:spcPct val="90000"/>
              </a:lnSpc>
              <a:buNone/>
            </a:pPr>
            <a:endParaRPr lang="en-US" sz="1800" i="1" dirty="0"/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CC66FF"/>
                </a:solidFill>
                <a:cs typeface="American Typewriter"/>
              </a:rPr>
              <a:t>Tragedy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u="sng" dirty="0"/>
              <a:t>Branch E</a:t>
            </a:r>
            <a:r>
              <a:rPr lang="en-US" sz="1800" dirty="0"/>
              <a:t>: </a:t>
            </a:r>
            <a:r>
              <a:rPr lang="en-US" sz="1800" i="1" dirty="0"/>
              <a:t>Hercules </a:t>
            </a:r>
            <a:r>
              <a:rPr lang="en-US" sz="1800" i="1" dirty="0" err="1"/>
              <a:t>Furens</a:t>
            </a:r>
            <a:r>
              <a:rPr lang="en-US" sz="1800" i="1" dirty="0"/>
              <a:t>, </a:t>
            </a:r>
            <a:r>
              <a:rPr lang="en-US" sz="1800" i="1" dirty="0" err="1"/>
              <a:t>Troades</a:t>
            </a:r>
            <a:r>
              <a:rPr lang="en-US" sz="1800" i="1" dirty="0"/>
              <a:t>, </a:t>
            </a:r>
            <a:r>
              <a:rPr lang="en-US" sz="1800" i="1" dirty="0" err="1"/>
              <a:t>Phoenissae</a:t>
            </a:r>
            <a:r>
              <a:rPr lang="en-US" sz="1800" i="1" dirty="0"/>
              <a:t>, Medea, Phaedra, Oedipus, Agamemnon, Thyestes, Hercules </a:t>
            </a:r>
            <a:r>
              <a:rPr lang="en-US" sz="1800" i="1" dirty="0" err="1"/>
              <a:t>Oetaeus</a:t>
            </a:r>
            <a:r>
              <a:rPr lang="en-US" sz="18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u="sng" dirty="0"/>
              <a:t>Branch A</a:t>
            </a:r>
            <a:r>
              <a:rPr lang="en-US" sz="1800" dirty="0"/>
              <a:t>: above 9 plays in a different order, plus the historical tragedy </a:t>
            </a:r>
            <a:r>
              <a:rPr lang="en-US" sz="1800" i="1" dirty="0"/>
              <a:t>Octavia</a:t>
            </a:r>
            <a:r>
              <a:rPr lang="en-US" sz="1800" dirty="0"/>
              <a:t> (with </a:t>
            </a:r>
            <a:r>
              <a:rPr lang="en-US" sz="1800" i="1" dirty="0"/>
              <a:t>Hercules </a:t>
            </a:r>
            <a:r>
              <a:rPr lang="en-US" sz="1800" i="1" dirty="0" err="1"/>
              <a:t>Oetaeus</a:t>
            </a:r>
            <a:r>
              <a:rPr lang="en-US" sz="1800" dirty="0"/>
              <a:t>, not thought to be by Seneca)</a:t>
            </a:r>
          </a:p>
        </p:txBody>
      </p:sp>
    </p:spTree>
    <p:extLst>
      <p:ext uri="{BB962C8B-B14F-4D97-AF65-F5344CB8AC3E}">
        <p14:creationId xmlns:p14="http://schemas.microsoft.com/office/powerpoint/2010/main" val="273919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merican Typewriter"/>
              </a:rPr>
              <a:t>57-65CE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8000"/>
                </a:solidFill>
                <a:cs typeface="American Typewriter"/>
              </a:rPr>
              <a:t>55</a:t>
            </a:r>
            <a:r>
              <a:rPr lang="en-US" dirty="0">
                <a:cs typeface="American Typewriter"/>
              </a:rPr>
              <a:t>: Nero murders </a:t>
            </a:r>
            <a:r>
              <a:rPr lang="en-US" dirty="0" err="1">
                <a:cs typeface="American Typewriter"/>
              </a:rPr>
              <a:t>Britannicus</a:t>
            </a:r>
            <a:endParaRPr lang="en-US" dirty="0">
              <a:cs typeface="American Typewriter"/>
            </a:endParaRPr>
          </a:p>
          <a:p>
            <a:r>
              <a:rPr lang="en-US" dirty="0">
                <a:cs typeface="American Typewriter"/>
              </a:rPr>
              <a:t>59: Nero murders Agrippina</a:t>
            </a:r>
          </a:p>
          <a:p>
            <a:r>
              <a:rPr lang="en-US" dirty="0">
                <a:solidFill>
                  <a:srgbClr val="0000FF"/>
                </a:solidFill>
                <a:cs typeface="American Typewriter"/>
              </a:rPr>
              <a:t>62</a:t>
            </a:r>
            <a:r>
              <a:rPr lang="en-US" dirty="0">
                <a:cs typeface="American Typewriter"/>
              </a:rPr>
              <a:t>: </a:t>
            </a:r>
            <a:r>
              <a:rPr lang="en-US" dirty="0" err="1">
                <a:cs typeface="American Typewriter"/>
              </a:rPr>
              <a:t>Burrus</a:t>
            </a:r>
            <a:r>
              <a:rPr lang="en-US" dirty="0">
                <a:cs typeface="American Typewriter"/>
              </a:rPr>
              <a:t> dies in mysterious circumstances</a:t>
            </a:r>
          </a:p>
          <a:p>
            <a:r>
              <a:rPr lang="en-US" dirty="0">
                <a:solidFill>
                  <a:srgbClr val="0000FF"/>
                </a:solidFill>
                <a:cs typeface="American Typewriter"/>
              </a:rPr>
              <a:t>62</a:t>
            </a:r>
            <a:r>
              <a:rPr lang="en-US" dirty="0">
                <a:cs typeface="American Typewriter"/>
              </a:rPr>
              <a:t>: Seneca requests permission to retire</a:t>
            </a:r>
          </a:p>
          <a:p>
            <a:r>
              <a:rPr lang="en-US" dirty="0">
                <a:cs typeface="American Typewriter"/>
              </a:rPr>
              <a:t>64: disastrous fire of Rome</a:t>
            </a:r>
          </a:p>
          <a:p>
            <a:r>
              <a:rPr lang="en-US" dirty="0">
                <a:solidFill>
                  <a:srgbClr val="FF0000"/>
                </a:solidFill>
                <a:cs typeface="American Typewriter"/>
              </a:rPr>
              <a:t>65</a:t>
            </a:r>
            <a:r>
              <a:rPr lang="en-US" dirty="0">
                <a:cs typeface="American Typewriter"/>
              </a:rPr>
              <a:t>: the plot against Nero led by </a:t>
            </a:r>
            <a:r>
              <a:rPr lang="en-US" dirty="0" err="1">
                <a:cs typeface="American Typewriter"/>
              </a:rPr>
              <a:t>C.Calpurnius</a:t>
            </a:r>
            <a:r>
              <a:rPr lang="en-US" dirty="0">
                <a:cs typeface="American Typewriter"/>
              </a:rPr>
              <a:t> </a:t>
            </a:r>
            <a:r>
              <a:rPr lang="en-US" dirty="0" err="1">
                <a:cs typeface="American Typewriter"/>
              </a:rPr>
              <a:t>Piso</a:t>
            </a:r>
            <a:r>
              <a:rPr lang="en-US" dirty="0">
                <a:cs typeface="American Typewriter"/>
              </a:rPr>
              <a:t> discovered, Seneca forced to suicide</a:t>
            </a:r>
          </a:p>
        </p:txBody>
      </p:sp>
    </p:spTree>
    <p:extLst>
      <p:ext uri="{BB962C8B-B14F-4D97-AF65-F5344CB8AC3E}">
        <p14:creationId xmlns:p14="http://schemas.microsoft.com/office/powerpoint/2010/main" val="323178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3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  <a:cs typeface="American Typewriter"/>
              </a:rPr>
              <a:t>The death of Seneca </a:t>
            </a:r>
            <a:br>
              <a:rPr lang="en-US" dirty="0">
                <a:latin typeface="+mn-lt"/>
                <a:cs typeface="American Typewriter"/>
              </a:rPr>
            </a:br>
            <a:r>
              <a:rPr lang="en-US" sz="3600" dirty="0">
                <a:latin typeface="+mn-lt"/>
                <a:cs typeface="American Typewriter"/>
              </a:rPr>
              <a:t>(Rubens 1612)</a:t>
            </a:r>
          </a:p>
        </p:txBody>
      </p:sp>
      <p:pic>
        <p:nvPicPr>
          <p:cNvPr id="4" name="Content Placeholder 3" descr="Rubens-_Der_sterbende_Sene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380" r="-573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7866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470925"/>
            <a:ext cx="3285756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271" y="1012004"/>
            <a:ext cx="2562119" cy="479540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+mn-lt"/>
                <a:cs typeface="American Typewriter"/>
              </a:rPr>
              <a:t>Issues in the study of Senecan tragedy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BD8D7F4-7501-44B9-938D-EFF1156D6F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193986"/>
              </p:ext>
            </p:extLst>
          </p:nvPr>
        </p:nvGraphicFramePr>
        <p:xfrm>
          <a:off x="3895725" y="470924"/>
          <a:ext cx="4885203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8841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  <a:latin typeface="+mn-lt"/>
                <a:cs typeface="American Typewriter"/>
              </a:rPr>
              <a:t>Philosophical tragedy?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25543" cy="4525963"/>
          </a:xfrm>
        </p:spPr>
        <p:txBody>
          <a:bodyPr>
            <a:normAutofit/>
          </a:bodyPr>
          <a:lstStyle/>
          <a:p>
            <a:r>
              <a:rPr lang="en-GB" dirty="0">
                <a:latin typeface="+mj-lt"/>
                <a:cs typeface="American Typewriter"/>
              </a:rPr>
              <a:t>Stoic imperturbability is put to the test as characters are torn apart by their emotions.</a:t>
            </a:r>
          </a:p>
          <a:p>
            <a:r>
              <a:rPr lang="en-GB" dirty="0">
                <a:latin typeface="+mj-lt"/>
                <a:cs typeface="American Typewriter"/>
              </a:rPr>
              <a:t>Indictment of Stoicism’s failure to account for the world as it is?  </a:t>
            </a:r>
          </a:p>
          <a:p>
            <a:r>
              <a:rPr lang="en-GB" dirty="0">
                <a:latin typeface="+mj-lt"/>
                <a:cs typeface="American Typewriter"/>
              </a:rPr>
              <a:t>Stoicism taken to extreme? E.g. Medea/Atreus as the monstrous, perverted Stoic? </a:t>
            </a:r>
          </a:p>
          <a:p>
            <a:r>
              <a:rPr lang="en-GB" dirty="0">
                <a:latin typeface="+mj-lt"/>
                <a:cs typeface="American Typewriter"/>
              </a:rPr>
              <a:t>Or does Seneca paint portraits of Stoic </a:t>
            </a:r>
            <a:r>
              <a:rPr lang="en-GB" i="1" dirty="0">
                <a:latin typeface="+mj-lt"/>
                <a:cs typeface="American Typewriter"/>
              </a:rPr>
              <a:t>failures,</a:t>
            </a:r>
            <a:r>
              <a:rPr lang="en-GB" dirty="0">
                <a:latin typeface="+mj-lt"/>
                <a:cs typeface="American Typewriter"/>
              </a:rPr>
              <a:t> figures who misinterpret Stoic teachings? </a:t>
            </a:r>
            <a:endParaRPr lang="en-US" dirty="0">
              <a:latin typeface="+mj-lt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3664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merican Typewriter"/>
              </a:rPr>
              <a:t>Tantalus </a:t>
            </a:r>
            <a:br>
              <a:rPr lang="en-US" dirty="0">
                <a:cs typeface="American Typewriter"/>
              </a:rPr>
            </a:br>
            <a:r>
              <a:rPr lang="en-US" sz="3100" dirty="0">
                <a:cs typeface="American Typewriter"/>
              </a:rPr>
              <a:t>(</a:t>
            </a:r>
            <a:r>
              <a:rPr lang="en-US" sz="3100" dirty="0" err="1">
                <a:cs typeface="American Typewriter"/>
              </a:rPr>
              <a:t>Gioacchino</a:t>
            </a:r>
            <a:r>
              <a:rPr lang="en-US" sz="3100" dirty="0">
                <a:cs typeface="American Typewriter"/>
              </a:rPr>
              <a:t> </a:t>
            </a:r>
            <a:r>
              <a:rPr lang="en-US" sz="3100" dirty="0" err="1">
                <a:cs typeface="American Typewriter"/>
              </a:rPr>
              <a:t>Assereto</a:t>
            </a:r>
            <a:r>
              <a:rPr lang="en-US" sz="3100" dirty="0">
                <a:cs typeface="American Typewriter"/>
              </a:rPr>
              <a:t> 1630s/40s)</a:t>
            </a:r>
          </a:p>
        </p:txBody>
      </p:sp>
      <p:pic>
        <p:nvPicPr>
          <p:cNvPr id="4" name="Content Placeholder 3" descr="Tantalus-punishm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735" r="-5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81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American Typewriter"/>
              </a:rPr>
              <a:t>Precedents</a:t>
            </a:r>
            <a:r>
              <a:rPr lang="en-US" sz="3600" dirty="0">
                <a:latin typeface="+mn-lt"/>
                <a:cs typeface="American Typewriter"/>
              </a:rPr>
              <a:t> for Seneca’s </a:t>
            </a:r>
            <a:r>
              <a:rPr lang="en-US" sz="3600" i="1" dirty="0">
                <a:solidFill>
                  <a:srgbClr val="660066"/>
                </a:solidFill>
                <a:latin typeface="+mn-lt"/>
                <a:cs typeface="American Typewriter"/>
              </a:rPr>
              <a:t>Thyestes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0086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+mj-lt"/>
                <a:cs typeface="American Typewriter"/>
              </a:rPr>
              <a:t>Sophocles wrote an</a:t>
            </a:r>
            <a:r>
              <a:rPr lang="en-GB" i="1" dirty="0">
                <a:latin typeface="+mj-lt"/>
                <a:cs typeface="American Typewriter"/>
              </a:rPr>
              <a:t> Atreus </a:t>
            </a:r>
            <a:r>
              <a:rPr lang="en-GB" dirty="0">
                <a:latin typeface="+mj-lt"/>
                <a:cs typeface="American Typewriter"/>
              </a:rPr>
              <a:t>and a </a:t>
            </a:r>
            <a:r>
              <a:rPr lang="en-GB" i="1" dirty="0">
                <a:latin typeface="+mj-lt"/>
                <a:cs typeface="American Typewriter"/>
              </a:rPr>
              <a:t>Thyestes in Sicyon</a:t>
            </a:r>
            <a:r>
              <a:rPr lang="en-GB" dirty="0">
                <a:latin typeface="+mj-lt"/>
                <a:cs typeface="American Typewriter"/>
              </a:rPr>
              <a:t>. </a:t>
            </a:r>
          </a:p>
          <a:p>
            <a:r>
              <a:rPr lang="en-GB" dirty="0">
                <a:latin typeface="+mj-lt"/>
                <a:cs typeface="American Typewriter"/>
              </a:rPr>
              <a:t>Euripides wrote a </a:t>
            </a:r>
            <a:r>
              <a:rPr lang="en-GB" i="1" dirty="0">
                <a:latin typeface="+mj-lt"/>
                <a:cs typeface="American Typewriter"/>
              </a:rPr>
              <a:t>Thyestes </a:t>
            </a:r>
            <a:r>
              <a:rPr lang="en-GB" dirty="0">
                <a:latin typeface="+mj-lt"/>
                <a:cs typeface="American Typewriter"/>
              </a:rPr>
              <a:t>and a</a:t>
            </a:r>
            <a:r>
              <a:rPr lang="en-GB" i="1" dirty="0">
                <a:latin typeface="+mj-lt"/>
                <a:cs typeface="American Typewriter"/>
              </a:rPr>
              <a:t> </a:t>
            </a:r>
            <a:r>
              <a:rPr lang="en-GB" i="1" dirty="0" err="1">
                <a:latin typeface="+mj-lt"/>
                <a:cs typeface="American Typewriter"/>
              </a:rPr>
              <a:t>Plisthenes</a:t>
            </a:r>
            <a:r>
              <a:rPr lang="en-GB" dirty="0">
                <a:latin typeface="+mj-lt"/>
                <a:cs typeface="American Typewriter"/>
              </a:rPr>
              <a:t> </a:t>
            </a:r>
          </a:p>
          <a:p>
            <a:r>
              <a:rPr lang="en-GB" dirty="0" err="1">
                <a:latin typeface="+mj-lt"/>
                <a:cs typeface="American Typewriter"/>
              </a:rPr>
              <a:t>Ennius</a:t>
            </a:r>
            <a:r>
              <a:rPr lang="en-GB" dirty="0">
                <a:latin typeface="+mj-lt"/>
                <a:cs typeface="American Typewriter"/>
              </a:rPr>
              <a:t> wrote a </a:t>
            </a:r>
            <a:r>
              <a:rPr lang="en-GB" i="1" dirty="0">
                <a:latin typeface="+mj-lt"/>
                <a:cs typeface="American Typewriter"/>
              </a:rPr>
              <a:t>Thyestes</a:t>
            </a:r>
            <a:r>
              <a:rPr lang="en-GB" dirty="0">
                <a:latin typeface="+mj-lt"/>
                <a:cs typeface="American Typewriter"/>
              </a:rPr>
              <a:t> and </a:t>
            </a:r>
            <a:r>
              <a:rPr lang="en-GB" dirty="0" err="1">
                <a:latin typeface="+mj-lt"/>
                <a:cs typeface="American Typewriter"/>
              </a:rPr>
              <a:t>Accius</a:t>
            </a:r>
            <a:r>
              <a:rPr lang="en-GB" dirty="0">
                <a:latin typeface="+mj-lt"/>
                <a:cs typeface="American Typewriter"/>
              </a:rPr>
              <a:t> an</a:t>
            </a:r>
            <a:r>
              <a:rPr lang="en-GB" i="1" dirty="0">
                <a:latin typeface="+mj-lt"/>
                <a:cs typeface="American Typewriter"/>
              </a:rPr>
              <a:t> Atreus</a:t>
            </a:r>
            <a:r>
              <a:rPr lang="en-GB" dirty="0">
                <a:latin typeface="+mj-lt"/>
                <a:cs typeface="American Typewriter"/>
              </a:rPr>
              <a:t>.</a:t>
            </a:r>
          </a:p>
          <a:p>
            <a:r>
              <a:rPr lang="en-GB" dirty="0" err="1">
                <a:latin typeface="+mj-lt"/>
                <a:cs typeface="American Typewriter"/>
              </a:rPr>
              <a:t>Varius</a:t>
            </a:r>
            <a:r>
              <a:rPr lang="en-GB" dirty="0">
                <a:latin typeface="+mj-lt"/>
                <a:cs typeface="American Typewriter"/>
              </a:rPr>
              <a:t> Rufus’ </a:t>
            </a:r>
            <a:r>
              <a:rPr lang="en-GB" i="1" dirty="0">
                <a:latin typeface="+mj-lt"/>
                <a:cs typeface="American Typewriter"/>
              </a:rPr>
              <a:t>Thyestes </a:t>
            </a:r>
            <a:r>
              <a:rPr lang="en-GB" dirty="0">
                <a:latin typeface="+mj-lt"/>
                <a:cs typeface="American Typewriter"/>
              </a:rPr>
              <a:t>is</a:t>
            </a:r>
            <a:r>
              <a:rPr lang="en-GB" i="1" dirty="0"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known from the Augustan period (apparently staged as part of Octavian’s triumph after Actium). </a:t>
            </a:r>
          </a:p>
          <a:p>
            <a:r>
              <a:rPr lang="en-GB" dirty="0">
                <a:latin typeface="+mj-lt"/>
                <a:cs typeface="American Typewriter"/>
              </a:rPr>
              <a:t>An Atreus by Pomponius </a:t>
            </a:r>
            <a:r>
              <a:rPr lang="en-GB" dirty="0" err="1">
                <a:latin typeface="+mj-lt"/>
                <a:cs typeface="American Typewriter"/>
              </a:rPr>
              <a:t>Secundus</a:t>
            </a:r>
            <a:r>
              <a:rPr lang="en-GB" dirty="0">
                <a:latin typeface="+mj-lt"/>
                <a:cs typeface="American Typewriter"/>
              </a:rPr>
              <a:t> was possibly written within a few years of Seneca’s play.</a:t>
            </a:r>
            <a:r>
              <a:rPr lang="it-IT" dirty="0">
                <a:effectLst/>
                <a:latin typeface="+mj-lt"/>
                <a:cs typeface="American Typewriter"/>
              </a:rPr>
              <a:t> </a:t>
            </a:r>
            <a:endParaRPr lang="en-US" dirty="0">
              <a:latin typeface="+mj-lt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05299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710</Words>
  <Application>Microsoft Office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Beyond tragic vulnerability:  Seneca’s Thyestes (I) </vt:lpstr>
      <vt:lpstr>Seneca the Younger Key dates/facts, 4BCE-56CE </vt:lpstr>
      <vt:lpstr>Surviving Works</vt:lpstr>
      <vt:lpstr>57-65CE</vt:lpstr>
      <vt:lpstr>The death of Seneca  (Rubens 1612)</vt:lpstr>
      <vt:lpstr>Issues in the study of Senecan tragedy</vt:lpstr>
      <vt:lpstr>Philosophical tragedy?</vt:lpstr>
      <vt:lpstr>Tantalus  (Gioacchino Assereto 1630s/40s)</vt:lpstr>
      <vt:lpstr>Precedents for Seneca’s Thyestes</vt:lpstr>
      <vt:lpstr>Vulnerable bodies?</vt:lpstr>
      <vt:lpstr>A play about (the threat of)  desire and appetite</vt:lpstr>
      <vt:lpstr>Spectatorship and guilt</vt:lpstr>
      <vt:lpstr>What the body knows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tragic vulnerability:  Seneca’s Thyestes (I) </dc:title>
  <dc:creator>Emma</dc:creator>
  <cp:lastModifiedBy>Emma</cp:lastModifiedBy>
  <cp:revision>4</cp:revision>
  <dcterms:created xsi:type="dcterms:W3CDTF">2019-01-23T11:52:53Z</dcterms:created>
  <dcterms:modified xsi:type="dcterms:W3CDTF">2019-01-23T12:01:45Z</dcterms:modified>
</cp:coreProperties>
</file>