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3" r:id="rId8"/>
    <p:sldId id="264"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DCB"/>
    <a:srgbClr val="CC66FF"/>
    <a:srgbClr val="C6EEA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8" d="100"/>
          <a:sy n="88" d="100"/>
        </p:scale>
        <p:origin x="148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943FF3-BF39-4286-931F-9D9608C1F700}" type="doc">
      <dgm:prSet loTypeId="urn:microsoft.com/office/officeart/2005/8/layout/process4" loCatId="process" qsTypeId="urn:microsoft.com/office/officeart/2005/8/quickstyle/simple2" qsCatId="simple" csTypeId="urn:microsoft.com/office/officeart/2005/8/colors/colorful2" csCatId="colorful" phldr="1"/>
      <dgm:spPr/>
      <dgm:t>
        <a:bodyPr/>
        <a:lstStyle/>
        <a:p>
          <a:endParaRPr lang="en-US"/>
        </a:p>
      </dgm:t>
    </dgm:pt>
    <dgm:pt modelId="{BD371B1C-5220-4D77-8940-55572ACC5791}">
      <dgm:prSet/>
      <dgm:spPr/>
      <dgm:t>
        <a:bodyPr/>
        <a:lstStyle/>
        <a:p>
          <a:r>
            <a:rPr lang="en-GB" dirty="0"/>
            <a:t>The punishment of Thyestes makes grotesquely clear that men do not possess the generative power that women do. Thyestes may be doubled over with ‘labour pains’, yet there will be no birth, only the still-birth of dismembered bodies (via the two orifices that again remind Thyestes that he does not have the reproductive organs of a woman). </a:t>
          </a:r>
          <a:endParaRPr lang="en-US" dirty="0"/>
        </a:p>
      </dgm:t>
    </dgm:pt>
    <dgm:pt modelId="{7FEC075C-D9EE-410D-8A46-2E9FC1AF8250}" type="parTrans" cxnId="{CFBEC447-2E2B-411F-96FA-0D29288340F7}">
      <dgm:prSet/>
      <dgm:spPr/>
      <dgm:t>
        <a:bodyPr/>
        <a:lstStyle/>
        <a:p>
          <a:endParaRPr lang="en-US"/>
        </a:p>
      </dgm:t>
    </dgm:pt>
    <dgm:pt modelId="{B3C124E3-58C1-47E0-B1FB-B05497A21B18}" type="sibTrans" cxnId="{CFBEC447-2E2B-411F-96FA-0D29288340F7}">
      <dgm:prSet/>
      <dgm:spPr/>
      <dgm:t>
        <a:bodyPr/>
        <a:lstStyle/>
        <a:p>
          <a:endParaRPr lang="en-US"/>
        </a:p>
      </dgm:t>
    </dgm:pt>
    <dgm:pt modelId="{CC4EAA3A-78ED-49DF-8B0A-8DE53BCCF982}">
      <dgm:prSet/>
      <dgm:spPr/>
      <dgm:t>
        <a:bodyPr/>
        <a:lstStyle/>
        <a:p>
          <a:r>
            <a:rPr lang="en-GB" dirty="0"/>
            <a:t>The male body in the play is sterile, death-like. There will be no ‘revelation’ in birth, no emerging from the darkness of the body’s interior into the light of day. Even that process, which is also the basic mechanism of tragedy</a:t>
          </a:r>
          <a:r>
            <a:rPr lang="en-GB" i="1" dirty="0"/>
            <a:t>,</a:t>
          </a:r>
          <a:r>
            <a:rPr lang="en-GB" dirty="0"/>
            <a:t> is confounded.</a:t>
          </a:r>
          <a:endParaRPr lang="en-US" dirty="0"/>
        </a:p>
      </dgm:t>
    </dgm:pt>
    <dgm:pt modelId="{3F393318-C9D2-43B5-8ADE-1587EBFD95A0}" type="parTrans" cxnId="{89A3D1B3-FFD8-4728-994D-3EDAC50D16C7}">
      <dgm:prSet/>
      <dgm:spPr/>
      <dgm:t>
        <a:bodyPr/>
        <a:lstStyle/>
        <a:p>
          <a:endParaRPr lang="en-US"/>
        </a:p>
      </dgm:t>
    </dgm:pt>
    <dgm:pt modelId="{3891E54B-C8DC-43D7-AD7F-5BF803D9B567}" type="sibTrans" cxnId="{89A3D1B3-FFD8-4728-994D-3EDAC50D16C7}">
      <dgm:prSet/>
      <dgm:spPr/>
      <dgm:t>
        <a:bodyPr/>
        <a:lstStyle/>
        <a:p>
          <a:endParaRPr lang="en-US"/>
        </a:p>
      </dgm:t>
    </dgm:pt>
    <dgm:pt modelId="{72DF441C-1A1B-4B0A-9186-DAC79F22AEFB}" type="pres">
      <dgm:prSet presAssocID="{C6943FF3-BF39-4286-931F-9D9608C1F700}" presName="Name0" presStyleCnt="0">
        <dgm:presLayoutVars>
          <dgm:dir/>
          <dgm:animLvl val="lvl"/>
          <dgm:resizeHandles val="exact"/>
        </dgm:presLayoutVars>
      </dgm:prSet>
      <dgm:spPr/>
    </dgm:pt>
    <dgm:pt modelId="{E4B67375-9AD9-4656-9C78-60D95292260A}" type="pres">
      <dgm:prSet presAssocID="{CC4EAA3A-78ED-49DF-8B0A-8DE53BCCF982}" presName="boxAndChildren" presStyleCnt="0"/>
      <dgm:spPr/>
    </dgm:pt>
    <dgm:pt modelId="{9C2EF4AB-90C6-438B-8F4A-59CEA29CACAC}" type="pres">
      <dgm:prSet presAssocID="{CC4EAA3A-78ED-49DF-8B0A-8DE53BCCF982}" presName="parentTextBox" presStyleLbl="node1" presStyleIdx="0" presStyleCnt="2"/>
      <dgm:spPr/>
    </dgm:pt>
    <dgm:pt modelId="{00145383-9D7D-42F7-9CB0-8315B8953658}" type="pres">
      <dgm:prSet presAssocID="{B3C124E3-58C1-47E0-B1FB-B05497A21B18}" presName="sp" presStyleCnt="0"/>
      <dgm:spPr/>
    </dgm:pt>
    <dgm:pt modelId="{DB6FE470-B08D-4476-A9C4-FE3129A61DAE}" type="pres">
      <dgm:prSet presAssocID="{BD371B1C-5220-4D77-8940-55572ACC5791}" presName="arrowAndChildren" presStyleCnt="0"/>
      <dgm:spPr/>
    </dgm:pt>
    <dgm:pt modelId="{948F8CF4-CFBB-4CDA-ACA2-20331E7CFC2C}" type="pres">
      <dgm:prSet presAssocID="{BD371B1C-5220-4D77-8940-55572ACC5791}" presName="parentTextArrow" presStyleLbl="node1" presStyleIdx="1" presStyleCnt="2"/>
      <dgm:spPr/>
    </dgm:pt>
  </dgm:ptLst>
  <dgm:cxnLst>
    <dgm:cxn modelId="{6BA88F64-85D0-479E-8E3D-3601EBB3289E}" type="presOf" srcId="{CC4EAA3A-78ED-49DF-8B0A-8DE53BCCF982}" destId="{9C2EF4AB-90C6-438B-8F4A-59CEA29CACAC}" srcOrd="0" destOrd="0" presId="urn:microsoft.com/office/officeart/2005/8/layout/process4"/>
    <dgm:cxn modelId="{CFBEC447-2E2B-411F-96FA-0D29288340F7}" srcId="{C6943FF3-BF39-4286-931F-9D9608C1F700}" destId="{BD371B1C-5220-4D77-8940-55572ACC5791}" srcOrd="0" destOrd="0" parTransId="{7FEC075C-D9EE-410D-8A46-2E9FC1AF8250}" sibTransId="{B3C124E3-58C1-47E0-B1FB-B05497A21B18}"/>
    <dgm:cxn modelId="{693BED8D-0FE3-48F7-8CB4-A2188AB45182}" type="presOf" srcId="{BD371B1C-5220-4D77-8940-55572ACC5791}" destId="{948F8CF4-CFBB-4CDA-ACA2-20331E7CFC2C}" srcOrd="0" destOrd="0" presId="urn:microsoft.com/office/officeart/2005/8/layout/process4"/>
    <dgm:cxn modelId="{89A3D1B3-FFD8-4728-994D-3EDAC50D16C7}" srcId="{C6943FF3-BF39-4286-931F-9D9608C1F700}" destId="{CC4EAA3A-78ED-49DF-8B0A-8DE53BCCF982}" srcOrd="1" destOrd="0" parTransId="{3F393318-C9D2-43B5-8ADE-1587EBFD95A0}" sibTransId="{3891E54B-C8DC-43D7-AD7F-5BF803D9B567}"/>
    <dgm:cxn modelId="{668684CF-995C-4FA1-8EC7-6B8A6EEAAE86}" type="presOf" srcId="{C6943FF3-BF39-4286-931F-9D9608C1F700}" destId="{72DF441C-1A1B-4B0A-9186-DAC79F22AEFB}" srcOrd="0" destOrd="0" presId="urn:microsoft.com/office/officeart/2005/8/layout/process4"/>
    <dgm:cxn modelId="{A1B5F7AC-33FB-4A62-9256-4BA1BE5FCF5A}" type="presParOf" srcId="{72DF441C-1A1B-4B0A-9186-DAC79F22AEFB}" destId="{E4B67375-9AD9-4656-9C78-60D95292260A}" srcOrd="0" destOrd="0" presId="urn:microsoft.com/office/officeart/2005/8/layout/process4"/>
    <dgm:cxn modelId="{9D08E13F-AAAD-44C5-89C3-D49132CBFAB1}" type="presParOf" srcId="{E4B67375-9AD9-4656-9C78-60D95292260A}" destId="{9C2EF4AB-90C6-438B-8F4A-59CEA29CACAC}" srcOrd="0" destOrd="0" presId="urn:microsoft.com/office/officeart/2005/8/layout/process4"/>
    <dgm:cxn modelId="{3EA53CA6-8CD4-4311-B7F1-B322C3940342}" type="presParOf" srcId="{72DF441C-1A1B-4B0A-9186-DAC79F22AEFB}" destId="{00145383-9D7D-42F7-9CB0-8315B8953658}" srcOrd="1" destOrd="0" presId="urn:microsoft.com/office/officeart/2005/8/layout/process4"/>
    <dgm:cxn modelId="{5654EFF4-F279-4F13-B994-5ADD4AD38806}" type="presParOf" srcId="{72DF441C-1A1B-4B0A-9186-DAC79F22AEFB}" destId="{DB6FE470-B08D-4476-A9C4-FE3129A61DAE}" srcOrd="2" destOrd="0" presId="urn:microsoft.com/office/officeart/2005/8/layout/process4"/>
    <dgm:cxn modelId="{7FB2E989-98E0-4B41-A853-846599748963}" type="presParOf" srcId="{DB6FE470-B08D-4476-A9C4-FE3129A61DAE}" destId="{948F8CF4-CFBB-4CDA-ACA2-20331E7CFC2C}"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EF4AB-90C6-438B-8F4A-59CEA29CACAC}">
      <dsp:nvSpPr>
        <dsp:cNvPr id="0" name=""/>
        <dsp:cNvSpPr/>
      </dsp:nvSpPr>
      <dsp:spPr>
        <a:xfrm>
          <a:off x="0" y="3552166"/>
          <a:ext cx="4885203" cy="233060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kern="1200" dirty="0"/>
            <a:t>The male body in the play is sterile, death-like. There will be no ‘revelation’ in birth, no emerging from the darkness of the body’s interior into the light of day. Even that process, which is also the basic mechanism of tragedy</a:t>
          </a:r>
          <a:r>
            <a:rPr lang="en-GB" sz="1800" i="1" kern="1200" dirty="0"/>
            <a:t>,</a:t>
          </a:r>
          <a:r>
            <a:rPr lang="en-GB" sz="1800" kern="1200" dirty="0"/>
            <a:t> is confounded.</a:t>
          </a:r>
          <a:endParaRPr lang="en-US" sz="1800" kern="1200" dirty="0"/>
        </a:p>
      </dsp:txBody>
      <dsp:txXfrm>
        <a:off x="0" y="3552166"/>
        <a:ext cx="4885203" cy="2330605"/>
      </dsp:txXfrm>
    </dsp:sp>
    <dsp:sp modelId="{948F8CF4-CFBB-4CDA-ACA2-20331E7CFC2C}">
      <dsp:nvSpPr>
        <dsp:cNvPr id="0" name=""/>
        <dsp:cNvSpPr/>
      </dsp:nvSpPr>
      <dsp:spPr>
        <a:xfrm rot="10800000">
          <a:off x="0" y="2653"/>
          <a:ext cx="4885203" cy="3584471"/>
        </a:xfrm>
        <a:prstGeom prst="upArrowCallout">
          <a:avLst/>
        </a:prstGeom>
        <a:solidFill>
          <a:schemeClr val="accent2">
            <a:hueOff val="4681519"/>
            <a:satOff val="-5839"/>
            <a:lumOff val="137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kern="1200" dirty="0"/>
            <a:t>The punishment of Thyestes makes grotesquely clear that men do not possess the generative power that women do. Thyestes may be doubled over with ‘labour pains’, yet there will be no birth, only the still-birth of dismembered bodies (via the two orifices that again remind Thyestes that he does not have the reproductive organs of a woman). </a:t>
          </a:r>
          <a:endParaRPr lang="en-US" sz="1800" kern="1200" dirty="0"/>
        </a:p>
      </dsp:txBody>
      <dsp:txXfrm rot="10800000">
        <a:off x="0" y="2653"/>
        <a:ext cx="4885203" cy="2329082"/>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Click to edit Master subtitle style</a:t>
            </a:r>
            <a:endParaRPr lang="en-US"/>
          </a:p>
        </p:txBody>
      </p:sp>
      <p:sp>
        <p:nvSpPr>
          <p:cNvPr id="4" name="Date Placeholder 3"/>
          <p:cNvSpPr>
            <a:spLocks noGrp="1"/>
          </p:cNvSpPr>
          <p:nvPr>
            <p:ph type="dt" sz="half" idx="10"/>
          </p:nvPr>
        </p:nvSpPr>
        <p:spPr/>
        <p:txBody>
          <a:bodyPr/>
          <a:lstStyle/>
          <a:p>
            <a:fld id="{19883302-B61E-E94E-8E50-0C8207583490}" type="datetimeFigureOut">
              <a:rPr lang="en-US" smtClean="0"/>
              <a:t>1/30/2019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1EBB7-3E2A-CF46-8D97-F23230FF8F5A}" type="slidenum">
              <a:rPr lang="en-US" smtClean="0"/>
              <a:t>‹#›</a:t>
            </a:fld>
            <a:endParaRPr lang="en-US"/>
          </a:p>
        </p:txBody>
      </p:sp>
    </p:spTree>
    <p:extLst>
      <p:ext uri="{BB962C8B-B14F-4D97-AF65-F5344CB8AC3E}">
        <p14:creationId xmlns:p14="http://schemas.microsoft.com/office/powerpoint/2010/main" val="3263181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19883302-B61E-E94E-8E50-0C8207583490}" type="datetimeFigureOut">
              <a:rPr lang="en-US" smtClean="0"/>
              <a:t>1/30/2019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1EBB7-3E2A-CF46-8D97-F23230FF8F5A}" type="slidenum">
              <a:rPr lang="en-US" smtClean="0"/>
              <a:t>‹#›</a:t>
            </a:fld>
            <a:endParaRPr lang="en-US"/>
          </a:p>
        </p:txBody>
      </p:sp>
    </p:spTree>
    <p:extLst>
      <p:ext uri="{BB962C8B-B14F-4D97-AF65-F5344CB8AC3E}">
        <p14:creationId xmlns:p14="http://schemas.microsoft.com/office/powerpoint/2010/main" val="2575116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19883302-B61E-E94E-8E50-0C8207583490}" type="datetimeFigureOut">
              <a:rPr lang="en-US" smtClean="0"/>
              <a:t>1/30/2019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1EBB7-3E2A-CF46-8D97-F23230FF8F5A}" type="slidenum">
              <a:rPr lang="en-US" smtClean="0"/>
              <a:t>‹#›</a:t>
            </a:fld>
            <a:endParaRPr lang="en-US"/>
          </a:p>
        </p:txBody>
      </p:sp>
    </p:spTree>
    <p:extLst>
      <p:ext uri="{BB962C8B-B14F-4D97-AF65-F5344CB8AC3E}">
        <p14:creationId xmlns:p14="http://schemas.microsoft.com/office/powerpoint/2010/main" val="4198983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idx="1"/>
          </p:nvPr>
        </p:nvSpPr>
        <p:spPr/>
        <p:txBody>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19883302-B61E-E94E-8E50-0C8207583490}" type="datetimeFigureOut">
              <a:rPr lang="en-US" smtClean="0"/>
              <a:t>1/30/2019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1EBB7-3E2A-CF46-8D97-F23230FF8F5A}" type="slidenum">
              <a:rPr lang="en-US" smtClean="0"/>
              <a:t>‹#›</a:t>
            </a:fld>
            <a:endParaRPr lang="en-US"/>
          </a:p>
        </p:txBody>
      </p:sp>
    </p:spTree>
    <p:extLst>
      <p:ext uri="{BB962C8B-B14F-4D97-AF65-F5344CB8AC3E}">
        <p14:creationId xmlns:p14="http://schemas.microsoft.com/office/powerpoint/2010/main" val="4165725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p>
            <a:fld id="{19883302-B61E-E94E-8E50-0C8207583490}" type="datetimeFigureOut">
              <a:rPr lang="en-US" smtClean="0"/>
              <a:t>1/30/2019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1EBB7-3E2A-CF46-8D97-F23230FF8F5A}" type="slidenum">
              <a:rPr lang="en-US" smtClean="0"/>
              <a:t>‹#›</a:t>
            </a:fld>
            <a:endParaRPr lang="en-US"/>
          </a:p>
        </p:txBody>
      </p:sp>
    </p:spTree>
    <p:extLst>
      <p:ext uri="{BB962C8B-B14F-4D97-AF65-F5344CB8AC3E}">
        <p14:creationId xmlns:p14="http://schemas.microsoft.com/office/powerpoint/2010/main" val="2084976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Date Placeholder 4"/>
          <p:cNvSpPr>
            <a:spLocks noGrp="1"/>
          </p:cNvSpPr>
          <p:nvPr>
            <p:ph type="dt" sz="half" idx="10"/>
          </p:nvPr>
        </p:nvSpPr>
        <p:spPr/>
        <p:txBody>
          <a:bodyPr/>
          <a:lstStyle/>
          <a:p>
            <a:fld id="{19883302-B61E-E94E-8E50-0C8207583490}" type="datetimeFigureOut">
              <a:rPr lang="en-US" smtClean="0"/>
              <a:t>1/30/2019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31EBB7-3E2A-CF46-8D97-F23230FF8F5A}" type="slidenum">
              <a:rPr lang="en-US" smtClean="0"/>
              <a:t>‹#›</a:t>
            </a:fld>
            <a:endParaRPr lang="en-US"/>
          </a:p>
        </p:txBody>
      </p:sp>
    </p:spTree>
    <p:extLst>
      <p:ext uri="{BB962C8B-B14F-4D97-AF65-F5344CB8AC3E}">
        <p14:creationId xmlns:p14="http://schemas.microsoft.com/office/powerpoint/2010/main" val="551942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7" name="Date Placeholder 6"/>
          <p:cNvSpPr>
            <a:spLocks noGrp="1"/>
          </p:cNvSpPr>
          <p:nvPr>
            <p:ph type="dt" sz="half" idx="10"/>
          </p:nvPr>
        </p:nvSpPr>
        <p:spPr/>
        <p:txBody>
          <a:bodyPr/>
          <a:lstStyle/>
          <a:p>
            <a:fld id="{19883302-B61E-E94E-8E50-0C8207583490}" type="datetimeFigureOut">
              <a:rPr lang="en-US" smtClean="0"/>
              <a:t>1/30/2019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31EBB7-3E2A-CF46-8D97-F23230FF8F5A}" type="slidenum">
              <a:rPr lang="en-US" smtClean="0"/>
              <a:t>‹#›</a:t>
            </a:fld>
            <a:endParaRPr lang="en-US"/>
          </a:p>
        </p:txBody>
      </p:sp>
    </p:spTree>
    <p:extLst>
      <p:ext uri="{BB962C8B-B14F-4D97-AF65-F5344CB8AC3E}">
        <p14:creationId xmlns:p14="http://schemas.microsoft.com/office/powerpoint/2010/main" val="1848194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Date Placeholder 2"/>
          <p:cNvSpPr>
            <a:spLocks noGrp="1"/>
          </p:cNvSpPr>
          <p:nvPr>
            <p:ph type="dt" sz="half" idx="10"/>
          </p:nvPr>
        </p:nvSpPr>
        <p:spPr/>
        <p:txBody>
          <a:bodyPr/>
          <a:lstStyle/>
          <a:p>
            <a:fld id="{19883302-B61E-E94E-8E50-0C8207583490}" type="datetimeFigureOut">
              <a:rPr lang="en-US" smtClean="0"/>
              <a:t>1/30/2019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31EBB7-3E2A-CF46-8D97-F23230FF8F5A}" type="slidenum">
              <a:rPr lang="en-US" smtClean="0"/>
              <a:t>‹#›</a:t>
            </a:fld>
            <a:endParaRPr lang="en-US"/>
          </a:p>
        </p:txBody>
      </p:sp>
    </p:spTree>
    <p:extLst>
      <p:ext uri="{BB962C8B-B14F-4D97-AF65-F5344CB8AC3E}">
        <p14:creationId xmlns:p14="http://schemas.microsoft.com/office/powerpoint/2010/main" val="2415585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883302-B61E-E94E-8E50-0C8207583490}" type="datetimeFigureOut">
              <a:rPr lang="en-US" smtClean="0"/>
              <a:t>1/30/2019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31EBB7-3E2A-CF46-8D97-F23230FF8F5A}" type="slidenum">
              <a:rPr lang="en-US" smtClean="0"/>
              <a:t>‹#›</a:t>
            </a:fld>
            <a:endParaRPr lang="en-US"/>
          </a:p>
        </p:txBody>
      </p:sp>
    </p:spTree>
    <p:extLst>
      <p:ext uri="{BB962C8B-B14F-4D97-AF65-F5344CB8AC3E}">
        <p14:creationId xmlns:p14="http://schemas.microsoft.com/office/powerpoint/2010/main" val="3172815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19883302-B61E-E94E-8E50-0C8207583490}" type="datetimeFigureOut">
              <a:rPr lang="en-US" smtClean="0"/>
              <a:t>1/30/2019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31EBB7-3E2A-CF46-8D97-F23230FF8F5A}" type="slidenum">
              <a:rPr lang="en-US" smtClean="0"/>
              <a:t>‹#›</a:t>
            </a:fld>
            <a:endParaRPr lang="en-US"/>
          </a:p>
        </p:txBody>
      </p:sp>
    </p:spTree>
    <p:extLst>
      <p:ext uri="{BB962C8B-B14F-4D97-AF65-F5344CB8AC3E}">
        <p14:creationId xmlns:p14="http://schemas.microsoft.com/office/powerpoint/2010/main" val="1945431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19883302-B61E-E94E-8E50-0C8207583490}" type="datetimeFigureOut">
              <a:rPr lang="en-US" smtClean="0"/>
              <a:t>1/30/2019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31EBB7-3E2A-CF46-8D97-F23230FF8F5A}" type="slidenum">
              <a:rPr lang="en-US" smtClean="0"/>
              <a:t>‹#›</a:t>
            </a:fld>
            <a:endParaRPr lang="en-US"/>
          </a:p>
        </p:txBody>
      </p:sp>
    </p:spTree>
    <p:extLst>
      <p:ext uri="{BB962C8B-B14F-4D97-AF65-F5344CB8AC3E}">
        <p14:creationId xmlns:p14="http://schemas.microsoft.com/office/powerpoint/2010/main" val="2307713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6EEAA"/>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883302-B61E-E94E-8E50-0C8207583490}" type="datetimeFigureOut">
              <a:rPr lang="en-US" smtClean="0"/>
              <a:t>1/30/2019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31EBB7-3E2A-CF46-8D97-F23230FF8F5A}" type="slidenum">
              <a:rPr lang="en-US" smtClean="0"/>
              <a:t>‹#›</a:t>
            </a:fld>
            <a:endParaRPr lang="en-US"/>
          </a:p>
        </p:txBody>
      </p:sp>
    </p:spTree>
    <p:extLst>
      <p:ext uri="{BB962C8B-B14F-4D97-AF65-F5344CB8AC3E}">
        <p14:creationId xmlns:p14="http://schemas.microsoft.com/office/powerpoint/2010/main" val="3902565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people posing for a photo&#10;&#10;Description automatically generated">
            <a:extLst>
              <a:ext uri="{FF2B5EF4-FFF2-40B4-BE49-F238E27FC236}">
                <a16:creationId xmlns:a16="http://schemas.microsoft.com/office/drawing/2014/main" id="{43477570-82E9-4571-8887-4BF09D455CB8}"/>
              </a:ext>
            </a:extLst>
          </p:cNvPr>
          <p:cNvPicPr>
            <a:picLocks noChangeAspect="1"/>
          </p:cNvPicPr>
          <p:nvPr/>
        </p:nvPicPr>
        <p:blipFill rotWithShape="1">
          <a:blip r:embed="rId2">
            <a:alphaModFix amt="50000"/>
            <a:extLst/>
          </a:blip>
          <a:srcRect t="3537"/>
          <a:stretch/>
        </p:blipFill>
        <p:spPr>
          <a:xfrm>
            <a:off x="20" y="1"/>
            <a:ext cx="9143980" cy="6857999"/>
          </a:xfrm>
          <a:prstGeom prst="rect">
            <a:avLst/>
          </a:prstGeom>
        </p:spPr>
      </p:pic>
      <p:sp>
        <p:nvSpPr>
          <p:cNvPr id="2" name="Title 1"/>
          <p:cNvSpPr>
            <a:spLocks noGrp="1"/>
          </p:cNvSpPr>
          <p:nvPr>
            <p:ph type="ctrTitle"/>
          </p:nvPr>
        </p:nvSpPr>
        <p:spPr>
          <a:xfrm>
            <a:off x="1143000" y="1122362"/>
            <a:ext cx="6858000" cy="2900518"/>
          </a:xfrm>
        </p:spPr>
        <p:txBody>
          <a:bodyPr>
            <a:normAutofit/>
          </a:bodyPr>
          <a:lstStyle/>
          <a:p>
            <a:r>
              <a:rPr lang="en-US" dirty="0">
                <a:solidFill>
                  <a:srgbClr val="F6FDCB"/>
                </a:solidFill>
                <a:cs typeface="American Typewriter"/>
              </a:rPr>
              <a:t>Beyond tragic vulnerability: Seneca </a:t>
            </a:r>
            <a:r>
              <a:rPr lang="en-US" i="1" dirty="0">
                <a:solidFill>
                  <a:srgbClr val="F6FDCB"/>
                </a:solidFill>
                <a:cs typeface="American Typewriter"/>
              </a:rPr>
              <a:t>Thyestes </a:t>
            </a:r>
            <a:r>
              <a:rPr lang="en-US" dirty="0">
                <a:solidFill>
                  <a:srgbClr val="F6FDCB"/>
                </a:solidFill>
                <a:cs typeface="American Typewriter"/>
              </a:rPr>
              <a:t>(II)</a:t>
            </a:r>
            <a:br>
              <a:rPr lang="en-US" dirty="0">
                <a:solidFill>
                  <a:srgbClr val="FFFFFF"/>
                </a:solidFill>
                <a:cs typeface="American Typewriter"/>
              </a:rPr>
            </a:br>
            <a:endParaRPr lang="en-US" dirty="0">
              <a:solidFill>
                <a:srgbClr val="FFFFFF"/>
              </a:solidFill>
              <a:cs typeface="American Typewriter"/>
            </a:endParaRPr>
          </a:p>
        </p:txBody>
      </p:sp>
      <p:sp>
        <p:nvSpPr>
          <p:cNvPr id="3" name="Subtitle 2"/>
          <p:cNvSpPr>
            <a:spLocks noGrp="1"/>
          </p:cNvSpPr>
          <p:nvPr>
            <p:ph type="subTitle" idx="1"/>
          </p:nvPr>
        </p:nvSpPr>
        <p:spPr>
          <a:xfrm>
            <a:off x="1143000" y="4159404"/>
            <a:ext cx="6858000" cy="1098395"/>
          </a:xfrm>
        </p:spPr>
        <p:txBody>
          <a:bodyPr>
            <a:normAutofit/>
          </a:bodyPr>
          <a:lstStyle/>
          <a:p>
            <a:r>
              <a:rPr lang="en-US" sz="2800" dirty="0">
                <a:solidFill>
                  <a:schemeClr val="bg2">
                    <a:lumMod val="20000"/>
                    <a:lumOff val="80000"/>
                  </a:schemeClr>
                </a:solidFill>
                <a:latin typeface="+mj-lt"/>
                <a:cs typeface="American Typewriter"/>
              </a:rPr>
              <a:t>The Vulnerable Body</a:t>
            </a:r>
            <a:br>
              <a:rPr lang="en-US" sz="2800" dirty="0">
                <a:solidFill>
                  <a:schemeClr val="bg2">
                    <a:lumMod val="20000"/>
                    <a:lumOff val="80000"/>
                  </a:schemeClr>
                </a:solidFill>
                <a:latin typeface="+mj-lt"/>
                <a:cs typeface="American Typewriter"/>
              </a:rPr>
            </a:br>
            <a:r>
              <a:rPr lang="en-US" sz="2800" dirty="0">
                <a:solidFill>
                  <a:schemeClr val="bg2">
                    <a:lumMod val="20000"/>
                    <a:lumOff val="80000"/>
                  </a:schemeClr>
                </a:solidFill>
                <a:latin typeface="+mj-lt"/>
                <a:cs typeface="American Typewriter"/>
              </a:rPr>
              <a:t>Term 2, lecture 5</a:t>
            </a:r>
            <a:endParaRPr lang="en-US" sz="3000" dirty="0">
              <a:solidFill>
                <a:schemeClr val="bg2">
                  <a:lumMod val="20000"/>
                  <a:lumOff val="80000"/>
                </a:schemeClr>
              </a:solidFill>
              <a:latin typeface="+mj-lt"/>
              <a:cs typeface="American Typewriter"/>
            </a:endParaRPr>
          </a:p>
        </p:txBody>
      </p:sp>
    </p:spTree>
    <p:extLst>
      <p:ext uri="{BB962C8B-B14F-4D97-AF65-F5344CB8AC3E}">
        <p14:creationId xmlns:p14="http://schemas.microsoft.com/office/powerpoint/2010/main" val="3569356160"/>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963877"/>
            <a:ext cx="2620771" cy="4930246"/>
          </a:xfrm>
        </p:spPr>
        <p:txBody>
          <a:bodyPr>
            <a:normAutofit/>
          </a:bodyPr>
          <a:lstStyle/>
          <a:p>
            <a:pPr algn="r"/>
            <a:r>
              <a:rPr lang="en-US" sz="3100">
                <a:solidFill>
                  <a:schemeClr val="accent1"/>
                </a:solidFill>
                <a:latin typeface="+mn-lt"/>
                <a:cs typeface="American Typewriter"/>
              </a:rPr>
              <a:t>The battle for invulnerability: a zero-sum game? </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732023" y="963877"/>
            <a:ext cx="4783327" cy="4930246"/>
          </a:xfrm>
        </p:spPr>
        <p:txBody>
          <a:bodyPr anchor="ctr">
            <a:normAutofit/>
          </a:bodyPr>
          <a:lstStyle/>
          <a:p>
            <a:pPr>
              <a:spcAft>
                <a:spcPts val="600"/>
              </a:spcAft>
            </a:pPr>
            <a:r>
              <a:rPr lang="en-GB" sz="2100" dirty="0"/>
              <a:t>Atreus will never be the monstrous, self-sufficient Stoic he wants to be, because the problem of paternity and desire has not been resolved. </a:t>
            </a:r>
          </a:p>
          <a:p>
            <a:pPr>
              <a:spcAft>
                <a:spcPts val="600"/>
              </a:spcAft>
            </a:pPr>
            <a:r>
              <a:rPr lang="en-GB" sz="2100" dirty="0"/>
              <a:t>His relationship with </a:t>
            </a:r>
            <a:r>
              <a:rPr lang="en-GB" sz="2100" dirty="0" err="1"/>
              <a:t>Aerope</a:t>
            </a:r>
            <a:r>
              <a:rPr lang="en-GB" sz="2100" dirty="0"/>
              <a:t> gives the lie to his male independence and invulnerability.</a:t>
            </a:r>
          </a:p>
          <a:p>
            <a:pPr>
              <a:spcAft>
                <a:spcPts val="600"/>
              </a:spcAft>
            </a:pPr>
            <a:r>
              <a:rPr lang="en-GB" sz="2100" dirty="0" err="1"/>
              <a:t>Aerope’s</a:t>
            </a:r>
            <a:r>
              <a:rPr lang="en-GB" sz="2100" dirty="0"/>
              <a:t> </a:t>
            </a:r>
            <a:r>
              <a:rPr lang="en-GB" sz="2100" dirty="0" err="1"/>
              <a:t>unpolicable</a:t>
            </a:r>
            <a:r>
              <a:rPr lang="en-GB" sz="2100" dirty="0"/>
              <a:t> sexual behaviour and emotions, and therefore Atreus’ fragile and contingent patriarchal authority, rumble beneath the surface of the play. </a:t>
            </a:r>
            <a:endParaRPr lang="en-US" sz="2100" dirty="0"/>
          </a:p>
          <a:p>
            <a:pPr marL="0" indent="0">
              <a:buNone/>
            </a:pPr>
            <a:endParaRPr lang="en-US" sz="2100" dirty="0"/>
          </a:p>
          <a:p>
            <a:pPr marL="0" indent="0">
              <a:buNone/>
            </a:pPr>
            <a:endParaRPr lang="en-US" sz="2100" dirty="0"/>
          </a:p>
        </p:txBody>
      </p:sp>
    </p:spTree>
    <p:extLst>
      <p:ext uri="{BB962C8B-B14F-4D97-AF65-F5344CB8AC3E}">
        <p14:creationId xmlns:p14="http://schemas.microsoft.com/office/powerpoint/2010/main" val="4090501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3072" y="470925"/>
            <a:ext cx="3285756"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47271" y="1012004"/>
            <a:ext cx="2562119" cy="4795408"/>
          </a:xfrm>
        </p:spPr>
        <p:txBody>
          <a:bodyPr>
            <a:normAutofit/>
          </a:bodyPr>
          <a:lstStyle/>
          <a:p>
            <a:r>
              <a:rPr lang="en-US">
                <a:solidFill>
                  <a:srgbClr val="FFFFFF"/>
                </a:solidFill>
                <a:latin typeface="+mn-lt"/>
                <a:cs typeface="American Typewriter"/>
              </a:rPr>
              <a:t>The sterile male body</a:t>
            </a:r>
          </a:p>
        </p:txBody>
      </p:sp>
      <p:graphicFrame>
        <p:nvGraphicFramePr>
          <p:cNvPr id="5" name="Content Placeholder 2">
            <a:extLst>
              <a:ext uri="{FF2B5EF4-FFF2-40B4-BE49-F238E27FC236}">
                <a16:creationId xmlns:a16="http://schemas.microsoft.com/office/drawing/2014/main" id="{51B5C632-9C59-46DE-95F5-51A852D0ABBC}"/>
              </a:ext>
            </a:extLst>
          </p:cNvPr>
          <p:cNvGraphicFramePr>
            <a:graphicFrameLocks noGrp="1"/>
          </p:cNvGraphicFramePr>
          <p:nvPr>
            <p:ph idx="1"/>
            <p:extLst>
              <p:ext uri="{D42A27DB-BD31-4B8C-83A1-F6EECF244321}">
                <p14:modId xmlns:p14="http://schemas.microsoft.com/office/powerpoint/2010/main" val="3101067719"/>
              </p:ext>
            </p:extLst>
          </p:nvPr>
        </p:nvGraphicFramePr>
        <p:xfrm>
          <a:off x="3895725" y="470924"/>
          <a:ext cx="4885203"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7674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158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80059" y="2053641"/>
            <a:ext cx="2751871" cy="2760098"/>
          </a:xfrm>
        </p:spPr>
        <p:txBody>
          <a:bodyPr>
            <a:normAutofit/>
          </a:bodyPr>
          <a:lstStyle/>
          <a:p>
            <a:r>
              <a:rPr lang="en-US" dirty="0">
                <a:solidFill>
                  <a:srgbClr val="FFFFFF"/>
                </a:solidFill>
                <a:cs typeface="American Typewriter"/>
              </a:rPr>
              <a:t>WOMAN</a:t>
            </a:r>
          </a:p>
        </p:txBody>
      </p:sp>
      <p:sp>
        <p:nvSpPr>
          <p:cNvPr id="3" name="Content Placeholder 2"/>
          <p:cNvSpPr>
            <a:spLocks noGrp="1"/>
          </p:cNvSpPr>
          <p:nvPr>
            <p:ph idx="1"/>
          </p:nvPr>
        </p:nvSpPr>
        <p:spPr>
          <a:xfrm>
            <a:off x="4567930" y="801866"/>
            <a:ext cx="3979563" cy="5230634"/>
          </a:xfrm>
        </p:spPr>
        <p:txBody>
          <a:bodyPr anchor="ctr">
            <a:normAutofit/>
          </a:bodyPr>
          <a:lstStyle/>
          <a:p>
            <a:endParaRPr lang="en-US" sz="2100" dirty="0">
              <a:solidFill>
                <a:srgbClr val="000000"/>
              </a:solidFill>
              <a:latin typeface="American Typewriter"/>
              <a:cs typeface="American Typewriter"/>
            </a:endParaRPr>
          </a:p>
          <a:p>
            <a:r>
              <a:rPr lang="en-US" sz="2100" dirty="0">
                <a:solidFill>
                  <a:srgbClr val="000000"/>
                </a:solidFill>
                <a:cs typeface="American Typewriter"/>
              </a:rPr>
              <a:t>Terrible avenger</a:t>
            </a:r>
          </a:p>
          <a:p>
            <a:r>
              <a:rPr lang="en-US" sz="2100" dirty="0">
                <a:solidFill>
                  <a:srgbClr val="000000"/>
                </a:solidFill>
                <a:cs typeface="American Typewriter"/>
              </a:rPr>
              <a:t>The origin of life</a:t>
            </a:r>
          </a:p>
          <a:p>
            <a:r>
              <a:rPr lang="en-US" sz="2100" dirty="0">
                <a:solidFill>
                  <a:srgbClr val="000000"/>
                </a:solidFill>
                <a:cs typeface="American Typewriter"/>
              </a:rPr>
              <a:t>Creative genius</a:t>
            </a:r>
          </a:p>
          <a:p>
            <a:r>
              <a:rPr lang="en-US" sz="2100" dirty="0">
                <a:solidFill>
                  <a:srgbClr val="000000"/>
                </a:solidFill>
                <a:cs typeface="American Typewriter"/>
              </a:rPr>
              <a:t>Passive earth</a:t>
            </a:r>
          </a:p>
          <a:p>
            <a:r>
              <a:rPr lang="en-US" sz="2100" dirty="0">
                <a:solidFill>
                  <a:srgbClr val="000000"/>
                </a:solidFill>
                <a:cs typeface="American Typewriter"/>
              </a:rPr>
              <a:t>Shame</a:t>
            </a:r>
          </a:p>
          <a:p>
            <a:pPr marL="0" indent="0">
              <a:buNone/>
            </a:pPr>
            <a:endParaRPr lang="en-GB" sz="2100" dirty="0">
              <a:solidFill>
                <a:srgbClr val="000000"/>
              </a:solidFill>
            </a:endParaRPr>
          </a:p>
          <a:p>
            <a:pPr marL="0" indent="0">
              <a:buNone/>
            </a:pPr>
            <a:r>
              <a:rPr lang="en-GB" sz="2100" dirty="0">
                <a:solidFill>
                  <a:srgbClr val="000000"/>
                </a:solidFill>
              </a:rPr>
              <a:t>Atreus, in order to be all powerful, faces a paradox. He must both NOT be a woman and appropriate/parody a female power to control reproduction and birth.</a:t>
            </a:r>
            <a:endParaRPr lang="en-US" sz="2100" dirty="0">
              <a:solidFill>
                <a:srgbClr val="000000"/>
              </a:solidFill>
              <a:latin typeface="American Typewriter"/>
              <a:cs typeface="American Typewriter"/>
            </a:endParaRPr>
          </a:p>
        </p:txBody>
      </p:sp>
    </p:spTree>
    <p:extLst>
      <p:ext uri="{BB962C8B-B14F-4D97-AF65-F5344CB8AC3E}">
        <p14:creationId xmlns:p14="http://schemas.microsoft.com/office/powerpoint/2010/main" val="1026118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6696" y="629266"/>
            <a:ext cx="2738601" cy="1676603"/>
          </a:xfrm>
        </p:spPr>
        <p:txBody>
          <a:bodyPr>
            <a:normAutofit/>
          </a:bodyPr>
          <a:lstStyle/>
          <a:p>
            <a:endParaRPr lang="en-US" i="1" dirty="0">
              <a:latin typeface="+mn-lt"/>
              <a:cs typeface="American Typewriter"/>
            </a:endParaRPr>
          </a:p>
        </p:txBody>
      </p:sp>
      <p:sp>
        <p:nvSpPr>
          <p:cNvPr id="9" name="Content Placeholder 8">
            <a:extLst>
              <a:ext uri="{FF2B5EF4-FFF2-40B4-BE49-F238E27FC236}">
                <a16:creationId xmlns:a16="http://schemas.microsoft.com/office/drawing/2014/main" id="{36393919-2050-44B3-8A4F-C2CDD160E9E9}"/>
              </a:ext>
            </a:extLst>
          </p:cNvPr>
          <p:cNvSpPr>
            <a:spLocks noGrp="1"/>
          </p:cNvSpPr>
          <p:nvPr>
            <p:ph idx="1"/>
          </p:nvPr>
        </p:nvSpPr>
        <p:spPr>
          <a:xfrm>
            <a:off x="486698" y="2438400"/>
            <a:ext cx="2738599" cy="3785419"/>
          </a:xfrm>
        </p:spPr>
        <p:txBody>
          <a:bodyPr>
            <a:normAutofit/>
          </a:bodyPr>
          <a:lstStyle/>
          <a:p>
            <a:r>
              <a:rPr lang="en-US" sz="4400" i="1" dirty="0" err="1">
                <a:cs typeface="American Typewriter"/>
              </a:rPr>
              <a:t>Eructat</a:t>
            </a:r>
            <a:r>
              <a:rPr lang="en-US" sz="4400" i="1" dirty="0">
                <a:cs typeface="American Typewriter"/>
              </a:rPr>
              <a:t> (Thy.911)</a:t>
            </a:r>
          </a:p>
          <a:p>
            <a:endParaRPr lang="en-US" sz="1600" dirty="0"/>
          </a:p>
        </p:txBody>
      </p:sp>
      <p:pic>
        <p:nvPicPr>
          <p:cNvPr id="7" name="Content Placeholder 3" descr="belching.jpg"/>
          <p:cNvPicPr>
            <a:picLocks noChangeAspect="1"/>
          </p:cNvPicPr>
          <p:nvPr/>
        </p:nvPicPr>
        <p:blipFill rotWithShape="1">
          <a:blip r:embed="rId2">
            <a:extLst>
              <a:ext uri="{28A0092B-C50C-407E-A947-70E740481C1C}">
                <a14:useLocalDpi xmlns:a14="http://schemas.microsoft.com/office/drawing/2010/main" val="0"/>
              </a:ext>
            </a:extLst>
          </a:blip>
          <a:srcRect l="6763" r="10637"/>
          <a:stretch/>
        </p:blipFill>
        <p:spPr>
          <a:xfrm>
            <a:off x="3479292" y="10"/>
            <a:ext cx="5664708" cy="6857990"/>
          </a:xfrm>
          <a:prstGeom prst="rect">
            <a:avLst/>
          </a:prstGeom>
          <a:effectLst/>
        </p:spPr>
      </p:pic>
    </p:spTree>
    <p:extLst>
      <p:ext uri="{BB962C8B-B14F-4D97-AF65-F5344CB8AC3E}">
        <p14:creationId xmlns:p14="http://schemas.microsoft.com/office/powerpoint/2010/main" val="1000387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9144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840065"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64E585EA-75FD-4025-8270-F66A58A15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68605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title"/>
          </p:nvPr>
        </p:nvSpPr>
        <p:spPr>
          <a:xfrm>
            <a:off x="624751" y="365125"/>
            <a:ext cx="7890527" cy="1325563"/>
          </a:xfrm>
        </p:spPr>
        <p:txBody>
          <a:bodyPr>
            <a:normAutofit/>
          </a:bodyPr>
          <a:lstStyle/>
          <a:p>
            <a:endParaRPr lang="en-US">
              <a:solidFill>
                <a:srgbClr val="FFFFFF"/>
              </a:solidFill>
            </a:endParaRPr>
          </a:p>
        </p:txBody>
      </p:sp>
      <p:sp>
        <p:nvSpPr>
          <p:cNvPr id="3" name="Content Placeholder 2"/>
          <p:cNvSpPr>
            <a:spLocks noGrp="1"/>
          </p:cNvSpPr>
          <p:nvPr>
            <p:ph idx="1"/>
          </p:nvPr>
        </p:nvSpPr>
        <p:spPr>
          <a:xfrm>
            <a:off x="628650" y="1449659"/>
            <a:ext cx="8035848" cy="4727304"/>
          </a:xfrm>
        </p:spPr>
        <p:txBody>
          <a:bodyPr>
            <a:normAutofit fontScale="92500" lnSpcReduction="20000"/>
          </a:bodyPr>
          <a:lstStyle/>
          <a:p>
            <a:r>
              <a:rPr lang="it-IT" sz="2800" dirty="0">
                <a:solidFill>
                  <a:srgbClr val="FFFFFF"/>
                </a:solidFill>
              </a:rPr>
              <a:t>Meltzer, ‘Dark wit and black humor in Seneca’s </a:t>
            </a:r>
            <a:r>
              <a:rPr lang="it-IT" sz="2800" i="1" dirty="0">
                <a:solidFill>
                  <a:srgbClr val="FFFFFF"/>
                </a:solidFill>
              </a:rPr>
              <a:t>Thyestes</a:t>
            </a:r>
            <a:r>
              <a:rPr lang="it-IT" sz="2800" dirty="0">
                <a:solidFill>
                  <a:srgbClr val="FFFFFF"/>
                </a:solidFill>
              </a:rPr>
              <a:t>’ (p314): </a:t>
            </a:r>
            <a:endParaRPr lang="en-GB" sz="2800" dirty="0">
              <a:solidFill>
                <a:srgbClr val="FFFFFF"/>
              </a:solidFill>
            </a:endParaRPr>
          </a:p>
          <a:p>
            <a:pPr marL="0" indent="0">
              <a:buNone/>
            </a:pPr>
            <a:r>
              <a:rPr lang="it-IT" sz="2800" dirty="0">
                <a:solidFill>
                  <a:srgbClr val="FFFFFF"/>
                </a:solidFill>
              </a:rPr>
              <a:t>‘The contrast between 'civilized' luxury and barbaric crudeness is clear. Atreus describes a gleeful, drunken Thyestes burping contentedly as he reclines, barely able to keep his head up. </a:t>
            </a:r>
            <a:r>
              <a:rPr lang="it-IT" sz="2800" i="1" dirty="0">
                <a:solidFill>
                  <a:srgbClr val="FFFFFF"/>
                </a:solidFill>
              </a:rPr>
              <a:t>Eructat,</a:t>
            </a:r>
            <a:r>
              <a:rPr lang="it-IT" sz="2800" dirty="0">
                <a:solidFill>
                  <a:srgbClr val="FFFFFF"/>
                </a:solidFill>
              </a:rPr>
              <a:t> placed at the beginning of line 911, has a powerful impact. Thyestes’ belch lifts Atreus into the throes of exaltation as he rejoices in his victory. The soaring emotion of his exclamation, </a:t>
            </a:r>
            <a:r>
              <a:rPr lang="it-IT" sz="2800" i="1" dirty="0">
                <a:solidFill>
                  <a:srgbClr val="FFFFFF"/>
                </a:solidFill>
              </a:rPr>
              <a:t>o me caelitum excelsissimum</a:t>
            </a:r>
            <a:r>
              <a:rPr lang="it-IT" sz="2800" dirty="0">
                <a:solidFill>
                  <a:srgbClr val="FFFFFF"/>
                </a:solidFill>
              </a:rPr>
              <a:t>…contrasts the preceding sentence, </a:t>
            </a:r>
            <a:r>
              <a:rPr lang="it-IT" sz="2800" i="1" dirty="0">
                <a:solidFill>
                  <a:srgbClr val="FFFFFF"/>
                </a:solidFill>
              </a:rPr>
              <a:t>eructat.</a:t>
            </a:r>
            <a:r>
              <a:rPr lang="it-IT" sz="2800" dirty="0">
                <a:solidFill>
                  <a:srgbClr val="FFFFFF"/>
                </a:solidFill>
              </a:rPr>
              <a:t> At the beginning of the speech Atreus joyfully claimed that he walked with his head level with the stars (885-6). Thyestes’ burp makes Atreus’ apotheosis complete.’</a:t>
            </a:r>
            <a:endParaRPr lang="en-GB" sz="2800" dirty="0">
              <a:solidFill>
                <a:srgbClr val="FFFFFF"/>
              </a:solidFill>
            </a:endParaRPr>
          </a:p>
          <a:p>
            <a:pPr marL="0" indent="0">
              <a:buNone/>
            </a:pPr>
            <a:endParaRPr lang="en-US" sz="1700" dirty="0">
              <a:solidFill>
                <a:srgbClr val="FFFFFF"/>
              </a:solidFill>
            </a:endParaRPr>
          </a:p>
        </p:txBody>
      </p:sp>
    </p:spTree>
    <p:extLst>
      <p:ext uri="{BB962C8B-B14F-4D97-AF65-F5344CB8AC3E}">
        <p14:creationId xmlns:p14="http://schemas.microsoft.com/office/powerpoint/2010/main" val="3034134284"/>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atin typeface="+mn-lt"/>
                <a:cs typeface="American Typewriter"/>
              </a:rPr>
              <a:t>George Platt Lynes 1939 </a:t>
            </a:r>
            <a:br>
              <a:rPr lang="en-US" sz="2800" dirty="0">
                <a:latin typeface="+mn-lt"/>
                <a:cs typeface="American Typewriter"/>
              </a:rPr>
            </a:br>
            <a:r>
              <a:rPr lang="en-US" sz="2800" dirty="0">
                <a:latin typeface="+mn-lt"/>
                <a:cs typeface="American Typewriter"/>
              </a:rPr>
              <a:t>(The second birth of Dionysus), at The Met</a:t>
            </a:r>
          </a:p>
        </p:txBody>
      </p:sp>
      <p:pic>
        <p:nvPicPr>
          <p:cNvPr id="4" name="Content Placeholder 3" descr="dionysus birth.jpg"/>
          <p:cNvPicPr>
            <a:picLocks noGrp="1" noChangeAspect="1"/>
          </p:cNvPicPr>
          <p:nvPr>
            <p:ph idx="1"/>
          </p:nvPr>
        </p:nvPicPr>
        <p:blipFill>
          <a:blip r:embed="rId2">
            <a:extLst>
              <a:ext uri="{28A0092B-C50C-407E-A947-70E740481C1C}">
                <a14:useLocalDpi xmlns:a14="http://schemas.microsoft.com/office/drawing/2010/main" val="0"/>
              </a:ext>
            </a:extLst>
          </a:blip>
          <a:srcRect l="-63644" r="-63644"/>
          <a:stretch>
            <a:fillRect/>
          </a:stretch>
        </p:blipFill>
        <p:spPr>
          <a:xfrm>
            <a:off x="457200" y="1600200"/>
            <a:ext cx="8229600" cy="4896610"/>
          </a:xfrm>
        </p:spPr>
      </p:pic>
    </p:spTree>
    <p:extLst>
      <p:ext uri="{BB962C8B-B14F-4D97-AF65-F5344CB8AC3E}">
        <p14:creationId xmlns:p14="http://schemas.microsoft.com/office/powerpoint/2010/main" val="1384222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hilosophical midwifery.gif"/>
          <p:cNvPicPr>
            <a:picLocks noGrp="1" noChangeAspect="1"/>
          </p:cNvPicPr>
          <p:nvPr>
            <p:ph idx="1"/>
          </p:nvPr>
        </p:nvPicPr>
        <p:blipFill>
          <a:blip r:embed="rId2">
            <a:extLst>
              <a:ext uri="{28A0092B-C50C-407E-A947-70E740481C1C}">
                <a14:useLocalDpi xmlns:a14="http://schemas.microsoft.com/office/drawing/2010/main" val="0"/>
              </a:ext>
            </a:extLst>
          </a:blip>
          <a:srcRect l="-83343" r="-83343"/>
          <a:stretch>
            <a:fillRect/>
          </a:stretch>
        </p:blipFill>
        <p:spPr>
          <a:xfrm>
            <a:off x="457200" y="1269916"/>
            <a:ext cx="8229600" cy="4856248"/>
          </a:xfrm>
        </p:spPr>
      </p:pic>
    </p:spTree>
    <p:extLst>
      <p:ext uri="{BB962C8B-B14F-4D97-AF65-F5344CB8AC3E}">
        <p14:creationId xmlns:p14="http://schemas.microsoft.com/office/powerpoint/2010/main" val="10583063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TotalTime>
  <Words>391</Words>
  <Application>Microsoft Office PowerPoint</Application>
  <PresentationFormat>On-screen Show (4:3)</PresentationFormat>
  <Paragraphs>22</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American Typewriter</vt:lpstr>
      <vt:lpstr>Arial</vt:lpstr>
      <vt:lpstr>Calibri</vt:lpstr>
      <vt:lpstr>Office Theme</vt:lpstr>
      <vt:lpstr>Beyond tragic vulnerability: Seneca Thyestes (II) </vt:lpstr>
      <vt:lpstr>The battle for invulnerability: a zero-sum game? </vt:lpstr>
      <vt:lpstr>The sterile male body</vt:lpstr>
      <vt:lpstr>WOMAN</vt:lpstr>
      <vt:lpstr>PowerPoint Presentation</vt:lpstr>
      <vt:lpstr>PowerPoint Presentation</vt:lpstr>
      <vt:lpstr>George Platt Lynes 1939  (The second birth of Dionysus), at The Met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Beyond tragic vulnerability: Seneca Thyestes (II) </dc:title>
  <dc:creator>Emma</dc:creator>
  <cp:lastModifiedBy>Emma</cp:lastModifiedBy>
  <cp:revision>4</cp:revision>
  <dcterms:created xsi:type="dcterms:W3CDTF">2019-01-28T18:17:51Z</dcterms:created>
  <dcterms:modified xsi:type="dcterms:W3CDTF">2019-01-30T09:14:27Z</dcterms:modified>
</cp:coreProperties>
</file>