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58" r:id="rId11"/>
    <p:sldId id="259" r:id="rId12"/>
    <p:sldId id="262" r:id="rId13"/>
    <p:sldId id="260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EFFF7"/>
    <a:srgbClr val="8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7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648E05-2FB3-44C6-BC77-F62F5E5B10D8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D829D9B-2633-436F-B0CD-D1DCDBEEC046}">
      <dgm:prSet/>
      <dgm:spPr/>
      <dgm:t>
        <a:bodyPr/>
        <a:lstStyle/>
        <a:p>
          <a:r>
            <a:rPr lang="en-GB"/>
            <a:t>Achilles’ vulnerability is a source of great anxiety for Thetis in two ways:</a:t>
          </a:r>
          <a:endParaRPr lang="en-US"/>
        </a:p>
      </dgm:t>
    </dgm:pt>
    <dgm:pt modelId="{23727459-DB3A-4661-B106-47288F9CCFEE}" type="parTrans" cxnId="{3E371FA1-5697-42E8-9557-5EB6A2FB0FEB}">
      <dgm:prSet/>
      <dgm:spPr/>
      <dgm:t>
        <a:bodyPr/>
        <a:lstStyle/>
        <a:p>
          <a:endParaRPr lang="en-US"/>
        </a:p>
      </dgm:t>
    </dgm:pt>
    <dgm:pt modelId="{A349685D-F7A1-4ABF-A31E-0CC4A41303FF}" type="sibTrans" cxnId="{3E371FA1-5697-42E8-9557-5EB6A2FB0FEB}">
      <dgm:prSet/>
      <dgm:spPr/>
      <dgm:t>
        <a:bodyPr/>
        <a:lstStyle/>
        <a:p>
          <a:endParaRPr lang="en-US"/>
        </a:p>
      </dgm:t>
    </dgm:pt>
    <dgm:pt modelId="{CF7039D4-5E10-454C-A0B0-F9D24FBD3072}">
      <dgm:prSet/>
      <dgm:spPr/>
      <dgm:t>
        <a:bodyPr/>
        <a:lstStyle/>
        <a:p>
          <a:r>
            <a:rPr lang="en-GB"/>
            <a:t>She risks losing her son in war</a:t>
          </a:r>
          <a:endParaRPr lang="en-US"/>
        </a:p>
      </dgm:t>
    </dgm:pt>
    <dgm:pt modelId="{DF677DF6-0D24-4CD3-BEE0-7BA73242328A}" type="parTrans" cxnId="{53E2147D-A913-45BF-BFCC-91FD70D1AA29}">
      <dgm:prSet/>
      <dgm:spPr/>
      <dgm:t>
        <a:bodyPr/>
        <a:lstStyle/>
        <a:p>
          <a:endParaRPr lang="en-US"/>
        </a:p>
      </dgm:t>
    </dgm:pt>
    <dgm:pt modelId="{6C8BF368-7FD1-45A6-8C7E-86CB4FF6C9BF}" type="sibTrans" cxnId="{53E2147D-A913-45BF-BFCC-91FD70D1AA29}">
      <dgm:prSet/>
      <dgm:spPr/>
      <dgm:t>
        <a:bodyPr/>
        <a:lstStyle/>
        <a:p>
          <a:endParaRPr lang="en-US"/>
        </a:p>
      </dgm:t>
    </dgm:pt>
    <dgm:pt modelId="{511BBF49-3B5A-44C9-8EE8-D56A5B287FD4}">
      <dgm:prSet/>
      <dgm:spPr/>
      <dgm:t>
        <a:bodyPr/>
        <a:lstStyle/>
        <a:p>
          <a:r>
            <a:rPr lang="en-GB"/>
            <a:t>He is a constant reminder of her being raped by Peleus, and having her own divine powers overcome.</a:t>
          </a:r>
          <a:endParaRPr lang="en-US"/>
        </a:p>
      </dgm:t>
    </dgm:pt>
    <dgm:pt modelId="{295AC993-569E-4373-8045-31A5DA312FC1}" type="parTrans" cxnId="{FD196669-4593-46DE-84BA-5C2F105A7479}">
      <dgm:prSet/>
      <dgm:spPr/>
      <dgm:t>
        <a:bodyPr/>
        <a:lstStyle/>
        <a:p>
          <a:endParaRPr lang="en-US"/>
        </a:p>
      </dgm:t>
    </dgm:pt>
    <dgm:pt modelId="{00FB0F9B-FE3B-4E8A-B00D-584D9CE7787D}" type="sibTrans" cxnId="{FD196669-4593-46DE-84BA-5C2F105A7479}">
      <dgm:prSet/>
      <dgm:spPr/>
      <dgm:t>
        <a:bodyPr/>
        <a:lstStyle/>
        <a:p>
          <a:endParaRPr lang="en-US"/>
        </a:p>
      </dgm:t>
    </dgm:pt>
    <dgm:pt modelId="{32D9A9DF-5886-4E9A-AEC4-F97AF8447BD9}" type="pres">
      <dgm:prSet presAssocID="{91648E05-2FB3-44C6-BC77-F62F5E5B10D8}" presName="Name0" presStyleCnt="0">
        <dgm:presLayoutVars>
          <dgm:dir/>
          <dgm:animLvl val="lvl"/>
          <dgm:resizeHandles val="exact"/>
        </dgm:presLayoutVars>
      </dgm:prSet>
      <dgm:spPr/>
    </dgm:pt>
    <dgm:pt modelId="{8EDE5AC0-6332-43D3-9363-2C86F0969BB2}" type="pres">
      <dgm:prSet presAssocID="{9D829D9B-2633-436F-B0CD-D1DCDBEEC046}" presName="boxAndChildren" presStyleCnt="0"/>
      <dgm:spPr/>
    </dgm:pt>
    <dgm:pt modelId="{382988EC-A69E-4C70-AEF5-FFECA66A599F}" type="pres">
      <dgm:prSet presAssocID="{9D829D9B-2633-436F-B0CD-D1DCDBEEC046}" presName="parentTextBox" presStyleLbl="node1" presStyleIdx="0" presStyleCnt="1"/>
      <dgm:spPr/>
    </dgm:pt>
    <dgm:pt modelId="{13F302E9-B999-40B8-B00C-ED60B788DB38}" type="pres">
      <dgm:prSet presAssocID="{9D829D9B-2633-436F-B0CD-D1DCDBEEC046}" presName="entireBox" presStyleLbl="node1" presStyleIdx="0" presStyleCnt="1"/>
      <dgm:spPr/>
    </dgm:pt>
    <dgm:pt modelId="{A31F2688-131A-45E5-886E-F8DFE8D2481B}" type="pres">
      <dgm:prSet presAssocID="{9D829D9B-2633-436F-B0CD-D1DCDBEEC046}" presName="descendantBox" presStyleCnt="0"/>
      <dgm:spPr/>
    </dgm:pt>
    <dgm:pt modelId="{6956381D-9D25-4C70-A1DD-CB556B71A5E7}" type="pres">
      <dgm:prSet presAssocID="{CF7039D4-5E10-454C-A0B0-F9D24FBD3072}" presName="childTextBox" presStyleLbl="fgAccFollowNode1" presStyleIdx="0" presStyleCnt="2">
        <dgm:presLayoutVars>
          <dgm:bulletEnabled val="1"/>
        </dgm:presLayoutVars>
      </dgm:prSet>
      <dgm:spPr/>
    </dgm:pt>
    <dgm:pt modelId="{C6684027-458B-4311-BD54-721A74089FEC}" type="pres">
      <dgm:prSet presAssocID="{511BBF49-3B5A-44C9-8EE8-D56A5B287FD4}" presName="childTextBox" presStyleLbl="fgAccFollowNode1" presStyleIdx="1" presStyleCnt="2">
        <dgm:presLayoutVars>
          <dgm:bulletEnabled val="1"/>
        </dgm:presLayoutVars>
      </dgm:prSet>
      <dgm:spPr/>
    </dgm:pt>
  </dgm:ptLst>
  <dgm:cxnLst>
    <dgm:cxn modelId="{B56FD61C-5436-4B4A-B416-AB77CF49A652}" type="presOf" srcId="{CF7039D4-5E10-454C-A0B0-F9D24FBD3072}" destId="{6956381D-9D25-4C70-A1DD-CB556B71A5E7}" srcOrd="0" destOrd="0" presId="urn:microsoft.com/office/officeart/2005/8/layout/process4"/>
    <dgm:cxn modelId="{DD138327-42FC-40E8-B344-64F5BB6650D9}" type="presOf" srcId="{511BBF49-3B5A-44C9-8EE8-D56A5B287FD4}" destId="{C6684027-458B-4311-BD54-721A74089FEC}" srcOrd="0" destOrd="0" presId="urn:microsoft.com/office/officeart/2005/8/layout/process4"/>
    <dgm:cxn modelId="{EF23215B-4431-47C9-AC55-A7468AB02B98}" type="presOf" srcId="{91648E05-2FB3-44C6-BC77-F62F5E5B10D8}" destId="{32D9A9DF-5886-4E9A-AEC4-F97AF8447BD9}" srcOrd="0" destOrd="0" presId="urn:microsoft.com/office/officeart/2005/8/layout/process4"/>
    <dgm:cxn modelId="{FD196669-4593-46DE-84BA-5C2F105A7479}" srcId="{9D829D9B-2633-436F-B0CD-D1DCDBEEC046}" destId="{511BBF49-3B5A-44C9-8EE8-D56A5B287FD4}" srcOrd="1" destOrd="0" parTransId="{295AC993-569E-4373-8045-31A5DA312FC1}" sibTransId="{00FB0F9B-FE3B-4E8A-B00D-584D9CE7787D}"/>
    <dgm:cxn modelId="{53E2147D-A913-45BF-BFCC-91FD70D1AA29}" srcId="{9D829D9B-2633-436F-B0CD-D1DCDBEEC046}" destId="{CF7039D4-5E10-454C-A0B0-F9D24FBD3072}" srcOrd="0" destOrd="0" parTransId="{DF677DF6-0D24-4CD3-BEE0-7BA73242328A}" sibTransId="{6C8BF368-7FD1-45A6-8C7E-86CB4FF6C9BF}"/>
    <dgm:cxn modelId="{ED035D9B-C49F-45DD-B52C-0A3835775C72}" type="presOf" srcId="{9D829D9B-2633-436F-B0CD-D1DCDBEEC046}" destId="{382988EC-A69E-4C70-AEF5-FFECA66A599F}" srcOrd="0" destOrd="0" presId="urn:microsoft.com/office/officeart/2005/8/layout/process4"/>
    <dgm:cxn modelId="{3E371FA1-5697-42E8-9557-5EB6A2FB0FEB}" srcId="{91648E05-2FB3-44C6-BC77-F62F5E5B10D8}" destId="{9D829D9B-2633-436F-B0CD-D1DCDBEEC046}" srcOrd="0" destOrd="0" parTransId="{23727459-DB3A-4661-B106-47288F9CCFEE}" sibTransId="{A349685D-F7A1-4ABF-A31E-0CC4A41303FF}"/>
    <dgm:cxn modelId="{82B4BBD7-8B5B-4083-93C8-D26A8124AB7E}" type="presOf" srcId="{9D829D9B-2633-436F-B0CD-D1DCDBEEC046}" destId="{13F302E9-B999-40B8-B00C-ED60B788DB38}" srcOrd="1" destOrd="0" presId="urn:microsoft.com/office/officeart/2005/8/layout/process4"/>
    <dgm:cxn modelId="{B94DC97F-D06E-47B8-94D9-86A5D54FB9A8}" type="presParOf" srcId="{32D9A9DF-5886-4E9A-AEC4-F97AF8447BD9}" destId="{8EDE5AC0-6332-43D3-9363-2C86F0969BB2}" srcOrd="0" destOrd="0" presId="urn:microsoft.com/office/officeart/2005/8/layout/process4"/>
    <dgm:cxn modelId="{36EDE579-0BA6-4659-ADBE-3C2A2C78EB5A}" type="presParOf" srcId="{8EDE5AC0-6332-43D3-9363-2C86F0969BB2}" destId="{382988EC-A69E-4C70-AEF5-FFECA66A599F}" srcOrd="0" destOrd="0" presId="urn:microsoft.com/office/officeart/2005/8/layout/process4"/>
    <dgm:cxn modelId="{4DA448C5-8F0B-48F9-A8F9-EFA19883C7F9}" type="presParOf" srcId="{8EDE5AC0-6332-43D3-9363-2C86F0969BB2}" destId="{13F302E9-B999-40B8-B00C-ED60B788DB38}" srcOrd="1" destOrd="0" presId="urn:microsoft.com/office/officeart/2005/8/layout/process4"/>
    <dgm:cxn modelId="{6D1AF7F2-CAEC-49EB-8099-A4BFE0D31F23}" type="presParOf" srcId="{8EDE5AC0-6332-43D3-9363-2C86F0969BB2}" destId="{A31F2688-131A-45E5-886E-F8DFE8D2481B}" srcOrd="2" destOrd="0" presId="urn:microsoft.com/office/officeart/2005/8/layout/process4"/>
    <dgm:cxn modelId="{585BA419-2A67-483D-8F11-2A5ED4C3CB7B}" type="presParOf" srcId="{A31F2688-131A-45E5-886E-F8DFE8D2481B}" destId="{6956381D-9D25-4C70-A1DD-CB556B71A5E7}" srcOrd="0" destOrd="0" presId="urn:microsoft.com/office/officeart/2005/8/layout/process4"/>
    <dgm:cxn modelId="{C7ECB2CC-EF0C-4652-B353-EEB2D21E4B94}" type="presParOf" srcId="{A31F2688-131A-45E5-886E-F8DFE8D2481B}" destId="{C6684027-458B-4311-BD54-721A74089FEC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F302E9-B999-40B8-B00C-ED60B788DB38}">
      <dsp:nvSpPr>
        <dsp:cNvPr id="0" name=""/>
        <dsp:cNvSpPr/>
      </dsp:nvSpPr>
      <dsp:spPr>
        <a:xfrm>
          <a:off x="0" y="0"/>
          <a:ext cx="4629150" cy="54376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/>
            <a:t>Achilles’ vulnerability is a source of great anxiety for Thetis in two ways:</a:t>
          </a:r>
          <a:endParaRPr lang="en-US" sz="3700" kern="1200"/>
        </a:p>
      </dsp:txBody>
      <dsp:txXfrm>
        <a:off x="0" y="0"/>
        <a:ext cx="4629150" cy="2936321"/>
      </dsp:txXfrm>
    </dsp:sp>
    <dsp:sp modelId="{6956381D-9D25-4C70-A1DD-CB556B71A5E7}">
      <dsp:nvSpPr>
        <dsp:cNvPr id="0" name=""/>
        <dsp:cNvSpPr/>
      </dsp:nvSpPr>
      <dsp:spPr>
        <a:xfrm>
          <a:off x="0" y="2827568"/>
          <a:ext cx="2314574" cy="25013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She risks losing her son in war</a:t>
          </a:r>
          <a:endParaRPr lang="en-US" sz="2400" kern="1200"/>
        </a:p>
      </dsp:txBody>
      <dsp:txXfrm>
        <a:off x="0" y="2827568"/>
        <a:ext cx="2314574" cy="2501310"/>
      </dsp:txXfrm>
    </dsp:sp>
    <dsp:sp modelId="{C6684027-458B-4311-BD54-721A74089FEC}">
      <dsp:nvSpPr>
        <dsp:cNvPr id="0" name=""/>
        <dsp:cNvSpPr/>
      </dsp:nvSpPr>
      <dsp:spPr>
        <a:xfrm>
          <a:off x="2314575" y="2827568"/>
          <a:ext cx="2314574" cy="250131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He is a constant reminder of her being raped by Peleus, and having her own divine powers overcome.</a:t>
          </a:r>
          <a:endParaRPr lang="en-US" sz="2400" kern="1200"/>
        </a:p>
      </dsp:txBody>
      <dsp:txXfrm>
        <a:off x="2314575" y="2827568"/>
        <a:ext cx="2314574" cy="2501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1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8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8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0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20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4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9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3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920E2-1573-9242-95CA-D3DAC68098C4}" type="datetimeFigureOut">
              <a:rPr lang="en-US" smtClean="0"/>
              <a:t>2/28/2019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0D825-8700-0143-8652-126A1C53E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chilles house of the dioscuri.jpg">
            <a:extLst>
              <a:ext uri="{FF2B5EF4-FFF2-40B4-BE49-F238E27FC236}">
                <a16:creationId xmlns:a16="http://schemas.microsoft.com/office/drawing/2014/main" id="{FA3A4CEF-9829-4CA4-B47F-AA08A6BE1F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4" b="1484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4882442" y="2714171"/>
            <a:ext cx="4261558" cy="4150119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68580" tIns="34290" rIns="68580" bIns="34290" rtlCol="0" anchor="t">
            <a:normAutofit/>
          </a:bodyPr>
          <a:lstStyle/>
          <a:p>
            <a:pPr algn="ctr">
              <a:spcAft>
                <a:spcPts val="750"/>
              </a:spcAft>
              <a:buClr>
                <a:schemeClr val="tx1"/>
              </a:buClr>
              <a:buSzPct val="100000"/>
            </a:pPr>
            <a:endParaRPr lang="en-US" sz="1200" cap="al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6708" y="3734093"/>
            <a:ext cx="3709553" cy="137554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n-lt"/>
                <a:cs typeface="American Typewriter"/>
              </a:rPr>
              <a:t>Achilles’ heel: Statius’ </a:t>
            </a:r>
            <a:r>
              <a:rPr lang="en-US" sz="3600" i="1" dirty="0" err="1">
                <a:latin typeface="+mn-lt"/>
                <a:cs typeface="American Typewriter"/>
              </a:rPr>
              <a:t>Achilleid</a:t>
            </a:r>
            <a:endParaRPr lang="en-US" sz="3500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7637" y="5243376"/>
            <a:ext cx="3247697" cy="5124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70C0"/>
                </a:solidFill>
                <a:cs typeface="American Typewriter"/>
              </a:rPr>
              <a:t>Vulnerable Body T2, week 9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10703" y="5154215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055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US" sz="3700" dirty="0">
                <a:solidFill>
                  <a:schemeClr val="accent1"/>
                </a:solidFill>
                <a:latin typeface="+mn-lt"/>
                <a:cs typeface="American Typewriter"/>
              </a:rPr>
              <a:t>Thetis’ ‘persuasion’ </a:t>
            </a:r>
            <a:br>
              <a:rPr lang="en-US" sz="3700" dirty="0">
                <a:solidFill>
                  <a:schemeClr val="accent1"/>
                </a:solidFill>
                <a:latin typeface="+mn-lt"/>
                <a:cs typeface="American Typewriter"/>
              </a:rPr>
            </a:br>
            <a:r>
              <a:rPr lang="en-US" sz="3700" dirty="0">
                <a:solidFill>
                  <a:schemeClr val="accent1"/>
                </a:solidFill>
                <a:latin typeface="+mn-lt"/>
                <a:cs typeface="American Typewriter"/>
              </a:rPr>
              <a:t>(</a:t>
            </a:r>
            <a:r>
              <a:rPr lang="en-US" sz="3700" i="1" dirty="0" err="1">
                <a:solidFill>
                  <a:schemeClr val="accent1"/>
                </a:solidFill>
                <a:latin typeface="+mn-lt"/>
                <a:cs typeface="American Typewriter"/>
              </a:rPr>
              <a:t>Achilleid</a:t>
            </a:r>
            <a:br>
              <a:rPr lang="en-US" sz="3700" i="1" dirty="0">
                <a:solidFill>
                  <a:schemeClr val="accent1"/>
                </a:solidFill>
                <a:latin typeface="+mn-lt"/>
                <a:cs typeface="American Typewriter"/>
              </a:rPr>
            </a:br>
            <a:r>
              <a:rPr lang="en-US" sz="3700" dirty="0">
                <a:solidFill>
                  <a:schemeClr val="accent1"/>
                </a:solidFill>
                <a:latin typeface="+mn-lt"/>
                <a:cs typeface="American Typewriter"/>
              </a:rPr>
              <a:t>1.247-82)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dirty="0">
                <a:cs typeface="American Typewriter"/>
              </a:rPr>
              <a:t>If dressing as/becoming a girl was good enough for:</a:t>
            </a:r>
          </a:p>
          <a:p>
            <a:r>
              <a:rPr lang="en-US" dirty="0">
                <a:cs typeface="American Typewriter"/>
              </a:rPr>
              <a:t>Hercules</a:t>
            </a:r>
          </a:p>
          <a:p>
            <a:r>
              <a:rPr lang="en-US" dirty="0">
                <a:cs typeface="American Typewriter"/>
              </a:rPr>
              <a:t>Bacchus</a:t>
            </a:r>
          </a:p>
          <a:p>
            <a:r>
              <a:rPr lang="en-US" dirty="0">
                <a:cs typeface="American Typewriter"/>
              </a:rPr>
              <a:t>Jupiter</a:t>
            </a:r>
          </a:p>
          <a:p>
            <a:r>
              <a:rPr lang="en-US" dirty="0" err="1">
                <a:cs typeface="American Typewriter"/>
              </a:rPr>
              <a:t>Caenis</a:t>
            </a:r>
            <a:r>
              <a:rPr lang="en-US" dirty="0">
                <a:cs typeface="American Typewriter"/>
              </a:rPr>
              <a:t> / </a:t>
            </a:r>
            <a:r>
              <a:rPr lang="en-US" dirty="0" err="1">
                <a:cs typeface="American Typewriter"/>
              </a:rPr>
              <a:t>Caeneus</a:t>
            </a:r>
            <a:endParaRPr lang="en-US" dirty="0"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2585709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Hercules and Omphale</a:t>
            </a:r>
          </a:p>
        </p:txBody>
      </p:sp>
      <p:pic>
        <p:nvPicPr>
          <p:cNvPr id="4" name="Content Placeholder 3" descr="hercules and ompha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334" r="-60334"/>
          <a:stretch>
            <a:fillRect/>
          </a:stretch>
        </p:blipFill>
        <p:spPr>
          <a:xfrm>
            <a:off x="417399" y="1675227"/>
            <a:ext cx="7999686" cy="49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74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6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Mosaico_Trabajos_Hércules_(M.A.N._Madrid)_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0" b="3460"/>
          <a:stretch>
            <a:fillRect/>
          </a:stretch>
        </p:blipFill>
        <p:spPr>
          <a:xfrm>
            <a:off x="482600" y="764511"/>
            <a:ext cx="8178799" cy="532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03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343486"/>
            <a:ext cx="857909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554" y="46657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4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young Bacchus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1448631"/>
            <a:ext cx="58293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 descr="the-young-bacchu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762" r="-81762"/>
          <a:stretch>
            <a:fillRect/>
          </a:stretch>
        </p:blipFill>
        <p:spPr>
          <a:xfrm>
            <a:off x="916855" y="2509911"/>
            <a:ext cx="7268964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82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64346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Jupiter dressed as Diana</a:t>
            </a:r>
          </a:p>
        </p:txBody>
      </p:sp>
      <p:pic>
        <p:nvPicPr>
          <p:cNvPr id="4" name="Content Placeholder 3" descr="François_Boucher_-_La_Nymphe_Callisto,_séduite_par_Jupiter_sous_les_traits_de_Diane_(1759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66" b="16466"/>
          <a:stretch>
            <a:fillRect/>
          </a:stretch>
        </p:blipFill>
        <p:spPr>
          <a:xfrm>
            <a:off x="576966" y="1675227"/>
            <a:ext cx="7990066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184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AB0BC4-C483-40F8-8B3A-DF6C28947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accent1"/>
                </a:solidFill>
              </a:rPr>
              <a:t>Publius Papinius Statius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BBFC3-D53B-41CB-8D3B-CA1A6B41D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 lnSpcReduction="10000"/>
          </a:bodyPr>
          <a:lstStyle/>
          <a:p>
            <a:r>
              <a:rPr lang="en-GB" sz="2100" dirty="0"/>
              <a:t>Born between 45 and 61 in Naples</a:t>
            </a:r>
          </a:p>
          <a:p>
            <a:r>
              <a:rPr lang="en-GB" sz="2100" dirty="0"/>
              <a:t>Father became known as poet and rhetorician (in the </a:t>
            </a:r>
            <a:r>
              <a:rPr lang="en-GB" sz="2100" i="1" dirty="0" err="1"/>
              <a:t>Silvae</a:t>
            </a:r>
            <a:r>
              <a:rPr lang="en-GB" sz="2100" dirty="0"/>
              <a:t>, Statius writes that he composed prose versions of Homer).</a:t>
            </a:r>
          </a:p>
          <a:p>
            <a:r>
              <a:rPr lang="en-GB" sz="2100" dirty="0"/>
              <a:t>Statius had a number of wealthy patrons, including the emperor Domitian. Wrote the </a:t>
            </a:r>
            <a:r>
              <a:rPr lang="en-GB" sz="2100" i="1" dirty="0" err="1"/>
              <a:t>Silvae</a:t>
            </a:r>
            <a:r>
              <a:rPr lang="en-GB" sz="2100" dirty="0"/>
              <a:t>, the </a:t>
            </a:r>
            <a:r>
              <a:rPr lang="en-GB" sz="2100" i="1" dirty="0" err="1"/>
              <a:t>Achilleid</a:t>
            </a:r>
            <a:r>
              <a:rPr lang="en-GB" sz="2100" dirty="0"/>
              <a:t>, and the </a:t>
            </a:r>
            <a:r>
              <a:rPr lang="en-GB" sz="2100" i="1" dirty="0" err="1"/>
              <a:t>Thebaid</a:t>
            </a:r>
            <a:r>
              <a:rPr lang="en-GB" sz="2100" dirty="0"/>
              <a:t>, a great epic on mythic civil war in the house of Oedipus. </a:t>
            </a:r>
          </a:p>
          <a:p>
            <a:r>
              <a:rPr lang="en-GB" sz="2100" dirty="0"/>
              <a:t>All three works triangulate and interact with one another in interesting ways. </a:t>
            </a:r>
            <a:r>
              <a:rPr lang="en-GB" sz="2100" dirty="0" err="1"/>
              <a:t>Silvae</a:t>
            </a:r>
            <a:r>
              <a:rPr lang="en-GB" sz="2100" dirty="0"/>
              <a:t> 4/7 (handout 8) suggests that the two epics were composed in parallel</a:t>
            </a:r>
          </a:p>
        </p:txBody>
      </p:sp>
    </p:spTree>
    <p:extLst>
      <p:ext uri="{BB962C8B-B14F-4D97-AF65-F5344CB8AC3E}">
        <p14:creationId xmlns:p14="http://schemas.microsoft.com/office/powerpoint/2010/main" val="189465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74B2D-E6CB-4C55-A1C9-ABCDD30D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7030A0"/>
                </a:solidFill>
              </a:rPr>
              <a:t>A prequel (and sequel?) to the </a:t>
            </a:r>
            <a:r>
              <a:rPr lang="en-GB" i="1" dirty="0">
                <a:solidFill>
                  <a:srgbClr val="7030A0"/>
                </a:solidFill>
              </a:rPr>
              <a:t>Iliad</a:t>
            </a:r>
            <a:r>
              <a:rPr lang="en-GB" dirty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CEABC-1C80-4F91-A902-7D7BBDCC7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dirty="0"/>
              <a:t>Highly renowned are the warrior’s deeds in </a:t>
            </a:r>
            <a:r>
              <a:rPr lang="en-GB" dirty="0" err="1"/>
              <a:t>Maeonian</a:t>
            </a:r>
            <a:r>
              <a:rPr lang="en-GB" dirty="0"/>
              <a:t> song, but more remains untold: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suffer me – for such is my desire – to recount the whole story of the hero, to summon him forth from his hiding-place in Scyros with the </a:t>
            </a:r>
            <a:r>
              <a:rPr lang="en-GB" dirty="0" err="1"/>
              <a:t>Dulichian</a:t>
            </a:r>
            <a:r>
              <a:rPr lang="en-GB" dirty="0"/>
              <a:t> trumpet, and not to stop short at the dragging of Hector, but to lead the youth through the whole tale of Troy.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										</a:t>
            </a:r>
            <a:r>
              <a:rPr lang="en-GB" i="1" dirty="0" err="1"/>
              <a:t>Achilleid</a:t>
            </a:r>
            <a:r>
              <a:rPr lang="en-GB" i="1" dirty="0"/>
              <a:t> </a:t>
            </a:r>
            <a:r>
              <a:rPr lang="en-GB" dirty="0"/>
              <a:t>1.3-7</a:t>
            </a:r>
          </a:p>
        </p:txBody>
      </p:sp>
    </p:spTree>
    <p:extLst>
      <p:ext uri="{BB962C8B-B14F-4D97-AF65-F5344CB8AC3E}">
        <p14:creationId xmlns:p14="http://schemas.microsoft.com/office/powerpoint/2010/main" val="2027283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058" y="640080"/>
            <a:ext cx="8190312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6018" y="960109"/>
            <a:ext cx="7708392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97FCC-4578-4D7C-A9C6-E7A76C041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048" y="1284731"/>
            <a:ext cx="7228332" cy="143069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*Key idea*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2E319-B562-48E5-B9EC-FAF2F4EB5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048" y="2853879"/>
            <a:ext cx="7228332" cy="2714771"/>
          </a:xfrm>
        </p:spPr>
        <p:txBody>
          <a:bodyPr>
            <a:normAutofit/>
          </a:bodyPr>
          <a:lstStyle/>
          <a:p>
            <a:r>
              <a:rPr lang="en-GB" dirty="0"/>
              <a:t>At the core of Statius’ plot is the problem of Achilles’ and Thetis’ vulnerability, and the project of attempting to mitigate or erase this vulnerability</a:t>
            </a:r>
          </a:p>
        </p:txBody>
      </p:sp>
    </p:spTree>
    <p:extLst>
      <p:ext uri="{BB962C8B-B14F-4D97-AF65-F5344CB8AC3E}">
        <p14:creationId xmlns:p14="http://schemas.microsoft.com/office/powerpoint/2010/main" val="2322112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21AF31-CBBD-473F-9916-435571A3E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9" y="2053641"/>
            <a:ext cx="2751871" cy="2760098"/>
          </a:xfrm>
        </p:spPr>
        <p:txBody>
          <a:bodyPr>
            <a:normAutofit/>
          </a:bodyPr>
          <a:lstStyle/>
          <a:p>
            <a:r>
              <a:rPr lang="en-GB" sz="3700">
                <a:solidFill>
                  <a:srgbClr val="FFFFFF"/>
                </a:solidFill>
              </a:rPr>
              <a:t>Interrogating the epic tradition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9BB20-0E77-4299-ADC1-929CE0B27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7930" y="801866"/>
            <a:ext cx="3979563" cy="5230634"/>
          </a:xfrm>
        </p:spPr>
        <p:txBody>
          <a:bodyPr anchor="ctr">
            <a:normAutofit/>
          </a:bodyPr>
          <a:lstStyle/>
          <a:p>
            <a:r>
              <a:rPr lang="en-GB" sz="2100" i="1" dirty="0" err="1">
                <a:solidFill>
                  <a:srgbClr val="000000"/>
                </a:solidFill>
              </a:rPr>
              <a:t>Achilleid</a:t>
            </a:r>
            <a:r>
              <a:rPr lang="en-GB" sz="2100" i="1" dirty="0">
                <a:solidFill>
                  <a:srgbClr val="000000"/>
                </a:solidFill>
              </a:rPr>
              <a:t> </a:t>
            </a:r>
            <a:r>
              <a:rPr lang="en-GB" sz="2100" dirty="0">
                <a:solidFill>
                  <a:srgbClr val="000000"/>
                </a:solidFill>
              </a:rPr>
              <a:t>an ‘</a:t>
            </a:r>
            <a:r>
              <a:rPr lang="en-GB" sz="2100" dirty="0" err="1">
                <a:solidFill>
                  <a:srgbClr val="000000"/>
                </a:solidFill>
              </a:rPr>
              <a:t>unepic</a:t>
            </a:r>
            <a:r>
              <a:rPr lang="en-GB" sz="2100" dirty="0">
                <a:solidFill>
                  <a:srgbClr val="000000"/>
                </a:solidFill>
              </a:rPr>
              <a:t>’ epic?</a:t>
            </a:r>
          </a:p>
          <a:p>
            <a:endParaRPr lang="en-GB" sz="2100" dirty="0">
              <a:solidFill>
                <a:srgbClr val="000000"/>
              </a:solidFill>
            </a:endParaRPr>
          </a:p>
          <a:p>
            <a:r>
              <a:rPr lang="en-GB" sz="2100" u="sng" dirty="0">
                <a:solidFill>
                  <a:srgbClr val="000000"/>
                </a:solidFill>
              </a:rPr>
              <a:t>Key influences</a:t>
            </a:r>
            <a:r>
              <a:rPr lang="en-GB" sz="2100" dirty="0">
                <a:solidFill>
                  <a:srgbClr val="000000"/>
                </a:solidFill>
              </a:rPr>
              <a:t>: Ovid’s ‘neo-</a:t>
            </a:r>
            <a:r>
              <a:rPr lang="en-GB" sz="2100" dirty="0" err="1">
                <a:solidFill>
                  <a:srgbClr val="000000"/>
                </a:solidFill>
              </a:rPr>
              <a:t>Callimachean</a:t>
            </a:r>
            <a:r>
              <a:rPr lang="en-GB" sz="2100" dirty="0">
                <a:solidFill>
                  <a:srgbClr val="000000"/>
                </a:solidFill>
              </a:rPr>
              <a:t>’ epic, the </a:t>
            </a:r>
            <a:r>
              <a:rPr lang="en-GB" sz="2100" i="1" dirty="0">
                <a:solidFill>
                  <a:srgbClr val="000000"/>
                </a:solidFill>
              </a:rPr>
              <a:t>Metamorphoses</a:t>
            </a:r>
            <a:r>
              <a:rPr lang="en-GB" sz="2100" dirty="0">
                <a:solidFill>
                  <a:srgbClr val="000000"/>
                </a:solidFill>
              </a:rPr>
              <a:t>; Alexandrian ‘epyllion’, such as Apollonius’ </a:t>
            </a:r>
            <a:r>
              <a:rPr lang="en-GB" sz="2100" i="1" dirty="0">
                <a:solidFill>
                  <a:srgbClr val="000000"/>
                </a:solidFill>
              </a:rPr>
              <a:t>Argonautica</a:t>
            </a:r>
            <a:r>
              <a:rPr lang="en-GB" sz="2100" dirty="0">
                <a:solidFill>
                  <a:srgbClr val="000000"/>
                </a:solidFill>
              </a:rPr>
              <a:t>, and Latin experiments in epyllion such as Catullus 64.</a:t>
            </a:r>
          </a:p>
          <a:p>
            <a:endParaRPr lang="en-GB" sz="2100" dirty="0">
              <a:solidFill>
                <a:srgbClr val="000000"/>
              </a:solidFill>
            </a:endParaRPr>
          </a:p>
          <a:p>
            <a:r>
              <a:rPr lang="en-GB" sz="2100" dirty="0">
                <a:solidFill>
                  <a:srgbClr val="000000"/>
                </a:solidFill>
              </a:rPr>
              <a:t>Statius’ </a:t>
            </a:r>
            <a:r>
              <a:rPr lang="en-GB" sz="2100" dirty="0">
                <a:solidFill>
                  <a:srgbClr val="00B0F0"/>
                </a:solidFill>
              </a:rPr>
              <a:t>Achilles</a:t>
            </a:r>
            <a:r>
              <a:rPr lang="en-GB" sz="2100" dirty="0">
                <a:solidFill>
                  <a:srgbClr val="000000"/>
                </a:solidFill>
              </a:rPr>
              <a:t> is ambiguously gendered, but also figures an ambiguous genre (a hybrid of epic and elegy?)</a:t>
            </a:r>
          </a:p>
        </p:txBody>
      </p:sp>
    </p:spTree>
    <p:extLst>
      <p:ext uri="{BB962C8B-B14F-4D97-AF65-F5344CB8AC3E}">
        <p14:creationId xmlns:p14="http://schemas.microsoft.com/office/powerpoint/2010/main" val="688603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4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FCE1354-23B6-47B4-8512-75CED163C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657" y="2415322"/>
            <a:ext cx="2588798" cy="2399869"/>
          </a:xfrm>
        </p:spPr>
        <p:txBody>
          <a:bodyPr>
            <a:normAutofit/>
          </a:bodyPr>
          <a:lstStyle/>
          <a:p>
            <a:r>
              <a:rPr lang="en-GB" sz="3500">
                <a:solidFill>
                  <a:srgbClr val="FFFFFF"/>
                </a:solidFill>
              </a:rPr>
              <a:t>Achilles’ hybridity / ambiguity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77CDD-03F9-4F68-A4B4-F6E148A83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480" y="804672"/>
            <a:ext cx="4711446" cy="5248656"/>
          </a:xfrm>
        </p:spPr>
        <p:txBody>
          <a:bodyPr anchor="ctr">
            <a:normAutofit/>
          </a:bodyPr>
          <a:lstStyle/>
          <a:p>
            <a:r>
              <a:rPr lang="en-GB" sz="4000" dirty="0"/>
              <a:t>Ephebe (boy-man)</a:t>
            </a:r>
          </a:p>
          <a:p>
            <a:r>
              <a:rPr lang="en-GB" sz="4000" dirty="0"/>
              <a:t>Divine-human (</a:t>
            </a:r>
            <a:r>
              <a:rPr lang="en-GB" sz="4000" i="1" dirty="0" err="1"/>
              <a:t>semideus</a:t>
            </a:r>
            <a:r>
              <a:rPr lang="en-GB" sz="4000" dirty="0"/>
              <a:t>)</a:t>
            </a:r>
          </a:p>
          <a:p>
            <a:r>
              <a:rPr lang="en-GB" sz="4000" dirty="0"/>
              <a:t>Human-beast (</a:t>
            </a:r>
            <a:r>
              <a:rPr lang="en-GB" sz="4000" i="1" dirty="0" err="1"/>
              <a:t>semiferus</a:t>
            </a:r>
            <a:r>
              <a:rPr lang="en-GB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68643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A1339-38D6-44FE-B5DF-5FE9F51C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455" y="365124"/>
            <a:ext cx="4629150" cy="1828800"/>
          </a:xfrm>
        </p:spPr>
        <p:txBody>
          <a:bodyPr>
            <a:normAutofit/>
          </a:bodyPr>
          <a:lstStyle/>
          <a:p>
            <a:endParaRPr lang="en-GB"/>
          </a:p>
        </p:txBody>
      </p:sp>
      <p:pic>
        <p:nvPicPr>
          <p:cNvPr id="6" name="Picture 5" descr="A statue of a person&#10;&#10;Description automatically generated">
            <a:extLst>
              <a:ext uri="{FF2B5EF4-FFF2-40B4-BE49-F238E27FC236}">
                <a16:creationId xmlns:a16="http://schemas.microsoft.com/office/drawing/2014/main" id="{EB7D9D74-6E3B-4177-8BD1-D72B2A733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86" r="8860"/>
          <a:stretch/>
        </p:blipFill>
        <p:spPr>
          <a:xfrm>
            <a:off x="20" y="10"/>
            <a:ext cx="3479779" cy="6857990"/>
          </a:xfrm>
          <a:prstGeom prst="rect">
            <a:avLst/>
          </a:pr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565A588-DD78-4E1D-AE25-208ED81550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417847"/>
              </p:ext>
            </p:extLst>
          </p:nvPr>
        </p:nvGraphicFramePr>
        <p:xfrm>
          <a:off x="3802455" y="743712"/>
          <a:ext cx="4629150" cy="5437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7318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1A71B3-EBD2-4E80-BDA1-4291466E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01" y="1072161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 strike="sngStrike" dirty="0" err="1">
                <a:solidFill>
                  <a:srgbClr val="00B0F0"/>
                </a:solidFill>
              </a:rPr>
              <a:t>Achilleid</a:t>
            </a:r>
            <a:r>
              <a:rPr lang="en-GB" dirty="0">
                <a:solidFill>
                  <a:srgbClr val="FF00FF"/>
                </a:solidFill>
              </a:rPr>
              <a:t>  </a:t>
            </a:r>
            <a:r>
              <a:rPr lang="en-GB" dirty="0" err="1">
                <a:solidFill>
                  <a:srgbClr val="FF00FF"/>
                </a:solidFill>
              </a:rPr>
              <a:t>Theteid</a:t>
            </a:r>
            <a:br>
              <a:rPr lang="en-GB" dirty="0"/>
            </a:b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BEC16-605A-47FB-A4DD-5D36F789E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en-GB" sz="2100" dirty="0"/>
          </a:p>
          <a:p>
            <a:r>
              <a:rPr lang="en-GB" dirty="0"/>
              <a:t>Thetis’ ambitions are in direct opposition to the teleology of militaristic epic.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She wants to paralyse and reroute epic, temporally and spatially.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i="1" dirty="0" err="1"/>
              <a:t>Scit</a:t>
            </a:r>
            <a:r>
              <a:rPr lang="en-GB" i="1" dirty="0"/>
              <a:t> cetera mater </a:t>
            </a:r>
            <a:r>
              <a:rPr lang="en-GB" dirty="0"/>
              <a:t>(Ach.2.167)</a:t>
            </a:r>
          </a:p>
        </p:txBody>
      </p:sp>
    </p:spTree>
    <p:extLst>
      <p:ext uri="{BB962C8B-B14F-4D97-AF65-F5344CB8AC3E}">
        <p14:creationId xmlns:p14="http://schemas.microsoft.com/office/powerpoint/2010/main" val="7886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24E3-B1CB-4280-82AC-DABD0AC9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699" y="687480"/>
            <a:ext cx="5605629" cy="994172"/>
          </a:xfrm>
        </p:spPr>
        <p:txBody>
          <a:bodyPr>
            <a:normAutofit/>
          </a:bodyPr>
          <a:lstStyle/>
          <a:p>
            <a:r>
              <a:rPr lang="en-GB" sz="3850" dirty="0">
                <a:solidFill>
                  <a:srgbClr val="FF0000"/>
                </a:solidFill>
              </a:rPr>
              <a:t>Critical assessments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5B8B0-4C20-451D-9D98-DA87EFCF7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321" y="2227943"/>
            <a:ext cx="5033221" cy="3788227"/>
          </a:xfrm>
        </p:spPr>
        <p:txBody>
          <a:bodyPr anchor="ctr">
            <a:normAutofit/>
          </a:bodyPr>
          <a:lstStyle/>
          <a:p>
            <a:r>
              <a:rPr lang="en-GB" sz="3600" dirty="0"/>
              <a:t>See handout 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Graphic 6" descr="Open Quotation Mark">
            <a:extLst>
              <a:ext uri="{FF2B5EF4-FFF2-40B4-BE49-F238E27FC236}">
                <a16:creationId xmlns:a16="http://schemas.microsoft.com/office/drawing/2014/main" id="{65521677-662E-4F30-85AC-12A7DB79A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4964" y="2865141"/>
            <a:ext cx="1143455" cy="11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420</Words>
  <Application>Microsoft Office PowerPoint</Application>
  <PresentationFormat>On-screen Show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American Typewriter</vt:lpstr>
      <vt:lpstr>Arial</vt:lpstr>
      <vt:lpstr>Calibri</vt:lpstr>
      <vt:lpstr>Office Theme</vt:lpstr>
      <vt:lpstr>Achilles’ heel: Statius’ Achilleid</vt:lpstr>
      <vt:lpstr>Publius Papinius Statius</vt:lpstr>
      <vt:lpstr>A prequel (and sequel?) to the Iliad?</vt:lpstr>
      <vt:lpstr>*Key idea*</vt:lpstr>
      <vt:lpstr>Interrogating the epic tradition</vt:lpstr>
      <vt:lpstr>Achilles’ hybridity / ambiguity</vt:lpstr>
      <vt:lpstr>PowerPoint Presentation</vt:lpstr>
      <vt:lpstr>Achilleid  Theteid </vt:lpstr>
      <vt:lpstr>Critical assessments</vt:lpstr>
      <vt:lpstr>Thetis’ ‘persuasion’  (Achilleid 1.247-82)</vt:lpstr>
      <vt:lpstr>Hercules and Omphale</vt:lpstr>
      <vt:lpstr>PowerPoint Presentation</vt:lpstr>
      <vt:lpstr>The young Bacchus</vt:lpstr>
      <vt:lpstr>Jupiter dressed as Diana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Achilles’ heel: Statius’ Achilleid</dc:title>
  <dc:creator>Emma</dc:creator>
  <cp:lastModifiedBy>Emma</cp:lastModifiedBy>
  <cp:revision>4</cp:revision>
  <dcterms:created xsi:type="dcterms:W3CDTF">2019-02-28T09:08:55Z</dcterms:created>
  <dcterms:modified xsi:type="dcterms:W3CDTF">2019-02-28T09:27:20Z</dcterms:modified>
</cp:coreProperties>
</file>