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0080"/>
    <a:srgbClr val="FF00FF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88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C676E8-F8F4-4259-B27B-4E228E56AF1F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6C969E9-29E3-4631-8B67-F044DC9ADE81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Key images and themes:</a:t>
          </a:r>
        </a:p>
      </dgm:t>
    </dgm:pt>
    <dgm:pt modelId="{4C6F80E3-3B19-4A1E-948B-0CD55499507F}" type="parTrans" cxnId="{E090D5EC-8001-4E3F-9218-17F67B92FF86}">
      <dgm:prSet/>
      <dgm:spPr/>
      <dgm:t>
        <a:bodyPr/>
        <a:lstStyle/>
        <a:p>
          <a:endParaRPr lang="en-US"/>
        </a:p>
      </dgm:t>
    </dgm:pt>
    <dgm:pt modelId="{1D7D5E33-D30A-4C77-BA9F-E28AD443C54C}" type="sibTrans" cxnId="{E090D5EC-8001-4E3F-9218-17F67B92FF86}">
      <dgm:prSet/>
      <dgm:spPr/>
      <dgm:t>
        <a:bodyPr/>
        <a:lstStyle/>
        <a:p>
          <a:endParaRPr lang="en-US"/>
        </a:p>
      </dgm:t>
    </dgm:pt>
    <dgm:pt modelId="{09231AD0-CEDF-478D-9800-AFDBD42080AF}">
      <dgm:prSet/>
      <dgm:spPr/>
      <dgm:t>
        <a:bodyPr/>
        <a:lstStyle/>
        <a:p>
          <a:r>
            <a:rPr lang="en-US"/>
            <a:t>Lips</a:t>
          </a:r>
        </a:p>
      </dgm:t>
    </dgm:pt>
    <dgm:pt modelId="{047957AB-A110-425E-8CC0-915A7F62A3AC}" type="parTrans" cxnId="{5C399FC7-C369-4E75-82ED-92D3D6CA23BE}">
      <dgm:prSet/>
      <dgm:spPr/>
      <dgm:t>
        <a:bodyPr/>
        <a:lstStyle/>
        <a:p>
          <a:endParaRPr lang="en-US"/>
        </a:p>
      </dgm:t>
    </dgm:pt>
    <dgm:pt modelId="{C2023701-9359-436C-945B-51EB94580508}" type="sibTrans" cxnId="{5C399FC7-C369-4E75-82ED-92D3D6CA23BE}">
      <dgm:prSet/>
      <dgm:spPr/>
      <dgm:t>
        <a:bodyPr/>
        <a:lstStyle/>
        <a:p>
          <a:endParaRPr lang="en-US"/>
        </a:p>
      </dgm:t>
    </dgm:pt>
    <dgm:pt modelId="{DF9EF97C-8BF6-4CFE-A584-CEB5A2B7D5E3}">
      <dgm:prSet/>
      <dgm:spPr/>
      <dgm:t>
        <a:bodyPr/>
        <a:lstStyle/>
        <a:p>
          <a:r>
            <a:rPr lang="en-US"/>
            <a:t>Mouths (lapping up, eating, singing)</a:t>
          </a:r>
        </a:p>
      </dgm:t>
    </dgm:pt>
    <dgm:pt modelId="{E492CD22-D663-4845-BD4A-8CAD8DE8D089}" type="parTrans" cxnId="{858BCA74-D13F-411D-8D65-24EE89253471}">
      <dgm:prSet/>
      <dgm:spPr/>
      <dgm:t>
        <a:bodyPr/>
        <a:lstStyle/>
        <a:p>
          <a:endParaRPr lang="en-US"/>
        </a:p>
      </dgm:t>
    </dgm:pt>
    <dgm:pt modelId="{812AB72A-C9F4-4B84-970A-335D6AE71AB4}" type="sibTrans" cxnId="{858BCA74-D13F-411D-8D65-24EE89253471}">
      <dgm:prSet/>
      <dgm:spPr/>
      <dgm:t>
        <a:bodyPr/>
        <a:lstStyle/>
        <a:p>
          <a:endParaRPr lang="en-US"/>
        </a:p>
      </dgm:t>
    </dgm:pt>
    <dgm:pt modelId="{5825BCAE-302D-4325-BDA5-D97C1E5387F1}">
      <dgm:prSet/>
      <dgm:spPr/>
      <dgm:t>
        <a:bodyPr/>
        <a:lstStyle/>
        <a:p>
          <a:r>
            <a:rPr lang="en-US"/>
            <a:t>Statue bodies, licking ivy</a:t>
          </a:r>
        </a:p>
      </dgm:t>
    </dgm:pt>
    <dgm:pt modelId="{650D5568-8F7A-4AF9-B1DB-2830F81DF0E6}" type="parTrans" cxnId="{09D038EF-B7A2-4C4D-AFE4-34DB47823F44}">
      <dgm:prSet/>
      <dgm:spPr/>
      <dgm:t>
        <a:bodyPr/>
        <a:lstStyle/>
        <a:p>
          <a:endParaRPr lang="en-US"/>
        </a:p>
      </dgm:t>
    </dgm:pt>
    <dgm:pt modelId="{888B1672-6200-420B-B9F9-3A73D20459B5}" type="sibTrans" cxnId="{09D038EF-B7A2-4C4D-AFE4-34DB47823F44}">
      <dgm:prSet/>
      <dgm:spPr/>
      <dgm:t>
        <a:bodyPr/>
        <a:lstStyle/>
        <a:p>
          <a:endParaRPr lang="en-US"/>
        </a:p>
      </dgm:t>
    </dgm:pt>
    <dgm:pt modelId="{4A3928B4-511A-4C1D-BD50-A30C6C878865}">
      <dgm:prSet/>
      <dgm:spPr/>
      <dgm:t>
        <a:bodyPr/>
        <a:lstStyle/>
        <a:p>
          <a:r>
            <a:rPr lang="en-US"/>
            <a:t>Limp as you perform this poem</a:t>
          </a:r>
        </a:p>
      </dgm:t>
    </dgm:pt>
    <dgm:pt modelId="{5F91B0D0-50AE-4FA5-949B-BAA78903C713}" type="parTrans" cxnId="{A6FBDD84-9E4C-4B74-96DA-14D8500717D8}">
      <dgm:prSet/>
      <dgm:spPr/>
      <dgm:t>
        <a:bodyPr/>
        <a:lstStyle/>
        <a:p>
          <a:endParaRPr lang="en-US"/>
        </a:p>
      </dgm:t>
    </dgm:pt>
    <dgm:pt modelId="{3C39FDA3-0B70-468C-BB90-43B084B97A98}" type="sibTrans" cxnId="{A6FBDD84-9E4C-4B74-96DA-14D8500717D8}">
      <dgm:prSet/>
      <dgm:spPr/>
      <dgm:t>
        <a:bodyPr/>
        <a:lstStyle/>
        <a:p>
          <a:endParaRPr lang="en-US"/>
        </a:p>
      </dgm:t>
    </dgm:pt>
    <dgm:pt modelId="{3191D629-E693-4D85-B9DB-A3CFD3ED3DFF}">
      <dgm:prSet/>
      <dgm:spPr/>
      <dgm:t>
        <a:bodyPr/>
        <a:lstStyle/>
        <a:p>
          <a:r>
            <a:rPr lang="en-US"/>
            <a:t>Pecked ears</a:t>
          </a:r>
        </a:p>
      </dgm:t>
    </dgm:pt>
    <dgm:pt modelId="{F1903A47-6EB5-4F76-A569-65ED1E0AC79E}" type="parTrans" cxnId="{BBFBD2FB-6C5C-4BB2-885F-B2624F47786A}">
      <dgm:prSet/>
      <dgm:spPr/>
      <dgm:t>
        <a:bodyPr/>
        <a:lstStyle/>
        <a:p>
          <a:endParaRPr lang="en-US"/>
        </a:p>
      </dgm:t>
    </dgm:pt>
    <dgm:pt modelId="{914DB585-29E0-439D-9826-CCC7915AE39F}" type="sibTrans" cxnId="{BBFBD2FB-6C5C-4BB2-885F-B2624F47786A}">
      <dgm:prSet/>
      <dgm:spPr/>
      <dgm:t>
        <a:bodyPr/>
        <a:lstStyle/>
        <a:p>
          <a:endParaRPr lang="en-US"/>
        </a:p>
      </dgm:t>
    </dgm:pt>
    <dgm:pt modelId="{E6B6E0E6-8FE2-4CC5-A8F2-43ECFD4AB370}" type="pres">
      <dgm:prSet presAssocID="{13C676E8-F8F4-4259-B27B-4E228E56AF1F}" presName="Name0" presStyleCnt="0">
        <dgm:presLayoutVars>
          <dgm:dir/>
          <dgm:animLvl val="lvl"/>
          <dgm:resizeHandles val="exact"/>
        </dgm:presLayoutVars>
      </dgm:prSet>
      <dgm:spPr/>
    </dgm:pt>
    <dgm:pt modelId="{8A82229D-3527-412C-AA22-46E47D932C10}" type="pres">
      <dgm:prSet presAssocID="{3191D629-E693-4D85-B9DB-A3CFD3ED3DFF}" presName="boxAndChildren" presStyleCnt="0"/>
      <dgm:spPr/>
    </dgm:pt>
    <dgm:pt modelId="{41E3B9BB-0170-4302-9510-E4353C329FEE}" type="pres">
      <dgm:prSet presAssocID="{3191D629-E693-4D85-B9DB-A3CFD3ED3DFF}" presName="parentTextBox" presStyleLbl="node1" presStyleIdx="0" presStyleCnt="6"/>
      <dgm:spPr/>
    </dgm:pt>
    <dgm:pt modelId="{33A358BD-6289-44E5-91E8-063B24425C46}" type="pres">
      <dgm:prSet presAssocID="{3C39FDA3-0B70-468C-BB90-43B084B97A98}" presName="sp" presStyleCnt="0"/>
      <dgm:spPr/>
    </dgm:pt>
    <dgm:pt modelId="{C39A58CB-7FC9-4C11-9828-284D85D9DD7D}" type="pres">
      <dgm:prSet presAssocID="{4A3928B4-511A-4C1D-BD50-A30C6C878865}" presName="arrowAndChildren" presStyleCnt="0"/>
      <dgm:spPr/>
    </dgm:pt>
    <dgm:pt modelId="{F6363D9A-7A8D-4E3A-9CCF-21FF026159E0}" type="pres">
      <dgm:prSet presAssocID="{4A3928B4-511A-4C1D-BD50-A30C6C878865}" presName="parentTextArrow" presStyleLbl="node1" presStyleIdx="1" presStyleCnt="6"/>
      <dgm:spPr/>
    </dgm:pt>
    <dgm:pt modelId="{ADA8D5D4-CD36-4FE7-9AC2-DFAB090B8523}" type="pres">
      <dgm:prSet presAssocID="{888B1672-6200-420B-B9F9-3A73D20459B5}" presName="sp" presStyleCnt="0"/>
      <dgm:spPr/>
    </dgm:pt>
    <dgm:pt modelId="{BE263553-8655-429C-B658-9CF89D074151}" type="pres">
      <dgm:prSet presAssocID="{5825BCAE-302D-4325-BDA5-D97C1E5387F1}" presName="arrowAndChildren" presStyleCnt="0"/>
      <dgm:spPr/>
    </dgm:pt>
    <dgm:pt modelId="{F0D693CB-D025-4EC5-9D92-F79BB78DAA3C}" type="pres">
      <dgm:prSet presAssocID="{5825BCAE-302D-4325-BDA5-D97C1E5387F1}" presName="parentTextArrow" presStyleLbl="node1" presStyleIdx="2" presStyleCnt="6"/>
      <dgm:spPr/>
    </dgm:pt>
    <dgm:pt modelId="{39DF4F61-1AF2-4B1A-9898-0149190AFBB8}" type="pres">
      <dgm:prSet presAssocID="{812AB72A-C9F4-4B84-970A-335D6AE71AB4}" presName="sp" presStyleCnt="0"/>
      <dgm:spPr/>
    </dgm:pt>
    <dgm:pt modelId="{C5772306-F558-4163-A1CD-497911017641}" type="pres">
      <dgm:prSet presAssocID="{DF9EF97C-8BF6-4CFE-A584-CEB5A2B7D5E3}" presName="arrowAndChildren" presStyleCnt="0"/>
      <dgm:spPr/>
    </dgm:pt>
    <dgm:pt modelId="{9A2FDEDF-E020-4ABD-A0C4-814652184695}" type="pres">
      <dgm:prSet presAssocID="{DF9EF97C-8BF6-4CFE-A584-CEB5A2B7D5E3}" presName="parentTextArrow" presStyleLbl="node1" presStyleIdx="3" presStyleCnt="6"/>
      <dgm:spPr/>
    </dgm:pt>
    <dgm:pt modelId="{09911C29-E4BD-47E3-A793-4BAFE1566969}" type="pres">
      <dgm:prSet presAssocID="{C2023701-9359-436C-945B-51EB94580508}" presName="sp" presStyleCnt="0"/>
      <dgm:spPr/>
    </dgm:pt>
    <dgm:pt modelId="{70803595-3246-450C-BF71-2348544376D8}" type="pres">
      <dgm:prSet presAssocID="{09231AD0-CEDF-478D-9800-AFDBD42080AF}" presName="arrowAndChildren" presStyleCnt="0"/>
      <dgm:spPr/>
    </dgm:pt>
    <dgm:pt modelId="{1F7BA6AB-0324-48EC-97FB-1A2728732468}" type="pres">
      <dgm:prSet presAssocID="{09231AD0-CEDF-478D-9800-AFDBD42080AF}" presName="parentTextArrow" presStyleLbl="node1" presStyleIdx="4" presStyleCnt="6"/>
      <dgm:spPr/>
    </dgm:pt>
    <dgm:pt modelId="{3D2E3716-FAFE-4092-9EAA-9D752F61E0EE}" type="pres">
      <dgm:prSet presAssocID="{1D7D5E33-D30A-4C77-BA9F-E28AD443C54C}" presName="sp" presStyleCnt="0"/>
      <dgm:spPr/>
    </dgm:pt>
    <dgm:pt modelId="{0A4EDA17-E9B0-474B-B5AC-1C5294D4DABA}" type="pres">
      <dgm:prSet presAssocID="{96C969E9-29E3-4631-8B67-F044DC9ADE81}" presName="arrowAndChildren" presStyleCnt="0"/>
      <dgm:spPr/>
    </dgm:pt>
    <dgm:pt modelId="{43E0E1DF-83D5-411C-82AF-C17D36988F72}" type="pres">
      <dgm:prSet presAssocID="{96C969E9-29E3-4631-8B67-F044DC9ADE81}" presName="parentTextArrow" presStyleLbl="node1" presStyleIdx="5" presStyleCnt="6"/>
      <dgm:spPr/>
    </dgm:pt>
  </dgm:ptLst>
  <dgm:cxnLst>
    <dgm:cxn modelId="{E1B3800B-77FB-4490-B70E-319F6241328A}" type="presOf" srcId="{13C676E8-F8F4-4259-B27B-4E228E56AF1F}" destId="{E6B6E0E6-8FE2-4CC5-A8F2-43ECFD4AB370}" srcOrd="0" destOrd="0" presId="urn:microsoft.com/office/officeart/2005/8/layout/process4"/>
    <dgm:cxn modelId="{4454E91A-3686-4437-85FF-62C95E4E7C2E}" type="presOf" srcId="{09231AD0-CEDF-478D-9800-AFDBD42080AF}" destId="{1F7BA6AB-0324-48EC-97FB-1A2728732468}" srcOrd="0" destOrd="0" presId="urn:microsoft.com/office/officeart/2005/8/layout/process4"/>
    <dgm:cxn modelId="{3D88526D-6003-4FC9-91AF-041408D0E3B9}" type="presOf" srcId="{4A3928B4-511A-4C1D-BD50-A30C6C878865}" destId="{F6363D9A-7A8D-4E3A-9CCF-21FF026159E0}" srcOrd="0" destOrd="0" presId="urn:microsoft.com/office/officeart/2005/8/layout/process4"/>
    <dgm:cxn modelId="{858BCA74-D13F-411D-8D65-24EE89253471}" srcId="{13C676E8-F8F4-4259-B27B-4E228E56AF1F}" destId="{DF9EF97C-8BF6-4CFE-A584-CEB5A2B7D5E3}" srcOrd="2" destOrd="0" parTransId="{E492CD22-D663-4845-BD4A-8CAD8DE8D089}" sibTransId="{812AB72A-C9F4-4B84-970A-335D6AE71AB4}"/>
    <dgm:cxn modelId="{8437E581-5A28-4455-B412-25E848B3D1DC}" type="presOf" srcId="{5825BCAE-302D-4325-BDA5-D97C1E5387F1}" destId="{F0D693CB-D025-4EC5-9D92-F79BB78DAA3C}" srcOrd="0" destOrd="0" presId="urn:microsoft.com/office/officeart/2005/8/layout/process4"/>
    <dgm:cxn modelId="{A6FBDD84-9E4C-4B74-96DA-14D8500717D8}" srcId="{13C676E8-F8F4-4259-B27B-4E228E56AF1F}" destId="{4A3928B4-511A-4C1D-BD50-A30C6C878865}" srcOrd="4" destOrd="0" parTransId="{5F91B0D0-50AE-4FA5-949B-BAA78903C713}" sibTransId="{3C39FDA3-0B70-468C-BB90-43B084B97A98}"/>
    <dgm:cxn modelId="{A1672B88-F794-4B5C-A8CB-35C0A24A5B61}" type="presOf" srcId="{3191D629-E693-4D85-B9DB-A3CFD3ED3DFF}" destId="{41E3B9BB-0170-4302-9510-E4353C329FEE}" srcOrd="0" destOrd="0" presId="urn:microsoft.com/office/officeart/2005/8/layout/process4"/>
    <dgm:cxn modelId="{5C399FC7-C369-4E75-82ED-92D3D6CA23BE}" srcId="{13C676E8-F8F4-4259-B27B-4E228E56AF1F}" destId="{09231AD0-CEDF-478D-9800-AFDBD42080AF}" srcOrd="1" destOrd="0" parTransId="{047957AB-A110-425E-8CC0-915A7F62A3AC}" sibTransId="{C2023701-9359-436C-945B-51EB94580508}"/>
    <dgm:cxn modelId="{4A4A36EA-1D8D-4923-81F3-41665E034040}" type="presOf" srcId="{96C969E9-29E3-4631-8B67-F044DC9ADE81}" destId="{43E0E1DF-83D5-411C-82AF-C17D36988F72}" srcOrd="0" destOrd="0" presId="urn:microsoft.com/office/officeart/2005/8/layout/process4"/>
    <dgm:cxn modelId="{E090D5EC-8001-4E3F-9218-17F67B92FF86}" srcId="{13C676E8-F8F4-4259-B27B-4E228E56AF1F}" destId="{96C969E9-29E3-4631-8B67-F044DC9ADE81}" srcOrd="0" destOrd="0" parTransId="{4C6F80E3-3B19-4A1E-948B-0CD55499507F}" sibTransId="{1D7D5E33-D30A-4C77-BA9F-E28AD443C54C}"/>
    <dgm:cxn modelId="{7A733BEE-89DB-4233-8442-5D08C1410235}" type="presOf" srcId="{DF9EF97C-8BF6-4CFE-A584-CEB5A2B7D5E3}" destId="{9A2FDEDF-E020-4ABD-A0C4-814652184695}" srcOrd="0" destOrd="0" presId="urn:microsoft.com/office/officeart/2005/8/layout/process4"/>
    <dgm:cxn modelId="{09D038EF-B7A2-4C4D-AFE4-34DB47823F44}" srcId="{13C676E8-F8F4-4259-B27B-4E228E56AF1F}" destId="{5825BCAE-302D-4325-BDA5-D97C1E5387F1}" srcOrd="3" destOrd="0" parTransId="{650D5568-8F7A-4AF9-B1DB-2830F81DF0E6}" sibTransId="{888B1672-6200-420B-B9F9-3A73D20459B5}"/>
    <dgm:cxn modelId="{BBFBD2FB-6C5C-4BB2-885F-B2624F47786A}" srcId="{13C676E8-F8F4-4259-B27B-4E228E56AF1F}" destId="{3191D629-E693-4D85-B9DB-A3CFD3ED3DFF}" srcOrd="5" destOrd="0" parTransId="{F1903A47-6EB5-4F76-A569-65ED1E0AC79E}" sibTransId="{914DB585-29E0-439D-9826-CCC7915AE39F}"/>
    <dgm:cxn modelId="{F6D714E3-1666-4C0F-A0FE-9AE0E97D5991}" type="presParOf" srcId="{E6B6E0E6-8FE2-4CC5-A8F2-43ECFD4AB370}" destId="{8A82229D-3527-412C-AA22-46E47D932C10}" srcOrd="0" destOrd="0" presId="urn:microsoft.com/office/officeart/2005/8/layout/process4"/>
    <dgm:cxn modelId="{9D6B5D3C-0E9C-4470-AA86-FA4FD9AB3D29}" type="presParOf" srcId="{8A82229D-3527-412C-AA22-46E47D932C10}" destId="{41E3B9BB-0170-4302-9510-E4353C329FEE}" srcOrd="0" destOrd="0" presId="urn:microsoft.com/office/officeart/2005/8/layout/process4"/>
    <dgm:cxn modelId="{294BA0C2-DAA4-4EC6-B1D0-42FD49238B88}" type="presParOf" srcId="{E6B6E0E6-8FE2-4CC5-A8F2-43ECFD4AB370}" destId="{33A358BD-6289-44E5-91E8-063B24425C46}" srcOrd="1" destOrd="0" presId="urn:microsoft.com/office/officeart/2005/8/layout/process4"/>
    <dgm:cxn modelId="{60CC84CB-AC0C-4C86-8FAF-ED841FD8C86A}" type="presParOf" srcId="{E6B6E0E6-8FE2-4CC5-A8F2-43ECFD4AB370}" destId="{C39A58CB-7FC9-4C11-9828-284D85D9DD7D}" srcOrd="2" destOrd="0" presId="urn:microsoft.com/office/officeart/2005/8/layout/process4"/>
    <dgm:cxn modelId="{196D70D2-0425-4A8A-BA59-5BEE17570482}" type="presParOf" srcId="{C39A58CB-7FC9-4C11-9828-284D85D9DD7D}" destId="{F6363D9A-7A8D-4E3A-9CCF-21FF026159E0}" srcOrd="0" destOrd="0" presId="urn:microsoft.com/office/officeart/2005/8/layout/process4"/>
    <dgm:cxn modelId="{B078055A-33C2-40E6-8924-6B969C38237B}" type="presParOf" srcId="{E6B6E0E6-8FE2-4CC5-A8F2-43ECFD4AB370}" destId="{ADA8D5D4-CD36-4FE7-9AC2-DFAB090B8523}" srcOrd="3" destOrd="0" presId="urn:microsoft.com/office/officeart/2005/8/layout/process4"/>
    <dgm:cxn modelId="{3EDB6AE4-C6D2-45C9-A611-035839960376}" type="presParOf" srcId="{E6B6E0E6-8FE2-4CC5-A8F2-43ECFD4AB370}" destId="{BE263553-8655-429C-B658-9CF89D074151}" srcOrd="4" destOrd="0" presId="urn:microsoft.com/office/officeart/2005/8/layout/process4"/>
    <dgm:cxn modelId="{F5B6CB04-9F2C-4C6C-9591-3B529C362A63}" type="presParOf" srcId="{BE263553-8655-429C-B658-9CF89D074151}" destId="{F0D693CB-D025-4EC5-9D92-F79BB78DAA3C}" srcOrd="0" destOrd="0" presId="urn:microsoft.com/office/officeart/2005/8/layout/process4"/>
    <dgm:cxn modelId="{62A67F6C-FC1E-4840-B86D-78322F7D2EEB}" type="presParOf" srcId="{E6B6E0E6-8FE2-4CC5-A8F2-43ECFD4AB370}" destId="{39DF4F61-1AF2-4B1A-9898-0149190AFBB8}" srcOrd="5" destOrd="0" presId="urn:microsoft.com/office/officeart/2005/8/layout/process4"/>
    <dgm:cxn modelId="{0106E714-5198-40AC-8189-52CBDAE0A8BC}" type="presParOf" srcId="{E6B6E0E6-8FE2-4CC5-A8F2-43ECFD4AB370}" destId="{C5772306-F558-4163-A1CD-497911017641}" srcOrd="6" destOrd="0" presId="urn:microsoft.com/office/officeart/2005/8/layout/process4"/>
    <dgm:cxn modelId="{9814C736-49B3-49F7-A201-2819058821BC}" type="presParOf" srcId="{C5772306-F558-4163-A1CD-497911017641}" destId="{9A2FDEDF-E020-4ABD-A0C4-814652184695}" srcOrd="0" destOrd="0" presId="urn:microsoft.com/office/officeart/2005/8/layout/process4"/>
    <dgm:cxn modelId="{9868975B-038D-40A7-8A08-6F0C7119D4D0}" type="presParOf" srcId="{E6B6E0E6-8FE2-4CC5-A8F2-43ECFD4AB370}" destId="{09911C29-E4BD-47E3-A793-4BAFE1566969}" srcOrd="7" destOrd="0" presId="urn:microsoft.com/office/officeart/2005/8/layout/process4"/>
    <dgm:cxn modelId="{43F88777-0775-4173-9DA8-8FB6004CA2D0}" type="presParOf" srcId="{E6B6E0E6-8FE2-4CC5-A8F2-43ECFD4AB370}" destId="{70803595-3246-450C-BF71-2348544376D8}" srcOrd="8" destOrd="0" presId="urn:microsoft.com/office/officeart/2005/8/layout/process4"/>
    <dgm:cxn modelId="{8C6B5251-6392-4438-A81B-50D37B5054D7}" type="presParOf" srcId="{70803595-3246-450C-BF71-2348544376D8}" destId="{1F7BA6AB-0324-48EC-97FB-1A2728732468}" srcOrd="0" destOrd="0" presId="urn:microsoft.com/office/officeart/2005/8/layout/process4"/>
    <dgm:cxn modelId="{30401090-5D0C-4A45-8D04-BC71B19AA8E6}" type="presParOf" srcId="{E6B6E0E6-8FE2-4CC5-A8F2-43ECFD4AB370}" destId="{3D2E3716-FAFE-4092-9EAA-9D752F61E0EE}" srcOrd="9" destOrd="0" presId="urn:microsoft.com/office/officeart/2005/8/layout/process4"/>
    <dgm:cxn modelId="{3FDF180D-15E1-4884-8128-26DF97BC7957}" type="presParOf" srcId="{E6B6E0E6-8FE2-4CC5-A8F2-43ECFD4AB370}" destId="{0A4EDA17-E9B0-474B-B5AC-1C5294D4DABA}" srcOrd="10" destOrd="0" presId="urn:microsoft.com/office/officeart/2005/8/layout/process4"/>
    <dgm:cxn modelId="{BA26CBFA-5FAB-403E-A2D0-A94D25BC3727}" type="presParOf" srcId="{0A4EDA17-E9B0-474B-B5AC-1C5294D4DABA}" destId="{43E0E1DF-83D5-411C-82AF-C17D36988F7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E3B9BB-0170-4302-9510-E4353C329FEE}">
      <dsp:nvSpPr>
        <dsp:cNvPr id="0" name=""/>
        <dsp:cNvSpPr/>
      </dsp:nvSpPr>
      <dsp:spPr>
        <a:xfrm>
          <a:off x="0" y="5200128"/>
          <a:ext cx="4885203" cy="68251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Pecked ears</a:t>
          </a:r>
        </a:p>
      </dsp:txBody>
      <dsp:txXfrm>
        <a:off x="0" y="5200128"/>
        <a:ext cx="4885203" cy="682514"/>
      </dsp:txXfrm>
    </dsp:sp>
    <dsp:sp modelId="{F6363D9A-7A8D-4E3A-9CCF-21FF026159E0}">
      <dsp:nvSpPr>
        <dsp:cNvPr id="0" name=""/>
        <dsp:cNvSpPr/>
      </dsp:nvSpPr>
      <dsp:spPr>
        <a:xfrm rot="10800000">
          <a:off x="0" y="4160659"/>
          <a:ext cx="4885203" cy="1049706"/>
        </a:xfrm>
        <a:prstGeom prst="upArrowCallout">
          <a:avLst/>
        </a:prstGeom>
        <a:solidFill>
          <a:schemeClr val="accent2">
            <a:hueOff val="936304"/>
            <a:satOff val="-1168"/>
            <a:lumOff val="27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Limp as you perform this poem</a:t>
          </a:r>
        </a:p>
      </dsp:txBody>
      <dsp:txXfrm rot="10800000">
        <a:off x="0" y="4160659"/>
        <a:ext cx="4885203" cy="682067"/>
      </dsp:txXfrm>
    </dsp:sp>
    <dsp:sp modelId="{F0D693CB-D025-4EC5-9D92-F79BB78DAA3C}">
      <dsp:nvSpPr>
        <dsp:cNvPr id="0" name=""/>
        <dsp:cNvSpPr/>
      </dsp:nvSpPr>
      <dsp:spPr>
        <a:xfrm rot="10800000">
          <a:off x="0" y="3121190"/>
          <a:ext cx="4885203" cy="1049706"/>
        </a:xfrm>
        <a:prstGeom prst="upArrowCallout">
          <a:avLst/>
        </a:prstGeom>
        <a:solidFill>
          <a:schemeClr val="accent2">
            <a:hueOff val="1872608"/>
            <a:satOff val="-2336"/>
            <a:lumOff val="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Statue bodies, licking ivy</a:t>
          </a:r>
        </a:p>
      </dsp:txBody>
      <dsp:txXfrm rot="10800000">
        <a:off x="0" y="3121190"/>
        <a:ext cx="4885203" cy="682067"/>
      </dsp:txXfrm>
    </dsp:sp>
    <dsp:sp modelId="{9A2FDEDF-E020-4ABD-A0C4-814652184695}">
      <dsp:nvSpPr>
        <dsp:cNvPr id="0" name=""/>
        <dsp:cNvSpPr/>
      </dsp:nvSpPr>
      <dsp:spPr>
        <a:xfrm rot="10800000">
          <a:off x="0" y="2081721"/>
          <a:ext cx="4885203" cy="1049706"/>
        </a:xfrm>
        <a:prstGeom prst="upArrowCallout">
          <a:avLst/>
        </a:prstGeom>
        <a:solidFill>
          <a:schemeClr val="accent2">
            <a:hueOff val="2808911"/>
            <a:satOff val="-3503"/>
            <a:lumOff val="8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Mouths (lapping up, eating, singing)</a:t>
          </a:r>
        </a:p>
      </dsp:txBody>
      <dsp:txXfrm rot="10800000">
        <a:off x="0" y="2081721"/>
        <a:ext cx="4885203" cy="682067"/>
      </dsp:txXfrm>
    </dsp:sp>
    <dsp:sp modelId="{1F7BA6AB-0324-48EC-97FB-1A2728732468}">
      <dsp:nvSpPr>
        <dsp:cNvPr id="0" name=""/>
        <dsp:cNvSpPr/>
      </dsp:nvSpPr>
      <dsp:spPr>
        <a:xfrm rot="10800000">
          <a:off x="0" y="1042252"/>
          <a:ext cx="4885203" cy="1049706"/>
        </a:xfrm>
        <a:prstGeom prst="upArrowCallout">
          <a:avLst/>
        </a:prstGeom>
        <a:solidFill>
          <a:schemeClr val="accent2">
            <a:hueOff val="3745215"/>
            <a:satOff val="-4671"/>
            <a:lumOff val="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Lips</a:t>
          </a:r>
        </a:p>
      </dsp:txBody>
      <dsp:txXfrm rot="10800000">
        <a:off x="0" y="1042252"/>
        <a:ext cx="4885203" cy="682067"/>
      </dsp:txXfrm>
    </dsp:sp>
    <dsp:sp modelId="{43E0E1DF-83D5-411C-82AF-C17D36988F72}">
      <dsp:nvSpPr>
        <dsp:cNvPr id="0" name=""/>
        <dsp:cNvSpPr/>
      </dsp:nvSpPr>
      <dsp:spPr>
        <a:xfrm rot="10800000">
          <a:off x="0" y="2783"/>
          <a:ext cx="4885203" cy="1049706"/>
        </a:xfrm>
        <a:prstGeom prst="upArrowCallou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Key images and themes:</a:t>
          </a:r>
        </a:p>
      </dsp:txBody>
      <dsp:txXfrm rot="10800000">
        <a:off x="0" y="2783"/>
        <a:ext cx="4885203" cy="6820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F2B3-1CFE-F946-A4EC-693E58C61E29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179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F2B3-1CFE-F946-A4EC-693E58C61E29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033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F2B3-1CFE-F946-A4EC-693E58C61E29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3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F2B3-1CFE-F946-A4EC-693E58C61E29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312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F2B3-1CFE-F946-A4EC-693E58C61E29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9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F2B3-1CFE-F946-A4EC-693E58C61E29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79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F2B3-1CFE-F946-A4EC-693E58C61E29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728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F2B3-1CFE-F946-A4EC-693E58C61E29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567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F2B3-1CFE-F946-A4EC-693E58C61E29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453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F2B3-1CFE-F946-A4EC-693E58C61E29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52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F2B3-1CFE-F946-A4EC-693E58C61E29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69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6F2B3-1CFE-F946-A4EC-693E58C61E29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234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lizard&#10;&#10;Description automatically generated">
            <a:extLst>
              <a:ext uri="{FF2B5EF4-FFF2-40B4-BE49-F238E27FC236}">
                <a16:creationId xmlns:a16="http://schemas.microsoft.com/office/drawing/2014/main" id="{23299708-07B4-452D-8AA4-3C9D329423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99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4882442" y="2714171"/>
            <a:ext cx="4261558" cy="4150119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68580" tIns="34290" rIns="68580" bIns="34290" rtlCol="0" anchor="t">
            <a:normAutofit/>
          </a:bodyPr>
          <a:lstStyle/>
          <a:p>
            <a:pPr algn="ctr">
              <a:spcAft>
                <a:spcPts val="750"/>
              </a:spcAft>
              <a:buClr>
                <a:schemeClr val="tx1"/>
              </a:buClr>
              <a:buSzPct val="100000"/>
            </a:pPr>
            <a:endParaRPr lang="en-US" sz="1200" cap="al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52060" y="4052053"/>
            <a:ext cx="4091920" cy="1057581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3600" dirty="0" err="1">
                <a:solidFill>
                  <a:schemeClr val="accent2">
                    <a:lumMod val="75000"/>
                  </a:schemeClr>
                </a:solidFill>
                <a:cs typeface="American Typewriter"/>
              </a:rPr>
              <a:t>Persius</a:t>
            </a:r>
            <a:r>
              <a:rPr lang="en-US" sz="3600" dirty="0">
                <a:solidFill>
                  <a:schemeClr val="accent2">
                    <a:lumMod val="75000"/>
                  </a:schemeClr>
                </a:solidFill>
                <a:cs typeface="American Typewriter"/>
              </a:rPr>
              <a:t> and the </a:t>
            </a:r>
            <a:br>
              <a:rPr lang="en-US" sz="3600" dirty="0">
                <a:solidFill>
                  <a:schemeClr val="accent2">
                    <a:lumMod val="75000"/>
                  </a:schemeClr>
                </a:solidFill>
                <a:cs typeface="American Typewriter"/>
              </a:rPr>
            </a:br>
            <a:r>
              <a:rPr lang="en-US" sz="3600" dirty="0">
                <a:solidFill>
                  <a:schemeClr val="accent2">
                    <a:lumMod val="75000"/>
                  </a:schemeClr>
                </a:solidFill>
                <a:cs typeface="American Typewriter"/>
              </a:rPr>
              <a:t>poem made flesh (II)</a:t>
            </a:r>
            <a:br>
              <a:rPr lang="en-US" sz="3600" dirty="0">
                <a:cs typeface="American Typewriter"/>
              </a:rPr>
            </a:br>
            <a:endParaRPr lang="en-US" sz="3500" dirty="0">
              <a:latin typeface="+mn-lt"/>
              <a:cs typeface="American Typewri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37637" y="5243376"/>
            <a:ext cx="3247697" cy="51246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tx1"/>
                </a:solidFill>
                <a:cs typeface="American Typewriter"/>
              </a:rPr>
              <a:t>Vulnerable body Term 2, lecture 3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10703" y="5154215"/>
            <a:ext cx="701565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632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99" y="930201"/>
            <a:ext cx="9018801" cy="549176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en-GB" b="1" i="1" dirty="0">
                <a:latin typeface="+mj-lt"/>
              </a:rPr>
              <a:t>Sat</a:t>
            </a:r>
            <a:r>
              <a:rPr lang="en-GB" b="1" dirty="0">
                <a:latin typeface="+mj-lt"/>
              </a:rPr>
              <a:t>.3.58-9:</a:t>
            </a:r>
            <a:endParaRPr lang="it-IT" dirty="0">
              <a:latin typeface="+mj-lt"/>
            </a:endParaRPr>
          </a:p>
          <a:p>
            <a:pPr marL="0" indent="0">
              <a:buNone/>
            </a:pPr>
            <a:r>
              <a:rPr lang="en-GB" dirty="0">
                <a:latin typeface="+mj-lt"/>
                <a:cs typeface="American Typewriter"/>
              </a:rPr>
              <a:t>Yet you’re still</a:t>
            </a:r>
            <a:r>
              <a:rPr lang="it-IT" dirty="0">
                <a:latin typeface="+mj-lt"/>
                <a:cs typeface="American Typewriter"/>
              </a:rPr>
              <a:t> </a:t>
            </a:r>
            <a:r>
              <a:rPr lang="en-GB" dirty="0">
                <a:latin typeface="+mj-lt"/>
                <a:cs typeface="American Typewriter"/>
              </a:rPr>
              <a:t>snoring, your lolling head </a:t>
            </a:r>
          </a:p>
          <a:p>
            <a:pPr marL="0" indent="0">
              <a:buNone/>
            </a:pPr>
            <a:r>
              <a:rPr lang="en-GB" dirty="0">
                <a:latin typeface="+mj-lt"/>
                <a:cs typeface="American Typewriter"/>
              </a:rPr>
              <a:t>With its jawbone unhinged,</a:t>
            </a:r>
            <a:endParaRPr lang="it-IT" dirty="0">
              <a:latin typeface="+mj-lt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+mj-lt"/>
                <a:cs typeface="American Typewriter"/>
              </a:rPr>
              <a:t>Still yawning yesterday’s yawn, your mouth wide open.</a:t>
            </a:r>
            <a:endParaRPr lang="it-IT" dirty="0">
              <a:latin typeface="+mj-lt"/>
              <a:cs typeface="American Typewriter"/>
            </a:endParaRPr>
          </a:p>
          <a:p>
            <a:pPr marL="0" indent="0">
              <a:buNone/>
            </a:pPr>
            <a:r>
              <a:rPr lang="en-GB" b="1" dirty="0">
                <a:latin typeface="+mj-lt"/>
              </a:rPr>
              <a:t> </a:t>
            </a:r>
            <a:endParaRPr lang="it-IT" dirty="0">
              <a:latin typeface="+mj-lt"/>
            </a:endParaRPr>
          </a:p>
          <a:p>
            <a:r>
              <a:rPr lang="en-GB" b="1" i="1" dirty="0">
                <a:latin typeface="+mj-lt"/>
              </a:rPr>
              <a:t>Sat.</a:t>
            </a:r>
            <a:r>
              <a:rPr lang="en-GB" b="1" dirty="0">
                <a:latin typeface="+mj-lt"/>
              </a:rPr>
              <a:t>3.98-105:</a:t>
            </a:r>
            <a:endParaRPr lang="it-IT" dirty="0">
              <a:latin typeface="+mj-lt"/>
            </a:endParaRPr>
          </a:p>
          <a:p>
            <a:pPr marL="0" indent="0">
              <a:buNone/>
            </a:pPr>
            <a:r>
              <a:rPr lang="en-GB" dirty="0">
                <a:latin typeface="+mj-lt"/>
                <a:cs typeface="American Typewriter"/>
              </a:rPr>
              <a:t>Stuffed from his feasting he goes white-bellied</a:t>
            </a:r>
            <a:endParaRPr lang="it-IT" dirty="0">
              <a:latin typeface="+mj-lt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+mj-lt"/>
                <a:cs typeface="American Typewriter"/>
              </a:rPr>
              <a:t>To bathe, but as he drinks, his throat emitting long noxious</a:t>
            </a:r>
            <a:endParaRPr lang="it-IT" dirty="0">
              <a:latin typeface="+mj-lt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+mj-lt"/>
                <a:cs typeface="American Typewriter"/>
              </a:rPr>
              <a:t>Belches, a sudden tremor makes the warm glass slip from</a:t>
            </a:r>
            <a:endParaRPr lang="it-IT" dirty="0">
              <a:latin typeface="+mj-lt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+mj-lt"/>
                <a:cs typeface="American Typewriter"/>
              </a:rPr>
              <a:t>His hand, his bared teeth chatter, and the greasy food slides</a:t>
            </a:r>
            <a:endParaRPr lang="it-IT" dirty="0">
              <a:latin typeface="+mj-lt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+mj-lt"/>
                <a:cs typeface="American Typewriter"/>
              </a:rPr>
              <a:t>From his slack mouth. Then it’s the bugle, the candles, and</a:t>
            </a:r>
            <a:endParaRPr lang="it-IT" dirty="0">
              <a:latin typeface="+mj-lt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+mj-lt"/>
                <a:cs typeface="American Typewriter"/>
              </a:rPr>
              <a:t>Finally the dear deceased, thick-coated with perfumed balm,</a:t>
            </a:r>
            <a:endParaRPr lang="it-IT" dirty="0">
              <a:latin typeface="+mj-lt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+mj-lt"/>
                <a:cs typeface="American Typewriter"/>
              </a:rPr>
              <a:t>On a tall bier, with his rigid heels extended towards the door.</a:t>
            </a:r>
            <a:endParaRPr lang="it-IT" dirty="0">
              <a:latin typeface="+mj-lt"/>
              <a:cs typeface="American Typewriter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31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52663" y="321177"/>
            <a:ext cx="3249230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677" y="914400"/>
            <a:ext cx="27432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4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 recipe (New Yorker sketch)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3344" y="3910267"/>
            <a:ext cx="1940093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 descr="A person holding a banana&#10;&#10;Description automatically generated">
            <a:extLst>
              <a:ext uri="{FF2B5EF4-FFF2-40B4-BE49-F238E27FC236}">
                <a16:creationId xmlns:a16="http://schemas.microsoft.com/office/drawing/2014/main" id="{1DA83792-4A8D-4919-9031-AD68B7DEC4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5366" y="575320"/>
            <a:ext cx="4915159" cy="5715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722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63877"/>
            <a:ext cx="2620771" cy="4930246"/>
          </a:xfrm>
        </p:spPr>
        <p:txBody>
          <a:bodyPr>
            <a:normAutofit/>
          </a:bodyPr>
          <a:lstStyle/>
          <a:p>
            <a:pPr algn="r"/>
            <a:r>
              <a:rPr lang="en-US" sz="3100">
                <a:solidFill>
                  <a:schemeClr val="accent1"/>
                </a:solidFill>
                <a:latin typeface="+mn-lt"/>
                <a:cs typeface="American Typewriter"/>
              </a:rPr>
              <a:t>Persius’ bitter (flavoursome?) brew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2023" y="963877"/>
            <a:ext cx="4783327" cy="4930246"/>
          </a:xfrm>
        </p:spPr>
        <p:txBody>
          <a:bodyPr anchor="ctr">
            <a:normAutofit/>
          </a:bodyPr>
          <a:lstStyle/>
          <a:p>
            <a:endParaRPr lang="en-US" sz="2100" dirty="0"/>
          </a:p>
          <a:p>
            <a:r>
              <a:rPr lang="en-US" sz="2400" dirty="0">
                <a:cs typeface="American Typewriter"/>
              </a:rPr>
              <a:t>Is aggressive intensity necessarily painful?</a:t>
            </a:r>
          </a:p>
          <a:p>
            <a:endParaRPr lang="en-US" sz="2400" dirty="0">
              <a:latin typeface="American Typewriter"/>
              <a:cs typeface="American Typewriter"/>
            </a:endParaRPr>
          </a:p>
          <a:p>
            <a:r>
              <a:rPr lang="en-US" sz="2400" dirty="0">
                <a:cs typeface="American Typewriter"/>
              </a:rPr>
              <a:t>Is there any way it could be pleasurable?</a:t>
            </a:r>
          </a:p>
        </p:txBody>
      </p:sp>
    </p:spTree>
    <p:extLst>
      <p:ext uri="{BB962C8B-B14F-4D97-AF65-F5344CB8AC3E}">
        <p14:creationId xmlns:p14="http://schemas.microsoft.com/office/powerpoint/2010/main" val="1762918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6700" y="0"/>
            <a:ext cx="8610371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419" y="826680"/>
            <a:ext cx="7375161" cy="1325563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  <a:latin typeface="+mn-lt"/>
                <a:cs typeface="American Typewriter"/>
              </a:rPr>
              <a:t>Persius: the problem/paradox/stimulus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4419" y="3092970"/>
            <a:ext cx="7375161" cy="362787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+mj-lt"/>
                <a:cs typeface="American Typewriter"/>
              </a:rPr>
              <a:t>The challenge is to harden/straighten up, as we immerse ourselves in poetry that is all about bending and mixing…</a:t>
            </a:r>
          </a:p>
          <a:p>
            <a:r>
              <a:rPr lang="en-US" sz="2400" dirty="0">
                <a:solidFill>
                  <a:srgbClr val="000000"/>
                </a:solidFill>
                <a:latin typeface="+mj-lt"/>
                <a:cs typeface="American Typewriter"/>
              </a:rPr>
              <a:t>Consuming satire’s latest pungent, rich mixed dish will not leave you feeling detoxed and pure… Are you what you eat?</a:t>
            </a:r>
          </a:p>
          <a:p>
            <a:endParaRPr lang="en-US" sz="2400" dirty="0">
              <a:solidFill>
                <a:srgbClr val="000000"/>
              </a:solidFill>
              <a:latin typeface="+mj-lt"/>
              <a:cs typeface="American Typewriter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+mj-lt"/>
                <a:cs typeface="American Typewriter"/>
              </a:rPr>
              <a:t>               Is this problem resolvable, or indigestible?</a:t>
            </a:r>
          </a:p>
          <a:p>
            <a:endParaRPr lang="en-US" sz="1700" dirty="0">
              <a:solidFill>
                <a:srgbClr val="000000"/>
              </a:solidFill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483622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American Typewriter"/>
              </a:rPr>
              <a:t>Critical positions: recap/expand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lnSpcReduction="10000"/>
          </a:bodyPr>
          <a:lstStyle/>
          <a:p>
            <a:r>
              <a:rPr lang="en-US" sz="2400" dirty="0" err="1">
                <a:solidFill>
                  <a:srgbClr val="000090"/>
                </a:solidFill>
                <a:cs typeface="American Typewriter"/>
              </a:rPr>
              <a:t>S.Bartsch</a:t>
            </a:r>
            <a:r>
              <a:rPr lang="en-US" sz="2400" dirty="0">
                <a:cs typeface="American Typewriter"/>
              </a:rPr>
              <a:t> (2015, 11): </a:t>
            </a:r>
            <a:r>
              <a:rPr lang="en-US" sz="2400" dirty="0" err="1">
                <a:cs typeface="American Typewriter"/>
              </a:rPr>
              <a:t>Persius</a:t>
            </a:r>
            <a:r>
              <a:rPr lang="en-US" sz="2400" dirty="0">
                <a:cs typeface="American Typewriter"/>
              </a:rPr>
              <a:t> ‘plans to leave us with a self-canceling collection of images that demand to be transcended in favor of something else.’ </a:t>
            </a:r>
          </a:p>
          <a:p>
            <a:endParaRPr lang="en-US" sz="2400" dirty="0">
              <a:cs typeface="American Typewriter"/>
            </a:endParaRPr>
          </a:p>
          <a:p>
            <a:r>
              <a:rPr lang="en-US" sz="2400" dirty="0" err="1">
                <a:solidFill>
                  <a:srgbClr val="800000"/>
                </a:solidFill>
                <a:cs typeface="American Typewriter"/>
              </a:rPr>
              <a:t>K.Freudenburg</a:t>
            </a:r>
            <a:r>
              <a:rPr lang="en-US" sz="2400" dirty="0">
                <a:solidFill>
                  <a:srgbClr val="800000"/>
                </a:solidFill>
                <a:cs typeface="American Typewriter"/>
              </a:rPr>
              <a:t> </a:t>
            </a:r>
            <a:r>
              <a:rPr lang="en-US" sz="2400" dirty="0">
                <a:cs typeface="American Typewriter"/>
              </a:rPr>
              <a:t>(2001, 132): ‘…these poems hurl us back into the abyss,  shattering smugness by leaving us there to spin in a bearing-less space.’</a:t>
            </a:r>
          </a:p>
          <a:p>
            <a:endParaRPr lang="en-US" sz="2400" dirty="0">
              <a:cs typeface="American Typewriter"/>
            </a:endParaRPr>
          </a:p>
          <a:p>
            <a:r>
              <a:rPr lang="en-US" sz="2400" dirty="0">
                <a:solidFill>
                  <a:srgbClr val="008000"/>
                </a:solidFill>
                <a:cs typeface="American Typewriter"/>
              </a:rPr>
              <a:t>J. Henderson </a:t>
            </a:r>
            <a:r>
              <a:rPr lang="en-US" sz="2400" dirty="0">
                <a:cs typeface="American Typewriter"/>
              </a:rPr>
              <a:t>(1999, </a:t>
            </a:r>
            <a:r>
              <a:rPr lang="en-US" sz="2400" i="1" dirty="0">
                <a:cs typeface="American Typewriter"/>
              </a:rPr>
              <a:t>Writing Down Rome</a:t>
            </a:r>
            <a:r>
              <a:rPr lang="en-US" sz="2400" dirty="0">
                <a:cs typeface="American Typewriter"/>
              </a:rPr>
              <a:t>, 232, 237): </a:t>
            </a:r>
            <a:r>
              <a:rPr lang="en-US" sz="2400" dirty="0" err="1">
                <a:cs typeface="American Typewriter"/>
              </a:rPr>
              <a:t>Persius</a:t>
            </a:r>
            <a:r>
              <a:rPr lang="en-US" sz="2400" dirty="0">
                <a:cs typeface="American Typewriter"/>
              </a:rPr>
              <a:t>’ ‘writing acts out a scene of mastery, the fantasy/ideology of an absolute control of Self as boundary and teleology of human freedom’… ‘…he portrays a struggle towards self-criticism.’</a:t>
            </a:r>
          </a:p>
        </p:txBody>
      </p:sp>
    </p:spTree>
    <p:extLst>
      <p:ext uri="{BB962C8B-B14F-4D97-AF65-F5344CB8AC3E}">
        <p14:creationId xmlns:p14="http://schemas.microsoft.com/office/powerpoint/2010/main" val="181215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99" y="930201"/>
            <a:ext cx="9018801" cy="549176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en-GB" b="1" i="1" dirty="0">
                <a:latin typeface="+mj-lt"/>
              </a:rPr>
              <a:t>Sat</a:t>
            </a:r>
            <a:r>
              <a:rPr lang="en-GB" b="1" dirty="0">
                <a:latin typeface="+mj-lt"/>
              </a:rPr>
              <a:t>.3.58-9:</a:t>
            </a:r>
            <a:endParaRPr lang="it-IT" dirty="0">
              <a:latin typeface="+mj-lt"/>
            </a:endParaRPr>
          </a:p>
          <a:p>
            <a:pPr marL="0" indent="0">
              <a:buNone/>
            </a:pPr>
            <a:r>
              <a:rPr lang="en-GB" dirty="0">
                <a:latin typeface="+mj-lt"/>
                <a:cs typeface="American Typewriter"/>
              </a:rPr>
              <a:t>Yet you’re still</a:t>
            </a:r>
            <a:r>
              <a:rPr lang="it-IT" dirty="0">
                <a:latin typeface="+mj-lt"/>
                <a:cs typeface="American Typewriter"/>
              </a:rPr>
              <a:t> </a:t>
            </a:r>
            <a:r>
              <a:rPr lang="en-GB" dirty="0">
                <a:latin typeface="+mj-lt"/>
                <a:cs typeface="American Typewriter"/>
              </a:rPr>
              <a:t>snoring, your lolling head </a:t>
            </a:r>
          </a:p>
          <a:p>
            <a:pPr marL="0" indent="0">
              <a:buNone/>
            </a:pPr>
            <a:r>
              <a:rPr lang="en-GB" dirty="0">
                <a:latin typeface="+mj-lt"/>
                <a:cs typeface="American Typewriter"/>
              </a:rPr>
              <a:t>With its jawbone unhinged,</a:t>
            </a:r>
            <a:endParaRPr lang="it-IT" dirty="0">
              <a:latin typeface="+mj-lt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+mj-lt"/>
                <a:cs typeface="American Typewriter"/>
              </a:rPr>
              <a:t>Still yawning yesterday’s yawn, your mouth wide open.</a:t>
            </a:r>
            <a:endParaRPr lang="it-IT" dirty="0">
              <a:latin typeface="+mj-lt"/>
              <a:cs typeface="American Typewriter"/>
            </a:endParaRPr>
          </a:p>
          <a:p>
            <a:pPr marL="0" indent="0">
              <a:buNone/>
            </a:pPr>
            <a:r>
              <a:rPr lang="en-GB" b="1" dirty="0">
                <a:latin typeface="+mj-lt"/>
              </a:rPr>
              <a:t> </a:t>
            </a:r>
            <a:endParaRPr lang="it-IT" dirty="0">
              <a:latin typeface="+mj-lt"/>
            </a:endParaRPr>
          </a:p>
          <a:p>
            <a:r>
              <a:rPr lang="en-GB" b="1" i="1" dirty="0">
                <a:latin typeface="+mj-lt"/>
              </a:rPr>
              <a:t>Sat.</a:t>
            </a:r>
            <a:r>
              <a:rPr lang="en-GB" b="1" dirty="0">
                <a:latin typeface="+mj-lt"/>
              </a:rPr>
              <a:t>3.98-105:</a:t>
            </a:r>
            <a:endParaRPr lang="it-IT" dirty="0">
              <a:latin typeface="+mj-lt"/>
            </a:endParaRPr>
          </a:p>
          <a:p>
            <a:pPr marL="0" indent="0">
              <a:buNone/>
            </a:pPr>
            <a:r>
              <a:rPr lang="en-GB" dirty="0">
                <a:latin typeface="+mj-lt"/>
                <a:cs typeface="American Typewriter"/>
              </a:rPr>
              <a:t>Stuffed from his feasting he goes white-bellied</a:t>
            </a:r>
            <a:endParaRPr lang="it-IT" dirty="0">
              <a:latin typeface="+mj-lt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+mj-lt"/>
                <a:cs typeface="American Typewriter"/>
              </a:rPr>
              <a:t>To bathe, but as he drinks, his throat emitting long noxious</a:t>
            </a:r>
            <a:endParaRPr lang="it-IT" dirty="0">
              <a:latin typeface="+mj-lt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+mj-lt"/>
                <a:cs typeface="American Typewriter"/>
              </a:rPr>
              <a:t>Belches, a sudden tremor makes the warm glass slip from</a:t>
            </a:r>
            <a:endParaRPr lang="it-IT" dirty="0">
              <a:latin typeface="+mj-lt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+mj-lt"/>
                <a:cs typeface="American Typewriter"/>
              </a:rPr>
              <a:t>His hand, his bared teeth chatter, and the greasy food slides</a:t>
            </a:r>
            <a:endParaRPr lang="it-IT" dirty="0">
              <a:latin typeface="+mj-lt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+mj-lt"/>
                <a:cs typeface="American Typewriter"/>
              </a:rPr>
              <a:t>From his slack mouth. Then it’s the bugle, the candles, and</a:t>
            </a:r>
            <a:endParaRPr lang="it-IT" dirty="0">
              <a:latin typeface="+mj-lt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+mj-lt"/>
                <a:cs typeface="American Typewriter"/>
              </a:rPr>
              <a:t>Finally the dear deceased, thick-coated with perfumed balm,</a:t>
            </a:r>
            <a:endParaRPr lang="it-IT" dirty="0">
              <a:latin typeface="+mj-lt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+mj-lt"/>
                <a:cs typeface="American Typewriter"/>
              </a:rPr>
              <a:t>On a tall bier, with his rigid heels extended towards the door.</a:t>
            </a:r>
            <a:endParaRPr lang="it-IT" dirty="0">
              <a:latin typeface="+mj-lt"/>
              <a:cs typeface="American Typewriter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200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63877"/>
            <a:ext cx="2620771" cy="4930246"/>
          </a:xfrm>
        </p:spPr>
        <p:txBody>
          <a:bodyPr>
            <a:normAutofit/>
          </a:bodyPr>
          <a:lstStyle/>
          <a:p>
            <a:pPr algn="r"/>
            <a:r>
              <a:rPr lang="en-US">
                <a:solidFill>
                  <a:schemeClr val="accent1"/>
                </a:solidFill>
                <a:latin typeface="+mn-lt"/>
                <a:cs typeface="American Typewriter"/>
              </a:rPr>
              <a:t>The prologue: recap and expand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2023" y="963877"/>
            <a:ext cx="4783327" cy="493024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100"/>
              <a:t>Questions:</a:t>
            </a:r>
          </a:p>
          <a:p>
            <a:pPr marL="0" indent="0">
              <a:buNone/>
            </a:pPr>
            <a:endParaRPr lang="en-US" sz="2100"/>
          </a:p>
          <a:p>
            <a:r>
              <a:rPr lang="en-US" sz="2100">
                <a:cs typeface="American Typewriter"/>
              </a:rPr>
              <a:t>What are ‘</a:t>
            </a:r>
            <a:r>
              <a:rPr lang="en-US" sz="2100" i="1">
                <a:cs typeface="American Typewriter"/>
              </a:rPr>
              <a:t>nostra verba</a:t>
            </a:r>
            <a:r>
              <a:rPr lang="en-US" sz="2100">
                <a:cs typeface="American Typewriter"/>
              </a:rPr>
              <a:t>’ (‘our words’)? What makes them distinct from parroted language? Is all human language repetition? </a:t>
            </a:r>
          </a:p>
          <a:p>
            <a:endParaRPr lang="en-US" sz="2100">
              <a:cs typeface="American Typewriter"/>
            </a:endParaRPr>
          </a:p>
          <a:p>
            <a:r>
              <a:rPr lang="en-US" sz="2100">
                <a:cs typeface="American Typewriter"/>
              </a:rPr>
              <a:t>To what extent does Persius (get his audience to) ‘parrot’ / ‘crow’ in this poem, and to what extent does he manage to create something completely new?</a:t>
            </a:r>
          </a:p>
        </p:txBody>
      </p:sp>
    </p:spTree>
    <p:extLst>
      <p:ext uri="{BB962C8B-B14F-4D97-AF65-F5344CB8AC3E}">
        <p14:creationId xmlns:p14="http://schemas.microsoft.com/office/powerpoint/2010/main" val="2239609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072" y="470925"/>
            <a:ext cx="3285756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271" y="1012004"/>
            <a:ext cx="2562119" cy="4795408"/>
          </a:xfrm>
        </p:spPr>
        <p:txBody>
          <a:bodyPr>
            <a:normAutofit/>
          </a:bodyPr>
          <a:lstStyle/>
          <a:p>
            <a:r>
              <a:rPr lang="en-US" sz="2800">
                <a:solidFill>
                  <a:srgbClr val="FFFFFF"/>
                </a:solidFill>
                <a:cs typeface="American Typewriter"/>
              </a:rPr>
              <a:t>No-one escapes bodies (=vulnerability)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8FDABE6-DEAE-4677-A970-51068E9E8B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6087397"/>
              </p:ext>
            </p:extLst>
          </p:nvPr>
        </p:nvGraphicFramePr>
        <p:xfrm>
          <a:off x="3895725" y="470924"/>
          <a:ext cx="4885203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1191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699" y="687480"/>
            <a:ext cx="5605629" cy="99417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000" dirty="0">
                <a:latin typeface="+mn-lt"/>
                <a:cs typeface="American Typewriter"/>
              </a:rPr>
              <a:t>The worst essay crisis ever </a:t>
            </a:r>
            <a:br>
              <a:rPr lang="en-US" sz="3000" dirty="0">
                <a:latin typeface="+mn-lt"/>
                <a:cs typeface="American Typewriter"/>
              </a:rPr>
            </a:br>
            <a:r>
              <a:rPr lang="en-US" sz="3000" dirty="0">
                <a:latin typeface="+mn-lt"/>
                <a:cs typeface="American Typewriter"/>
              </a:rPr>
              <a:t>(</a:t>
            </a:r>
            <a:r>
              <a:rPr lang="en-US" sz="3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American Typewriter"/>
              </a:rPr>
              <a:t>Persius</a:t>
            </a:r>
            <a:r>
              <a:rPr lang="en-US" sz="30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American Typewriter"/>
              </a:rPr>
              <a:t> </a:t>
            </a:r>
            <a:r>
              <a:rPr lang="en-US" sz="30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American Typewriter"/>
              </a:rPr>
              <a:t>Sat</a:t>
            </a:r>
            <a:r>
              <a:rPr lang="en-US" sz="30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American Typewriter"/>
              </a:rPr>
              <a:t>.3.1-14</a:t>
            </a:r>
            <a:r>
              <a:rPr lang="en-US" sz="3000" dirty="0">
                <a:latin typeface="+mn-lt"/>
                <a:cs typeface="American Typewriter"/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2321" y="1794511"/>
            <a:ext cx="5033221" cy="4903470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it-IT" sz="1300" dirty="0">
              <a:cs typeface="American Typewriter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GB" sz="1300" dirty="0">
                <a:cs typeface="American Typewriter"/>
              </a:rPr>
              <a:t>– </a:t>
            </a:r>
            <a:r>
              <a:rPr lang="en-GB" sz="1600" dirty="0">
                <a:cs typeface="American Typewriter"/>
              </a:rPr>
              <a:t>It’s always like this. Morning’s already bright through</a:t>
            </a:r>
            <a:endParaRPr lang="it-IT" sz="1600" dirty="0">
              <a:cs typeface="American Typewriter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GB" sz="1600" dirty="0">
                <a:cs typeface="American Typewriter"/>
              </a:rPr>
              <a:t>the shutters, swelling the narrow cracks with light,</a:t>
            </a:r>
            <a:endParaRPr lang="it-IT" sz="1600" dirty="0">
              <a:cs typeface="American Typewriter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GB" sz="1600" dirty="0">
                <a:cs typeface="American Typewriter"/>
              </a:rPr>
              <a:t>and I’m snoring enough to drown the wild </a:t>
            </a:r>
            <a:r>
              <a:rPr lang="en-GB" sz="1600" dirty="0" err="1">
                <a:cs typeface="American Typewriter"/>
              </a:rPr>
              <a:t>Falernian</a:t>
            </a:r>
            <a:r>
              <a:rPr lang="en-GB" sz="1600" dirty="0">
                <a:cs typeface="American Typewriter"/>
              </a:rPr>
              <a:t>,</a:t>
            </a:r>
            <a:endParaRPr lang="it-IT" sz="1600" dirty="0">
              <a:cs typeface="American Typewriter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GB" sz="1600" dirty="0">
                <a:cs typeface="American Typewriter"/>
              </a:rPr>
              <a:t>and the shadow on the sundial’s now nearing eleven. </a:t>
            </a:r>
            <a:endParaRPr lang="it-IT" sz="1600" dirty="0">
              <a:cs typeface="American Typewriter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GB" sz="1600" dirty="0">
                <a:cs typeface="American Typewriter"/>
              </a:rPr>
              <a:t>– ‘What are you up to?’ cries a voice. ‘The Dog-Star’s</a:t>
            </a:r>
            <a:endParaRPr lang="it-IT" sz="1600" dirty="0">
              <a:cs typeface="American Typewriter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GB" sz="1600" dirty="0">
                <a:cs typeface="American Typewriter"/>
              </a:rPr>
              <a:t>been scorching the crops, madly, for hours already, </a:t>
            </a:r>
            <a:endParaRPr lang="it-IT" sz="1600" dirty="0">
              <a:cs typeface="American Typewriter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GB" sz="1600" dirty="0">
                <a:cs typeface="American Typewriter"/>
              </a:rPr>
              <a:t>and all the cows are sheltering under the spreading elm.’ </a:t>
            </a:r>
            <a:endParaRPr lang="it-IT" sz="1600" dirty="0">
              <a:cs typeface="American Typewriter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GB" sz="1600" dirty="0">
                <a:cs typeface="American Typewriter"/>
              </a:rPr>
              <a:t>– Really? Truly? Here, quickly, you. No one there?</a:t>
            </a:r>
            <a:endParaRPr lang="it-IT" sz="1600" dirty="0">
              <a:cs typeface="American Typewriter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GB" sz="1600" dirty="0">
                <a:cs typeface="American Typewriter"/>
              </a:rPr>
              <a:t>The green bile’s flowing, my head’s bursting, you’d</a:t>
            </a:r>
            <a:endParaRPr lang="it-IT" sz="1600" dirty="0">
              <a:cs typeface="American Typewriter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GB" sz="1600" dirty="0">
                <a:cs typeface="American Typewriter"/>
              </a:rPr>
              <a:t>think all the donkey-herds in Arcadia were braying.</a:t>
            </a:r>
            <a:endParaRPr lang="it-IT" sz="1600" dirty="0">
              <a:cs typeface="American Typewriter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GB" sz="1600" dirty="0">
                <a:cs typeface="American Typewriter"/>
              </a:rPr>
              <a:t>Now my book’s to hand, the two-toned parchment</a:t>
            </a:r>
            <a:endParaRPr lang="it-IT" sz="1600" dirty="0">
              <a:cs typeface="American Typewriter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GB" sz="1600" dirty="0">
                <a:cs typeface="American Typewriter"/>
              </a:rPr>
              <a:t>purged of hair, the paper, and a jointed reed-pen.</a:t>
            </a:r>
            <a:endParaRPr lang="it-IT" sz="1600" dirty="0">
              <a:cs typeface="American Typewriter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GB" sz="1600" dirty="0">
                <a:cs typeface="American Typewriter"/>
              </a:rPr>
              <a:t>now I groan, the liquid hangs heavily from the pen,</a:t>
            </a:r>
            <a:endParaRPr lang="it-IT" sz="1600" dirty="0">
              <a:cs typeface="American Typewriter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GB" sz="1600" dirty="0">
                <a:cs typeface="American Typewriter"/>
              </a:rPr>
              <a:t>but adding water over-thins the black cuttlefish ink.</a:t>
            </a:r>
            <a:endParaRPr lang="it-IT" sz="1600" dirty="0">
              <a:cs typeface="American Typewriter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GB" sz="1600" dirty="0">
                <a:cs typeface="American Typewriter"/>
              </a:rPr>
              <a:t>Groan, the reed </a:t>
            </a:r>
            <a:r>
              <a:rPr lang="en-GB" sz="1600" b="1" i="1" dirty="0">
                <a:cs typeface="American Typewriter"/>
              </a:rPr>
              <a:t>(fistula)</a:t>
            </a:r>
            <a:r>
              <a:rPr lang="en-GB" sz="1600" dirty="0">
                <a:cs typeface="American Typewriter"/>
              </a:rPr>
              <a:t> keeps gathering up the diluted blob</a:t>
            </a:r>
            <a:r>
              <a:rPr lang="en-GB" sz="1300" dirty="0">
                <a:cs typeface="American Typewriter"/>
              </a:rPr>
              <a:t>s. </a:t>
            </a:r>
            <a:endParaRPr lang="it-IT" sz="1300" dirty="0">
              <a:cs typeface="American Typewriter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GB" sz="1300" b="1" dirty="0"/>
              <a:t> </a:t>
            </a:r>
            <a:endParaRPr lang="it-IT" sz="1300" dirty="0"/>
          </a:p>
          <a:p>
            <a:pPr>
              <a:lnSpc>
                <a:spcPct val="90000"/>
              </a:lnSpc>
            </a:pPr>
            <a:endParaRPr lang="en-US" sz="1300" dirty="0"/>
          </a:p>
          <a:p>
            <a:pPr>
              <a:lnSpc>
                <a:spcPct val="90000"/>
              </a:lnSpc>
            </a:pPr>
            <a:endParaRPr lang="en-US" sz="13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" name="Graphic 6" descr="Checkmark">
            <a:extLst>
              <a:ext uri="{FF2B5EF4-FFF2-40B4-BE49-F238E27FC236}">
                <a16:creationId xmlns:a16="http://schemas.microsoft.com/office/drawing/2014/main" id="{FBC8914A-C946-4458-B8B1-7372703515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338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i="1" dirty="0">
                <a:cs typeface="American Typewriter"/>
              </a:rPr>
              <a:t>Fistula </a:t>
            </a:r>
            <a:r>
              <a:rPr lang="en-US" dirty="0">
                <a:cs typeface="American Typewriter"/>
              </a:rPr>
              <a:t>(3.14) = reed (pen), tube, urethra, ulcer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571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562</Words>
  <Application>Microsoft Office PowerPoint</Application>
  <PresentationFormat>On-screen Show (4:3)</PresentationFormat>
  <Paragraphs>79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American Typewriter</vt:lpstr>
      <vt:lpstr>Arial</vt:lpstr>
      <vt:lpstr>Calibri</vt:lpstr>
      <vt:lpstr>Office Theme</vt:lpstr>
      <vt:lpstr>Persius and the  poem made flesh (II) </vt:lpstr>
      <vt:lpstr>Persius’ bitter (flavoursome?) brew</vt:lpstr>
      <vt:lpstr>Persius: the problem/paradox/stimulus</vt:lpstr>
      <vt:lpstr>Critical positions: recap/expand</vt:lpstr>
      <vt:lpstr>PowerPoint Presentation</vt:lpstr>
      <vt:lpstr>The prologue: recap and expand</vt:lpstr>
      <vt:lpstr>No-one escapes bodies (=vulnerability)</vt:lpstr>
      <vt:lpstr>The worst essay crisis ever  (Persius Sat.3.1-14)</vt:lpstr>
      <vt:lpstr>PowerPoint Presentation</vt:lpstr>
      <vt:lpstr>PowerPoint Presentation</vt:lpstr>
      <vt:lpstr>A recipe (New Yorker sketch)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Vulnerable Body 3</dc:title>
  <dc:creator>Emma</dc:creator>
  <cp:lastModifiedBy>Emma</cp:lastModifiedBy>
  <cp:revision>6</cp:revision>
  <dcterms:created xsi:type="dcterms:W3CDTF">2019-01-17T10:20:59Z</dcterms:created>
  <dcterms:modified xsi:type="dcterms:W3CDTF">2019-01-21T18:32:05Z</dcterms:modified>
</cp:coreProperties>
</file>