
<file path=[Content_Types].xml><?xml version="1.0" encoding="utf-8"?>
<Types xmlns="http://schemas.openxmlformats.org/package/2006/content-types">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7" r:id="rId3"/>
    <p:sldId id="258" r:id="rId4"/>
    <p:sldId id="259" r:id="rId5"/>
    <p:sldId id="260" r:id="rId6"/>
    <p:sldId id="261" r:id="rId7"/>
    <p:sldId id="262" r:id="rId8"/>
    <p:sldId id="263" r:id="rId9"/>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DF0CB"/>
    <a:srgbClr val="8000FF"/>
    <a:srgbClr val="FF00FF"/>
    <a:srgbClr val="800000"/>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88" d="100"/>
          <a:sy n="88" d="100"/>
        </p:scale>
        <p:origin x="762" y="8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it-IT"/>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it-IT"/>
              <a:t>Click to edit Master subtitle style</a:t>
            </a:r>
            <a:endParaRPr lang="en-US"/>
          </a:p>
        </p:txBody>
      </p:sp>
      <p:sp>
        <p:nvSpPr>
          <p:cNvPr id="4" name="Date Placeholder 3"/>
          <p:cNvSpPr>
            <a:spLocks noGrp="1"/>
          </p:cNvSpPr>
          <p:nvPr>
            <p:ph type="dt" sz="half" idx="10"/>
          </p:nvPr>
        </p:nvSpPr>
        <p:spPr/>
        <p:txBody>
          <a:bodyPr/>
          <a:lstStyle/>
          <a:p>
            <a:fld id="{B338A763-EE6F-5E4C-B2AD-C4C889494F43}" type="datetimeFigureOut">
              <a:rPr lang="en-US" smtClean="0"/>
              <a:t>2/15/2019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A9C2998-FB8E-064A-A23A-F54AA14417D4}" type="slidenum">
              <a:rPr lang="en-US" smtClean="0"/>
              <a:t>‹#›</a:t>
            </a:fld>
            <a:endParaRPr lang="en-US"/>
          </a:p>
        </p:txBody>
      </p:sp>
    </p:spTree>
    <p:extLst>
      <p:ext uri="{BB962C8B-B14F-4D97-AF65-F5344CB8AC3E}">
        <p14:creationId xmlns:p14="http://schemas.microsoft.com/office/powerpoint/2010/main" val="279200620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it-IT"/>
              <a:t>Click to edit Master text styles</a:t>
            </a:r>
          </a:p>
          <a:p>
            <a:pPr lvl="1"/>
            <a:r>
              <a:rPr lang="it-IT"/>
              <a:t>Second level</a:t>
            </a:r>
          </a:p>
          <a:p>
            <a:pPr lvl="2"/>
            <a:r>
              <a:rPr lang="it-IT"/>
              <a:t>Third level</a:t>
            </a:r>
          </a:p>
          <a:p>
            <a:pPr lvl="3"/>
            <a:r>
              <a:rPr lang="it-IT"/>
              <a:t>Fourth level</a:t>
            </a:r>
          </a:p>
          <a:p>
            <a:pPr lvl="4"/>
            <a:r>
              <a:rPr lang="it-IT"/>
              <a:t>Fifth level</a:t>
            </a:r>
            <a:endParaRPr lang="en-US"/>
          </a:p>
        </p:txBody>
      </p:sp>
      <p:sp>
        <p:nvSpPr>
          <p:cNvPr id="4" name="Date Placeholder 3"/>
          <p:cNvSpPr>
            <a:spLocks noGrp="1"/>
          </p:cNvSpPr>
          <p:nvPr>
            <p:ph type="dt" sz="half" idx="10"/>
          </p:nvPr>
        </p:nvSpPr>
        <p:spPr/>
        <p:txBody>
          <a:bodyPr/>
          <a:lstStyle/>
          <a:p>
            <a:fld id="{B338A763-EE6F-5E4C-B2AD-C4C889494F43}" type="datetimeFigureOut">
              <a:rPr lang="en-US" smtClean="0"/>
              <a:t>2/15/2019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A9C2998-FB8E-064A-A23A-F54AA14417D4}" type="slidenum">
              <a:rPr lang="en-US" smtClean="0"/>
              <a:t>‹#›</a:t>
            </a:fld>
            <a:endParaRPr lang="en-US"/>
          </a:p>
        </p:txBody>
      </p:sp>
    </p:spTree>
    <p:extLst>
      <p:ext uri="{BB962C8B-B14F-4D97-AF65-F5344CB8AC3E}">
        <p14:creationId xmlns:p14="http://schemas.microsoft.com/office/powerpoint/2010/main" val="176406681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it-IT"/>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it-IT"/>
              <a:t>Click to edit Master text styles</a:t>
            </a:r>
          </a:p>
          <a:p>
            <a:pPr lvl="1"/>
            <a:r>
              <a:rPr lang="it-IT"/>
              <a:t>Second level</a:t>
            </a:r>
          </a:p>
          <a:p>
            <a:pPr lvl="2"/>
            <a:r>
              <a:rPr lang="it-IT"/>
              <a:t>Third level</a:t>
            </a:r>
          </a:p>
          <a:p>
            <a:pPr lvl="3"/>
            <a:r>
              <a:rPr lang="it-IT"/>
              <a:t>Fourth level</a:t>
            </a:r>
          </a:p>
          <a:p>
            <a:pPr lvl="4"/>
            <a:r>
              <a:rPr lang="it-IT"/>
              <a:t>Fifth level</a:t>
            </a:r>
            <a:endParaRPr lang="en-US"/>
          </a:p>
        </p:txBody>
      </p:sp>
      <p:sp>
        <p:nvSpPr>
          <p:cNvPr id="4" name="Date Placeholder 3"/>
          <p:cNvSpPr>
            <a:spLocks noGrp="1"/>
          </p:cNvSpPr>
          <p:nvPr>
            <p:ph type="dt" sz="half" idx="10"/>
          </p:nvPr>
        </p:nvSpPr>
        <p:spPr/>
        <p:txBody>
          <a:bodyPr/>
          <a:lstStyle/>
          <a:p>
            <a:fld id="{B338A763-EE6F-5E4C-B2AD-C4C889494F43}" type="datetimeFigureOut">
              <a:rPr lang="en-US" smtClean="0"/>
              <a:t>2/15/2019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A9C2998-FB8E-064A-A23A-F54AA14417D4}" type="slidenum">
              <a:rPr lang="en-US" smtClean="0"/>
              <a:t>‹#›</a:t>
            </a:fld>
            <a:endParaRPr lang="en-US"/>
          </a:p>
        </p:txBody>
      </p:sp>
    </p:spTree>
    <p:extLst>
      <p:ext uri="{BB962C8B-B14F-4D97-AF65-F5344CB8AC3E}">
        <p14:creationId xmlns:p14="http://schemas.microsoft.com/office/powerpoint/2010/main" val="340264498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Click to edit Master title style</a:t>
            </a:r>
            <a:endParaRPr lang="en-US"/>
          </a:p>
        </p:txBody>
      </p:sp>
      <p:sp>
        <p:nvSpPr>
          <p:cNvPr id="3" name="Content Placeholder 2"/>
          <p:cNvSpPr>
            <a:spLocks noGrp="1"/>
          </p:cNvSpPr>
          <p:nvPr>
            <p:ph idx="1"/>
          </p:nvPr>
        </p:nvSpPr>
        <p:spPr/>
        <p:txBody>
          <a:bodyPr/>
          <a:lstStyle/>
          <a:p>
            <a:pPr lvl="0"/>
            <a:r>
              <a:rPr lang="it-IT"/>
              <a:t>Click to edit Master text styles</a:t>
            </a:r>
          </a:p>
          <a:p>
            <a:pPr lvl="1"/>
            <a:r>
              <a:rPr lang="it-IT"/>
              <a:t>Second level</a:t>
            </a:r>
          </a:p>
          <a:p>
            <a:pPr lvl="2"/>
            <a:r>
              <a:rPr lang="it-IT"/>
              <a:t>Third level</a:t>
            </a:r>
          </a:p>
          <a:p>
            <a:pPr lvl="3"/>
            <a:r>
              <a:rPr lang="it-IT"/>
              <a:t>Fourth level</a:t>
            </a:r>
          </a:p>
          <a:p>
            <a:pPr lvl="4"/>
            <a:r>
              <a:rPr lang="it-IT"/>
              <a:t>Fifth level</a:t>
            </a:r>
            <a:endParaRPr lang="en-US"/>
          </a:p>
        </p:txBody>
      </p:sp>
      <p:sp>
        <p:nvSpPr>
          <p:cNvPr id="4" name="Date Placeholder 3"/>
          <p:cNvSpPr>
            <a:spLocks noGrp="1"/>
          </p:cNvSpPr>
          <p:nvPr>
            <p:ph type="dt" sz="half" idx="10"/>
          </p:nvPr>
        </p:nvSpPr>
        <p:spPr/>
        <p:txBody>
          <a:bodyPr/>
          <a:lstStyle/>
          <a:p>
            <a:fld id="{B338A763-EE6F-5E4C-B2AD-C4C889494F43}" type="datetimeFigureOut">
              <a:rPr lang="en-US" smtClean="0"/>
              <a:t>2/15/2019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A9C2998-FB8E-064A-A23A-F54AA14417D4}" type="slidenum">
              <a:rPr lang="en-US" smtClean="0"/>
              <a:t>‹#›</a:t>
            </a:fld>
            <a:endParaRPr lang="en-US"/>
          </a:p>
        </p:txBody>
      </p:sp>
    </p:spTree>
    <p:extLst>
      <p:ext uri="{BB962C8B-B14F-4D97-AF65-F5344CB8AC3E}">
        <p14:creationId xmlns:p14="http://schemas.microsoft.com/office/powerpoint/2010/main" val="338942519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it-IT"/>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a:t>Click to edit Master text styles</a:t>
            </a:r>
          </a:p>
        </p:txBody>
      </p:sp>
      <p:sp>
        <p:nvSpPr>
          <p:cNvPr id="4" name="Date Placeholder 3"/>
          <p:cNvSpPr>
            <a:spLocks noGrp="1"/>
          </p:cNvSpPr>
          <p:nvPr>
            <p:ph type="dt" sz="half" idx="10"/>
          </p:nvPr>
        </p:nvSpPr>
        <p:spPr/>
        <p:txBody>
          <a:bodyPr/>
          <a:lstStyle/>
          <a:p>
            <a:fld id="{B338A763-EE6F-5E4C-B2AD-C4C889494F43}" type="datetimeFigureOut">
              <a:rPr lang="en-US" smtClean="0"/>
              <a:t>2/15/2019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A9C2998-FB8E-064A-A23A-F54AA14417D4}" type="slidenum">
              <a:rPr lang="en-US" smtClean="0"/>
              <a:t>‹#›</a:t>
            </a:fld>
            <a:endParaRPr lang="en-US"/>
          </a:p>
        </p:txBody>
      </p:sp>
    </p:spTree>
    <p:extLst>
      <p:ext uri="{BB962C8B-B14F-4D97-AF65-F5344CB8AC3E}">
        <p14:creationId xmlns:p14="http://schemas.microsoft.com/office/powerpoint/2010/main" val="426417129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a:t>Click to edit Master text styles</a:t>
            </a:r>
          </a:p>
          <a:p>
            <a:pPr lvl="1"/>
            <a:r>
              <a:rPr lang="it-IT"/>
              <a:t>Second level</a:t>
            </a:r>
          </a:p>
          <a:p>
            <a:pPr lvl="2"/>
            <a:r>
              <a:rPr lang="it-IT"/>
              <a:t>Third level</a:t>
            </a:r>
          </a:p>
          <a:p>
            <a:pPr lvl="3"/>
            <a:r>
              <a:rPr lang="it-IT"/>
              <a:t>Fourth level</a:t>
            </a:r>
          </a:p>
          <a:p>
            <a:pPr lvl="4"/>
            <a:r>
              <a:rPr lang="it-IT"/>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a:t>Click to edit Master text styles</a:t>
            </a:r>
          </a:p>
          <a:p>
            <a:pPr lvl="1"/>
            <a:r>
              <a:rPr lang="it-IT"/>
              <a:t>Second level</a:t>
            </a:r>
          </a:p>
          <a:p>
            <a:pPr lvl="2"/>
            <a:r>
              <a:rPr lang="it-IT"/>
              <a:t>Third level</a:t>
            </a:r>
          </a:p>
          <a:p>
            <a:pPr lvl="3"/>
            <a:r>
              <a:rPr lang="it-IT"/>
              <a:t>Fourth level</a:t>
            </a:r>
          </a:p>
          <a:p>
            <a:pPr lvl="4"/>
            <a:r>
              <a:rPr lang="it-IT"/>
              <a:t>Fifth level</a:t>
            </a:r>
            <a:endParaRPr lang="en-US"/>
          </a:p>
        </p:txBody>
      </p:sp>
      <p:sp>
        <p:nvSpPr>
          <p:cNvPr id="5" name="Date Placeholder 4"/>
          <p:cNvSpPr>
            <a:spLocks noGrp="1"/>
          </p:cNvSpPr>
          <p:nvPr>
            <p:ph type="dt" sz="half" idx="10"/>
          </p:nvPr>
        </p:nvSpPr>
        <p:spPr/>
        <p:txBody>
          <a:bodyPr/>
          <a:lstStyle/>
          <a:p>
            <a:fld id="{B338A763-EE6F-5E4C-B2AD-C4C889494F43}" type="datetimeFigureOut">
              <a:rPr lang="en-US" smtClean="0"/>
              <a:t>2/15/2019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A9C2998-FB8E-064A-A23A-F54AA14417D4}" type="slidenum">
              <a:rPr lang="en-US" smtClean="0"/>
              <a:t>‹#›</a:t>
            </a:fld>
            <a:endParaRPr lang="en-US"/>
          </a:p>
        </p:txBody>
      </p:sp>
    </p:spTree>
    <p:extLst>
      <p:ext uri="{BB962C8B-B14F-4D97-AF65-F5344CB8AC3E}">
        <p14:creationId xmlns:p14="http://schemas.microsoft.com/office/powerpoint/2010/main" val="46596134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it-IT"/>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a:t>Click to edit Master text styles</a:t>
            </a:r>
          </a:p>
          <a:p>
            <a:pPr lvl="1"/>
            <a:r>
              <a:rPr lang="it-IT"/>
              <a:t>Second level</a:t>
            </a:r>
          </a:p>
          <a:p>
            <a:pPr lvl="2"/>
            <a:r>
              <a:rPr lang="it-IT"/>
              <a:t>Third level</a:t>
            </a:r>
          </a:p>
          <a:p>
            <a:pPr lvl="3"/>
            <a:r>
              <a:rPr lang="it-IT"/>
              <a:t>Fourth level</a:t>
            </a:r>
          </a:p>
          <a:p>
            <a:pPr lvl="4"/>
            <a:r>
              <a:rPr lang="it-IT"/>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a:t>Click to edit Master text styles</a:t>
            </a:r>
          </a:p>
          <a:p>
            <a:pPr lvl="1"/>
            <a:r>
              <a:rPr lang="it-IT"/>
              <a:t>Second level</a:t>
            </a:r>
          </a:p>
          <a:p>
            <a:pPr lvl="2"/>
            <a:r>
              <a:rPr lang="it-IT"/>
              <a:t>Third level</a:t>
            </a:r>
          </a:p>
          <a:p>
            <a:pPr lvl="3"/>
            <a:r>
              <a:rPr lang="it-IT"/>
              <a:t>Fourth level</a:t>
            </a:r>
          </a:p>
          <a:p>
            <a:pPr lvl="4"/>
            <a:r>
              <a:rPr lang="it-IT"/>
              <a:t>Fifth level</a:t>
            </a:r>
            <a:endParaRPr lang="en-US"/>
          </a:p>
        </p:txBody>
      </p:sp>
      <p:sp>
        <p:nvSpPr>
          <p:cNvPr id="7" name="Date Placeholder 6"/>
          <p:cNvSpPr>
            <a:spLocks noGrp="1"/>
          </p:cNvSpPr>
          <p:nvPr>
            <p:ph type="dt" sz="half" idx="10"/>
          </p:nvPr>
        </p:nvSpPr>
        <p:spPr/>
        <p:txBody>
          <a:bodyPr/>
          <a:lstStyle/>
          <a:p>
            <a:fld id="{B338A763-EE6F-5E4C-B2AD-C4C889494F43}" type="datetimeFigureOut">
              <a:rPr lang="en-US" smtClean="0"/>
              <a:t>2/15/2019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A9C2998-FB8E-064A-A23A-F54AA14417D4}" type="slidenum">
              <a:rPr lang="en-US" smtClean="0"/>
              <a:t>‹#›</a:t>
            </a:fld>
            <a:endParaRPr lang="en-US"/>
          </a:p>
        </p:txBody>
      </p:sp>
    </p:spTree>
    <p:extLst>
      <p:ext uri="{BB962C8B-B14F-4D97-AF65-F5344CB8AC3E}">
        <p14:creationId xmlns:p14="http://schemas.microsoft.com/office/powerpoint/2010/main" val="370414378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Click to edit Master title style</a:t>
            </a:r>
            <a:endParaRPr lang="en-US"/>
          </a:p>
        </p:txBody>
      </p:sp>
      <p:sp>
        <p:nvSpPr>
          <p:cNvPr id="3" name="Date Placeholder 2"/>
          <p:cNvSpPr>
            <a:spLocks noGrp="1"/>
          </p:cNvSpPr>
          <p:nvPr>
            <p:ph type="dt" sz="half" idx="10"/>
          </p:nvPr>
        </p:nvSpPr>
        <p:spPr/>
        <p:txBody>
          <a:bodyPr/>
          <a:lstStyle/>
          <a:p>
            <a:fld id="{B338A763-EE6F-5E4C-B2AD-C4C889494F43}" type="datetimeFigureOut">
              <a:rPr lang="en-US" smtClean="0"/>
              <a:t>2/15/2019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A9C2998-FB8E-064A-A23A-F54AA14417D4}" type="slidenum">
              <a:rPr lang="en-US" smtClean="0"/>
              <a:t>‹#›</a:t>
            </a:fld>
            <a:endParaRPr lang="en-US"/>
          </a:p>
        </p:txBody>
      </p:sp>
    </p:spTree>
    <p:extLst>
      <p:ext uri="{BB962C8B-B14F-4D97-AF65-F5344CB8AC3E}">
        <p14:creationId xmlns:p14="http://schemas.microsoft.com/office/powerpoint/2010/main" val="214078548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338A763-EE6F-5E4C-B2AD-C4C889494F43}" type="datetimeFigureOut">
              <a:rPr lang="en-US" smtClean="0"/>
              <a:t>2/15/2019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A9C2998-FB8E-064A-A23A-F54AA14417D4}" type="slidenum">
              <a:rPr lang="en-US" smtClean="0"/>
              <a:t>‹#›</a:t>
            </a:fld>
            <a:endParaRPr lang="en-US"/>
          </a:p>
        </p:txBody>
      </p:sp>
    </p:spTree>
    <p:extLst>
      <p:ext uri="{BB962C8B-B14F-4D97-AF65-F5344CB8AC3E}">
        <p14:creationId xmlns:p14="http://schemas.microsoft.com/office/powerpoint/2010/main" val="409826076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it-IT"/>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a:t>Click to edit Master text styles</a:t>
            </a:r>
          </a:p>
          <a:p>
            <a:pPr lvl="1"/>
            <a:r>
              <a:rPr lang="it-IT"/>
              <a:t>Second level</a:t>
            </a:r>
          </a:p>
          <a:p>
            <a:pPr lvl="2"/>
            <a:r>
              <a:rPr lang="it-IT"/>
              <a:t>Third level</a:t>
            </a:r>
          </a:p>
          <a:p>
            <a:pPr lvl="3"/>
            <a:r>
              <a:rPr lang="it-IT"/>
              <a:t>Fourth level</a:t>
            </a:r>
          </a:p>
          <a:p>
            <a:pPr lvl="4"/>
            <a:r>
              <a:rPr lang="it-IT"/>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a:t>Click to edit Master text styles</a:t>
            </a:r>
          </a:p>
        </p:txBody>
      </p:sp>
      <p:sp>
        <p:nvSpPr>
          <p:cNvPr id="5" name="Date Placeholder 4"/>
          <p:cNvSpPr>
            <a:spLocks noGrp="1"/>
          </p:cNvSpPr>
          <p:nvPr>
            <p:ph type="dt" sz="half" idx="10"/>
          </p:nvPr>
        </p:nvSpPr>
        <p:spPr/>
        <p:txBody>
          <a:bodyPr/>
          <a:lstStyle/>
          <a:p>
            <a:fld id="{B338A763-EE6F-5E4C-B2AD-C4C889494F43}" type="datetimeFigureOut">
              <a:rPr lang="en-US" smtClean="0"/>
              <a:t>2/15/2019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A9C2998-FB8E-064A-A23A-F54AA14417D4}" type="slidenum">
              <a:rPr lang="en-US" smtClean="0"/>
              <a:t>‹#›</a:t>
            </a:fld>
            <a:endParaRPr lang="en-US"/>
          </a:p>
        </p:txBody>
      </p:sp>
    </p:spTree>
    <p:extLst>
      <p:ext uri="{BB962C8B-B14F-4D97-AF65-F5344CB8AC3E}">
        <p14:creationId xmlns:p14="http://schemas.microsoft.com/office/powerpoint/2010/main" val="55769675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it-IT"/>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a:t>Click to edit Master text styles</a:t>
            </a:r>
          </a:p>
        </p:txBody>
      </p:sp>
      <p:sp>
        <p:nvSpPr>
          <p:cNvPr id="5" name="Date Placeholder 4"/>
          <p:cNvSpPr>
            <a:spLocks noGrp="1"/>
          </p:cNvSpPr>
          <p:nvPr>
            <p:ph type="dt" sz="half" idx="10"/>
          </p:nvPr>
        </p:nvSpPr>
        <p:spPr/>
        <p:txBody>
          <a:bodyPr/>
          <a:lstStyle/>
          <a:p>
            <a:fld id="{B338A763-EE6F-5E4C-B2AD-C4C889494F43}" type="datetimeFigureOut">
              <a:rPr lang="en-US" smtClean="0"/>
              <a:t>2/15/2019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A9C2998-FB8E-064A-A23A-F54AA14417D4}" type="slidenum">
              <a:rPr lang="en-US" smtClean="0"/>
              <a:t>‹#›</a:t>
            </a:fld>
            <a:endParaRPr lang="en-US"/>
          </a:p>
        </p:txBody>
      </p:sp>
    </p:spTree>
    <p:extLst>
      <p:ext uri="{BB962C8B-B14F-4D97-AF65-F5344CB8AC3E}">
        <p14:creationId xmlns:p14="http://schemas.microsoft.com/office/powerpoint/2010/main" val="306110699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srcRect/>
          <a:tile tx="0" ty="0" sx="100000" sy="100000" flip="none" algn="tl"/>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it-IT"/>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it-IT"/>
              <a:t>Click to edit Master text styles</a:t>
            </a:r>
          </a:p>
          <a:p>
            <a:pPr lvl="1"/>
            <a:r>
              <a:rPr lang="it-IT"/>
              <a:t>Second level</a:t>
            </a:r>
          </a:p>
          <a:p>
            <a:pPr lvl="2"/>
            <a:r>
              <a:rPr lang="it-IT"/>
              <a:t>Third level</a:t>
            </a:r>
          </a:p>
          <a:p>
            <a:pPr lvl="3"/>
            <a:r>
              <a:rPr lang="it-IT"/>
              <a:t>Fourth level</a:t>
            </a:r>
          </a:p>
          <a:p>
            <a:pPr lvl="4"/>
            <a:r>
              <a:rPr lang="it-IT"/>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338A763-EE6F-5E4C-B2AD-C4C889494F43}" type="datetimeFigureOut">
              <a:rPr lang="en-US" smtClean="0"/>
              <a:t>2/15/2019</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A9C2998-FB8E-064A-A23A-F54AA14417D4}" type="slidenum">
              <a:rPr lang="en-US" smtClean="0"/>
              <a:t>‹#›</a:t>
            </a:fld>
            <a:endParaRPr lang="en-US"/>
          </a:p>
        </p:txBody>
      </p:sp>
    </p:spTree>
    <p:extLst>
      <p:ext uri="{BB962C8B-B14F-4D97-AF65-F5344CB8AC3E}">
        <p14:creationId xmlns:p14="http://schemas.microsoft.com/office/powerpoint/2010/main" val="412469191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5059971" y="1783959"/>
            <a:ext cx="3483937" cy="2889114"/>
          </a:xfrm>
        </p:spPr>
        <p:txBody>
          <a:bodyPr anchor="b">
            <a:normAutofit/>
          </a:bodyPr>
          <a:lstStyle/>
          <a:p>
            <a:pPr algn="l"/>
            <a:br>
              <a:rPr lang="en-US" sz="3100" dirty="0">
                <a:cs typeface="American Typewriter"/>
              </a:rPr>
            </a:br>
            <a:r>
              <a:rPr lang="en-GB" sz="3100" dirty="0">
                <a:solidFill>
                  <a:srgbClr val="FDF0CB"/>
                </a:solidFill>
                <a:cs typeface="American Typewriter"/>
              </a:rPr>
              <a:t>The Stoic </a:t>
            </a:r>
            <a:r>
              <a:rPr lang="en-GB" sz="3100" dirty="0" err="1">
                <a:solidFill>
                  <a:srgbClr val="FDF0CB"/>
                </a:solidFill>
                <a:cs typeface="American Typewriter"/>
              </a:rPr>
              <a:t>Palestra</a:t>
            </a:r>
            <a:r>
              <a:rPr lang="en-GB" sz="3100" dirty="0">
                <a:solidFill>
                  <a:srgbClr val="FDF0CB"/>
                </a:solidFill>
                <a:cs typeface="American Typewriter"/>
              </a:rPr>
              <a:t>: Learning how to die in Seneca’s </a:t>
            </a:r>
            <a:r>
              <a:rPr lang="en-GB" sz="3100" i="1" dirty="0">
                <a:solidFill>
                  <a:srgbClr val="FDF0CB"/>
                </a:solidFill>
                <a:cs typeface="American Typewriter"/>
              </a:rPr>
              <a:t>Letters</a:t>
            </a:r>
            <a:br>
              <a:rPr lang="it-IT" i="1" dirty="0">
                <a:cs typeface="American Typewriter"/>
              </a:rPr>
            </a:br>
            <a:endParaRPr lang="en-US" dirty="0">
              <a:latin typeface="+mn-lt"/>
              <a:cs typeface="American Typewriter"/>
            </a:endParaRPr>
          </a:p>
        </p:txBody>
      </p:sp>
      <p:sp>
        <p:nvSpPr>
          <p:cNvPr id="3" name="Subtitle 2"/>
          <p:cNvSpPr>
            <a:spLocks noGrp="1"/>
          </p:cNvSpPr>
          <p:nvPr>
            <p:ph type="subTitle" idx="1"/>
          </p:nvPr>
        </p:nvSpPr>
        <p:spPr>
          <a:xfrm>
            <a:off x="5059970" y="4750893"/>
            <a:ext cx="3483937" cy="1147863"/>
          </a:xfrm>
        </p:spPr>
        <p:txBody>
          <a:bodyPr anchor="t">
            <a:normAutofit/>
          </a:bodyPr>
          <a:lstStyle/>
          <a:p>
            <a:pPr algn="l"/>
            <a:r>
              <a:rPr lang="en-US" sz="1800" dirty="0">
                <a:cs typeface="American Typewriter"/>
              </a:rPr>
              <a:t>The Vulnerable Body, T2, lecture 6</a:t>
            </a:r>
            <a:endParaRPr lang="en-US" sz="1700" dirty="0"/>
          </a:p>
        </p:txBody>
      </p:sp>
      <p:sp>
        <p:nvSpPr>
          <p:cNvPr id="10" name="Freeform: Shape 9">
            <a:extLst>
              <a:ext uri="{FF2B5EF4-FFF2-40B4-BE49-F238E27FC236}">
                <a16:creationId xmlns:a16="http://schemas.microsoft.com/office/drawing/2014/main" id="{1DB7C82F-AB7E-4F0C-B829-FA1B9C41518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0" y="0"/>
            <a:ext cx="4629586" cy="6858000"/>
          </a:xfrm>
          <a:custGeom>
            <a:avLst/>
            <a:gdLst>
              <a:gd name="connsiteX0" fmla="*/ 6172782 w 6172782"/>
              <a:gd name="connsiteY0" fmla="*/ 0 h 6858000"/>
              <a:gd name="connsiteX1" fmla="*/ 69075 w 6172782"/>
              <a:gd name="connsiteY1" fmla="*/ 0 h 6858000"/>
              <a:gd name="connsiteX2" fmla="*/ 35131 w 6172782"/>
              <a:gd name="connsiteY2" fmla="*/ 267128 h 6858000"/>
              <a:gd name="connsiteX3" fmla="*/ 0 w 6172782"/>
              <a:gd name="connsiteY3" fmla="*/ 962845 h 6858000"/>
              <a:gd name="connsiteX4" fmla="*/ 3276103 w 6172782"/>
              <a:gd name="connsiteY4" fmla="*/ 6782205 h 6858000"/>
              <a:gd name="connsiteX5" fmla="*/ 3407923 w 6172782"/>
              <a:gd name="connsiteY5" fmla="*/ 6858000 h 6858000"/>
              <a:gd name="connsiteX6" fmla="*/ 6172782 w 6172782"/>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172782" h="6858000">
                <a:moveTo>
                  <a:pt x="6172782" y="0"/>
                </a:moveTo>
                <a:lnTo>
                  <a:pt x="69075" y="0"/>
                </a:lnTo>
                <a:lnTo>
                  <a:pt x="35131" y="267128"/>
                </a:lnTo>
                <a:cubicBezTo>
                  <a:pt x="11901" y="495874"/>
                  <a:pt x="0" y="727970"/>
                  <a:pt x="0" y="962845"/>
                </a:cubicBezTo>
                <a:cubicBezTo>
                  <a:pt x="0" y="3429034"/>
                  <a:pt x="1312002" y="5588789"/>
                  <a:pt x="3276103" y="6782205"/>
                </a:cubicBezTo>
                <a:lnTo>
                  <a:pt x="3407923" y="6858000"/>
                </a:lnTo>
                <a:lnTo>
                  <a:pt x="6172782" y="6858000"/>
                </a:lnTo>
                <a:close/>
              </a:path>
            </a:pathLst>
          </a:cu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5" name="Picture 4" descr="A person looking at the camera&#10;&#10;Description automatically generated">
            <a:extLst>
              <a:ext uri="{FF2B5EF4-FFF2-40B4-BE49-F238E27FC236}">
                <a16:creationId xmlns:a16="http://schemas.microsoft.com/office/drawing/2014/main" id="{BAD1DE7E-39AE-4C7A-A364-D31FD2741D97}"/>
              </a:ext>
            </a:extLst>
          </p:cNvPr>
          <p:cNvPicPr>
            <a:picLocks noChangeAspect="1"/>
          </p:cNvPicPr>
          <p:nvPr/>
        </p:nvPicPr>
        <p:blipFill rotWithShape="1">
          <a:blip r:embed="rId2"/>
          <a:srcRect l="3335" r="1530"/>
          <a:stretch/>
        </p:blipFill>
        <p:spPr>
          <a:xfrm>
            <a:off x="20" y="10"/>
            <a:ext cx="4518095" cy="6857990"/>
          </a:xfrm>
          <a:custGeom>
            <a:avLst/>
            <a:gdLst>
              <a:gd name="connsiteX0" fmla="*/ 0 w 6024154"/>
              <a:gd name="connsiteY0" fmla="*/ 0 h 6858000"/>
              <a:gd name="connsiteX1" fmla="*/ 5953780 w 6024154"/>
              <a:gd name="connsiteY1" fmla="*/ 0 h 6858000"/>
              <a:gd name="connsiteX2" fmla="*/ 5989880 w 6024154"/>
              <a:gd name="connsiteY2" fmla="*/ 284091 h 6858000"/>
              <a:gd name="connsiteX3" fmla="*/ 6024154 w 6024154"/>
              <a:gd name="connsiteY3" fmla="*/ 962844 h 6858000"/>
              <a:gd name="connsiteX4" fmla="*/ 2549934 w 6024154"/>
              <a:gd name="connsiteY4" fmla="*/ 6800152 h 6858000"/>
              <a:gd name="connsiteX5" fmla="*/ 2436987 w 6024154"/>
              <a:gd name="connsiteY5" fmla="*/ 6858000 h 6858000"/>
              <a:gd name="connsiteX6" fmla="*/ 0 w 6024154"/>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024154" h="6858000">
                <a:moveTo>
                  <a:pt x="0" y="0"/>
                </a:moveTo>
                <a:lnTo>
                  <a:pt x="5953780" y="0"/>
                </a:lnTo>
                <a:lnTo>
                  <a:pt x="5989880" y="284091"/>
                </a:lnTo>
                <a:cubicBezTo>
                  <a:pt x="6012544" y="507260"/>
                  <a:pt x="6024154" y="733696"/>
                  <a:pt x="6024154" y="962844"/>
                </a:cubicBezTo>
                <a:cubicBezTo>
                  <a:pt x="6024154" y="3483472"/>
                  <a:pt x="4619336" y="5675986"/>
                  <a:pt x="2549934" y="6800152"/>
                </a:cubicBezTo>
                <a:lnTo>
                  <a:pt x="2436987" y="6858000"/>
                </a:lnTo>
                <a:lnTo>
                  <a:pt x="0" y="6858000"/>
                </a:lnTo>
                <a:close/>
              </a:path>
            </a:pathLst>
          </a:custGeom>
        </p:spPr>
      </p:pic>
    </p:spTree>
    <p:extLst>
      <p:ext uri="{BB962C8B-B14F-4D97-AF65-F5344CB8AC3E}">
        <p14:creationId xmlns:p14="http://schemas.microsoft.com/office/powerpoint/2010/main" val="1108327337"/>
      </p:ext>
    </p:extLst>
  </p:cSld>
  <p:clrMapOvr>
    <a:overrideClrMapping bg1="dk1" tx1="lt1" bg2="dk2" tx2="lt2" accent1="accent1" accent2="accent2" accent3="accent3" accent4="accent4" accent5="accent5" accent6="accent6" hlink="hlink" folHlink="folHlink"/>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latin typeface="+mn-lt"/>
                <a:cs typeface="American Typewriter"/>
              </a:rPr>
              <a:t>Seneca’s </a:t>
            </a:r>
            <a:r>
              <a:rPr lang="en-US" i="1" dirty="0">
                <a:latin typeface="+mn-lt"/>
                <a:cs typeface="American Typewriter"/>
              </a:rPr>
              <a:t>Letters </a:t>
            </a:r>
            <a:br>
              <a:rPr lang="en-US" i="1" dirty="0">
                <a:latin typeface="+mn-lt"/>
                <a:cs typeface="American Typewriter"/>
              </a:rPr>
            </a:br>
            <a:r>
              <a:rPr lang="en-US" dirty="0">
                <a:latin typeface="+mn-lt"/>
                <a:cs typeface="American Typewriter"/>
              </a:rPr>
              <a:t>(</a:t>
            </a:r>
            <a:r>
              <a:rPr lang="en-US" i="1" dirty="0" err="1">
                <a:latin typeface="+mn-lt"/>
                <a:cs typeface="American Typewriter"/>
              </a:rPr>
              <a:t>Epistulae</a:t>
            </a:r>
            <a:r>
              <a:rPr lang="en-US" i="1" dirty="0">
                <a:latin typeface="+mn-lt"/>
                <a:cs typeface="American Typewriter"/>
              </a:rPr>
              <a:t> Morales ad </a:t>
            </a:r>
            <a:r>
              <a:rPr lang="en-US" i="1" dirty="0" err="1">
                <a:latin typeface="+mn-lt"/>
                <a:cs typeface="American Typewriter"/>
              </a:rPr>
              <a:t>Lucilium</a:t>
            </a:r>
            <a:r>
              <a:rPr lang="en-US" dirty="0">
                <a:latin typeface="+mn-lt"/>
                <a:cs typeface="American Typewriter"/>
              </a:rPr>
              <a:t>)</a:t>
            </a:r>
          </a:p>
        </p:txBody>
      </p:sp>
      <p:sp>
        <p:nvSpPr>
          <p:cNvPr id="3" name="Content Placeholder 2"/>
          <p:cNvSpPr>
            <a:spLocks noGrp="1"/>
          </p:cNvSpPr>
          <p:nvPr>
            <p:ph idx="1"/>
          </p:nvPr>
        </p:nvSpPr>
        <p:spPr/>
        <p:txBody>
          <a:bodyPr>
            <a:normAutofit lnSpcReduction="10000"/>
          </a:bodyPr>
          <a:lstStyle/>
          <a:p>
            <a:endParaRPr lang="en-US" dirty="0"/>
          </a:p>
          <a:p>
            <a:r>
              <a:rPr lang="en-US" u="sng" dirty="0">
                <a:cs typeface="American Typewriter"/>
              </a:rPr>
              <a:t>124 letters </a:t>
            </a:r>
            <a:r>
              <a:rPr lang="en-US" dirty="0">
                <a:cs typeface="American Typewriter"/>
              </a:rPr>
              <a:t>(we know there were more, as we hear elsewhere of a 22</a:t>
            </a:r>
            <a:r>
              <a:rPr lang="en-US" baseline="30000" dirty="0">
                <a:cs typeface="American Typewriter"/>
              </a:rPr>
              <a:t>nd</a:t>
            </a:r>
            <a:r>
              <a:rPr lang="en-US" dirty="0">
                <a:cs typeface="American Typewriter"/>
              </a:rPr>
              <a:t> book)</a:t>
            </a:r>
          </a:p>
          <a:p>
            <a:r>
              <a:rPr lang="en-US" dirty="0">
                <a:solidFill>
                  <a:schemeClr val="tx2">
                    <a:lumMod val="75000"/>
                  </a:schemeClr>
                </a:solidFill>
                <a:cs typeface="American Typewriter"/>
              </a:rPr>
              <a:t>Composed alongside the </a:t>
            </a:r>
            <a:r>
              <a:rPr lang="en-US" i="1" dirty="0">
                <a:solidFill>
                  <a:schemeClr val="tx2">
                    <a:lumMod val="75000"/>
                  </a:schemeClr>
                </a:solidFill>
                <a:cs typeface="American Typewriter"/>
              </a:rPr>
              <a:t>Natural Questions </a:t>
            </a:r>
            <a:r>
              <a:rPr lang="en-US" dirty="0">
                <a:solidFill>
                  <a:schemeClr val="tx2">
                    <a:lumMod val="75000"/>
                  </a:schemeClr>
                </a:solidFill>
                <a:cs typeface="American Typewriter"/>
              </a:rPr>
              <a:t>between </a:t>
            </a:r>
            <a:r>
              <a:rPr lang="en-US" u="sng" dirty="0">
                <a:solidFill>
                  <a:schemeClr val="tx2">
                    <a:lumMod val="75000"/>
                  </a:schemeClr>
                </a:solidFill>
                <a:cs typeface="American Typewriter"/>
              </a:rPr>
              <a:t>62 and 64/5 </a:t>
            </a:r>
            <a:r>
              <a:rPr lang="en-US" dirty="0">
                <a:solidFill>
                  <a:schemeClr val="tx2">
                    <a:lumMod val="75000"/>
                  </a:schemeClr>
                </a:solidFill>
                <a:cs typeface="American Typewriter"/>
              </a:rPr>
              <a:t>(period of political withdrawal)</a:t>
            </a:r>
          </a:p>
          <a:p>
            <a:r>
              <a:rPr lang="en-US" dirty="0">
                <a:cs typeface="American Typewriter"/>
              </a:rPr>
              <a:t>Addressed to</a:t>
            </a:r>
            <a:r>
              <a:rPr lang="en-US" u="sng" dirty="0">
                <a:cs typeface="American Typewriter"/>
              </a:rPr>
              <a:t> </a:t>
            </a:r>
            <a:r>
              <a:rPr lang="en-US" u="sng" dirty="0" err="1">
                <a:cs typeface="American Typewriter"/>
              </a:rPr>
              <a:t>Lucilius</a:t>
            </a:r>
            <a:r>
              <a:rPr lang="en-US" dirty="0">
                <a:cs typeface="American Typewriter"/>
              </a:rPr>
              <a:t>, a career man of modest origins, slightly younger than Seneca, and a fellow Stoic, poet and writer</a:t>
            </a:r>
            <a:r>
              <a:rPr lang="en-US" dirty="0"/>
              <a:t>. </a:t>
            </a:r>
          </a:p>
        </p:txBody>
      </p:sp>
    </p:spTree>
    <p:extLst>
      <p:ext uri="{BB962C8B-B14F-4D97-AF65-F5344CB8AC3E}">
        <p14:creationId xmlns:p14="http://schemas.microsoft.com/office/powerpoint/2010/main" val="113704080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3724072" y="629268"/>
            <a:ext cx="5191328" cy="1286160"/>
          </a:xfrm>
        </p:spPr>
        <p:txBody>
          <a:bodyPr anchor="b">
            <a:normAutofit fontScale="90000"/>
          </a:bodyPr>
          <a:lstStyle/>
          <a:p>
            <a:pPr>
              <a:lnSpc>
                <a:spcPct val="90000"/>
              </a:lnSpc>
            </a:pPr>
            <a:r>
              <a:rPr lang="en-US" sz="4100" dirty="0">
                <a:latin typeface="+mn-lt"/>
                <a:cs typeface="American Typewriter"/>
              </a:rPr>
              <a:t>A program of therapy:</a:t>
            </a:r>
            <a:br>
              <a:rPr lang="en-US" sz="4100" dirty="0">
                <a:latin typeface="+mn-lt"/>
                <a:cs typeface="American Typewriter"/>
              </a:rPr>
            </a:br>
            <a:r>
              <a:rPr lang="en-US" sz="4100" dirty="0">
                <a:latin typeface="+mn-lt"/>
                <a:cs typeface="American Typewriter"/>
              </a:rPr>
              <a:t>How do the </a:t>
            </a:r>
            <a:r>
              <a:rPr lang="en-US" sz="4100" i="1" dirty="0">
                <a:latin typeface="+mn-lt"/>
                <a:cs typeface="American Typewriter"/>
              </a:rPr>
              <a:t>Letters</a:t>
            </a:r>
            <a:r>
              <a:rPr lang="en-US" sz="4100" dirty="0">
                <a:latin typeface="+mn-lt"/>
                <a:cs typeface="American Typewriter"/>
              </a:rPr>
              <a:t> teach?</a:t>
            </a:r>
          </a:p>
        </p:txBody>
      </p:sp>
      <p:pic>
        <p:nvPicPr>
          <p:cNvPr id="5" name="Picture 4" descr="A picture containing building, outdoor, person, sculpture&#10;&#10;Description automatically generated">
            <a:extLst>
              <a:ext uri="{FF2B5EF4-FFF2-40B4-BE49-F238E27FC236}">
                <a16:creationId xmlns:a16="http://schemas.microsoft.com/office/drawing/2014/main" id="{524A5813-68D8-4A77-9E3E-200FF9E06884}"/>
              </a:ext>
            </a:extLst>
          </p:cNvPr>
          <p:cNvPicPr>
            <a:picLocks noChangeAspect="1"/>
          </p:cNvPicPr>
          <p:nvPr/>
        </p:nvPicPr>
        <p:blipFill rotWithShape="1">
          <a:blip r:embed="rId2"/>
          <a:srcRect l="18264" r="13917"/>
          <a:stretch/>
        </p:blipFill>
        <p:spPr>
          <a:xfrm>
            <a:off x="20" y="10"/>
            <a:ext cx="3476673" cy="6857990"/>
          </a:xfrm>
          <a:prstGeom prst="rect">
            <a:avLst/>
          </a:prstGeom>
          <a:effectLst/>
        </p:spPr>
      </p:pic>
      <p:cxnSp>
        <p:nvCxnSpPr>
          <p:cNvPr id="10" name="Straight Connector 9">
            <a:extLst>
              <a:ext uri="{FF2B5EF4-FFF2-40B4-BE49-F238E27FC236}">
                <a16:creationId xmlns:a16="http://schemas.microsoft.com/office/drawing/2014/main" id="{A7F400EE-A8A5-48AF-B4D6-291B52C6F0B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3810700" y="2115117"/>
            <a:ext cx="4732020"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3" name="Content Placeholder 2"/>
          <p:cNvSpPr>
            <a:spLocks noGrp="1"/>
          </p:cNvSpPr>
          <p:nvPr>
            <p:ph idx="1"/>
          </p:nvPr>
        </p:nvSpPr>
        <p:spPr>
          <a:xfrm>
            <a:off x="3724073" y="2438400"/>
            <a:ext cx="4939867" cy="3785419"/>
          </a:xfrm>
        </p:spPr>
        <p:txBody>
          <a:bodyPr>
            <a:normAutofit lnSpcReduction="10000"/>
          </a:bodyPr>
          <a:lstStyle/>
          <a:p>
            <a:pPr marL="0" indent="0">
              <a:buNone/>
            </a:pPr>
            <a:endParaRPr lang="en-US" sz="1700" dirty="0">
              <a:latin typeface="American Typewriter"/>
              <a:cs typeface="American Typewriter"/>
            </a:endParaRPr>
          </a:p>
          <a:p>
            <a:r>
              <a:rPr lang="en-US" sz="2400" dirty="0">
                <a:cs typeface="American Typewriter"/>
              </a:rPr>
              <a:t>Indirectly</a:t>
            </a:r>
          </a:p>
          <a:p>
            <a:r>
              <a:rPr lang="en-US" sz="2400" dirty="0">
                <a:cs typeface="American Typewriter"/>
              </a:rPr>
              <a:t>Provocatively</a:t>
            </a:r>
          </a:p>
          <a:p>
            <a:r>
              <a:rPr lang="en-US" sz="2400" dirty="0">
                <a:cs typeface="American Typewriter"/>
              </a:rPr>
              <a:t>By spurring self-scrutiny</a:t>
            </a:r>
          </a:p>
          <a:p>
            <a:r>
              <a:rPr lang="en-US" sz="2400" dirty="0">
                <a:cs typeface="American Typewriter"/>
              </a:rPr>
              <a:t>By reassurance: the journey is meant to be a struggle, and is not linear.</a:t>
            </a:r>
          </a:p>
          <a:p>
            <a:r>
              <a:rPr lang="en-US" sz="2400" dirty="0">
                <a:cs typeface="American Typewriter"/>
              </a:rPr>
              <a:t>They emphasize the extent to which psychic resilience is inseparable from critical acumen</a:t>
            </a:r>
          </a:p>
          <a:p>
            <a:endParaRPr lang="en-US" sz="1700" dirty="0"/>
          </a:p>
        </p:txBody>
      </p:sp>
    </p:spTree>
    <p:extLst>
      <p:ext uri="{BB962C8B-B14F-4D97-AF65-F5344CB8AC3E}">
        <p14:creationId xmlns:p14="http://schemas.microsoft.com/office/powerpoint/2010/main" val="272973760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mn-lt"/>
                <a:cs typeface="American Typewriter"/>
              </a:rPr>
              <a:t>Why the </a:t>
            </a:r>
            <a:r>
              <a:rPr lang="en-US" dirty="0">
                <a:solidFill>
                  <a:schemeClr val="accent2">
                    <a:lumMod val="50000"/>
                  </a:schemeClr>
                </a:solidFill>
                <a:latin typeface="+mn-lt"/>
                <a:cs typeface="American Typewriter"/>
              </a:rPr>
              <a:t>letter</a:t>
            </a:r>
            <a:r>
              <a:rPr lang="en-US" dirty="0">
                <a:latin typeface="+mn-lt"/>
                <a:cs typeface="American Typewriter"/>
              </a:rPr>
              <a:t> form?</a:t>
            </a:r>
          </a:p>
        </p:txBody>
      </p:sp>
      <p:sp>
        <p:nvSpPr>
          <p:cNvPr id="3" name="Content Placeholder 2"/>
          <p:cNvSpPr>
            <a:spLocks noGrp="1"/>
          </p:cNvSpPr>
          <p:nvPr>
            <p:ph idx="1"/>
          </p:nvPr>
        </p:nvSpPr>
        <p:spPr/>
        <p:txBody>
          <a:bodyPr>
            <a:normAutofit lnSpcReduction="10000"/>
          </a:bodyPr>
          <a:lstStyle/>
          <a:p>
            <a:r>
              <a:rPr lang="en-US" dirty="0">
                <a:cs typeface="American Typewriter"/>
              </a:rPr>
              <a:t>Long tradition of philosophical letter writing: Plato (dubious authenticity), Aristotle, pseudo-Pythagorean letters, Cynic epistles, letters of Epicurus.</a:t>
            </a:r>
          </a:p>
          <a:p>
            <a:r>
              <a:rPr lang="en-US" dirty="0">
                <a:cs typeface="American Typewriter"/>
              </a:rPr>
              <a:t>Nods towards Socratic dialogue.</a:t>
            </a:r>
          </a:p>
          <a:p>
            <a:r>
              <a:rPr lang="en-US" dirty="0">
                <a:cs typeface="American Typewriter"/>
              </a:rPr>
              <a:t>Intimacy – showcases </a:t>
            </a:r>
            <a:r>
              <a:rPr lang="en-US" i="1" dirty="0" err="1">
                <a:cs typeface="American Typewriter"/>
              </a:rPr>
              <a:t>amicitia</a:t>
            </a:r>
            <a:r>
              <a:rPr lang="en-US" i="1" dirty="0">
                <a:cs typeface="American Typewriter"/>
              </a:rPr>
              <a:t>.</a:t>
            </a:r>
          </a:p>
          <a:p>
            <a:r>
              <a:rPr lang="en-US" dirty="0">
                <a:cs typeface="American Typewriter"/>
              </a:rPr>
              <a:t>Fiction of regular/daily letters: context specific therapy; Stoicism as quotidian praxis; tracks progress.</a:t>
            </a:r>
          </a:p>
          <a:p>
            <a:endParaRPr lang="en-US" dirty="0"/>
          </a:p>
        </p:txBody>
      </p:sp>
    </p:spTree>
    <p:extLst>
      <p:ext uri="{BB962C8B-B14F-4D97-AF65-F5344CB8AC3E}">
        <p14:creationId xmlns:p14="http://schemas.microsoft.com/office/powerpoint/2010/main" val="177747522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56C20283-73E0-40EC-8AD8-057F581F64C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43" y="0"/>
            <a:ext cx="9141714" cy="6858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Freeform 28">
            <a:extLst>
              <a:ext uri="{FF2B5EF4-FFF2-40B4-BE49-F238E27FC236}">
                <a16:creationId xmlns:a16="http://schemas.microsoft.com/office/drawing/2014/main" id="{3FCC729B-E528-40C3-82D3-BA4375575E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flipV="1">
            <a:off x="720090" y="0"/>
            <a:ext cx="8413995" cy="6858000"/>
          </a:xfrm>
          <a:custGeom>
            <a:avLst/>
            <a:gdLst>
              <a:gd name="connsiteX0" fmla="*/ 0 w 11218661"/>
              <a:gd name="connsiteY0" fmla="*/ 0 h 6858000"/>
              <a:gd name="connsiteX1" fmla="*/ 8042507 w 11218661"/>
              <a:gd name="connsiteY1" fmla="*/ 0 h 6858000"/>
              <a:gd name="connsiteX2" fmla="*/ 11218661 w 11218661"/>
              <a:gd name="connsiteY2" fmla="*/ 6858000 h 6858000"/>
              <a:gd name="connsiteX3" fmla="*/ 0 w 11218661"/>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1218661" h="6858000">
                <a:moveTo>
                  <a:pt x="0" y="0"/>
                </a:moveTo>
                <a:lnTo>
                  <a:pt x="8042507" y="0"/>
                </a:lnTo>
                <a:lnTo>
                  <a:pt x="11218661" y="6858000"/>
                </a:lnTo>
                <a:lnTo>
                  <a:pt x="0" y="6858000"/>
                </a:lnTo>
                <a:close/>
              </a:path>
            </a:pathLst>
          </a:custGeom>
          <a:solidFill>
            <a:schemeClr val="bg1">
              <a:lumMod val="85000"/>
              <a:lumOff val="1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4" name="Freeform 26">
            <a:extLst>
              <a:ext uri="{FF2B5EF4-FFF2-40B4-BE49-F238E27FC236}">
                <a16:creationId xmlns:a16="http://schemas.microsoft.com/office/drawing/2014/main" id="{58F1FB8D-1842-4A04-998D-6CF047AB279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flipV="1">
            <a:off x="1065186" y="0"/>
            <a:ext cx="8078814" cy="6858000"/>
          </a:xfrm>
          <a:custGeom>
            <a:avLst/>
            <a:gdLst>
              <a:gd name="connsiteX0" fmla="*/ 0 w 10771752"/>
              <a:gd name="connsiteY0" fmla="*/ 0 h 6858000"/>
              <a:gd name="connsiteX1" fmla="*/ 7595598 w 10771752"/>
              <a:gd name="connsiteY1" fmla="*/ 0 h 6858000"/>
              <a:gd name="connsiteX2" fmla="*/ 10771752 w 10771752"/>
              <a:gd name="connsiteY2" fmla="*/ 6858000 h 6858000"/>
              <a:gd name="connsiteX3" fmla="*/ 0 w 10771752"/>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0771752" h="6858000">
                <a:moveTo>
                  <a:pt x="0" y="0"/>
                </a:moveTo>
                <a:lnTo>
                  <a:pt x="7595598" y="0"/>
                </a:lnTo>
                <a:lnTo>
                  <a:pt x="10771752" y="6858000"/>
                </a:lnTo>
                <a:lnTo>
                  <a:pt x="0" y="6858000"/>
                </a:lnTo>
                <a:close/>
              </a:path>
            </a:pathLst>
          </a:cu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 name="Title 1"/>
          <p:cNvSpPr>
            <a:spLocks noGrp="1"/>
          </p:cNvSpPr>
          <p:nvPr>
            <p:ph type="title"/>
          </p:nvPr>
        </p:nvSpPr>
        <p:spPr>
          <a:xfrm>
            <a:off x="3288029" y="365125"/>
            <a:ext cx="5373370" cy="1325563"/>
          </a:xfrm>
        </p:spPr>
        <p:txBody>
          <a:bodyPr>
            <a:normAutofit/>
          </a:bodyPr>
          <a:lstStyle/>
          <a:p>
            <a:r>
              <a:rPr lang="en-US" dirty="0">
                <a:solidFill>
                  <a:schemeClr val="accent1">
                    <a:lumMod val="40000"/>
                    <a:lumOff val="60000"/>
                  </a:schemeClr>
                </a:solidFill>
                <a:latin typeface="+mn-lt"/>
                <a:cs typeface="American Typewriter"/>
              </a:rPr>
              <a:t>Prosaic letters?</a:t>
            </a:r>
          </a:p>
        </p:txBody>
      </p:sp>
      <p:pic>
        <p:nvPicPr>
          <p:cNvPr id="5" name="Picture 4" descr="A screenshot of a cell phone&#10;&#10;Description automatically generated">
            <a:extLst>
              <a:ext uri="{FF2B5EF4-FFF2-40B4-BE49-F238E27FC236}">
                <a16:creationId xmlns:a16="http://schemas.microsoft.com/office/drawing/2014/main" id="{45398D16-2596-475F-9C33-FF99B9C781F0}"/>
              </a:ext>
            </a:extLst>
          </p:cNvPr>
          <p:cNvPicPr>
            <a:picLocks noChangeAspect="1"/>
          </p:cNvPicPr>
          <p:nvPr/>
        </p:nvPicPr>
        <p:blipFill>
          <a:blip r:embed="rId2"/>
          <a:stretch>
            <a:fillRect/>
          </a:stretch>
        </p:blipFill>
        <p:spPr>
          <a:xfrm>
            <a:off x="360045" y="1573549"/>
            <a:ext cx="2569467" cy="3710421"/>
          </a:xfrm>
          <a:prstGeom prst="rect">
            <a:avLst/>
          </a:prstGeom>
        </p:spPr>
      </p:pic>
      <p:sp>
        <p:nvSpPr>
          <p:cNvPr id="3" name="Content Placeholder 2"/>
          <p:cNvSpPr>
            <a:spLocks noGrp="1"/>
          </p:cNvSpPr>
          <p:nvPr>
            <p:ph idx="1"/>
          </p:nvPr>
        </p:nvSpPr>
        <p:spPr>
          <a:xfrm>
            <a:off x="3290636" y="2022601"/>
            <a:ext cx="5370763" cy="4154361"/>
          </a:xfrm>
        </p:spPr>
        <p:txBody>
          <a:bodyPr>
            <a:normAutofit/>
          </a:bodyPr>
          <a:lstStyle/>
          <a:p>
            <a:r>
              <a:rPr lang="en-US" sz="2400" dirty="0">
                <a:cs typeface="American Typewriter"/>
              </a:rPr>
              <a:t>[Seneca’s writing is] ‘…energetic, pointed, subtle, revealing, dense with ideas and discoveries, shifts of argument, interest and mood that pull a reader in, demand attention and hold him.’ </a:t>
            </a:r>
          </a:p>
          <a:p>
            <a:pPr marL="0" indent="0">
              <a:buNone/>
            </a:pPr>
            <a:r>
              <a:rPr lang="en-US" sz="2400" dirty="0">
                <a:cs typeface="American Typewriter"/>
              </a:rPr>
              <a:t>				           (</a:t>
            </a:r>
            <a:r>
              <a:rPr lang="en-US" sz="2400" dirty="0" err="1">
                <a:cs typeface="American Typewriter"/>
              </a:rPr>
              <a:t>C.Richardson</a:t>
            </a:r>
            <a:r>
              <a:rPr lang="en-US" sz="2400" dirty="0">
                <a:cs typeface="American Typewriter"/>
              </a:rPr>
              <a:t>-Hay)</a:t>
            </a:r>
          </a:p>
        </p:txBody>
      </p:sp>
    </p:spTree>
    <p:extLst>
      <p:ext uri="{BB962C8B-B14F-4D97-AF65-F5344CB8AC3E}">
        <p14:creationId xmlns:p14="http://schemas.microsoft.com/office/powerpoint/2010/main" val="2285945583"/>
      </p:ext>
    </p:extLst>
  </p:cSld>
  <p:clrMapOvr>
    <a:overrideClrMapping bg1="dk1" tx1="lt1" bg2="dk2" tx2="lt2" accent1="accent1" accent2="accent2" accent3="accent3" accent4="accent4" accent5="accent5" accent6="accent6" hlink="hlink" folHlink="folHlink"/>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solidFill>
                  <a:srgbClr val="FF00FF"/>
                </a:solidFill>
                <a:latin typeface="+mn-lt"/>
                <a:cs typeface="American Typewriter"/>
              </a:rPr>
              <a:t>vulnerability</a:t>
            </a:r>
            <a:r>
              <a:rPr lang="en-US" dirty="0">
                <a:latin typeface="+mn-lt"/>
                <a:cs typeface="American Typewriter"/>
              </a:rPr>
              <a:t> in the </a:t>
            </a:r>
            <a:r>
              <a:rPr lang="en-US" i="1" dirty="0">
                <a:latin typeface="+mn-lt"/>
                <a:cs typeface="American Typewriter"/>
              </a:rPr>
              <a:t>Letters</a:t>
            </a:r>
          </a:p>
        </p:txBody>
      </p:sp>
      <p:sp>
        <p:nvSpPr>
          <p:cNvPr id="3" name="Content Placeholder 2"/>
          <p:cNvSpPr>
            <a:spLocks noGrp="1"/>
          </p:cNvSpPr>
          <p:nvPr>
            <p:ph idx="1"/>
          </p:nvPr>
        </p:nvSpPr>
        <p:spPr>
          <a:xfrm>
            <a:off x="457200" y="1785243"/>
            <a:ext cx="8229600" cy="4340920"/>
          </a:xfrm>
        </p:spPr>
        <p:txBody>
          <a:bodyPr>
            <a:normAutofit fontScale="92500"/>
          </a:bodyPr>
          <a:lstStyle/>
          <a:p>
            <a:r>
              <a:rPr lang="en-US" dirty="0">
                <a:cs typeface="American Typewriter"/>
              </a:rPr>
              <a:t>Stoic cosmopolitanism as our ‘primary vulnerability to others’ (Butler)?</a:t>
            </a:r>
          </a:p>
          <a:p>
            <a:r>
              <a:rPr lang="en-US" dirty="0">
                <a:cs typeface="American Typewriter"/>
              </a:rPr>
              <a:t>Political and personal </a:t>
            </a:r>
            <a:r>
              <a:rPr lang="en-US" dirty="0" err="1">
                <a:cs typeface="American Typewriter"/>
              </a:rPr>
              <a:t>precarity</a:t>
            </a:r>
            <a:r>
              <a:rPr lang="en-US" dirty="0">
                <a:cs typeface="American Typewriter"/>
              </a:rPr>
              <a:t> in the 60s</a:t>
            </a:r>
          </a:p>
          <a:p>
            <a:r>
              <a:rPr lang="en-US" dirty="0">
                <a:cs typeface="American Typewriter"/>
              </a:rPr>
              <a:t>Old age; being in time; mortality</a:t>
            </a:r>
          </a:p>
          <a:p>
            <a:r>
              <a:rPr lang="en-US" dirty="0">
                <a:cs typeface="American Typewriter"/>
              </a:rPr>
              <a:t>The daily drama of being/living in a body: seasickness (53), asthma (54), keeping fit (15.4)</a:t>
            </a:r>
          </a:p>
          <a:p>
            <a:r>
              <a:rPr lang="en-US" dirty="0">
                <a:cs typeface="American Typewriter"/>
              </a:rPr>
              <a:t>Physical sickness as metaphor for psychic flaws/vices.</a:t>
            </a:r>
          </a:p>
        </p:txBody>
      </p:sp>
    </p:spTree>
    <p:extLst>
      <p:ext uri="{BB962C8B-B14F-4D97-AF65-F5344CB8AC3E}">
        <p14:creationId xmlns:p14="http://schemas.microsoft.com/office/powerpoint/2010/main" val="276948163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accent3">
            <a:lumMod val="20000"/>
            <a:lumOff val="8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rgbClr val="FF6600"/>
                </a:solidFill>
                <a:latin typeface="+mn-lt"/>
                <a:cs typeface="American Typewriter"/>
              </a:rPr>
              <a:t>Body</a:t>
            </a:r>
            <a:r>
              <a:rPr lang="en-US" dirty="0">
                <a:latin typeface="+mn-lt"/>
                <a:cs typeface="American Typewriter"/>
              </a:rPr>
              <a:t> and </a:t>
            </a:r>
            <a:r>
              <a:rPr lang="en-US" dirty="0">
                <a:solidFill>
                  <a:srgbClr val="8000FF"/>
                </a:solidFill>
                <a:latin typeface="+mn-lt"/>
                <a:cs typeface="American Typewriter"/>
              </a:rPr>
              <a:t>soul</a:t>
            </a:r>
          </a:p>
        </p:txBody>
      </p:sp>
      <p:sp>
        <p:nvSpPr>
          <p:cNvPr id="3" name="Content Placeholder 2"/>
          <p:cNvSpPr>
            <a:spLocks noGrp="1"/>
          </p:cNvSpPr>
          <p:nvPr>
            <p:ph idx="1"/>
          </p:nvPr>
        </p:nvSpPr>
        <p:spPr>
          <a:xfrm>
            <a:off x="457200" y="1914074"/>
            <a:ext cx="8229600" cy="4212089"/>
          </a:xfrm>
        </p:spPr>
        <p:txBody>
          <a:bodyPr>
            <a:normAutofit/>
          </a:bodyPr>
          <a:lstStyle/>
          <a:p>
            <a:r>
              <a:rPr lang="en-US" dirty="0">
                <a:cs typeface="American Typewriter"/>
              </a:rPr>
              <a:t>No (Platonic) mind-body dichotomy</a:t>
            </a:r>
          </a:p>
          <a:p>
            <a:r>
              <a:rPr lang="en-US" dirty="0">
                <a:cs typeface="American Typewriter"/>
              </a:rPr>
              <a:t>Soul infused through body</a:t>
            </a:r>
          </a:p>
          <a:p>
            <a:r>
              <a:rPr lang="en-US" dirty="0">
                <a:cs typeface="American Typewriter"/>
              </a:rPr>
              <a:t>Passions are (wrong) judgments</a:t>
            </a:r>
          </a:p>
          <a:p>
            <a:r>
              <a:rPr lang="en-US" dirty="0">
                <a:cs typeface="American Typewriter"/>
              </a:rPr>
              <a:t>But body to be governed by soul/</a:t>
            </a:r>
            <a:r>
              <a:rPr lang="en-US" i="1" dirty="0">
                <a:cs typeface="American Typewriter"/>
              </a:rPr>
              <a:t>ratio</a:t>
            </a:r>
          </a:p>
          <a:p>
            <a:r>
              <a:rPr lang="en-US" dirty="0">
                <a:cs typeface="American Typewriter"/>
              </a:rPr>
              <a:t>We must tend to the body as well as to the soul.</a:t>
            </a:r>
          </a:p>
        </p:txBody>
      </p:sp>
    </p:spTree>
    <p:extLst>
      <p:ext uri="{BB962C8B-B14F-4D97-AF65-F5344CB8AC3E}">
        <p14:creationId xmlns:p14="http://schemas.microsoft.com/office/powerpoint/2010/main" val="399711005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445607-9983-4F36-801E-FAA14398FCAA}"/>
              </a:ext>
            </a:extLst>
          </p:cNvPr>
          <p:cNvSpPr>
            <a:spLocks noGrp="1"/>
          </p:cNvSpPr>
          <p:nvPr>
            <p:ph type="title"/>
          </p:nvPr>
        </p:nvSpPr>
        <p:spPr>
          <a:xfrm>
            <a:off x="3724072" y="629268"/>
            <a:ext cx="4939868" cy="1286160"/>
          </a:xfrm>
        </p:spPr>
        <p:txBody>
          <a:bodyPr anchor="b">
            <a:normAutofit/>
          </a:bodyPr>
          <a:lstStyle/>
          <a:p>
            <a:r>
              <a:rPr lang="en-GB" sz="3200" dirty="0" err="1"/>
              <a:t>Shadi</a:t>
            </a:r>
            <a:r>
              <a:rPr lang="en-GB" sz="3200" dirty="0"/>
              <a:t> Bartsch, in</a:t>
            </a:r>
            <a:r>
              <a:rPr lang="en-GB" sz="3200" i="1" dirty="0"/>
              <a:t> Seneca and the Self </a:t>
            </a:r>
            <a:r>
              <a:rPr lang="en-GB" sz="3200" dirty="0"/>
              <a:t>(2009), 204 </a:t>
            </a:r>
          </a:p>
        </p:txBody>
      </p:sp>
      <p:pic>
        <p:nvPicPr>
          <p:cNvPr id="5" name="Picture 4" descr="A picture containing text, person, book, photo&#10;&#10;Description automatically generated">
            <a:extLst>
              <a:ext uri="{FF2B5EF4-FFF2-40B4-BE49-F238E27FC236}">
                <a16:creationId xmlns:a16="http://schemas.microsoft.com/office/drawing/2014/main" id="{8BC2467B-4115-4DFF-B014-20E6268E3C30}"/>
              </a:ext>
            </a:extLst>
          </p:cNvPr>
          <p:cNvPicPr>
            <a:picLocks noChangeAspect="1"/>
          </p:cNvPicPr>
          <p:nvPr/>
        </p:nvPicPr>
        <p:blipFill rotWithShape="1">
          <a:blip r:embed="rId2"/>
          <a:srcRect l="19496" r="3983"/>
          <a:stretch/>
        </p:blipFill>
        <p:spPr>
          <a:xfrm>
            <a:off x="20" y="10"/>
            <a:ext cx="3476673" cy="6857990"/>
          </a:xfrm>
          <a:prstGeom prst="rect">
            <a:avLst/>
          </a:prstGeom>
          <a:effectLst/>
        </p:spPr>
      </p:pic>
      <p:cxnSp>
        <p:nvCxnSpPr>
          <p:cNvPr id="10" name="Straight Connector 9">
            <a:extLst>
              <a:ext uri="{FF2B5EF4-FFF2-40B4-BE49-F238E27FC236}">
                <a16:creationId xmlns:a16="http://schemas.microsoft.com/office/drawing/2014/main" id="{A7F400EE-A8A5-48AF-B4D6-291B52C6F0B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3810700" y="2115117"/>
            <a:ext cx="4732020" cy="0"/>
          </a:xfrm>
          <a:prstGeom prst="line">
            <a:avLst/>
          </a:prstGeom>
          <a:ln w="19050">
            <a:solidFill>
              <a:srgbClr val="2D8C8B"/>
            </a:solidFill>
          </a:ln>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id="{3FD23E41-1925-47BC-9C32-1FECC610B10F}"/>
              </a:ext>
            </a:extLst>
          </p:cNvPr>
          <p:cNvSpPr>
            <a:spLocks noGrp="1"/>
          </p:cNvSpPr>
          <p:nvPr>
            <p:ph idx="1"/>
          </p:nvPr>
        </p:nvSpPr>
        <p:spPr>
          <a:xfrm>
            <a:off x="3724073" y="2314808"/>
            <a:ext cx="5311070" cy="3909012"/>
          </a:xfrm>
        </p:spPr>
        <p:txBody>
          <a:bodyPr>
            <a:noAutofit/>
          </a:bodyPr>
          <a:lstStyle/>
          <a:p>
            <a:pPr marL="0" indent="0">
              <a:lnSpc>
                <a:spcPct val="90000"/>
              </a:lnSpc>
              <a:buNone/>
            </a:pPr>
            <a:r>
              <a:rPr lang="en-GB" sz="1800" dirty="0"/>
              <a:t>‘Seneca would have us transfer a normative concern for the integrity of bodily boundaries to a concern, instead, for the integrity of the philosophical boundaries of the soul. …Suffer the body to be penetrated, abused, flogged, mutilated: this is no violation of your </a:t>
            </a:r>
            <a:r>
              <a:rPr lang="en-GB" sz="1800" i="1" dirty="0" err="1"/>
              <a:t>libertas</a:t>
            </a:r>
            <a:r>
              <a:rPr lang="en-GB" sz="1800" dirty="0"/>
              <a:t>, which is now unyoked from the fate of your body. As the philosopher gives up his body it is his mental impenetrability that is figured as the new sign of masculinity… Seneca’s imagery of precious interiority versus expendable exteriority rings the changes on the sanctity of the elite body per se and allows for a recasting of ethical values without the loss of the combatant metaphor so important to the traditional self-representation of the male upper classes.’ </a:t>
            </a:r>
          </a:p>
        </p:txBody>
      </p:sp>
    </p:spTree>
    <p:extLst>
      <p:ext uri="{BB962C8B-B14F-4D97-AF65-F5344CB8AC3E}">
        <p14:creationId xmlns:p14="http://schemas.microsoft.com/office/powerpoint/2010/main" val="211379959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4</TotalTime>
  <Words>461</Words>
  <Application>Microsoft Office PowerPoint</Application>
  <PresentationFormat>On-screen Show (4:3)</PresentationFormat>
  <Paragraphs>36</Paragraphs>
  <Slides>8</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8</vt:i4>
      </vt:variant>
    </vt:vector>
  </HeadingPairs>
  <TitlesOfParts>
    <vt:vector size="12" baseType="lpstr">
      <vt:lpstr>American Typewriter</vt:lpstr>
      <vt:lpstr>Arial</vt:lpstr>
      <vt:lpstr>Calibri</vt:lpstr>
      <vt:lpstr>Office Theme</vt:lpstr>
      <vt:lpstr> The Stoic Palestra: Learning how to die in Seneca’s Letters </vt:lpstr>
      <vt:lpstr>Seneca’s Letters  (Epistulae Morales ad Lucilium)</vt:lpstr>
      <vt:lpstr>A program of therapy: How do the Letters teach?</vt:lpstr>
      <vt:lpstr>Why the letter form?</vt:lpstr>
      <vt:lpstr>Prosaic letters?</vt:lpstr>
      <vt:lpstr>vulnerability in the Letters</vt:lpstr>
      <vt:lpstr>Body and soul</vt:lpstr>
      <vt:lpstr>Shadi Bartsch, in Seneca and the Self (2009), 204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The Stoic Palestra: Learning how to die in Seneca’s Letters </dc:title>
  <dc:creator>Emma</dc:creator>
  <cp:lastModifiedBy>Emma</cp:lastModifiedBy>
  <cp:revision>1</cp:revision>
  <dcterms:created xsi:type="dcterms:W3CDTF">2019-02-15T11:08:49Z</dcterms:created>
  <dcterms:modified xsi:type="dcterms:W3CDTF">2019-02-15T11:13:17Z</dcterms:modified>
</cp:coreProperties>
</file>