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392" r:id="rId4"/>
    <p:sldId id="391" r:id="rId5"/>
    <p:sldId id="261" r:id="rId6"/>
    <p:sldId id="393" r:id="rId7"/>
    <p:sldId id="260" r:id="rId8"/>
    <p:sldId id="263" r:id="rId9"/>
    <p:sldId id="387" r:id="rId10"/>
    <p:sldId id="264" r:id="rId11"/>
    <p:sldId id="266" r:id="rId12"/>
    <p:sldId id="380" r:id="rId13"/>
    <p:sldId id="381" r:id="rId14"/>
    <p:sldId id="388" r:id="rId15"/>
    <p:sldId id="389" r:id="rId16"/>
    <p:sldId id="390" r:id="rId17"/>
    <p:sldId id="383" r:id="rId18"/>
    <p:sldId id="382" r:id="rId19"/>
    <p:sldId id="38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83"/>
  </p:normalViewPr>
  <p:slideViewPr>
    <p:cSldViewPr snapToGrid="0" snapToObjects="1">
      <p:cViewPr varScale="1">
        <p:scale>
          <a:sx n="109" d="100"/>
          <a:sy n="109" d="100"/>
        </p:scale>
        <p:origin x="118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38902-0E8A-5F4D-8E75-6A41EB4F633F}" type="datetimeFigureOut">
              <a:rPr lang="en-US" smtClean="0"/>
              <a:t>12/4/24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0D68E5-D792-CA41-A1B5-2449714C3A07}" type="slidenum">
              <a:rPr lang="en-US" smtClean="0"/>
              <a:t>‹#›</a:t>
            </a:fld>
            <a:endParaRPr lang="en-US"/>
          </a:p>
        </p:txBody>
      </p:sp>
    </p:spTree>
    <p:extLst>
      <p:ext uri="{BB962C8B-B14F-4D97-AF65-F5344CB8AC3E}">
        <p14:creationId xmlns:p14="http://schemas.microsoft.com/office/powerpoint/2010/main" val="1527066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NB DO NOT use tabula as an online </a:t>
            </a:r>
            <a:r>
              <a:rPr lang="en-US"/>
              <a:t>file store…</a:t>
            </a:r>
            <a:endParaRPr lang="en-US" dirty="0"/>
          </a:p>
        </p:txBody>
      </p:sp>
      <p:sp>
        <p:nvSpPr>
          <p:cNvPr id="4" name="Slide Number Placeholder 3"/>
          <p:cNvSpPr>
            <a:spLocks noGrp="1"/>
          </p:cNvSpPr>
          <p:nvPr>
            <p:ph type="sldNum" sz="quarter" idx="5"/>
          </p:nvPr>
        </p:nvSpPr>
        <p:spPr/>
        <p:txBody>
          <a:bodyPr/>
          <a:lstStyle/>
          <a:p>
            <a:fld id="{EB0D68E5-D792-CA41-A1B5-2449714C3A07}" type="slidenum">
              <a:rPr lang="en-US" smtClean="0"/>
              <a:t>1</a:t>
            </a:fld>
            <a:endParaRPr lang="en-US"/>
          </a:p>
        </p:txBody>
      </p:sp>
    </p:spTree>
    <p:extLst>
      <p:ext uri="{BB962C8B-B14F-4D97-AF65-F5344CB8AC3E}">
        <p14:creationId xmlns:p14="http://schemas.microsoft.com/office/powerpoint/2010/main" val="151297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So </a:t>
            </a:r>
            <a:r>
              <a:rPr lang="en-US" sz="1200" kern="1200" dirty="0" err="1">
                <a:solidFill>
                  <a:schemeClr val="tx1"/>
                </a:solidFill>
                <a:latin typeface="+mn-lt"/>
                <a:ea typeface="+mn-ea"/>
                <a:cs typeface="+mn-cs"/>
              </a:rPr>
              <a:t>Gurd</a:t>
            </a:r>
            <a:r>
              <a:rPr lang="en-US" sz="1200" kern="1200" dirty="0">
                <a:solidFill>
                  <a:schemeClr val="tx1"/>
                </a:solidFill>
                <a:latin typeface="+mn-lt"/>
                <a:ea typeface="+mn-ea"/>
                <a:cs typeface="+mn-cs"/>
              </a:rPr>
              <a:t> points us to the ways in which something so inviting, so alluring, also, by virtue of its very poetic artistry, gets us to think about what is and is not natural for us to feel, and to question and think hard about big ideas such as the nature of culture and the nature of art.</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It can also show how much this imaginary realm can be a source of consolation (Payne):</a:t>
            </a:r>
            <a:br>
              <a:rPr lang="en-US" baseline="0" dirty="0"/>
            </a:br>
            <a:r>
              <a:rPr lang="en-GB" sz="1200" b="1" dirty="0"/>
              <a:t>Thinking through/with the bitter-sweet beauty-cum-transience of flowers makes the idea of human loss somehow more manageable.  Flowers in a landscape </a:t>
            </a:r>
            <a:r>
              <a:rPr lang="en-GB" sz="1200" b="1" i="1" dirty="0"/>
              <a:t>stand in for</a:t>
            </a:r>
            <a:r>
              <a:rPr lang="en-GB" sz="1200" b="1" dirty="0"/>
              <a:t>, or act as a – however feeble – surrogate for things we have lost.  They also articulate but mitigate our own (mortal) sense of distance: as from the natural, so too from the dead or departed; and so too, by extension, from the ancient.  </a:t>
            </a:r>
            <a:endParaRPr lang="en-GB" sz="1200" dirty="0"/>
          </a:p>
          <a:p>
            <a:endParaRPr lang="en-US" baseline="0" dirty="0"/>
          </a:p>
          <a:p>
            <a:r>
              <a:rPr lang="en-US" baseline="0" dirty="0"/>
              <a:t>That, I think we can agree, has taken us quite a long way from puzzling over a piece of broken pottery!</a:t>
            </a:r>
            <a:endParaRPr lang="en-US" dirty="0"/>
          </a:p>
        </p:txBody>
      </p:sp>
      <p:sp>
        <p:nvSpPr>
          <p:cNvPr id="4" name="Slide Number Placeholder 3"/>
          <p:cNvSpPr>
            <a:spLocks noGrp="1"/>
          </p:cNvSpPr>
          <p:nvPr>
            <p:ph type="sldNum" sz="quarter" idx="10"/>
          </p:nvPr>
        </p:nvSpPr>
        <p:spPr/>
        <p:txBody>
          <a:bodyPr/>
          <a:lstStyle/>
          <a:p>
            <a:fld id="{525A254C-D031-DC43-B68D-037E00082B4D}" type="slidenum">
              <a:rPr lang="en-US" smtClean="0"/>
              <a:t>13</a:t>
            </a:fld>
            <a:endParaRPr lang="en-US"/>
          </a:p>
        </p:txBody>
      </p:sp>
    </p:spTree>
    <p:extLst>
      <p:ext uri="{BB962C8B-B14F-4D97-AF65-F5344CB8AC3E}">
        <p14:creationId xmlns:p14="http://schemas.microsoft.com/office/powerpoint/2010/main" val="2642853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it-IT"/>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12/4/24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12/4/24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it-IT"/>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it-IT"/>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it-IT"/>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it-IT"/>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it-IT"/>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it-IT"/>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it-IT"/>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it-IT"/>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it-IT"/>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it-IT"/>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it-IT"/>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Content Placeholder 2"/>
          <p:cNvSpPr>
            <a:spLocks noGrp="1"/>
          </p:cNvSpPr>
          <p:nvPr>
            <p:ph idx="1"/>
          </p:nvPr>
        </p:nvSpPr>
        <p:spPr/>
        <p:txBody>
          <a:bodyPr/>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it-IT"/>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it-IT"/>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it-IT"/>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it-IT"/>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it-IT"/>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it-IT"/>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it-IT"/>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12/4/24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it-IT"/>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it-IT"/>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12/4/24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it-IT"/>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12/4/24</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loebclassics.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3743" y="2798423"/>
            <a:ext cx="7500257" cy="3928948"/>
          </a:xfrm>
        </p:spPr>
        <p:txBody>
          <a:bodyPr/>
          <a:lstStyle/>
          <a:p>
            <a:r>
              <a:rPr lang="en-US" dirty="0">
                <a:solidFill>
                  <a:srgbClr val="800000"/>
                </a:solidFill>
              </a:rPr>
              <a:t>Encounters with Greek and Latin Texts (CX113 &amp; CX114)</a:t>
            </a:r>
            <a:br>
              <a:rPr lang="en-US" dirty="0">
                <a:solidFill>
                  <a:srgbClr val="800000"/>
                </a:solidFill>
              </a:rPr>
            </a:br>
            <a:br>
              <a:rPr lang="en-US" dirty="0">
                <a:solidFill>
                  <a:srgbClr val="800000"/>
                </a:solidFill>
              </a:rPr>
            </a:br>
            <a:r>
              <a:rPr lang="en-US" dirty="0">
                <a:solidFill>
                  <a:srgbClr val="800000"/>
                </a:solidFill>
              </a:rPr>
              <a:t>			Pre-Module</a:t>
            </a:r>
            <a:br>
              <a:rPr lang="en-US" dirty="0">
                <a:solidFill>
                  <a:srgbClr val="800000"/>
                </a:solidFill>
              </a:rPr>
            </a:br>
            <a:r>
              <a:rPr lang="en-US" dirty="0">
                <a:solidFill>
                  <a:srgbClr val="800000"/>
                </a:solidFill>
              </a:rPr>
              <a:t>		Orientation Session</a:t>
            </a:r>
            <a:br>
              <a:rPr lang="en-US" dirty="0">
                <a:solidFill>
                  <a:srgbClr val="800000"/>
                </a:solidFill>
              </a:rPr>
            </a:br>
            <a:br>
              <a:rPr lang="en-US" dirty="0">
                <a:solidFill>
                  <a:srgbClr val="800000"/>
                </a:solidFill>
              </a:rPr>
            </a:br>
            <a:r>
              <a:rPr lang="en-US" dirty="0">
                <a:solidFill>
                  <a:srgbClr val="800000"/>
                </a:solidFill>
              </a:rPr>
              <a:t>          	 </a:t>
            </a:r>
            <a:r>
              <a:rPr lang="en-US" sz="4000" dirty="0">
                <a:solidFill>
                  <a:srgbClr val="800000"/>
                </a:solidFill>
              </a:rPr>
              <a:t>Prof David </a:t>
            </a:r>
            <a:r>
              <a:rPr lang="en-US" sz="4000" dirty="0" err="1">
                <a:solidFill>
                  <a:srgbClr val="800000"/>
                </a:solidFill>
              </a:rPr>
              <a:t>Fearn</a:t>
            </a:r>
            <a:r>
              <a:rPr lang="en-US" sz="4000" dirty="0">
                <a:solidFill>
                  <a:srgbClr val="800000"/>
                </a:solidFill>
              </a:rPr>
              <a:t> &amp; </a:t>
            </a:r>
            <a:br>
              <a:rPr lang="en-US" sz="4000" dirty="0">
                <a:solidFill>
                  <a:srgbClr val="800000"/>
                </a:solidFill>
              </a:rPr>
            </a:br>
            <a:r>
              <a:rPr lang="en-US" sz="4000" dirty="0">
                <a:solidFill>
                  <a:srgbClr val="800000"/>
                </a:solidFill>
              </a:rPr>
              <a:t>		 Dr Nicolas </a:t>
            </a:r>
            <a:r>
              <a:rPr lang="en-US" sz="4000" dirty="0" err="1">
                <a:solidFill>
                  <a:srgbClr val="800000"/>
                </a:solidFill>
              </a:rPr>
              <a:t>Liney</a:t>
            </a:r>
            <a:br>
              <a:rPr lang="en-US" dirty="0">
                <a:solidFill>
                  <a:srgbClr val="800000"/>
                </a:solidFill>
              </a:rPr>
            </a:br>
            <a:br>
              <a:rPr lang="en-US" dirty="0">
                <a:solidFill>
                  <a:srgbClr val="800000"/>
                </a:solidFill>
              </a:rPr>
            </a:br>
            <a:endParaRPr lang="en-US" dirty="0"/>
          </a:p>
        </p:txBody>
      </p:sp>
    </p:spTree>
    <p:extLst>
      <p:ext uri="{BB962C8B-B14F-4D97-AF65-F5344CB8AC3E}">
        <p14:creationId xmlns:p14="http://schemas.microsoft.com/office/powerpoint/2010/main" val="41709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79A477-DF2F-EF34-7ECD-67DF1ADD74DA}"/>
              </a:ext>
            </a:extLst>
          </p:cNvPr>
          <p:cNvSpPr>
            <a:spLocks noGrp="1"/>
          </p:cNvSpPr>
          <p:nvPr>
            <p:ph idx="1"/>
          </p:nvPr>
        </p:nvSpPr>
        <p:spPr>
          <a:xfrm>
            <a:off x="664030" y="370113"/>
            <a:ext cx="7794170" cy="5987143"/>
          </a:xfrm>
        </p:spPr>
        <p:txBody>
          <a:bodyPr>
            <a:normAutofit/>
          </a:bodyPr>
          <a:lstStyle/>
          <a:p>
            <a:pPr marL="0" indent="0" algn="ctr">
              <a:spcBef>
                <a:spcPts val="1000"/>
              </a:spcBef>
              <a:buNone/>
            </a:pPr>
            <a:r>
              <a:rPr lang="en-GB" sz="2000" b="1" u="sng" dirty="0"/>
              <a:t>Latin Texts: Suggestions for Further Reading</a:t>
            </a:r>
          </a:p>
          <a:p>
            <a:pPr marL="0" indent="0">
              <a:buNone/>
            </a:pPr>
            <a:r>
              <a:rPr lang="en-GB" sz="1600" dirty="0">
                <a:solidFill>
                  <a:srgbClr val="383838"/>
                </a:solidFill>
                <a:latin typeface="Lato" panose="020F0502020204030203" pitchFamily="34" charset="0"/>
              </a:rPr>
              <a:t>While each lecture topic will cover a broad range of texts and examples, the following texts will be worth having to hand:</a:t>
            </a:r>
          </a:p>
          <a:p>
            <a:pPr>
              <a:buFont typeface="Arial" panose="020B0604020202020204" pitchFamily="34" charset="0"/>
              <a:buChar char="•"/>
            </a:pPr>
            <a:r>
              <a:rPr lang="en-GB" sz="1600" b="1" dirty="0">
                <a:solidFill>
                  <a:srgbClr val="383838"/>
                </a:solidFill>
                <a:latin typeface="Lato" panose="020F0502020204030203" pitchFamily="34" charset="0"/>
              </a:rPr>
              <a:t>Horace </a:t>
            </a:r>
            <a:r>
              <a:rPr lang="en-GB" sz="1600" b="1" i="1" dirty="0">
                <a:solidFill>
                  <a:srgbClr val="383838"/>
                </a:solidFill>
                <a:latin typeface="Lato" panose="020F0502020204030203" pitchFamily="34" charset="0"/>
              </a:rPr>
              <a:t>Odes and Epodes </a:t>
            </a:r>
            <a:r>
              <a:rPr lang="en-GB" sz="1600" dirty="0">
                <a:solidFill>
                  <a:srgbClr val="383838"/>
                </a:solidFill>
                <a:latin typeface="Lato" panose="020F0502020204030203" pitchFamily="34" charset="0"/>
              </a:rPr>
              <a:t>- N. Rudd (2004) Loeb. </a:t>
            </a:r>
          </a:p>
          <a:p>
            <a:pPr>
              <a:buFont typeface="Arial" panose="020B0604020202020204" pitchFamily="34" charset="0"/>
              <a:buChar char="•"/>
            </a:pPr>
            <a:r>
              <a:rPr lang="en-GB" sz="1600" b="1" dirty="0">
                <a:solidFill>
                  <a:srgbClr val="383838"/>
                </a:solidFill>
                <a:latin typeface="Lato" panose="020F0502020204030203" pitchFamily="34" charset="0"/>
              </a:rPr>
              <a:t>Ovid </a:t>
            </a:r>
            <a:r>
              <a:rPr lang="en-GB" sz="1600" b="1" i="1" dirty="0">
                <a:solidFill>
                  <a:srgbClr val="383838"/>
                </a:solidFill>
                <a:latin typeface="Lato" panose="020F0502020204030203" pitchFamily="34" charset="0"/>
              </a:rPr>
              <a:t>Ars </a:t>
            </a:r>
            <a:r>
              <a:rPr lang="en-GB" sz="1600" b="1" i="1" dirty="0" err="1">
                <a:solidFill>
                  <a:srgbClr val="383838"/>
                </a:solidFill>
                <a:latin typeface="Lato" panose="020F0502020204030203" pitchFamily="34" charset="0"/>
              </a:rPr>
              <a:t>Amatoria</a:t>
            </a:r>
            <a:r>
              <a:rPr lang="en-GB" sz="1600" b="1" i="1" dirty="0">
                <a:solidFill>
                  <a:srgbClr val="383838"/>
                </a:solidFill>
                <a:latin typeface="Lato" panose="020F0502020204030203" pitchFamily="34" charset="0"/>
              </a:rPr>
              <a:t>  </a:t>
            </a:r>
            <a:r>
              <a:rPr lang="en-GB" sz="1600" dirty="0">
                <a:solidFill>
                  <a:srgbClr val="383838"/>
                </a:solidFill>
                <a:latin typeface="Lato" panose="020F0502020204030203" pitchFamily="34" charset="0"/>
              </a:rPr>
              <a:t>- Julia D. </a:t>
            </a:r>
            <a:r>
              <a:rPr lang="en-GB" sz="1600" dirty="0" err="1">
                <a:solidFill>
                  <a:srgbClr val="383838"/>
                </a:solidFill>
                <a:latin typeface="Lato" panose="020F0502020204030203" pitchFamily="34" charset="0"/>
              </a:rPr>
              <a:t>Hejduk</a:t>
            </a:r>
            <a:r>
              <a:rPr lang="en-GB" sz="1600" dirty="0">
                <a:solidFill>
                  <a:srgbClr val="383838"/>
                </a:solidFill>
                <a:latin typeface="Lato" panose="020F0502020204030203" pitchFamily="34" charset="0"/>
              </a:rPr>
              <a:t> (2015) Wisconsin. </a:t>
            </a:r>
          </a:p>
          <a:p>
            <a:pPr>
              <a:buFont typeface="Arial" panose="020B0604020202020204" pitchFamily="34" charset="0"/>
              <a:buChar char="•"/>
            </a:pPr>
            <a:r>
              <a:rPr lang="en-GB" sz="1600" b="1" dirty="0">
                <a:solidFill>
                  <a:srgbClr val="383838"/>
                </a:solidFill>
                <a:latin typeface="Lato" panose="020F0502020204030203" pitchFamily="34" charset="0"/>
              </a:rPr>
              <a:t>Petronius</a:t>
            </a:r>
            <a:r>
              <a:rPr lang="en-GB" sz="1600" dirty="0">
                <a:solidFill>
                  <a:srgbClr val="383838"/>
                </a:solidFill>
                <a:latin typeface="Lato" panose="020F0502020204030203" pitchFamily="34" charset="0"/>
              </a:rPr>
              <a:t>, </a:t>
            </a:r>
            <a:r>
              <a:rPr lang="en-GB" sz="1600" b="1" i="1" dirty="0" err="1">
                <a:solidFill>
                  <a:srgbClr val="383838"/>
                </a:solidFill>
                <a:latin typeface="Lato" panose="020F0502020204030203" pitchFamily="34" charset="0"/>
              </a:rPr>
              <a:t>Satyricon</a:t>
            </a:r>
            <a:r>
              <a:rPr lang="en-GB" sz="1600" dirty="0">
                <a:solidFill>
                  <a:srgbClr val="383838"/>
                </a:solidFill>
                <a:latin typeface="Lato" panose="020F0502020204030203" pitchFamily="34" charset="0"/>
              </a:rPr>
              <a:t>. -  P. Walsh (1997) OUP.</a:t>
            </a:r>
          </a:p>
          <a:p>
            <a:pPr>
              <a:buFont typeface="Arial" panose="020B0604020202020204" pitchFamily="34" charset="0"/>
              <a:buChar char="•"/>
            </a:pPr>
            <a:r>
              <a:rPr lang="en-GB" sz="1600" dirty="0">
                <a:solidFill>
                  <a:srgbClr val="383838"/>
                </a:solidFill>
                <a:latin typeface="Lato" panose="020F0502020204030203" pitchFamily="34" charset="0"/>
              </a:rPr>
              <a:t> </a:t>
            </a:r>
            <a:r>
              <a:rPr lang="en-GB" sz="1600" b="1" dirty="0">
                <a:solidFill>
                  <a:srgbClr val="383838"/>
                </a:solidFill>
                <a:latin typeface="Lato" panose="020F0502020204030203" pitchFamily="34" charset="0"/>
              </a:rPr>
              <a:t>Livy 1-5 </a:t>
            </a:r>
            <a:r>
              <a:rPr lang="en-GB" sz="1600" dirty="0">
                <a:solidFill>
                  <a:srgbClr val="383838"/>
                </a:solidFill>
                <a:latin typeface="Lato" panose="020F0502020204030203" pitchFamily="34" charset="0"/>
              </a:rPr>
              <a:t>– Aubrey D.E. </a:t>
            </a:r>
            <a:r>
              <a:rPr lang="en-GB" sz="1600" dirty="0" err="1">
                <a:solidFill>
                  <a:srgbClr val="383838"/>
                </a:solidFill>
                <a:latin typeface="Lato" panose="020F0502020204030203" pitchFamily="34" charset="0"/>
              </a:rPr>
              <a:t>Sélincourt</a:t>
            </a:r>
            <a:r>
              <a:rPr lang="en-GB" sz="1600" dirty="0">
                <a:solidFill>
                  <a:srgbClr val="383838"/>
                </a:solidFill>
                <a:latin typeface="Lato" panose="020F0502020204030203" pitchFamily="34" charset="0"/>
              </a:rPr>
              <a:t> (rev. 2005) Penguin.</a:t>
            </a:r>
          </a:p>
          <a:p>
            <a:pPr>
              <a:buFont typeface="Arial" panose="020B0604020202020204" pitchFamily="34" charset="0"/>
              <a:buChar char="•"/>
            </a:pPr>
            <a:r>
              <a:rPr lang="en-GB" sz="1600" b="1" dirty="0">
                <a:solidFill>
                  <a:srgbClr val="383838"/>
                </a:solidFill>
                <a:latin typeface="Lato" panose="020F0502020204030203" pitchFamily="34" charset="0"/>
              </a:rPr>
              <a:t>Lucretius</a:t>
            </a:r>
            <a:r>
              <a:rPr lang="en-GB" sz="1600" dirty="0">
                <a:solidFill>
                  <a:srgbClr val="383838"/>
                </a:solidFill>
                <a:latin typeface="Lato" panose="020F0502020204030203" pitchFamily="34" charset="0"/>
              </a:rPr>
              <a:t>.  - Ronald, Melville (1997) </a:t>
            </a:r>
            <a:r>
              <a:rPr lang="en-GB" sz="1600" i="1" dirty="0">
                <a:solidFill>
                  <a:srgbClr val="383838"/>
                </a:solidFill>
                <a:latin typeface="Lato" panose="020F0502020204030203" pitchFamily="34" charset="0"/>
              </a:rPr>
              <a:t>On the Nature of the Universe</a:t>
            </a:r>
            <a:r>
              <a:rPr lang="en-GB" sz="1600" dirty="0">
                <a:solidFill>
                  <a:srgbClr val="383838"/>
                </a:solidFill>
                <a:latin typeface="Lato" panose="020F0502020204030203" pitchFamily="34" charset="0"/>
              </a:rPr>
              <a:t>. (OUP). </a:t>
            </a:r>
            <a:endParaRPr lang="en-GB" sz="1600" b="0" i="0" u="none" strike="noStrike" dirty="0">
              <a:solidFill>
                <a:srgbClr val="383838"/>
              </a:solidFill>
              <a:effectLst/>
              <a:latin typeface="Lato" panose="020F0502020204030203" pitchFamily="34" charset="0"/>
            </a:endParaRPr>
          </a:p>
          <a:p>
            <a:pPr marL="0" indent="0">
              <a:spcBef>
                <a:spcPts val="1000"/>
              </a:spcBef>
              <a:buNone/>
            </a:pPr>
            <a:endParaRPr lang="en-GB" sz="2400" b="1" u="sng" dirty="0"/>
          </a:p>
          <a:p>
            <a:pPr>
              <a:spcBef>
                <a:spcPts val="1000"/>
              </a:spcBef>
              <a:buFont typeface="Courier New" panose="02070309020205020404" pitchFamily="49" charset="0"/>
              <a:buChar char="o"/>
            </a:pPr>
            <a:endParaRPr lang="en-GB" b="1" u="sng" dirty="0"/>
          </a:p>
          <a:p>
            <a:pPr marL="0" indent="0" algn="ctr">
              <a:buNone/>
            </a:pPr>
            <a:endParaRPr lang="en-GB" dirty="0"/>
          </a:p>
        </p:txBody>
      </p:sp>
    </p:spTree>
    <p:extLst>
      <p:ext uri="{BB962C8B-B14F-4D97-AF65-F5344CB8AC3E}">
        <p14:creationId xmlns:p14="http://schemas.microsoft.com/office/powerpoint/2010/main" val="290547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D6AB-08AD-6C28-D2FA-69CCCD1D8E4D}"/>
              </a:ext>
            </a:extLst>
          </p:cNvPr>
          <p:cNvSpPr>
            <a:spLocks noGrp="1"/>
          </p:cNvSpPr>
          <p:nvPr>
            <p:ph type="title"/>
          </p:nvPr>
        </p:nvSpPr>
        <p:spPr>
          <a:xfrm>
            <a:off x="915193" y="0"/>
            <a:ext cx="7313613" cy="868362"/>
          </a:xfrm>
        </p:spPr>
        <p:txBody>
          <a:bodyPr anchor="ctr">
            <a:normAutofit/>
          </a:bodyPr>
          <a:lstStyle/>
          <a:p>
            <a:r>
              <a:rPr lang="en-US" sz="2400" b="1" dirty="0"/>
              <a:t>Case-study 1, Greek</a:t>
            </a:r>
          </a:p>
        </p:txBody>
      </p:sp>
      <p:sp>
        <p:nvSpPr>
          <p:cNvPr id="3" name="Content Placeholder 2">
            <a:extLst>
              <a:ext uri="{FF2B5EF4-FFF2-40B4-BE49-F238E27FC236}">
                <a16:creationId xmlns:a16="http://schemas.microsoft.com/office/drawing/2014/main" id="{732E4D76-CC1C-202D-5FDA-0AD9C96BB21D}"/>
              </a:ext>
            </a:extLst>
          </p:cNvPr>
          <p:cNvSpPr>
            <a:spLocks noGrp="1"/>
          </p:cNvSpPr>
          <p:nvPr>
            <p:ph sz="half" idx="2"/>
          </p:nvPr>
        </p:nvSpPr>
        <p:spPr>
          <a:xfrm>
            <a:off x="5577840" y="1277939"/>
            <a:ext cx="3566160" cy="4056062"/>
          </a:xfrm>
        </p:spPr>
        <p:txBody>
          <a:bodyPr>
            <a:normAutofit/>
          </a:bodyPr>
          <a:lstStyle/>
          <a:p>
            <a:pPr marL="0" indent="0">
              <a:buNone/>
            </a:pPr>
            <a:r>
              <a:rPr lang="en-US" dirty="0"/>
              <a:t>Sappho fragment 22:</a:t>
            </a:r>
          </a:p>
          <a:p>
            <a:pPr marL="0" indent="0">
              <a:buNone/>
            </a:pPr>
            <a:endParaRPr lang="en-US" dirty="0"/>
          </a:p>
          <a:p>
            <a:pPr marL="0" indent="0">
              <a:buNone/>
            </a:pPr>
            <a:r>
              <a:rPr lang="en-US" dirty="0"/>
              <a:t>From </a:t>
            </a:r>
            <a:r>
              <a:rPr lang="en-US" i="1" dirty="0" err="1"/>
              <a:t>POxy</a:t>
            </a:r>
            <a:r>
              <a:rPr lang="en-US" dirty="0"/>
              <a:t> 1231, remains of a 2</a:t>
            </a:r>
            <a:r>
              <a:rPr lang="en-US" baseline="30000" dirty="0"/>
              <a:t>nd</a:t>
            </a:r>
            <a:r>
              <a:rPr lang="en-US" dirty="0"/>
              <a:t> century CE Egyptian papyrus published in 1914.  Including, as seen here on left, the extant fragments of Sappho poem 16.</a:t>
            </a:r>
          </a:p>
        </p:txBody>
      </p:sp>
      <p:pic>
        <p:nvPicPr>
          <p:cNvPr id="4" name="Picture 3" descr="A picture containing text&#10;&#10;Description automatically generated">
            <a:extLst>
              <a:ext uri="{FF2B5EF4-FFF2-40B4-BE49-F238E27FC236}">
                <a16:creationId xmlns:a16="http://schemas.microsoft.com/office/drawing/2014/main" id="{44185C99-56C2-66DE-4F98-632B7A90AF53}"/>
              </a:ext>
            </a:extLst>
          </p:cNvPr>
          <p:cNvPicPr>
            <a:picLocks noChangeAspect="1"/>
          </p:cNvPicPr>
          <p:nvPr/>
        </p:nvPicPr>
        <p:blipFill rotWithShape="1">
          <a:blip r:embed="rId2">
            <a:extLst>
              <a:ext uri="{28A0092B-C50C-407E-A947-70E740481C1C}">
                <a14:useLocalDpi xmlns:a14="http://schemas.microsoft.com/office/drawing/2010/main" val="0"/>
              </a:ext>
            </a:extLst>
          </a:blip>
          <a:srcRect r="4948" b="-2"/>
          <a:stretch/>
        </p:blipFill>
        <p:spPr>
          <a:xfrm>
            <a:off x="159232" y="868362"/>
            <a:ext cx="5076797" cy="5774224"/>
          </a:xfrm>
          <a:prstGeom prst="rect">
            <a:avLst/>
          </a:prstGeom>
          <a:noFill/>
        </p:spPr>
      </p:pic>
    </p:spTree>
    <p:extLst>
      <p:ext uri="{BB962C8B-B14F-4D97-AF65-F5344CB8AC3E}">
        <p14:creationId xmlns:p14="http://schemas.microsoft.com/office/powerpoint/2010/main" val="2565152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Cols. 9 &amp; 10.jpg"/>
          <p:cNvPicPr>
            <a:picLocks noChangeAspect="1"/>
          </p:cNvPicPr>
          <p:nvPr/>
        </p:nvPicPr>
        <p:blipFill>
          <a:blip r:embed="rId2">
            <a:alphaModFix amt="65000"/>
            <a:extLst>
              <a:ext uri="{28A0092B-C50C-407E-A947-70E740481C1C}">
                <a14:useLocalDpi xmlns:a14="http://schemas.microsoft.com/office/drawing/2010/main" val="0"/>
              </a:ext>
            </a:extLst>
          </a:blip>
          <a:stretch>
            <a:fillRect/>
          </a:stretch>
        </p:blipFill>
        <p:spPr>
          <a:xfrm>
            <a:off x="685994" y="0"/>
            <a:ext cx="7913379" cy="6858000"/>
          </a:xfrm>
          <a:prstGeom prst="rect">
            <a:avLst/>
          </a:prstGeom>
        </p:spPr>
      </p:pic>
      <p:sp>
        <p:nvSpPr>
          <p:cNvPr id="5" name="Rectangle 4"/>
          <p:cNvSpPr/>
          <p:nvPr/>
        </p:nvSpPr>
        <p:spPr>
          <a:xfrm>
            <a:off x="1061691" y="540672"/>
            <a:ext cx="3510309" cy="6001642"/>
          </a:xfrm>
          <a:prstGeom prst="rect">
            <a:avLst/>
          </a:prstGeom>
        </p:spPr>
        <p:txBody>
          <a:bodyPr wrap="square">
            <a:spAutoFit/>
          </a:bodyPr>
          <a:lstStyle/>
          <a:p>
            <a:endParaRPr lang="en-GB" dirty="0">
              <a:solidFill>
                <a:schemeClr val="bg1"/>
              </a:solidFill>
            </a:endParaRPr>
          </a:p>
          <a:p>
            <a:endParaRPr lang="en-GB" dirty="0">
              <a:solidFill>
                <a:schemeClr val="bg1"/>
              </a:solidFill>
            </a:endParaRPr>
          </a:p>
          <a:p>
            <a:r>
              <a:rPr lang="en-GB" sz="1400" dirty="0">
                <a:solidFill>
                  <a:schemeClr val="bg1"/>
                </a:solidFill>
              </a:rPr>
              <a:t>]β</a:t>
            </a:r>
            <a:r>
              <a:rPr lang="en-GB" sz="1400" dirty="0" err="1">
                <a:solidFill>
                  <a:schemeClr val="bg1"/>
                </a:solidFill>
              </a:rPr>
              <a:t>λ</a:t>
            </a:r>
            <a:r>
              <a:rPr lang="en-GB" sz="1400" dirty="0">
                <a:solidFill>
                  <a:schemeClr val="bg1"/>
                </a:solidFill>
              </a:rPr>
              <a:t>α  ̣[</a:t>
            </a:r>
          </a:p>
          <a:p>
            <a:r>
              <a:rPr lang="en-GB" sz="1400" dirty="0">
                <a:solidFill>
                  <a:schemeClr val="bg1"/>
                </a:solidFill>
              </a:rPr>
              <a:t>	]</a:t>
            </a:r>
            <a:r>
              <a:rPr lang="en-GB" sz="1400" dirty="0" err="1">
                <a:solidFill>
                  <a:schemeClr val="bg1"/>
                </a:solidFill>
              </a:rPr>
              <a:t>εργον</a:t>
            </a:r>
            <a:r>
              <a:rPr lang="en-GB" sz="1400" dirty="0">
                <a:solidFill>
                  <a:schemeClr val="bg1"/>
                </a:solidFill>
              </a:rPr>
              <a:t>,   ̣  ̣ </a:t>
            </a:r>
            <a:r>
              <a:rPr lang="en-GB" sz="1400" dirty="0" err="1">
                <a:solidFill>
                  <a:schemeClr val="bg1"/>
                </a:solidFill>
              </a:rPr>
              <a:t>λ</a:t>
            </a:r>
            <a:r>
              <a:rPr lang="en-GB" sz="1400" dirty="0">
                <a:solidFill>
                  <a:schemeClr val="bg1"/>
                </a:solidFill>
              </a:rPr>
              <a:t>’α  ̣  ̣[</a:t>
            </a:r>
          </a:p>
          <a:p>
            <a:r>
              <a:rPr lang="en-GB" sz="1400" dirty="0">
                <a:solidFill>
                  <a:schemeClr val="bg1"/>
                </a:solidFill>
              </a:rPr>
              <a:t>          ]</a:t>
            </a:r>
            <a:r>
              <a:rPr lang="en-GB" sz="1400" dirty="0" err="1">
                <a:solidFill>
                  <a:schemeClr val="bg1"/>
                </a:solidFill>
              </a:rPr>
              <a:t>ν</a:t>
            </a:r>
            <a:r>
              <a:rPr lang="en-GB" sz="1400" dirty="0">
                <a:solidFill>
                  <a:schemeClr val="bg1"/>
                </a:solidFill>
              </a:rPr>
              <a:t> </a:t>
            </a:r>
            <a:r>
              <a:rPr lang="en-GB" sz="1400" dirty="0" err="1">
                <a:solidFill>
                  <a:schemeClr val="bg1"/>
                </a:solidFill>
              </a:rPr>
              <a:t>ῤέθοϲ</a:t>
            </a:r>
            <a:r>
              <a:rPr lang="en-GB" sz="1400" dirty="0">
                <a:solidFill>
                  <a:schemeClr val="bg1"/>
                </a:solidFill>
              </a:rPr>
              <a:t> </a:t>
            </a:r>
            <a:r>
              <a:rPr lang="en-GB" sz="1400" dirty="0" err="1">
                <a:solidFill>
                  <a:schemeClr val="bg1"/>
                </a:solidFill>
              </a:rPr>
              <a:t>δοκιμ</a:t>
            </a:r>
            <a:r>
              <a:rPr lang="en-GB" sz="1400" dirty="0">
                <a:solidFill>
                  <a:schemeClr val="bg1"/>
                </a:solidFill>
              </a:rPr>
              <a:t>̣[</a:t>
            </a:r>
          </a:p>
          <a:p>
            <a:r>
              <a:rPr lang="en-GB" sz="1400" dirty="0">
                <a:solidFill>
                  <a:schemeClr val="bg1"/>
                </a:solidFill>
              </a:rPr>
              <a:t>	   ]</a:t>
            </a:r>
            <a:r>
              <a:rPr lang="en-GB" sz="1400" dirty="0" err="1">
                <a:solidFill>
                  <a:schemeClr val="bg1"/>
                </a:solidFill>
              </a:rPr>
              <a:t>ηϲθ</a:t>
            </a:r>
            <a:r>
              <a:rPr lang="en-GB" sz="1400" dirty="0">
                <a:solidFill>
                  <a:schemeClr val="bg1"/>
                </a:solidFill>
              </a:rPr>
              <a:t>α</a:t>
            </a:r>
            <a:r>
              <a:rPr lang="en-GB" sz="1400" dirty="0" err="1">
                <a:solidFill>
                  <a:schemeClr val="bg1"/>
                </a:solidFill>
              </a:rPr>
              <a:t>ι</a:t>
            </a:r>
            <a:endParaRPr lang="en-GB" sz="1400" dirty="0">
              <a:solidFill>
                <a:schemeClr val="bg1"/>
              </a:solidFill>
            </a:endParaRPr>
          </a:p>
          <a:p>
            <a:r>
              <a:rPr lang="en-GB" sz="1400" dirty="0">
                <a:solidFill>
                  <a:schemeClr val="bg1"/>
                </a:solidFill>
              </a:rPr>
              <a:t>	]</a:t>
            </a:r>
            <a:r>
              <a:rPr lang="en-GB" sz="1400" dirty="0" err="1">
                <a:solidFill>
                  <a:schemeClr val="bg1"/>
                </a:solidFill>
              </a:rPr>
              <a:t>ν</a:t>
            </a:r>
            <a:r>
              <a:rPr lang="en-GB" sz="1400" dirty="0">
                <a:solidFill>
                  <a:schemeClr val="bg1"/>
                </a:solidFill>
              </a:rPr>
              <a:t>̣ α</a:t>
            </a:r>
            <a:r>
              <a:rPr lang="en-GB" sz="1400" dirty="0" err="1">
                <a:solidFill>
                  <a:schemeClr val="bg1"/>
                </a:solidFill>
              </a:rPr>
              <a:t>ὐάδην</a:t>
            </a:r>
            <a:r>
              <a:rPr lang="en-GB" sz="1400" dirty="0">
                <a:solidFill>
                  <a:schemeClr val="bg1"/>
                </a:solidFill>
              </a:rPr>
              <a:t> </a:t>
            </a:r>
            <a:r>
              <a:rPr lang="en-GB" sz="1400" dirty="0" err="1">
                <a:solidFill>
                  <a:schemeClr val="bg1"/>
                </a:solidFill>
              </a:rPr>
              <a:t>χ</a:t>
            </a:r>
            <a:r>
              <a:rPr lang="en-GB" sz="1400" dirty="0">
                <a:solidFill>
                  <a:schemeClr val="bg1"/>
                </a:solidFill>
              </a:rPr>
              <a:t>  ̣[</a:t>
            </a:r>
          </a:p>
          <a:p>
            <a:r>
              <a:rPr lang="en-GB" sz="1400" dirty="0">
                <a:solidFill>
                  <a:schemeClr val="bg1"/>
                </a:solidFill>
              </a:rPr>
              <a:t>        </a:t>
            </a:r>
            <a:r>
              <a:rPr lang="en-GB" sz="1400" dirty="0" err="1">
                <a:solidFill>
                  <a:schemeClr val="bg1"/>
                </a:solidFill>
              </a:rPr>
              <a:t>δ</a:t>
            </a:r>
            <a:r>
              <a:rPr lang="en-GB" sz="1400" dirty="0">
                <a:solidFill>
                  <a:schemeClr val="bg1"/>
                </a:solidFill>
              </a:rPr>
              <a:t>]</a:t>
            </a:r>
            <a:r>
              <a:rPr lang="en-GB" sz="1400" dirty="0" err="1">
                <a:solidFill>
                  <a:schemeClr val="bg1"/>
                </a:solidFill>
              </a:rPr>
              <a:t>ὲ</a:t>
            </a:r>
            <a:r>
              <a:rPr lang="en-GB" sz="1400" dirty="0">
                <a:solidFill>
                  <a:schemeClr val="bg1"/>
                </a:solidFill>
              </a:rPr>
              <a:t> </a:t>
            </a:r>
            <a:r>
              <a:rPr lang="en-GB" sz="1400" dirty="0" err="1">
                <a:solidFill>
                  <a:schemeClr val="bg1"/>
                </a:solidFill>
              </a:rPr>
              <a:t>μή</a:t>
            </a:r>
            <a:r>
              <a:rPr lang="en-GB" sz="1400" dirty="0">
                <a:solidFill>
                  <a:schemeClr val="bg1"/>
                </a:solidFill>
              </a:rPr>
              <a:t>, </a:t>
            </a:r>
            <a:r>
              <a:rPr lang="en-GB" sz="1400" dirty="0" err="1">
                <a:solidFill>
                  <a:schemeClr val="bg1"/>
                </a:solidFill>
              </a:rPr>
              <a:t>χείμων</a:t>
            </a:r>
            <a:r>
              <a:rPr lang="en-GB" sz="1400" dirty="0">
                <a:solidFill>
                  <a:schemeClr val="bg1"/>
                </a:solidFill>
              </a:rPr>
              <a:t>[</a:t>
            </a:r>
          </a:p>
          <a:p>
            <a:r>
              <a:rPr lang="en-GB" sz="1400" dirty="0">
                <a:solidFill>
                  <a:schemeClr val="bg1"/>
                </a:solidFill>
              </a:rPr>
              <a:t>	]  ̣</a:t>
            </a:r>
            <a:r>
              <a:rPr lang="en-GB" sz="1400" dirty="0" err="1">
                <a:solidFill>
                  <a:schemeClr val="bg1"/>
                </a:solidFill>
              </a:rPr>
              <a:t>οιϲ</a:t>
            </a:r>
            <a:r>
              <a:rPr lang="en-GB" sz="1400" dirty="0">
                <a:solidFill>
                  <a:schemeClr val="bg1"/>
                </a:solidFill>
              </a:rPr>
              <a:t>α</a:t>
            </a:r>
            <a:r>
              <a:rPr lang="en-GB" sz="1400" dirty="0" err="1">
                <a:solidFill>
                  <a:schemeClr val="bg1"/>
                </a:solidFill>
              </a:rPr>
              <a:t>ν</a:t>
            </a:r>
            <a:r>
              <a:rPr lang="en-GB" sz="1400" dirty="0">
                <a:solidFill>
                  <a:schemeClr val="bg1"/>
                </a:solidFill>
              </a:rPr>
              <a:t>α</a:t>
            </a:r>
            <a:r>
              <a:rPr lang="en-GB" sz="1400" dirty="0" err="1">
                <a:solidFill>
                  <a:schemeClr val="bg1"/>
                </a:solidFill>
              </a:rPr>
              <a:t>λγε</a:t>
            </a:r>
            <a:r>
              <a:rPr lang="en-GB" sz="1400" dirty="0">
                <a:solidFill>
                  <a:schemeClr val="bg1"/>
                </a:solidFill>
              </a:rPr>
              <a:t>α  ̣[</a:t>
            </a:r>
          </a:p>
          <a:p>
            <a:r>
              <a:rPr lang="en-GB" sz="1400" dirty="0">
                <a:solidFill>
                  <a:schemeClr val="bg1"/>
                </a:solidFill>
              </a:rPr>
              <a:t>	     ]</a:t>
            </a:r>
            <a:r>
              <a:rPr lang="en-GB" sz="1400" dirty="0" err="1">
                <a:solidFill>
                  <a:schemeClr val="bg1"/>
                </a:solidFill>
              </a:rPr>
              <a:t>δε</a:t>
            </a:r>
            <a:endParaRPr lang="en-GB" sz="1400" dirty="0">
              <a:solidFill>
                <a:schemeClr val="bg1"/>
              </a:solidFill>
            </a:endParaRPr>
          </a:p>
          <a:p>
            <a:r>
              <a:rPr lang="en-GB" sz="1400" dirty="0">
                <a:solidFill>
                  <a:schemeClr val="bg1"/>
                </a:solidFill>
              </a:rPr>
              <a:t>   ̣]  ̣</a:t>
            </a:r>
            <a:r>
              <a:rPr lang="en-GB" sz="1400" dirty="0" err="1">
                <a:solidFill>
                  <a:schemeClr val="bg1"/>
                </a:solidFill>
              </a:rPr>
              <a:t>ε</a:t>
            </a:r>
            <a:r>
              <a:rPr lang="en-GB" sz="1400" dirty="0">
                <a:solidFill>
                  <a:schemeClr val="bg1"/>
                </a:solidFill>
              </a:rPr>
              <a:t>  ̣[  ̣  ̣  ̣  ̣]  ̣[  ̣  ̣  ̣ </a:t>
            </a:r>
            <a:r>
              <a:rPr lang="en-GB" sz="1400" dirty="0" err="1">
                <a:solidFill>
                  <a:schemeClr val="bg1"/>
                </a:solidFill>
              </a:rPr>
              <a:t>κ</a:t>
            </a:r>
            <a:r>
              <a:rPr lang="en-GB" sz="1400" dirty="0">
                <a:solidFill>
                  <a:schemeClr val="bg1"/>
                </a:solidFill>
              </a:rPr>
              <a:t>]</a:t>
            </a:r>
            <a:r>
              <a:rPr lang="en-GB" sz="1400" dirty="0" err="1">
                <a:solidFill>
                  <a:schemeClr val="bg1"/>
                </a:solidFill>
              </a:rPr>
              <a:t>έλομ</a:t>
            </a:r>
            <a:r>
              <a:rPr lang="en-GB" sz="1400" dirty="0">
                <a:solidFill>
                  <a:schemeClr val="bg1"/>
                </a:solidFill>
              </a:rPr>
              <a:t>α</a:t>
            </a:r>
            <a:r>
              <a:rPr lang="en-GB" sz="1400" dirty="0" err="1">
                <a:solidFill>
                  <a:schemeClr val="bg1"/>
                </a:solidFill>
              </a:rPr>
              <a:t>ι</a:t>
            </a:r>
            <a:r>
              <a:rPr lang="en-GB" sz="1400" dirty="0">
                <a:solidFill>
                  <a:schemeClr val="bg1"/>
                </a:solidFill>
              </a:rPr>
              <a:t> </a:t>
            </a:r>
            <a:r>
              <a:rPr lang="en-GB" sz="1400" dirty="0" err="1">
                <a:solidFill>
                  <a:schemeClr val="bg1"/>
                </a:solidFill>
              </a:rPr>
              <a:t>ϲ</a:t>
            </a:r>
            <a:r>
              <a:rPr lang="en-GB" sz="1400" dirty="0">
                <a:solidFill>
                  <a:schemeClr val="bg1"/>
                </a:solidFill>
              </a:rPr>
              <a:t>’ </a:t>
            </a:r>
            <a:r>
              <a:rPr lang="en-GB" sz="1400" dirty="0" err="1">
                <a:solidFill>
                  <a:schemeClr val="bg1"/>
                </a:solidFill>
              </a:rPr>
              <a:t>ἀ</a:t>
            </a:r>
            <a:r>
              <a:rPr lang="en-GB" sz="1400" dirty="0">
                <a:solidFill>
                  <a:schemeClr val="bg1"/>
                </a:solidFill>
              </a:rPr>
              <a:t>[</a:t>
            </a:r>
            <a:r>
              <a:rPr lang="en-GB" sz="1400" dirty="0" err="1">
                <a:solidFill>
                  <a:schemeClr val="bg1"/>
                </a:solidFill>
              </a:rPr>
              <a:t>είδην</a:t>
            </a:r>
            <a:endParaRPr lang="en-GB" sz="1400" dirty="0">
              <a:solidFill>
                <a:schemeClr val="bg1"/>
              </a:solidFill>
            </a:endParaRPr>
          </a:p>
          <a:p>
            <a:r>
              <a:rPr lang="en-GB" sz="1400" dirty="0" err="1">
                <a:solidFill>
                  <a:schemeClr val="bg1"/>
                </a:solidFill>
              </a:rPr>
              <a:t>Γο</a:t>
            </a:r>
            <a:r>
              <a:rPr lang="en-GB" sz="1400" dirty="0">
                <a:solidFill>
                  <a:schemeClr val="bg1"/>
                </a:solidFill>
              </a:rPr>
              <a:t>]</a:t>
            </a:r>
            <a:r>
              <a:rPr lang="en-GB" sz="1400" dirty="0" err="1">
                <a:solidFill>
                  <a:schemeClr val="bg1"/>
                </a:solidFill>
              </a:rPr>
              <a:t>γγύλ</a:t>
            </a:r>
            <a:r>
              <a:rPr lang="en-GB" sz="1400" dirty="0">
                <a:solidFill>
                  <a:schemeClr val="bg1"/>
                </a:solidFill>
              </a:rPr>
              <a:t>α</a:t>
            </a:r>
            <a:r>
              <a:rPr lang="en-GB" sz="1400" dirty="0" err="1">
                <a:solidFill>
                  <a:schemeClr val="bg1"/>
                </a:solidFill>
              </a:rPr>
              <a:t>ν</a:t>
            </a:r>
            <a:r>
              <a:rPr lang="en-GB" sz="1400" dirty="0">
                <a:solidFill>
                  <a:schemeClr val="bg1"/>
                </a:solidFill>
              </a:rPr>
              <a:t> [</a:t>
            </a:r>
            <a:r>
              <a:rPr lang="en-GB" sz="1400" dirty="0" err="1">
                <a:solidFill>
                  <a:schemeClr val="bg1"/>
                </a:solidFill>
              </a:rPr>
              <a:t>Ἄ</a:t>
            </a:r>
            <a:r>
              <a:rPr lang="en-GB" sz="1400" dirty="0">
                <a:solidFill>
                  <a:schemeClr val="bg1"/>
                </a:solidFill>
              </a:rPr>
              <a:t>β]α</a:t>
            </a:r>
            <a:r>
              <a:rPr lang="en-GB" sz="1400" dirty="0" err="1">
                <a:solidFill>
                  <a:schemeClr val="bg1"/>
                </a:solidFill>
              </a:rPr>
              <a:t>νθι</a:t>
            </a:r>
            <a:r>
              <a:rPr lang="en-GB" sz="1400" dirty="0">
                <a:solidFill>
                  <a:schemeClr val="bg1"/>
                </a:solidFill>
              </a:rPr>
              <a:t> </a:t>
            </a:r>
            <a:r>
              <a:rPr lang="en-GB" sz="1400" dirty="0" err="1">
                <a:solidFill>
                  <a:schemeClr val="bg1"/>
                </a:solidFill>
              </a:rPr>
              <a:t>λά</a:t>
            </a:r>
            <a:r>
              <a:rPr lang="en-GB" sz="1400" dirty="0">
                <a:solidFill>
                  <a:schemeClr val="bg1"/>
                </a:solidFill>
              </a:rPr>
              <a:t>β</a:t>
            </a:r>
            <a:r>
              <a:rPr lang="en-GB" sz="1400" dirty="0" err="1">
                <a:solidFill>
                  <a:schemeClr val="bg1"/>
                </a:solidFill>
              </a:rPr>
              <a:t>οιϲ</a:t>
            </a:r>
            <a:r>
              <a:rPr lang="en-GB" sz="1400" dirty="0">
                <a:solidFill>
                  <a:schemeClr val="bg1"/>
                </a:solidFill>
              </a:rPr>
              <a:t>α</a:t>
            </a:r>
            <a:r>
              <a:rPr lang="en-GB" sz="1400" dirty="0" err="1">
                <a:solidFill>
                  <a:schemeClr val="bg1"/>
                </a:solidFill>
              </a:rPr>
              <a:t>ν</a:t>
            </a:r>
            <a:r>
              <a:rPr lang="en-GB" sz="1400" dirty="0">
                <a:solidFill>
                  <a:schemeClr val="bg1"/>
                </a:solidFill>
              </a:rPr>
              <a:t> </a:t>
            </a:r>
            <a:r>
              <a:rPr lang="en-GB" sz="1400" dirty="0" err="1">
                <a:solidFill>
                  <a:schemeClr val="bg1"/>
                </a:solidFill>
              </a:rPr>
              <a:t>ἀ</a:t>
            </a:r>
            <a:r>
              <a:rPr lang="en-GB" sz="1400" dirty="0">
                <a:solidFill>
                  <a:schemeClr val="bg1"/>
                </a:solidFill>
              </a:rPr>
              <a:t>   ̣[</a:t>
            </a:r>
          </a:p>
          <a:p>
            <a:r>
              <a:rPr lang="en-GB" sz="1400" dirty="0">
                <a:solidFill>
                  <a:schemeClr val="bg1"/>
                </a:solidFill>
              </a:rPr>
              <a:t>π</a:t>
            </a:r>
            <a:r>
              <a:rPr lang="en-GB" sz="1400" dirty="0" err="1">
                <a:solidFill>
                  <a:schemeClr val="bg1"/>
                </a:solidFill>
              </a:rPr>
              <a:t>ᾶ</a:t>
            </a:r>
            <a:r>
              <a:rPr lang="en-GB" sz="1400" dirty="0">
                <a:solidFill>
                  <a:schemeClr val="bg1"/>
                </a:solidFill>
              </a:rPr>
              <a:t>]</a:t>
            </a:r>
            <a:r>
              <a:rPr lang="en-GB" sz="1400" dirty="0" err="1">
                <a:solidFill>
                  <a:schemeClr val="bg1"/>
                </a:solidFill>
              </a:rPr>
              <a:t>κτιν</a:t>
            </a:r>
            <a:r>
              <a:rPr lang="en-GB" sz="1400" dirty="0">
                <a:solidFill>
                  <a:schemeClr val="bg1"/>
                </a:solidFill>
              </a:rPr>
              <a:t>, </a:t>
            </a:r>
            <a:r>
              <a:rPr lang="en-GB" sz="1400" dirty="0" err="1">
                <a:solidFill>
                  <a:schemeClr val="bg1"/>
                </a:solidFill>
              </a:rPr>
              <a:t>ἆϲ</a:t>
            </a:r>
            <a:r>
              <a:rPr lang="en-GB" sz="1400" dirty="0">
                <a:solidFill>
                  <a:schemeClr val="bg1"/>
                </a:solidFill>
              </a:rPr>
              <a:t> </a:t>
            </a:r>
            <a:r>
              <a:rPr lang="en-GB" sz="1400" dirty="0" err="1">
                <a:solidFill>
                  <a:schemeClr val="bg1"/>
                </a:solidFill>
              </a:rPr>
              <a:t>ϲε</a:t>
            </a:r>
            <a:r>
              <a:rPr lang="en-GB" sz="1400" dirty="0">
                <a:solidFill>
                  <a:schemeClr val="bg1"/>
                </a:solidFill>
              </a:rPr>
              <a:t> </a:t>
            </a:r>
            <a:r>
              <a:rPr lang="en-GB" sz="1400" dirty="0" err="1">
                <a:solidFill>
                  <a:schemeClr val="bg1"/>
                </a:solidFill>
              </a:rPr>
              <a:t>δηὖτε</a:t>
            </a:r>
            <a:r>
              <a:rPr lang="en-GB" sz="1400" dirty="0">
                <a:solidFill>
                  <a:schemeClr val="bg1"/>
                </a:solidFill>
              </a:rPr>
              <a:t> π</a:t>
            </a:r>
            <a:r>
              <a:rPr lang="en-GB" sz="1400" dirty="0" err="1">
                <a:solidFill>
                  <a:schemeClr val="bg1"/>
                </a:solidFill>
              </a:rPr>
              <a:t>όθοϲ</a:t>
            </a:r>
            <a:r>
              <a:rPr lang="en-GB" sz="1400" dirty="0">
                <a:solidFill>
                  <a:schemeClr val="bg1"/>
                </a:solidFill>
              </a:rPr>
              <a:t> </a:t>
            </a:r>
            <a:r>
              <a:rPr lang="en-GB" sz="1400" dirty="0" err="1">
                <a:solidFill>
                  <a:schemeClr val="bg1"/>
                </a:solidFill>
              </a:rPr>
              <a:t>τ</a:t>
            </a:r>
            <a:r>
              <a:rPr lang="en-GB" sz="1400" dirty="0">
                <a:solidFill>
                  <a:schemeClr val="bg1"/>
                </a:solidFill>
              </a:rPr>
              <a:t>  ̣[</a:t>
            </a:r>
          </a:p>
          <a:p>
            <a:r>
              <a:rPr lang="en-GB" sz="1400" dirty="0" err="1">
                <a:solidFill>
                  <a:schemeClr val="bg1"/>
                </a:solidFill>
              </a:rPr>
              <a:t>ἀμφι</a:t>
            </a:r>
            <a:r>
              <a:rPr lang="en-GB" sz="1400" dirty="0">
                <a:solidFill>
                  <a:schemeClr val="bg1"/>
                </a:solidFill>
              </a:rPr>
              <a:t>π</a:t>
            </a:r>
            <a:r>
              <a:rPr lang="en-GB" sz="1400" dirty="0" err="1">
                <a:solidFill>
                  <a:schemeClr val="bg1"/>
                </a:solidFill>
              </a:rPr>
              <a:t>ότ</a:t>
            </a:r>
            <a:r>
              <a:rPr lang="en-GB" sz="1400" dirty="0">
                <a:solidFill>
                  <a:schemeClr val="bg1"/>
                </a:solidFill>
              </a:rPr>
              <a:t>α</a:t>
            </a:r>
            <a:r>
              <a:rPr lang="en-GB" sz="1400" dirty="0" err="1">
                <a:solidFill>
                  <a:schemeClr val="bg1"/>
                </a:solidFill>
              </a:rPr>
              <a:t>τ</a:t>
            </a:r>
            <a:r>
              <a:rPr lang="en-GB" sz="1400" dirty="0">
                <a:solidFill>
                  <a:schemeClr val="bg1"/>
                </a:solidFill>
              </a:rPr>
              <a:t>α</a:t>
            </a:r>
            <a:r>
              <a:rPr lang="en-GB" sz="1400" dirty="0" err="1">
                <a:solidFill>
                  <a:schemeClr val="bg1"/>
                </a:solidFill>
              </a:rPr>
              <a:t>ι</a:t>
            </a:r>
            <a:endParaRPr lang="en-GB" sz="1400" dirty="0">
              <a:solidFill>
                <a:schemeClr val="bg1"/>
              </a:solidFill>
            </a:endParaRPr>
          </a:p>
          <a:p>
            <a:r>
              <a:rPr lang="en-GB" sz="1400" dirty="0">
                <a:solidFill>
                  <a:schemeClr val="bg1"/>
                </a:solidFill>
              </a:rPr>
              <a:t> </a:t>
            </a:r>
          </a:p>
          <a:p>
            <a:r>
              <a:rPr lang="en-GB" sz="1400" dirty="0" err="1">
                <a:solidFill>
                  <a:schemeClr val="bg1"/>
                </a:solidFill>
              </a:rPr>
              <a:t>τὰν</a:t>
            </a:r>
            <a:r>
              <a:rPr lang="en-GB" sz="1400" dirty="0">
                <a:solidFill>
                  <a:schemeClr val="bg1"/>
                </a:solidFill>
              </a:rPr>
              <a:t> </a:t>
            </a:r>
            <a:r>
              <a:rPr lang="en-GB" sz="1400" dirty="0" err="1">
                <a:solidFill>
                  <a:schemeClr val="bg1"/>
                </a:solidFill>
              </a:rPr>
              <a:t>κάλ</a:t>
            </a:r>
            <a:r>
              <a:rPr lang="en-GB" sz="1400" dirty="0">
                <a:solidFill>
                  <a:schemeClr val="bg1"/>
                </a:solidFill>
              </a:rPr>
              <a:t>α</a:t>
            </a:r>
            <a:r>
              <a:rPr lang="en-GB" sz="1400" dirty="0" err="1">
                <a:solidFill>
                  <a:schemeClr val="bg1"/>
                </a:solidFill>
              </a:rPr>
              <a:t>ν</a:t>
            </a:r>
            <a:r>
              <a:rPr lang="en-GB" sz="1400" dirty="0">
                <a:solidFill>
                  <a:schemeClr val="bg1"/>
                </a:solidFill>
              </a:rPr>
              <a:t>·  </a:t>
            </a:r>
            <a:r>
              <a:rPr lang="en-GB" sz="1400" dirty="0" err="1">
                <a:solidFill>
                  <a:schemeClr val="bg1"/>
                </a:solidFill>
              </a:rPr>
              <a:t>ἀ</a:t>
            </a:r>
            <a:r>
              <a:rPr lang="en-GB" sz="1400" dirty="0">
                <a:solidFill>
                  <a:schemeClr val="bg1"/>
                </a:solidFill>
              </a:rPr>
              <a:t> </a:t>
            </a:r>
            <a:r>
              <a:rPr lang="en-GB" sz="1400" dirty="0" err="1">
                <a:solidFill>
                  <a:schemeClr val="bg1"/>
                </a:solidFill>
              </a:rPr>
              <a:t>γὰρ</a:t>
            </a:r>
            <a:r>
              <a:rPr lang="en-GB" sz="1400" dirty="0">
                <a:solidFill>
                  <a:schemeClr val="bg1"/>
                </a:solidFill>
              </a:rPr>
              <a:t> </a:t>
            </a:r>
            <a:r>
              <a:rPr lang="en-GB" sz="1400" dirty="0" err="1">
                <a:solidFill>
                  <a:schemeClr val="bg1"/>
                </a:solidFill>
              </a:rPr>
              <a:t>κ</a:t>
            </a:r>
            <a:r>
              <a:rPr lang="en-GB" sz="1400" dirty="0">
                <a:solidFill>
                  <a:schemeClr val="bg1"/>
                </a:solidFill>
              </a:rPr>
              <a:t>α</a:t>
            </a:r>
            <a:r>
              <a:rPr lang="en-GB" sz="1400" dirty="0" err="1">
                <a:solidFill>
                  <a:schemeClr val="bg1"/>
                </a:solidFill>
              </a:rPr>
              <a:t>τάγωγιϲ</a:t>
            </a:r>
            <a:r>
              <a:rPr lang="en-GB" sz="1400" dirty="0">
                <a:solidFill>
                  <a:schemeClr val="bg1"/>
                </a:solidFill>
              </a:rPr>
              <a:t> α</a:t>
            </a:r>
            <a:r>
              <a:rPr lang="en-GB" sz="1400" dirty="0" err="1">
                <a:solidFill>
                  <a:schemeClr val="bg1"/>
                </a:solidFill>
              </a:rPr>
              <a:t>ὔτ</a:t>
            </a:r>
            <a:r>
              <a:rPr lang="en-GB" sz="1400" dirty="0">
                <a:solidFill>
                  <a:schemeClr val="bg1"/>
                </a:solidFill>
              </a:rPr>
              <a:t>α[</a:t>
            </a:r>
            <a:r>
              <a:rPr lang="en-GB" sz="1400" dirty="0" err="1">
                <a:solidFill>
                  <a:schemeClr val="bg1"/>
                </a:solidFill>
              </a:rPr>
              <a:t>ϲ</a:t>
            </a:r>
            <a:r>
              <a:rPr lang="en-GB" sz="1400" dirty="0">
                <a:solidFill>
                  <a:schemeClr val="bg1"/>
                </a:solidFill>
              </a:rPr>
              <a:t> </a:t>
            </a:r>
            <a:r>
              <a:rPr lang="en-GB" sz="1400" dirty="0" err="1">
                <a:solidFill>
                  <a:schemeClr val="bg1"/>
                </a:solidFill>
              </a:rPr>
              <a:t>ϲ</a:t>
            </a:r>
            <a:r>
              <a:rPr lang="en-GB" sz="1400" dirty="0">
                <a:solidFill>
                  <a:schemeClr val="bg1"/>
                </a:solidFill>
              </a:rPr>
              <a:t>’</a:t>
            </a:r>
          </a:p>
          <a:p>
            <a:r>
              <a:rPr lang="en-GB" sz="1400" dirty="0" err="1">
                <a:solidFill>
                  <a:schemeClr val="bg1"/>
                </a:solidFill>
              </a:rPr>
              <a:t>ἐ</a:t>
            </a:r>
            <a:r>
              <a:rPr lang="en-GB" sz="1400" dirty="0">
                <a:solidFill>
                  <a:schemeClr val="bg1"/>
                </a:solidFill>
              </a:rPr>
              <a:t>π</a:t>
            </a:r>
            <a:r>
              <a:rPr lang="en-GB" sz="1400" dirty="0" err="1">
                <a:solidFill>
                  <a:schemeClr val="bg1"/>
                </a:solidFill>
              </a:rPr>
              <a:t>τό</a:t>
            </a:r>
            <a:r>
              <a:rPr lang="en-GB" sz="1400" dirty="0">
                <a:solidFill>
                  <a:schemeClr val="bg1"/>
                </a:solidFill>
              </a:rPr>
              <a:t>α</a:t>
            </a:r>
            <a:r>
              <a:rPr lang="en-GB" sz="1400" dirty="0" err="1">
                <a:solidFill>
                  <a:schemeClr val="bg1"/>
                </a:solidFill>
              </a:rPr>
              <a:t>ιϲ</a:t>
            </a:r>
            <a:r>
              <a:rPr lang="en-GB" sz="1400" dirty="0">
                <a:solidFill>
                  <a:schemeClr val="bg1"/>
                </a:solidFill>
              </a:rPr>
              <a:t>’ </a:t>
            </a:r>
            <a:r>
              <a:rPr lang="en-GB" sz="1400" dirty="0" err="1">
                <a:solidFill>
                  <a:schemeClr val="bg1"/>
                </a:solidFill>
              </a:rPr>
              <a:t>ἴδοιϲ</a:t>
            </a:r>
            <a:r>
              <a:rPr lang="en-GB" sz="1400" dirty="0">
                <a:solidFill>
                  <a:schemeClr val="bg1"/>
                </a:solidFill>
              </a:rPr>
              <a:t>α</a:t>
            </a:r>
            <a:r>
              <a:rPr lang="en-GB" sz="1400" dirty="0" err="1">
                <a:solidFill>
                  <a:schemeClr val="bg1"/>
                </a:solidFill>
              </a:rPr>
              <a:t>ν</a:t>
            </a:r>
            <a:r>
              <a:rPr lang="en-GB" sz="1400" dirty="0">
                <a:solidFill>
                  <a:schemeClr val="bg1"/>
                </a:solidFill>
              </a:rPr>
              <a:t>, </a:t>
            </a:r>
            <a:r>
              <a:rPr lang="en-GB" sz="1400" dirty="0" err="1">
                <a:solidFill>
                  <a:schemeClr val="bg1"/>
                </a:solidFill>
              </a:rPr>
              <a:t>ἐγὼ</a:t>
            </a:r>
            <a:r>
              <a:rPr lang="en-GB" sz="1400" dirty="0">
                <a:solidFill>
                  <a:schemeClr val="bg1"/>
                </a:solidFill>
              </a:rPr>
              <a:t> </a:t>
            </a:r>
            <a:r>
              <a:rPr lang="en-GB" sz="1400" dirty="0" err="1">
                <a:solidFill>
                  <a:schemeClr val="bg1"/>
                </a:solidFill>
              </a:rPr>
              <a:t>δὲ</a:t>
            </a:r>
            <a:r>
              <a:rPr lang="en-GB" sz="1400" dirty="0">
                <a:solidFill>
                  <a:schemeClr val="bg1"/>
                </a:solidFill>
              </a:rPr>
              <a:t> </a:t>
            </a:r>
            <a:r>
              <a:rPr lang="en-GB" sz="1400" dirty="0" err="1">
                <a:solidFill>
                  <a:schemeClr val="bg1"/>
                </a:solidFill>
              </a:rPr>
              <a:t>χ</a:t>
            </a:r>
            <a:r>
              <a:rPr lang="en-GB" sz="1400" dirty="0">
                <a:solidFill>
                  <a:schemeClr val="bg1"/>
                </a:solidFill>
              </a:rPr>
              <a:t>α</a:t>
            </a:r>
            <a:r>
              <a:rPr lang="en-GB" sz="1400" dirty="0" err="1">
                <a:solidFill>
                  <a:schemeClr val="bg1"/>
                </a:solidFill>
              </a:rPr>
              <a:t>ίρω</a:t>
            </a:r>
            <a:r>
              <a:rPr lang="en-GB" sz="1400" dirty="0">
                <a:solidFill>
                  <a:schemeClr val="bg1"/>
                </a:solidFill>
              </a:rPr>
              <a:t>·</a:t>
            </a:r>
          </a:p>
          <a:p>
            <a:r>
              <a:rPr lang="en-GB" sz="1400" dirty="0" err="1">
                <a:solidFill>
                  <a:schemeClr val="bg1"/>
                </a:solidFill>
              </a:rPr>
              <a:t>κ</a:t>
            </a:r>
            <a:r>
              <a:rPr lang="en-GB" sz="1400" dirty="0">
                <a:solidFill>
                  <a:schemeClr val="bg1"/>
                </a:solidFill>
              </a:rPr>
              <a:t>α</a:t>
            </a:r>
            <a:r>
              <a:rPr lang="en-GB" sz="1400" dirty="0" err="1">
                <a:solidFill>
                  <a:schemeClr val="bg1"/>
                </a:solidFill>
              </a:rPr>
              <a:t>ὶ</a:t>
            </a:r>
            <a:r>
              <a:rPr lang="en-GB" sz="1400" dirty="0">
                <a:solidFill>
                  <a:schemeClr val="bg1"/>
                </a:solidFill>
              </a:rPr>
              <a:t> </a:t>
            </a:r>
            <a:r>
              <a:rPr lang="en-GB" sz="1400" dirty="0" err="1">
                <a:solidFill>
                  <a:schemeClr val="bg1"/>
                </a:solidFill>
              </a:rPr>
              <a:t>γὰρ</a:t>
            </a:r>
            <a:r>
              <a:rPr lang="en-GB" sz="1400" dirty="0">
                <a:solidFill>
                  <a:schemeClr val="bg1"/>
                </a:solidFill>
              </a:rPr>
              <a:t> α</a:t>
            </a:r>
            <a:r>
              <a:rPr lang="en-GB" sz="1400" dirty="0" err="1">
                <a:solidFill>
                  <a:schemeClr val="bg1"/>
                </a:solidFill>
              </a:rPr>
              <a:t>ὔτ</a:t>
            </a:r>
            <a:r>
              <a:rPr lang="en-GB" sz="1400" dirty="0">
                <a:solidFill>
                  <a:schemeClr val="bg1"/>
                </a:solidFill>
              </a:rPr>
              <a:t>α </a:t>
            </a:r>
            <a:r>
              <a:rPr lang="en-GB" sz="1400" dirty="0" err="1">
                <a:solidFill>
                  <a:schemeClr val="bg1"/>
                </a:solidFill>
              </a:rPr>
              <a:t>δή</a:t>
            </a:r>
            <a:r>
              <a:rPr lang="en-GB" sz="1400" dirty="0">
                <a:solidFill>
                  <a:schemeClr val="bg1"/>
                </a:solidFill>
              </a:rPr>
              <a:t>π</a:t>
            </a:r>
            <a:r>
              <a:rPr lang="en-GB" sz="1400" dirty="0" err="1">
                <a:solidFill>
                  <a:schemeClr val="bg1"/>
                </a:solidFill>
              </a:rPr>
              <a:t>ο</a:t>
            </a:r>
            <a:r>
              <a:rPr lang="en-GB" sz="1400" dirty="0">
                <a:solidFill>
                  <a:schemeClr val="bg1"/>
                </a:solidFill>
              </a:rPr>
              <a:t>[</a:t>
            </a:r>
            <a:r>
              <a:rPr lang="en-GB" sz="1400" dirty="0" err="1">
                <a:solidFill>
                  <a:schemeClr val="bg1"/>
                </a:solidFill>
              </a:rPr>
              <a:t>τ</a:t>
            </a:r>
            <a:r>
              <a:rPr lang="en-GB" sz="1400" dirty="0">
                <a:solidFill>
                  <a:schemeClr val="bg1"/>
                </a:solidFill>
              </a:rPr>
              <a:t>’] </a:t>
            </a:r>
            <a:r>
              <a:rPr lang="en-GB" sz="1400" dirty="0" err="1">
                <a:solidFill>
                  <a:schemeClr val="bg1"/>
                </a:solidFill>
              </a:rPr>
              <a:t>ἐμεμφ</a:t>
            </a:r>
            <a:r>
              <a:rPr lang="en-GB" sz="1400" dirty="0">
                <a:solidFill>
                  <a:schemeClr val="bg1"/>
                </a:solidFill>
              </a:rPr>
              <a:t>[</a:t>
            </a:r>
            <a:r>
              <a:rPr lang="en-GB" sz="1400" dirty="0" err="1">
                <a:solidFill>
                  <a:schemeClr val="bg1"/>
                </a:solidFill>
              </a:rPr>
              <a:t>ετ</a:t>
            </a:r>
            <a:r>
              <a:rPr lang="en-GB" sz="1400" dirty="0">
                <a:solidFill>
                  <a:schemeClr val="bg1"/>
                </a:solidFill>
              </a:rPr>
              <a:t>’ </a:t>
            </a:r>
            <a:r>
              <a:rPr lang="en-GB" sz="1400" dirty="0" err="1">
                <a:solidFill>
                  <a:schemeClr val="bg1"/>
                </a:solidFill>
              </a:rPr>
              <a:t>ἄγν</a:t>
            </a:r>
            <a:r>
              <a:rPr lang="en-GB" sz="1400" dirty="0">
                <a:solidFill>
                  <a:schemeClr val="bg1"/>
                </a:solidFill>
              </a:rPr>
              <a:t>α</a:t>
            </a:r>
          </a:p>
          <a:p>
            <a:r>
              <a:rPr lang="en-GB" sz="1400" dirty="0" err="1">
                <a:solidFill>
                  <a:schemeClr val="bg1"/>
                </a:solidFill>
              </a:rPr>
              <a:t>Κ</a:t>
            </a:r>
            <a:r>
              <a:rPr lang="en-GB" sz="1400" dirty="0">
                <a:solidFill>
                  <a:schemeClr val="bg1"/>
                </a:solidFill>
              </a:rPr>
              <a:t>]</a:t>
            </a:r>
            <a:r>
              <a:rPr lang="en-GB" sz="1400" dirty="0" err="1">
                <a:solidFill>
                  <a:schemeClr val="bg1"/>
                </a:solidFill>
              </a:rPr>
              <a:t>υ</a:t>
            </a:r>
            <a:r>
              <a:rPr lang="en-GB" sz="1400" dirty="0">
                <a:solidFill>
                  <a:schemeClr val="bg1"/>
                </a:solidFill>
              </a:rPr>
              <a:t>π</a:t>
            </a:r>
            <a:r>
              <a:rPr lang="en-GB" sz="1400" dirty="0" err="1">
                <a:solidFill>
                  <a:schemeClr val="bg1"/>
                </a:solidFill>
              </a:rPr>
              <a:t>ρογέν</a:t>
            </a:r>
            <a:r>
              <a:rPr lang="en-GB" sz="1400" dirty="0">
                <a:solidFill>
                  <a:schemeClr val="bg1"/>
                </a:solidFill>
              </a:rPr>
              <a:t>[</a:t>
            </a:r>
            <a:r>
              <a:rPr lang="en-GB" sz="1400" dirty="0" err="1">
                <a:solidFill>
                  <a:schemeClr val="bg1"/>
                </a:solidFill>
              </a:rPr>
              <a:t>η</a:t>
            </a:r>
            <a:r>
              <a:rPr lang="en-GB" sz="1400" dirty="0">
                <a:solidFill>
                  <a:schemeClr val="bg1"/>
                </a:solidFill>
              </a:rPr>
              <a:t>α</a:t>
            </a:r>
          </a:p>
          <a:p>
            <a:r>
              <a:rPr lang="en-GB" sz="1400" dirty="0">
                <a:solidFill>
                  <a:schemeClr val="bg1"/>
                </a:solidFill>
              </a:rPr>
              <a:t> </a:t>
            </a:r>
          </a:p>
          <a:p>
            <a:r>
              <a:rPr lang="en-GB" sz="1400" dirty="0" err="1">
                <a:solidFill>
                  <a:schemeClr val="bg1"/>
                </a:solidFill>
              </a:rPr>
              <a:t>ὠς</a:t>
            </a:r>
            <a:r>
              <a:rPr lang="en-GB" sz="1400" dirty="0">
                <a:solidFill>
                  <a:schemeClr val="bg1"/>
                </a:solidFill>
              </a:rPr>
              <a:t> </a:t>
            </a:r>
            <a:r>
              <a:rPr lang="en-GB" sz="1400" dirty="0" err="1">
                <a:solidFill>
                  <a:schemeClr val="bg1"/>
                </a:solidFill>
              </a:rPr>
              <a:t>ἄρ</a:t>
            </a:r>
            <a:r>
              <a:rPr lang="en-GB" sz="1400" dirty="0">
                <a:solidFill>
                  <a:schemeClr val="bg1"/>
                </a:solidFill>
              </a:rPr>
              <a:t>αμα[</a:t>
            </a:r>
            <a:r>
              <a:rPr lang="en-GB" sz="1400" dirty="0" err="1">
                <a:solidFill>
                  <a:schemeClr val="bg1"/>
                </a:solidFill>
              </a:rPr>
              <a:t>ι</a:t>
            </a:r>
            <a:endParaRPr lang="en-GB" sz="1400" dirty="0">
              <a:solidFill>
                <a:schemeClr val="bg1"/>
              </a:solidFill>
            </a:endParaRPr>
          </a:p>
          <a:p>
            <a:r>
              <a:rPr lang="en-GB" sz="1400" dirty="0" err="1">
                <a:solidFill>
                  <a:schemeClr val="bg1"/>
                </a:solidFill>
              </a:rPr>
              <a:t>τοῦτο</a:t>
            </a:r>
            <a:r>
              <a:rPr lang="en-GB" sz="1400" dirty="0">
                <a:solidFill>
                  <a:schemeClr val="bg1"/>
                </a:solidFill>
              </a:rPr>
              <a:t> </a:t>
            </a:r>
            <a:r>
              <a:rPr lang="en-GB" sz="1400" dirty="0" err="1">
                <a:solidFill>
                  <a:schemeClr val="bg1"/>
                </a:solidFill>
              </a:rPr>
              <a:t>τὦ</a:t>
            </a:r>
            <a:r>
              <a:rPr lang="en-GB" sz="1400" dirty="0">
                <a:solidFill>
                  <a:schemeClr val="bg1"/>
                </a:solidFill>
              </a:rPr>
              <a:t>[π</a:t>
            </a:r>
            <a:r>
              <a:rPr lang="en-GB" sz="1400" dirty="0" err="1">
                <a:solidFill>
                  <a:schemeClr val="bg1"/>
                </a:solidFill>
              </a:rPr>
              <a:t>οϲ</a:t>
            </a:r>
            <a:endParaRPr lang="en-GB" sz="1400" dirty="0">
              <a:solidFill>
                <a:schemeClr val="bg1"/>
              </a:solidFill>
            </a:endParaRPr>
          </a:p>
          <a:p>
            <a:r>
              <a:rPr lang="en-GB" sz="1400" dirty="0">
                <a:solidFill>
                  <a:schemeClr val="bg1"/>
                </a:solidFill>
              </a:rPr>
              <a:t>β]</a:t>
            </a:r>
            <a:r>
              <a:rPr lang="en-GB" sz="1400" dirty="0" err="1">
                <a:solidFill>
                  <a:schemeClr val="bg1"/>
                </a:solidFill>
              </a:rPr>
              <a:t>όλλομ</a:t>
            </a:r>
            <a:r>
              <a:rPr lang="en-GB" sz="1400" dirty="0">
                <a:solidFill>
                  <a:schemeClr val="bg1"/>
                </a:solidFill>
              </a:rPr>
              <a:t>α[</a:t>
            </a:r>
            <a:r>
              <a:rPr lang="en-GB" sz="1400" dirty="0" err="1">
                <a:solidFill>
                  <a:schemeClr val="bg1"/>
                </a:solidFill>
              </a:rPr>
              <a:t>ι</a:t>
            </a:r>
            <a:endParaRPr lang="en-GB" sz="1400" dirty="0">
              <a:solidFill>
                <a:schemeClr val="bg1"/>
              </a:solidFill>
            </a:endParaRPr>
          </a:p>
          <a:p>
            <a:r>
              <a:rPr lang="en-GB" dirty="0">
                <a:solidFill>
                  <a:schemeClr val="bg1"/>
                </a:solidFill>
              </a:rPr>
              <a:t> </a:t>
            </a:r>
          </a:p>
          <a:p>
            <a:r>
              <a:rPr lang="en-GB" dirty="0">
                <a:solidFill>
                  <a:schemeClr val="bg1"/>
                </a:solidFill>
              </a:rPr>
              <a:t>	</a:t>
            </a:r>
          </a:p>
          <a:p>
            <a:endParaRPr lang="en-GB" dirty="0">
              <a:solidFill>
                <a:schemeClr val="bg1"/>
              </a:solidFill>
            </a:endParaRPr>
          </a:p>
        </p:txBody>
      </p:sp>
      <p:sp>
        <p:nvSpPr>
          <p:cNvPr id="3" name="TextBox 2"/>
          <p:cNvSpPr txBox="1"/>
          <p:nvPr/>
        </p:nvSpPr>
        <p:spPr>
          <a:xfrm>
            <a:off x="4409935" y="973896"/>
            <a:ext cx="4189438" cy="5262979"/>
          </a:xfrm>
          <a:prstGeom prst="rect">
            <a:avLst/>
          </a:prstGeom>
          <a:noFill/>
        </p:spPr>
        <p:txBody>
          <a:bodyPr wrap="square" rtlCol="0">
            <a:spAutoFit/>
          </a:bodyPr>
          <a:lstStyle/>
          <a:p>
            <a:r>
              <a:rPr lang="en-GB" sz="1400" dirty="0">
                <a:solidFill>
                  <a:schemeClr val="bg1"/>
                </a:solidFill>
              </a:rPr>
              <a:t>]</a:t>
            </a:r>
          </a:p>
          <a:p>
            <a:r>
              <a:rPr lang="en-GB" sz="1400" dirty="0">
                <a:solidFill>
                  <a:schemeClr val="bg1"/>
                </a:solidFill>
              </a:rPr>
              <a:t>	]work</a:t>
            </a:r>
          </a:p>
          <a:p>
            <a:r>
              <a:rPr lang="en-GB" sz="1400" dirty="0">
                <a:solidFill>
                  <a:schemeClr val="bg1"/>
                </a:solidFill>
              </a:rPr>
              <a:t>	]face</a:t>
            </a:r>
          </a:p>
          <a:p>
            <a:r>
              <a:rPr lang="en-GB" sz="1400" dirty="0">
                <a:solidFill>
                  <a:schemeClr val="bg1"/>
                </a:solidFill>
              </a:rPr>
              <a:t>	]</a:t>
            </a:r>
          </a:p>
          <a:p>
            <a:r>
              <a:rPr lang="en-GB" sz="1400" dirty="0">
                <a:solidFill>
                  <a:schemeClr val="bg1"/>
                </a:solidFill>
              </a:rPr>
              <a:t>	]</a:t>
            </a:r>
          </a:p>
          <a:p>
            <a:r>
              <a:rPr lang="en-GB" sz="1400" dirty="0">
                <a:solidFill>
                  <a:schemeClr val="bg1"/>
                </a:solidFill>
              </a:rPr>
              <a:t>	if not, winter</a:t>
            </a:r>
          </a:p>
          <a:p>
            <a:r>
              <a:rPr lang="en-GB" sz="1400" dirty="0">
                <a:solidFill>
                  <a:schemeClr val="bg1"/>
                </a:solidFill>
              </a:rPr>
              <a:t>	]no pain</a:t>
            </a:r>
          </a:p>
          <a:p>
            <a:r>
              <a:rPr lang="en-GB" sz="1400" dirty="0">
                <a:solidFill>
                  <a:schemeClr val="bg1"/>
                </a:solidFill>
              </a:rPr>
              <a:t>	]</a:t>
            </a:r>
          </a:p>
          <a:p>
            <a:r>
              <a:rPr lang="en-GB" sz="1400" dirty="0">
                <a:solidFill>
                  <a:schemeClr val="bg1"/>
                </a:solidFill>
              </a:rPr>
              <a:t>]I bid you sing</a:t>
            </a:r>
          </a:p>
          <a:p>
            <a:r>
              <a:rPr lang="en-GB" sz="1400" dirty="0">
                <a:solidFill>
                  <a:schemeClr val="bg1"/>
                </a:solidFill>
              </a:rPr>
              <a:t>of </a:t>
            </a:r>
            <a:r>
              <a:rPr lang="en-GB" sz="1400" dirty="0" err="1">
                <a:solidFill>
                  <a:schemeClr val="bg1"/>
                </a:solidFill>
              </a:rPr>
              <a:t>Gongyla</a:t>
            </a:r>
            <a:r>
              <a:rPr lang="en-GB" sz="1400" dirty="0">
                <a:solidFill>
                  <a:schemeClr val="bg1"/>
                </a:solidFill>
              </a:rPr>
              <a:t>, </a:t>
            </a:r>
            <a:r>
              <a:rPr lang="en-GB" sz="1400" dirty="0" err="1">
                <a:solidFill>
                  <a:schemeClr val="bg1"/>
                </a:solidFill>
              </a:rPr>
              <a:t>Abanthis</a:t>
            </a:r>
            <a:r>
              <a:rPr lang="en-GB" sz="1400" dirty="0">
                <a:solidFill>
                  <a:schemeClr val="bg1"/>
                </a:solidFill>
              </a:rPr>
              <a:t>, taking up</a:t>
            </a:r>
          </a:p>
          <a:p>
            <a:r>
              <a:rPr lang="en-GB" sz="1400" dirty="0">
                <a:solidFill>
                  <a:schemeClr val="bg1"/>
                </a:solidFill>
              </a:rPr>
              <a:t>your lyre as (now again) longing</a:t>
            </a:r>
          </a:p>
          <a:p>
            <a:r>
              <a:rPr lang="en-GB" sz="1400" dirty="0">
                <a:solidFill>
                  <a:schemeClr val="bg1"/>
                </a:solidFill>
              </a:rPr>
              <a:t>	floats around you,</a:t>
            </a:r>
          </a:p>
          <a:p>
            <a:r>
              <a:rPr lang="en-GB" sz="1400" dirty="0">
                <a:solidFill>
                  <a:schemeClr val="bg1"/>
                </a:solidFill>
              </a:rPr>
              <a:t> </a:t>
            </a:r>
          </a:p>
          <a:p>
            <a:r>
              <a:rPr lang="en-GB" sz="1400" dirty="0">
                <a:solidFill>
                  <a:schemeClr val="bg1"/>
                </a:solidFill>
              </a:rPr>
              <a:t>you beauty.  For her dress when you saw it</a:t>
            </a:r>
          </a:p>
          <a:p>
            <a:r>
              <a:rPr lang="en-GB" sz="1400" dirty="0">
                <a:solidFill>
                  <a:schemeClr val="bg1"/>
                </a:solidFill>
              </a:rPr>
              <a:t>stirred you.  And I rejoice.</a:t>
            </a:r>
          </a:p>
          <a:p>
            <a:r>
              <a:rPr lang="en-GB" sz="1400" dirty="0">
                <a:solidFill>
                  <a:schemeClr val="bg1"/>
                </a:solidFill>
              </a:rPr>
              <a:t>In fact she herself once blamed me</a:t>
            </a:r>
          </a:p>
          <a:p>
            <a:r>
              <a:rPr lang="en-GB" sz="1400" dirty="0">
                <a:solidFill>
                  <a:schemeClr val="bg1"/>
                </a:solidFill>
              </a:rPr>
              <a:t>	</a:t>
            </a:r>
            <a:r>
              <a:rPr lang="en-GB" sz="1400" dirty="0" err="1">
                <a:solidFill>
                  <a:schemeClr val="bg1"/>
                </a:solidFill>
              </a:rPr>
              <a:t>Kyprogeneia</a:t>
            </a:r>
            <a:endParaRPr lang="en-GB" sz="1400" dirty="0">
              <a:solidFill>
                <a:schemeClr val="bg1"/>
              </a:solidFill>
            </a:endParaRPr>
          </a:p>
          <a:p>
            <a:r>
              <a:rPr lang="en-GB" sz="1400" dirty="0">
                <a:solidFill>
                  <a:schemeClr val="bg1"/>
                </a:solidFill>
              </a:rPr>
              <a:t> </a:t>
            </a:r>
          </a:p>
          <a:p>
            <a:r>
              <a:rPr lang="en-GB" sz="1400" dirty="0">
                <a:solidFill>
                  <a:schemeClr val="bg1"/>
                </a:solidFill>
              </a:rPr>
              <a:t>Because I prayed</a:t>
            </a:r>
          </a:p>
          <a:p>
            <a:r>
              <a:rPr lang="en-GB" sz="1400" dirty="0">
                <a:solidFill>
                  <a:schemeClr val="bg1"/>
                </a:solidFill>
              </a:rPr>
              <a:t>this word:</a:t>
            </a:r>
          </a:p>
          <a:p>
            <a:r>
              <a:rPr lang="en-GB" sz="1400" dirty="0">
                <a:solidFill>
                  <a:schemeClr val="bg1"/>
                </a:solidFill>
              </a:rPr>
              <a:t>I want</a:t>
            </a:r>
          </a:p>
          <a:p>
            <a:endParaRPr lang="en-GB" sz="1400" dirty="0">
              <a:solidFill>
                <a:schemeClr val="bg1"/>
              </a:solidFill>
            </a:endParaRPr>
          </a:p>
          <a:p>
            <a:endParaRPr lang="en-GB" sz="1400" dirty="0">
              <a:solidFill>
                <a:schemeClr val="bg1"/>
              </a:solidFill>
            </a:endParaRPr>
          </a:p>
          <a:p>
            <a:r>
              <a:rPr lang="en-GB" sz="1400" dirty="0">
                <a:solidFill>
                  <a:schemeClr val="bg1"/>
                </a:solidFill>
              </a:rPr>
              <a:t>(trans Anne Carson, </a:t>
            </a:r>
            <a:r>
              <a:rPr lang="en-GB" sz="1400" i="1" dirty="0">
                <a:solidFill>
                  <a:schemeClr val="bg1"/>
                </a:solidFill>
              </a:rPr>
              <a:t>If Not, Winter</a:t>
            </a:r>
            <a:r>
              <a:rPr lang="en-GB" sz="1400" dirty="0">
                <a:solidFill>
                  <a:schemeClr val="bg1"/>
                </a:solidFill>
              </a:rPr>
              <a:t>)</a:t>
            </a:r>
            <a:endParaRPr lang="en-US" sz="1400" dirty="0">
              <a:solidFill>
                <a:schemeClr val="bg1"/>
              </a:solidFill>
            </a:endParaRPr>
          </a:p>
        </p:txBody>
      </p:sp>
      <p:sp>
        <p:nvSpPr>
          <p:cNvPr id="4" name="TextBox 3"/>
          <p:cNvSpPr txBox="1"/>
          <p:nvPr/>
        </p:nvSpPr>
        <p:spPr>
          <a:xfrm>
            <a:off x="811428" y="405681"/>
            <a:ext cx="7664467" cy="646331"/>
          </a:xfrm>
          <a:prstGeom prst="rect">
            <a:avLst/>
          </a:prstGeom>
          <a:noFill/>
        </p:spPr>
        <p:txBody>
          <a:bodyPr wrap="square" rtlCol="0">
            <a:spAutoFit/>
          </a:bodyPr>
          <a:lstStyle/>
          <a:p>
            <a:pPr algn="ctr"/>
            <a:r>
              <a:rPr lang="en-GB" dirty="0">
                <a:solidFill>
                  <a:srgbClr val="FFC233"/>
                </a:solidFill>
              </a:rPr>
              <a:t>Sappho fragment 22:</a:t>
            </a:r>
          </a:p>
          <a:p>
            <a:pPr algn="ctr"/>
            <a:endParaRPr lang="en-US" dirty="0"/>
          </a:p>
        </p:txBody>
      </p:sp>
    </p:spTree>
    <p:extLst>
      <p:ext uri="{BB962C8B-B14F-4D97-AF65-F5344CB8AC3E}">
        <p14:creationId xmlns:p14="http://schemas.microsoft.com/office/powerpoint/2010/main" val="4067651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5407" y="1035957"/>
            <a:ext cx="4126593" cy="4616648"/>
          </a:xfrm>
          <a:prstGeom prst="rect">
            <a:avLst/>
          </a:prstGeom>
          <a:noFill/>
        </p:spPr>
        <p:txBody>
          <a:bodyPr wrap="square" rtlCol="0">
            <a:spAutoFit/>
          </a:bodyPr>
          <a:lstStyle/>
          <a:p>
            <a:r>
              <a:rPr lang="en-GB" sz="1400" b="1" dirty="0"/>
              <a:t>]</a:t>
            </a:r>
          </a:p>
          <a:p>
            <a:r>
              <a:rPr lang="en-GB" sz="1400" b="1" dirty="0"/>
              <a:t>	]work</a:t>
            </a:r>
          </a:p>
          <a:p>
            <a:r>
              <a:rPr lang="en-GB" sz="1400" b="1" dirty="0"/>
              <a:t>	]face</a:t>
            </a:r>
          </a:p>
          <a:p>
            <a:r>
              <a:rPr lang="en-GB" sz="1400" b="1" dirty="0"/>
              <a:t>	]</a:t>
            </a:r>
          </a:p>
          <a:p>
            <a:r>
              <a:rPr lang="en-GB" sz="1400" b="1" dirty="0"/>
              <a:t>	]</a:t>
            </a:r>
          </a:p>
          <a:p>
            <a:r>
              <a:rPr lang="en-GB" sz="1400" b="1" dirty="0"/>
              <a:t>	if not, winter</a:t>
            </a:r>
          </a:p>
          <a:p>
            <a:r>
              <a:rPr lang="en-GB" sz="1400" b="1" dirty="0"/>
              <a:t>	]no pain</a:t>
            </a:r>
          </a:p>
          <a:p>
            <a:r>
              <a:rPr lang="en-GB" sz="1400" b="1" dirty="0"/>
              <a:t>	]</a:t>
            </a:r>
          </a:p>
          <a:p>
            <a:r>
              <a:rPr lang="en-GB" sz="1400" b="1" dirty="0"/>
              <a:t>]I bid you sing</a:t>
            </a:r>
          </a:p>
          <a:p>
            <a:r>
              <a:rPr lang="en-GB" sz="1400" b="1" dirty="0"/>
              <a:t>of </a:t>
            </a:r>
            <a:r>
              <a:rPr lang="en-GB" sz="1400" b="1" dirty="0" err="1"/>
              <a:t>Gongyla</a:t>
            </a:r>
            <a:r>
              <a:rPr lang="en-GB" sz="1400" b="1" dirty="0"/>
              <a:t>, </a:t>
            </a:r>
            <a:r>
              <a:rPr lang="en-GB" sz="1400" b="1" dirty="0" err="1"/>
              <a:t>Abanthis</a:t>
            </a:r>
            <a:r>
              <a:rPr lang="en-GB" sz="1400" b="1" dirty="0"/>
              <a:t>, taking up</a:t>
            </a:r>
          </a:p>
          <a:p>
            <a:r>
              <a:rPr lang="en-GB" sz="1400" b="1" dirty="0"/>
              <a:t>your lyre as (now again) longing</a:t>
            </a:r>
          </a:p>
          <a:p>
            <a:r>
              <a:rPr lang="en-GB" sz="1400" b="1" dirty="0"/>
              <a:t>	floats around you,</a:t>
            </a:r>
          </a:p>
          <a:p>
            <a:r>
              <a:rPr lang="en-GB" sz="1400" b="1" dirty="0"/>
              <a:t> </a:t>
            </a:r>
          </a:p>
          <a:p>
            <a:r>
              <a:rPr lang="en-GB" sz="1400" b="1" dirty="0"/>
              <a:t>you beauty.  For her dress when you saw it</a:t>
            </a:r>
          </a:p>
          <a:p>
            <a:r>
              <a:rPr lang="en-GB" sz="1400" b="1" dirty="0"/>
              <a:t>stirred you.  And I rejoice.</a:t>
            </a:r>
          </a:p>
          <a:p>
            <a:r>
              <a:rPr lang="en-GB" sz="1400" b="1" dirty="0"/>
              <a:t>In fact she herself once blamed me</a:t>
            </a:r>
          </a:p>
          <a:p>
            <a:r>
              <a:rPr lang="en-GB" sz="1400" b="1" dirty="0"/>
              <a:t>	</a:t>
            </a:r>
            <a:r>
              <a:rPr lang="en-GB" sz="1400" b="1" dirty="0" err="1"/>
              <a:t>Kyprogeneia</a:t>
            </a:r>
            <a:endParaRPr lang="en-GB" sz="1400" b="1" dirty="0"/>
          </a:p>
          <a:p>
            <a:r>
              <a:rPr lang="en-GB" sz="1400" b="1" dirty="0"/>
              <a:t> </a:t>
            </a:r>
          </a:p>
          <a:p>
            <a:r>
              <a:rPr lang="en-GB" sz="1400" b="1" dirty="0"/>
              <a:t>Because I prayed</a:t>
            </a:r>
          </a:p>
          <a:p>
            <a:r>
              <a:rPr lang="en-GB" sz="1400" b="1" dirty="0"/>
              <a:t>this word:</a:t>
            </a:r>
          </a:p>
          <a:p>
            <a:r>
              <a:rPr lang="en-GB" sz="1400" b="1" dirty="0"/>
              <a:t>I want</a:t>
            </a:r>
            <a:endParaRPr lang="en-US" sz="1400" b="1" dirty="0"/>
          </a:p>
        </p:txBody>
      </p:sp>
      <p:sp>
        <p:nvSpPr>
          <p:cNvPr id="3" name="TextBox 2">
            <a:extLst>
              <a:ext uri="{FF2B5EF4-FFF2-40B4-BE49-F238E27FC236}">
                <a16:creationId xmlns:a16="http://schemas.microsoft.com/office/drawing/2014/main" id="{07C9898C-9CED-39F7-5EF5-710554DC0106}"/>
              </a:ext>
            </a:extLst>
          </p:cNvPr>
          <p:cNvSpPr txBox="1"/>
          <p:nvPr/>
        </p:nvSpPr>
        <p:spPr>
          <a:xfrm>
            <a:off x="4245429" y="2091871"/>
            <a:ext cx="4691742" cy="4447371"/>
          </a:xfrm>
          <a:prstGeom prst="rect">
            <a:avLst/>
          </a:prstGeom>
          <a:noFill/>
        </p:spPr>
        <p:txBody>
          <a:bodyPr wrap="square" rtlCol="0">
            <a:spAutoFit/>
          </a:bodyPr>
          <a:lstStyle/>
          <a:p>
            <a:r>
              <a:rPr lang="en-GB" sz="1600" dirty="0"/>
              <a:t>Seasons ⟺ time ⟺ emotion</a:t>
            </a:r>
          </a:p>
          <a:p>
            <a:endParaRPr lang="en-GB" sz="1600" dirty="0"/>
          </a:p>
          <a:p>
            <a:endParaRPr lang="en-GB" sz="1100" dirty="0"/>
          </a:p>
          <a:p>
            <a:r>
              <a:rPr lang="en-GB" sz="1600" dirty="0"/>
              <a:t>Address ⟺ time</a:t>
            </a:r>
          </a:p>
          <a:p>
            <a:endParaRPr lang="en-GB" sz="1600" dirty="0"/>
          </a:p>
          <a:p>
            <a:r>
              <a:rPr lang="en-GB" sz="1600" dirty="0"/>
              <a:t>Time</a:t>
            </a:r>
            <a:r>
              <a:rPr lang="en-GB" sz="1600" i="1" dirty="0"/>
              <a:t> for </a:t>
            </a:r>
            <a:r>
              <a:rPr lang="en-GB" sz="1600" dirty="0"/>
              <a:t>the poem: hers, … yours? … ours? – song/text as a space and the dynamics of address</a:t>
            </a:r>
          </a:p>
          <a:p>
            <a:endParaRPr lang="en-GB" sz="1600" dirty="0"/>
          </a:p>
          <a:p>
            <a:r>
              <a:rPr lang="en-GB" sz="1600" dirty="0"/>
              <a:t>Fragments of time ⟺ desire ⟺ experience</a:t>
            </a:r>
          </a:p>
          <a:p>
            <a:endParaRPr lang="en-GB" dirty="0"/>
          </a:p>
          <a:p>
            <a:endParaRPr lang="en-GB" dirty="0"/>
          </a:p>
          <a:p>
            <a:endParaRPr lang="en-GB" dirty="0"/>
          </a:p>
          <a:p>
            <a:endParaRPr lang="en-GB" dirty="0"/>
          </a:p>
          <a:p>
            <a:endParaRPr lang="en-GB" dirty="0"/>
          </a:p>
          <a:p>
            <a:r>
              <a:rPr lang="en-GB" dirty="0"/>
              <a:t>See further e.g. Purves (2021) under </a:t>
            </a:r>
            <a:r>
              <a:rPr lang="en-GB" b="1" dirty="0"/>
              <a:t>Recommendations for Further Reading</a:t>
            </a:r>
          </a:p>
          <a:p>
            <a:endParaRPr lang="en-US" dirty="0"/>
          </a:p>
        </p:txBody>
      </p:sp>
    </p:spTree>
    <p:extLst>
      <p:ext uri="{BB962C8B-B14F-4D97-AF65-F5344CB8AC3E}">
        <p14:creationId xmlns:p14="http://schemas.microsoft.com/office/powerpoint/2010/main" val="86677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dissolve">
                                      <p:cBhvr>
                                        <p:cTn id="10" dur="500"/>
                                        <p:tgtEl>
                                          <p:spTgt spid="3">
                                            <p:txEl>
                                              <p:pRg st="3" end="3"/>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dissolve">
                                      <p:cBhvr>
                                        <p:cTn id="13" dur="500"/>
                                        <p:tgtEl>
                                          <p:spTgt spid="3">
                                            <p:txEl>
                                              <p:pRg st="5" end="5"/>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dissolve">
                                      <p:cBhvr>
                                        <p:cTn id="16" dur="500"/>
                                        <p:tgtEl>
                                          <p:spTgt spid="3">
                                            <p:txEl>
                                              <p:pRg st="7" end="7"/>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13" end="13"/>
                                            </p:txEl>
                                          </p:spTgt>
                                        </p:tgtEl>
                                        <p:attrNameLst>
                                          <p:attrName>style.visibility</p:attrName>
                                        </p:attrNameLst>
                                      </p:cBhvr>
                                      <p:to>
                                        <p:strVal val="visible"/>
                                      </p:to>
                                    </p:set>
                                    <p:animEffect transition="in" filter="dissolve">
                                      <p:cBhvr>
                                        <p:cTn id="1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8F679E-FCBC-D84C-8822-A87C76E1954C}"/>
              </a:ext>
            </a:extLst>
          </p:cNvPr>
          <p:cNvSpPr txBox="1"/>
          <p:nvPr/>
        </p:nvSpPr>
        <p:spPr>
          <a:xfrm>
            <a:off x="3303960" y="391886"/>
            <a:ext cx="2536079" cy="461665"/>
          </a:xfrm>
          <a:prstGeom prst="rect">
            <a:avLst/>
          </a:prstGeom>
          <a:noFill/>
        </p:spPr>
        <p:txBody>
          <a:bodyPr wrap="none" rtlCol="0">
            <a:spAutoFit/>
          </a:bodyPr>
          <a:lstStyle/>
          <a:p>
            <a:r>
              <a:rPr lang="en-US" sz="2400" b="1" dirty="0"/>
              <a:t>Case-study 2, Latin</a:t>
            </a:r>
          </a:p>
        </p:txBody>
      </p:sp>
      <p:pic>
        <p:nvPicPr>
          <p:cNvPr id="7" name="Picture 6">
            <a:extLst>
              <a:ext uri="{FF2B5EF4-FFF2-40B4-BE49-F238E27FC236}">
                <a16:creationId xmlns:a16="http://schemas.microsoft.com/office/drawing/2014/main" id="{279EA856-CDCF-7942-8D29-1DA886E8AE04}"/>
              </a:ext>
            </a:extLst>
          </p:cNvPr>
          <p:cNvPicPr>
            <a:picLocks noChangeAspect="1"/>
          </p:cNvPicPr>
          <p:nvPr/>
        </p:nvPicPr>
        <p:blipFill>
          <a:blip r:embed="rId2"/>
          <a:stretch>
            <a:fillRect/>
          </a:stretch>
        </p:blipFill>
        <p:spPr>
          <a:xfrm>
            <a:off x="2397512" y="1222203"/>
            <a:ext cx="6459409" cy="2456662"/>
          </a:xfrm>
          <a:prstGeom prst="rect">
            <a:avLst/>
          </a:prstGeom>
        </p:spPr>
      </p:pic>
      <p:sp>
        <p:nvSpPr>
          <p:cNvPr id="8" name="Rectangle 7">
            <a:extLst>
              <a:ext uri="{FF2B5EF4-FFF2-40B4-BE49-F238E27FC236}">
                <a16:creationId xmlns:a16="http://schemas.microsoft.com/office/drawing/2014/main" id="{B9E6DB6C-BA3B-CE46-A458-AE4EC7FA5F09}"/>
              </a:ext>
            </a:extLst>
          </p:cNvPr>
          <p:cNvSpPr/>
          <p:nvPr/>
        </p:nvSpPr>
        <p:spPr>
          <a:xfrm>
            <a:off x="510989" y="1222203"/>
            <a:ext cx="1601721" cy="461665"/>
          </a:xfrm>
          <a:prstGeom prst="rect">
            <a:avLst/>
          </a:prstGeom>
        </p:spPr>
        <p:txBody>
          <a:bodyPr wrap="none">
            <a:spAutoFit/>
          </a:bodyPr>
          <a:lstStyle/>
          <a:p>
            <a:r>
              <a:rPr lang="en-US" sz="2400" b="1" i="1" dirty="0">
                <a:latin typeface="Goudy Old Style" panose="02020502050305020303" pitchFamily="18" charset="77"/>
              </a:rPr>
              <a:t>CIL </a:t>
            </a:r>
            <a:r>
              <a:rPr lang="en-US" sz="2400" b="1" dirty="0">
                <a:latin typeface="Goudy Old Style" panose="02020502050305020303" pitchFamily="18" charset="77"/>
              </a:rPr>
              <a:t>4.5296</a:t>
            </a:r>
          </a:p>
        </p:txBody>
      </p:sp>
      <p:sp>
        <p:nvSpPr>
          <p:cNvPr id="9" name="Rectangle 8">
            <a:extLst>
              <a:ext uri="{FF2B5EF4-FFF2-40B4-BE49-F238E27FC236}">
                <a16:creationId xmlns:a16="http://schemas.microsoft.com/office/drawing/2014/main" id="{E56D6527-F0B7-C449-9359-6A594CE55006}"/>
              </a:ext>
            </a:extLst>
          </p:cNvPr>
          <p:cNvSpPr/>
          <p:nvPr/>
        </p:nvSpPr>
        <p:spPr>
          <a:xfrm>
            <a:off x="510989" y="4241861"/>
            <a:ext cx="8345932" cy="1631216"/>
          </a:xfrm>
          <a:prstGeom prst="rect">
            <a:avLst/>
          </a:prstGeom>
        </p:spPr>
        <p:txBody>
          <a:bodyPr wrap="square">
            <a:spAutoFit/>
          </a:bodyPr>
          <a:lstStyle/>
          <a:p>
            <a:r>
              <a:rPr lang="en-US" sz="2000" dirty="0">
                <a:latin typeface="Goudy Old Style" panose="02020502050305020303" pitchFamily="18" charset="77"/>
              </a:rPr>
              <a:t>*a verse inscription, discovered 1888, in </a:t>
            </a:r>
            <a:r>
              <a:rPr lang="en-GB" sz="2000" dirty="0">
                <a:latin typeface="Goudy Old Style" panose="02020502050305020303" pitchFamily="18" charset="77"/>
              </a:rPr>
              <a:t>a narrow alley (a ‘doorway’ in a private dwelling) in Pompeii’s ninth region. Published with brief commentary: </a:t>
            </a:r>
            <a:r>
              <a:rPr lang="en-GB" sz="2000" dirty="0" err="1">
                <a:latin typeface="Goudy Old Style" panose="02020502050305020303" pitchFamily="18" charset="77"/>
              </a:rPr>
              <a:t>Sogliano</a:t>
            </a:r>
            <a:r>
              <a:rPr lang="en-GB" sz="2000" dirty="0">
                <a:latin typeface="Goudy Old Style" panose="02020502050305020303" pitchFamily="18" charset="77"/>
              </a:rPr>
              <a:t>, in </a:t>
            </a:r>
            <a:r>
              <a:rPr lang="en-GB" sz="2000" i="1" dirty="0" err="1">
                <a:latin typeface="Goudy Old Style" panose="02020502050305020303" pitchFamily="18" charset="77"/>
              </a:rPr>
              <a:t>Notizie</a:t>
            </a:r>
            <a:r>
              <a:rPr lang="en-GB" sz="2000" i="1" dirty="0">
                <a:latin typeface="Goudy Old Style" panose="02020502050305020303" pitchFamily="18" charset="77"/>
              </a:rPr>
              <a:t> </a:t>
            </a:r>
            <a:r>
              <a:rPr lang="en-GB" sz="2000" i="1" dirty="0" err="1">
                <a:latin typeface="Goudy Old Style" panose="02020502050305020303" pitchFamily="18" charset="77"/>
              </a:rPr>
              <a:t>degli</a:t>
            </a:r>
            <a:r>
              <a:rPr lang="en-GB" sz="2000" i="1" dirty="0">
                <a:latin typeface="Goudy Old Style" panose="02020502050305020303" pitchFamily="18" charset="77"/>
              </a:rPr>
              <a:t> </a:t>
            </a:r>
            <a:r>
              <a:rPr lang="en-GB" sz="2000" i="1" dirty="0" err="1">
                <a:latin typeface="Goudy Old Style" panose="02020502050305020303" pitchFamily="18" charset="77"/>
              </a:rPr>
              <a:t>scavi</a:t>
            </a:r>
            <a:r>
              <a:rPr lang="en-GB" sz="2000" dirty="0">
                <a:latin typeface="Goudy Old Style" panose="02020502050305020303" pitchFamily="18" charset="77"/>
              </a:rPr>
              <a:t> (1888)</a:t>
            </a:r>
          </a:p>
          <a:p>
            <a:endParaRPr lang="en-GB" sz="2000" dirty="0">
              <a:latin typeface="Goudy Old Style" panose="02020502050305020303" pitchFamily="18" charset="77"/>
            </a:endParaRPr>
          </a:p>
          <a:p>
            <a:r>
              <a:rPr lang="en-GB" sz="2000" dirty="0">
                <a:latin typeface="Goudy Old Style" panose="02020502050305020303" pitchFamily="18" charset="77"/>
              </a:rPr>
              <a:t>*Should be in the Archaeological Museum in Naples, but has gone missing.</a:t>
            </a:r>
          </a:p>
        </p:txBody>
      </p:sp>
    </p:spTree>
    <p:extLst>
      <p:ext uri="{BB962C8B-B14F-4D97-AF65-F5344CB8AC3E}">
        <p14:creationId xmlns:p14="http://schemas.microsoft.com/office/powerpoint/2010/main" val="2132707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39C63F-EC0E-0540-AB98-D336C686958F}"/>
              </a:ext>
            </a:extLst>
          </p:cNvPr>
          <p:cNvSpPr/>
          <p:nvPr/>
        </p:nvSpPr>
        <p:spPr>
          <a:xfrm>
            <a:off x="435935" y="687825"/>
            <a:ext cx="8070113" cy="2862322"/>
          </a:xfrm>
          <a:prstGeom prst="rect">
            <a:avLst/>
          </a:prstGeom>
        </p:spPr>
        <p:txBody>
          <a:bodyPr wrap="square">
            <a:spAutoFit/>
          </a:bodyPr>
          <a:lstStyle/>
          <a:p>
            <a:pPr fontAlgn="base">
              <a:spcAft>
                <a:spcPts val="0"/>
              </a:spcAft>
            </a:pPr>
            <a:r>
              <a:rPr lang="en-GB" dirty="0">
                <a:latin typeface="Goudy Old Style" panose="02020502050305020303" pitchFamily="18" charset="77"/>
                <a:ea typeface="Times New Roman" panose="02020603050405020304" pitchFamily="18" charset="0"/>
              </a:rPr>
              <a:t>Oh, would that it were permitted to grasp with my neck your </a:t>
            </a:r>
            <a:r>
              <a:rPr lang="en-GB" b="1" dirty="0">
                <a:solidFill>
                  <a:srgbClr val="FF0000"/>
                </a:solidFill>
                <a:latin typeface="Goudy Old Style" panose="02020502050305020303" pitchFamily="18" charset="77"/>
                <a:ea typeface="Times New Roman" panose="02020603050405020304" pitchFamily="18" charset="0"/>
              </a:rPr>
              <a:t>little arms</a:t>
            </a:r>
            <a:endParaRPr lang="en-GB" sz="2000" b="1" dirty="0">
              <a:solidFill>
                <a:srgbClr val="FF0000"/>
              </a:solidFill>
              <a:latin typeface="Goudy Old Style" panose="02020502050305020303" pitchFamily="18" charset="77"/>
              <a:ea typeface="Times New Roman" panose="02020603050405020304" pitchFamily="18" charset="0"/>
            </a:endParaRPr>
          </a:p>
          <a:p>
            <a:pPr fontAlgn="base">
              <a:spcAft>
                <a:spcPts val="0"/>
              </a:spcAft>
            </a:pPr>
            <a:r>
              <a:rPr lang="en-GB" dirty="0">
                <a:latin typeface="Goudy Old Style" panose="02020502050305020303" pitchFamily="18" charset="77"/>
                <a:ea typeface="Times New Roman" panose="02020603050405020304" pitchFamily="18" charset="0"/>
              </a:rPr>
              <a:t>as they entwine [it] and to give kisses to your delicate </a:t>
            </a:r>
            <a:r>
              <a:rPr lang="en-GB" b="1" dirty="0">
                <a:solidFill>
                  <a:srgbClr val="FF0000"/>
                </a:solidFill>
                <a:latin typeface="Goudy Old Style" panose="02020502050305020303" pitchFamily="18" charset="77"/>
                <a:ea typeface="Times New Roman" panose="02020603050405020304" pitchFamily="18" charset="0"/>
              </a:rPr>
              <a:t>little lips</a:t>
            </a:r>
            <a:r>
              <a:rPr lang="en-GB" dirty="0">
                <a:latin typeface="Goudy Old Style" panose="02020502050305020303" pitchFamily="18" charset="77"/>
                <a:ea typeface="Times New Roman" panose="02020603050405020304" pitchFamily="18" charset="0"/>
              </a:rPr>
              <a:t>.</a:t>
            </a:r>
            <a:endParaRPr lang="en-GB" sz="2000" dirty="0">
              <a:latin typeface="Goudy Old Style" panose="02020502050305020303" pitchFamily="18" charset="77"/>
              <a:ea typeface="Times New Roman" panose="02020603050405020304" pitchFamily="18" charset="0"/>
            </a:endParaRPr>
          </a:p>
          <a:p>
            <a:pPr fontAlgn="base">
              <a:spcAft>
                <a:spcPts val="0"/>
              </a:spcAft>
            </a:pPr>
            <a:r>
              <a:rPr lang="en-GB" dirty="0">
                <a:latin typeface="Goudy Old Style" panose="02020502050305020303" pitchFamily="18" charset="77"/>
                <a:ea typeface="Times New Roman" panose="02020603050405020304" pitchFamily="18" charset="0"/>
              </a:rPr>
              <a:t>Come now, </a:t>
            </a:r>
            <a:r>
              <a:rPr lang="en-GB" b="1" dirty="0">
                <a:solidFill>
                  <a:srgbClr val="FF0000"/>
                </a:solidFill>
                <a:latin typeface="Goudy Old Style" panose="02020502050305020303" pitchFamily="18" charset="77"/>
                <a:ea typeface="Times New Roman" panose="02020603050405020304" pitchFamily="18" charset="0"/>
              </a:rPr>
              <a:t>my little darling</a:t>
            </a:r>
            <a:r>
              <a:rPr lang="en-GB" dirty="0">
                <a:solidFill>
                  <a:srgbClr val="FF0000"/>
                </a:solidFill>
                <a:latin typeface="Goudy Old Style" panose="02020502050305020303" pitchFamily="18" charset="77"/>
                <a:ea typeface="Times New Roman" panose="02020603050405020304" pitchFamily="18" charset="0"/>
              </a:rPr>
              <a:t> </a:t>
            </a:r>
            <a:r>
              <a:rPr lang="en-GB" dirty="0">
                <a:latin typeface="Goudy Old Style" panose="02020502050305020303" pitchFamily="18" charset="77"/>
                <a:ea typeface="Times New Roman" panose="02020603050405020304" pitchFamily="18" charset="0"/>
              </a:rPr>
              <a:t>&lt;</a:t>
            </a:r>
            <a:r>
              <a:rPr lang="en-GB" i="1" u="sng" dirty="0" err="1">
                <a:solidFill>
                  <a:srgbClr val="FF0000"/>
                </a:solidFill>
                <a:latin typeface="Goudy Old Style" panose="02020502050305020303" pitchFamily="18" charset="77"/>
                <a:ea typeface="Times New Roman" panose="02020603050405020304" pitchFamily="18" charset="0"/>
              </a:rPr>
              <a:t>pupula</a:t>
            </a:r>
            <a:r>
              <a:rPr lang="en-GB" dirty="0">
                <a:latin typeface="Goudy Old Style" panose="02020502050305020303" pitchFamily="18" charset="77"/>
                <a:ea typeface="Times New Roman" panose="02020603050405020304" pitchFamily="18" charset="0"/>
              </a:rPr>
              <a:t>&gt;, entrust your pleasures to the winds.</a:t>
            </a:r>
            <a:endParaRPr lang="en-GB" sz="2000" dirty="0">
              <a:latin typeface="Goudy Old Style" panose="02020502050305020303" pitchFamily="18" charset="77"/>
              <a:ea typeface="Times New Roman" panose="02020603050405020304" pitchFamily="18" charset="0"/>
            </a:endParaRPr>
          </a:p>
          <a:p>
            <a:pPr fontAlgn="base">
              <a:spcAft>
                <a:spcPts val="0"/>
              </a:spcAft>
            </a:pPr>
            <a:r>
              <a:rPr lang="en-GB" dirty="0">
                <a:latin typeface="Goudy Old Style" panose="02020502050305020303" pitchFamily="18" charset="77"/>
                <a:ea typeface="Times New Roman" panose="02020603050405020304" pitchFamily="18" charset="0"/>
              </a:rPr>
              <a:t>(</a:t>
            </a:r>
            <a:r>
              <a:rPr lang="en-GB" dirty="0" err="1">
                <a:latin typeface="Goudy Old Style" panose="02020502050305020303" pitchFamily="18" charset="77"/>
                <a:ea typeface="Times New Roman" panose="02020603050405020304" pitchFamily="18" charset="0"/>
              </a:rPr>
              <a:t>En</a:t>
            </a:r>
            <a:r>
              <a:rPr lang="en-GB" dirty="0">
                <a:latin typeface="Goudy Old Style" panose="02020502050305020303" pitchFamily="18" charset="77"/>
                <a:ea typeface="Times New Roman" panose="02020603050405020304" pitchFamily="18" charset="0"/>
              </a:rPr>
              <a:t>)trust me, the nature of </a:t>
            </a:r>
            <a:r>
              <a:rPr lang="en-GB" b="1" dirty="0">
                <a:solidFill>
                  <a:srgbClr val="FF0000"/>
                </a:solidFill>
                <a:latin typeface="Goudy Old Style" panose="02020502050305020303" pitchFamily="18" charset="77"/>
                <a:ea typeface="Times New Roman" panose="02020603050405020304" pitchFamily="18" charset="0"/>
              </a:rPr>
              <a:t>men</a:t>
            </a:r>
            <a:r>
              <a:rPr lang="en-GB" dirty="0">
                <a:latin typeface="Goudy Old Style" panose="02020502050305020303" pitchFamily="18" charset="77"/>
                <a:ea typeface="Times New Roman" panose="02020603050405020304" pitchFamily="18" charset="0"/>
              </a:rPr>
              <a:t> is insubstantial.</a:t>
            </a:r>
          </a:p>
          <a:p>
            <a:pPr fontAlgn="base">
              <a:spcAft>
                <a:spcPts val="0"/>
              </a:spcAft>
            </a:pPr>
            <a:r>
              <a:rPr lang="en-GB" dirty="0">
                <a:latin typeface="Goudy Old Style" panose="02020502050305020303" pitchFamily="18" charset="77"/>
                <a:ea typeface="Times New Roman" panose="02020603050405020304" pitchFamily="18" charset="0"/>
              </a:rPr>
              <a:t>Often as</a:t>
            </a:r>
            <a:r>
              <a:rPr lang="en-GB" b="1" dirty="0">
                <a:solidFill>
                  <a:srgbClr val="FF0000"/>
                </a:solidFill>
                <a:latin typeface="Goudy Old Style" panose="02020502050305020303" pitchFamily="18" charset="77"/>
                <a:ea typeface="Times New Roman" panose="02020603050405020304" pitchFamily="18" charset="0"/>
              </a:rPr>
              <a:t> I </a:t>
            </a:r>
            <a:r>
              <a:rPr lang="en-GB" dirty="0">
                <a:latin typeface="Goudy Old Style" panose="02020502050305020303" pitchFamily="18" charset="77"/>
                <a:ea typeface="Times New Roman" panose="02020603050405020304" pitchFamily="18" charset="0"/>
              </a:rPr>
              <a:t>have been awake, lovesick &lt;</a:t>
            </a:r>
            <a:r>
              <a:rPr lang="en-GB" b="1" i="1" u="sng" dirty="0" err="1">
                <a:solidFill>
                  <a:srgbClr val="FF0000"/>
                </a:solidFill>
                <a:latin typeface="Goudy Old Style" panose="02020502050305020303" pitchFamily="18" charset="77"/>
                <a:ea typeface="Times New Roman" panose="02020603050405020304" pitchFamily="18" charset="0"/>
              </a:rPr>
              <a:t>perdita</a:t>
            </a:r>
            <a:r>
              <a:rPr lang="en-GB" dirty="0">
                <a:latin typeface="Goudy Old Style" panose="02020502050305020303" pitchFamily="18" charset="77"/>
                <a:ea typeface="Times New Roman" panose="02020603050405020304" pitchFamily="18" charset="0"/>
              </a:rPr>
              <a:t>&gt; , at midnight &lt;media nocte&gt;,</a:t>
            </a:r>
          </a:p>
          <a:p>
            <a:pPr fontAlgn="base">
              <a:spcAft>
                <a:spcPts val="0"/>
              </a:spcAft>
            </a:pPr>
            <a:r>
              <a:rPr lang="en-GB" dirty="0">
                <a:latin typeface="Goudy Old Style" panose="02020502050305020303" pitchFamily="18" charset="77"/>
                <a:ea typeface="Times New Roman" panose="02020603050405020304" pitchFamily="18" charset="0"/>
              </a:rPr>
              <a:t>you think on these things with me: many are they whom Fortune lifted high;</a:t>
            </a:r>
          </a:p>
          <a:p>
            <a:pPr fontAlgn="base">
              <a:spcAft>
                <a:spcPts val="0"/>
              </a:spcAft>
            </a:pPr>
            <a:r>
              <a:rPr lang="en-GB" dirty="0">
                <a:latin typeface="Goudy Old Style" panose="02020502050305020303" pitchFamily="18" charset="77"/>
                <a:ea typeface="Times New Roman" panose="02020603050405020304" pitchFamily="18" charset="0"/>
              </a:rPr>
              <a:t>these, suddenly thrown down headlong, she now oppresses.</a:t>
            </a:r>
          </a:p>
          <a:p>
            <a:r>
              <a:rPr lang="en-GB" dirty="0">
                <a:latin typeface="Goudy Old Style" panose="02020502050305020303" pitchFamily="18" charset="77"/>
              </a:rPr>
              <a:t>Thus, just as Venus suddenly joined the bodies of lovers,</a:t>
            </a:r>
          </a:p>
          <a:p>
            <a:r>
              <a:rPr lang="en-GB" dirty="0">
                <a:latin typeface="Goudy Old Style" panose="02020502050305020303" pitchFamily="18" charset="77"/>
              </a:rPr>
              <a:t>daylight divides them and if...</a:t>
            </a:r>
          </a:p>
          <a:p>
            <a:r>
              <a:rPr lang="en-GB" i="1" dirty="0">
                <a:latin typeface="Goudy Old Style" panose="02020502050305020303" pitchFamily="18" charset="77"/>
              </a:rPr>
              <a:t>Why wall (do you obstruct) love(</a:t>
            </a:r>
            <a:r>
              <a:rPr lang="en-GB" i="1" dirty="0" err="1">
                <a:latin typeface="Goudy Old Style" panose="02020502050305020303" pitchFamily="18" charset="77"/>
              </a:rPr>
              <a:t>rs</a:t>
            </a:r>
            <a:r>
              <a:rPr lang="en-GB" i="1" dirty="0">
                <a:latin typeface="Goudy Old Style" panose="02020502050305020303" pitchFamily="18" charset="77"/>
              </a:rPr>
              <a:t>)</a:t>
            </a:r>
          </a:p>
        </p:txBody>
      </p:sp>
      <p:sp>
        <p:nvSpPr>
          <p:cNvPr id="5" name="Rectangle 4">
            <a:extLst>
              <a:ext uri="{FF2B5EF4-FFF2-40B4-BE49-F238E27FC236}">
                <a16:creationId xmlns:a16="http://schemas.microsoft.com/office/drawing/2014/main" id="{AA0A1956-70CC-8845-8652-5BCB65067881}"/>
              </a:ext>
            </a:extLst>
          </p:cNvPr>
          <p:cNvSpPr/>
          <p:nvPr/>
        </p:nvSpPr>
        <p:spPr>
          <a:xfrm>
            <a:off x="510232" y="3988505"/>
            <a:ext cx="6124614" cy="2554545"/>
          </a:xfrm>
          <a:prstGeom prst="rect">
            <a:avLst/>
          </a:prstGeom>
        </p:spPr>
        <p:txBody>
          <a:bodyPr wrap="square">
            <a:spAutoFit/>
          </a:bodyPr>
          <a:lstStyle/>
          <a:p>
            <a:r>
              <a:rPr lang="en-GB" sz="1600" b="1" dirty="0">
                <a:solidFill>
                  <a:schemeClr val="tx1">
                    <a:lumMod val="50000"/>
                    <a:lumOff val="50000"/>
                  </a:schemeClr>
                </a:solidFill>
                <a:latin typeface="Goudy Old Style" panose="02020502050305020303" pitchFamily="18" charset="77"/>
              </a:rPr>
              <a:t>O </a:t>
            </a:r>
            <a:r>
              <a:rPr lang="en-GB" sz="1600" b="1" dirty="0" err="1">
                <a:solidFill>
                  <a:schemeClr val="tx1">
                    <a:lumMod val="50000"/>
                    <a:lumOff val="50000"/>
                  </a:schemeClr>
                </a:solidFill>
                <a:latin typeface="Goudy Old Style" panose="02020502050305020303" pitchFamily="18" charset="77"/>
              </a:rPr>
              <a:t>utinam</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liceat</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collo</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complexa</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tenere</a:t>
            </a:r>
            <a:endParaRPr lang="en-GB" sz="1600" b="1" dirty="0">
              <a:solidFill>
                <a:schemeClr val="tx1">
                  <a:lumMod val="50000"/>
                  <a:lumOff val="50000"/>
                </a:schemeClr>
              </a:solidFill>
              <a:latin typeface="Goudy Old Style" panose="02020502050305020303" pitchFamily="18" charset="77"/>
            </a:endParaRPr>
          </a:p>
          <a:p>
            <a:r>
              <a:rPr lang="en-GB" sz="1600" b="1" dirty="0" err="1">
                <a:solidFill>
                  <a:srgbClr val="FF0000"/>
                </a:solidFill>
                <a:latin typeface="Goudy Old Style" panose="02020502050305020303" pitchFamily="18" charset="77"/>
              </a:rPr>
              <a:t>brac</a:t>
            </a:r>
            <a:r>
              <a:rPr lang="en-GB" sz="1600" b="1" dirty="0">
                <a:solidFill>
                  <a:srgbClr val="FF0000"/>
                </a:solidFill>
                <a:latin typeface="Goudy Old Style" panose="02020502050305020303" pitchFamily="18" charset="77"/>
              </a:rPr>
              <a:t>&lt;</a:t>
            </a:r>
            <a:r>
              <a:rPr lang="en-GB" sz="1600" b="1" dirty="0" err="1">
                <a:solidFill>
                  <a:srgbClr val="FF0000"/>
                </a:solidFill>
                <a:latin typeface="Goudy Old Style" panose="02020502050305020303" pitchFamily="18" charset="77"/>
              </a:rPr>
              <a:t>ch</a:t>
            </a:r>
            <a:r>
              <a:rPr lang="en-GB" sz="1600" b="1" dirty="0">
                <a:solidFill>
                  <a:srgbClr val="FF0000"/>
                </a:solidFill>
                <a:latin typeface="Goudy Old Style" panose="02020502050305020303" pitchFamily="18" charset="77"/>
              </a:rPr>
              <a:t>&gt;</a:t>
            </a:r>
            <a:r>
              <a:rPr lang="en-GB" sz="1600" b="1" dirty="0" err="1">
                <a:solidFill>
                  <a:srgbClr val="FF0000"/>
                </a:solidFill>
                <a:latin typeface="Goudy Old Style" panose="02020502050305020303" pitchFamily="18" charset="77"/>
              </a:rPr>
              <a:t>iola</a:t>
            </a:r>
            <a:r>
              <a:rPr lang="en-GB" sz="1600" b="1" dirty="0">
                <a:solidFill>
                  <a:srgbClr val="FF0000"/>
                </a:solidFill>
                <a:latin typeface="Goudy Old Style" panose="02020502050305020303" pitchFamily="18" charset="77"/>
              </a:rPr>
              <a:t> </a:t>
            </a:r>
            <a:r>
              <a:rPr lang="en-GB" sz="1600" b="1" dirty="0">
                <a:solidFill>
                  <a:schemeClr val="tx1">
                    <a:lumMod val="50000"/>
                    <a:lumOff val="50000"/>
                  </a:schemeClr>
                </a:solidFill>
                <a:latin typeface="Goudy Old Style" panose="02020502050305020303" pitchFamily="18" charset="77"/>
              </a:rPr>
              <a:t>et </a:t>
            </a:r>
            <a:r>
              <a:rPr lang="en-GB" sz="1600" b="1" dirty="0" err="1">
                <a:solidFill>
                  <a:schemeClr val="tx1">
                    <a:lumMod val="50000"/>
                    <a:lumOff val="50000"/>
                  </a:schemeClr>
                </a:solidFill>
                <a:latin typeface="Goudy Old Style" panose="02020502050305020303" pitchFamily="18" charset="77"/>
              </a:rPr>
              <a:t>teneris</a:t>
            </a:r>
            <a:r>
              <a:rPr lang="en-GB" sz="1600" b="1" dirty="0">
                <a:solidFill>
                  <a:schemeClr val="tx1">
                    <a:lumMod val="50000"/>
                    <a:lumOff val="50000"/>
                  </a:schemeClr>
                </a:solidFill>
                <a:latin typeface="Goudy Old Style" panose="02020502050305020303" pitchFamily="18" charset="77"/>
              </a:rPr>
              <a:t> || oscula </a:t>
            </a:r>
            <a:r>
              <a:rPr lang="en-GB" sz="1600" b="1" dirty="0" err="1">
                <a:solidFill>
                  <a:schemeClr val="tx1">
                    <a:lumMod val="50000"/>
                    <a:lumOff val="50000"/>
                  </a:schemeClr>
                </a:solidFill>
                <a:latin typeface="Goudy Old Style" panose="02020502050305020303" pitchFamily="18" charset="77"/>
              </a:rPr>
              <a:t>ferre</a:t>
            </a:r>
            <a:r>
              <a:rPr lang="en-GB" sz="1600" b="1" dirty="0">
                <a:solidFill>
                  <a:schemeClr val="tx1">
                    <a:lumMod val="50000"/>
                    <a:lumOff val="50000"/>
                  </a:schemeClr>
                </a:solidFill>
                <a:latin typeface="Goudy Old Style" panose="02020502050305020303" pitchFamily="18" charset="77"/>
              </a:rPr>
              <a:t> </a:t>
            </a:r>
            <a:r>
              <a:rPr lang="en-GB" sz="1600" b="1" dirty="0">
                <a:solidFill>
                  <a:srgbClr val="FF0000"/>
                </a:solidFill>
                <a:latin typeface="Goudy Old Style" panose="02020502050305020303" pitchFamily="18" charset="77"/>
              </a:rPr>
              <a:t>label&lt;l&gt;is</a:t>
            </a:r>
            <a:r>
              <a:rPr lang="en-GB" sz="1600" b="1" dirty="0">
                <a:solidFill>
                  <a:schemeClr val="tx1">
                    <a:lumMod val="50000"/>
                    <a:lumOff val="50000"/>
                  </a:schemeClr>
                </a:solidFill>
                <a:latin typeface="Goudy Old Style" panose="02020502050305020303" pitchFamily="18" charset="77"/>
              </a:rPr>
              <a:t>.</a:t>
            </a:r>
          </a:p>
          <a:p>
            <a:r>
              <a:rPr lang="en-GB" sz="1600" b="1" dirty="0" err="1">
                <a:solidFill>
                  <a:schemeClr val="tx1">
                    <a:lumMod val="50000"/>
                    <a:lumOff val="50000"/>
                  </a:schemeClr>
                </a:solidFill>
                <a:latin typeface="Goudy Old Style" panose="02020502050305020303" pitchFamily="18" charset="77"/>
              </a:rPr>
              <a:t>i</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nunc</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ventis</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tua</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gaudia</a:t>
            </a:r>
            <a:r>
              <a:rPr lang="en-GB" sz="1600" b="1" dirty="0">
                <a:solidFill>
                  <a:schemeClr val="tx1">
                    <a:lumMod val="50000"/>
                    <a:lumOff val="50000"/>
                  </a:schemeClr>
                </a:solidFill>
                <a:latin typeface="Goudy Old Style" panose="02020502050305020303" pitchFamily="18" charset="77"/>
              </a:rPr>
              <a:t>, </a:t>
            </a:r>
            <a:r>
              <a:rPr lang="en-GB" sz="1600" b="1" dirty="0" err="1">
                <a:solidFill>
                  <a:srgbClr val="FF0000"/>
                </a:solidFill>
                <a:latin typeface="Goudy Old Style" panose="02020502050305020303" pitchFamily="18" charset="77"/>
              </a:rPr>
              <a:t>pupula</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crede</a:t>
            </a:r>
            <a:r>
              <a:rPr lang="en-GB" sz="1600" b="1" dirty="0">
                <a:solidFill>
                  <a:schemeClr val="tx1">
                    <a:lumMod val="50000"/>
                    <a:lumOff val="50000"/>
                  </a:schemeClr>
                </a:solidFill>
                <a:latin typeface="Goudy Old Style" panose="02020502050305020303" pitchFamily="18" charset="77"/>
              </a:rPr>
              <a:t>. ||</a:t>
            </a:r>
          </a:p>
          <a:p>
            <a:r>
              <a:rPr lang="en-GB" sz="1600" b="1" dirty="0" err="1">
                <a:solidFill>
                  <a:schemeClr val="tx1">
                    <a:lumMod val="50000"/>
                    <a:lumOff val="50000"/>
                  </a:schemeClr>
                </a:solidFill>
                <a:latin typeface="Goudy Old Style" panose="02020502050305020303" pitchFamily="18" charset="77"/>
              </a:rPr>
              <a:t>Crede</a:t>
            </a:r>
            <a:r>
              <a:rPr lang="en-GB" sz="1600" b="1" dirty="0">
                <a:solidFill>
                  <a:schemeClr val="tx1">
                    <a:lumMod val="50000"/>
                    <a:lumOff val="50000"/>
                  </a:schemeClr>
                </a:solidFill>
                <a:latin typeface="Goudy Old Style" panose="02020502050305020303" pitchFamily="18" charset="77"/>
              </a:rPr>
              <a:t> mihi, </a:t>
            </a:r>
            <a:r>
              <a:rPr lang="en-GB" sz="1600" b="1" dirty="0" err="1">
                <a:solidFill>
                  <a:schemeClr val="tx1">
                    <a:lumMod val="50000"/>
                    <a:lumOff val="50000"/>
                  </a:schemeClr>
                </a:solidFill>
                <a:latin typeface="Goudy Old Style" panose="02020502050305020303" pitchFamily="18" charset="77"/>
              </a:rPr>
              <a:t>levis</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est</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natura</a:t>
            </a:r>
            <a:r>
              <a:rPr lang="en-GB" sz="1600" b="1" dirty="0">
                <a:solidFill>
                  <a:schemeClr val="tx1">
                    <a:lumMod val="50000"/>
                    <a:lumOff val="50000"/>
                  </a:schemeClr>
                </a:solidFill>
                <a:latin typeface="Goudy Old Style" panose="02020502050305020303" pitchFamily="18" charset="77"/>
              </a:rPr>
              <a:t> </a:t>
            </a:r>
            <a:r>
              <a:rPr lang="en-GB" sz="1600" b="1" dirty="0" err="1">
                <a:solidFill>
                  <a:srgbClr val="FF0000"/>
                </a:solidFill>
                <a:latin typeface="Goudy Old Style" panose="02020502050305020303" pitchFamily="18" charset="77"/>
              </a:rPr>
              <a:t>virorum</a:t>
            </a:r>
            <a:r>
              <a:rPr lang="en-GB" sz="1600" b="1" dirty="0">
                <a:solidFill>
                  <a:schemeClr val="tx1">
                    <a:lumMod val="50000"/>
                    <a:lumOff val="50000"/>
                  </a:schemeClr>
                </a:solidFill>
                <a:latin typeface="Goudy Old Style" panose="02020502050305020303" pitchFamily="18" charset="77"/>
              </a:rPr>
              <a:t>.</a:t>
            </a:r>
          </a:p>
          <a:p>
            <a:r>
              <a:rPr lang="en-GB" sz="1600" b="1" dirty="0" err="1">
                <a:solidFill>
                  <a:schemeClr val="tx1">
                    <a:lumMod val="50000"/>
                    <a:lumOff val="50000"/>
                  </a:schemeClr>
                </a:solidFill>
                <a:latin typeface="Goudy Old Style" panose="02020502050305020303" pitchFamily="18" charset="77"/>
              </a:rPr>
              <a:t>Saepe</a:t>
            </a:r>
            <a:r>
              <a:rPr lang="en-GB" sz="1600" b="1" dirty="0">
                <a:solidFill>
                  <a:schemeClr val="tx1">
                    <a:lumMod val="50000"/>
                    <a:lumOff val="50000"/>
                  </a:schemeClr>
                </a:solidFill>
                <a:latin typeface="Goudy Old Style" panose="02020502050305020303" pitchFamily="18" charset="77"/>
              </a:rPr>
              <a:t> ego cu&lt;m&gt; media || </a:t>
            </a:r>
            <a:r>
              <a:rPr lang="en-GB" sz="1600" b="1" dirty="0" err="1">
                <a:solidFill>
                  <a:schemeClr val="tx1">
                    <a:lumMod val="50000"/>
                    <a:lumOff val="50000"/>
                  </a:schemeClr>
                </a:solidFill>
                <a:latin typeface="Goudy Old Style" panose="02020502050305020303" pitchFamily="18" charset="77"/>
              </a:rPr>
              <a:t>vigilare</a:t>
            </a:r>
            <a:r>
              <a:rPr lang="en-GB" sz="1600" b="1" dirty="0">
                <a:solidFill>
                  <a:schemeClr val="tx1">
                    <a:lumMod val="50000"/>
                    <a:lumOff val="50000"/>
                  </a:schemeClr>
                </a:solidFill>
                <a:latin typeface="Goudy Old Style" panose="02020502050305020303" pitchFamily="18" charset="77"/>
              </a:rPr>
              <a:t>&lt;m&gt; </a:t>
            </a:r>
            <a:r>
              <a:rPr lang="en-GB" sz="1600" b="1" dirty="0" err="1">
                <a:solidFill>
                  <a:srgbClr val="FF0000"/>
                </a:solidFill>
                <a:latin typeface="Goudy Old Style" panose="02020502050305020303" pitchFamily="18" charset="77"/>
              </a:rPr>
              <a:t>perdita</a:t>
            </a:r>
            <a:r>
              <a:rPr lang="en-GB" sz="1600" b="1" dirty="0">
                <a:solidFill>
                  <a:schemeClr val="tx1">
                    <a:lumMod val="50000"/>
                    <a:lumOff val="50000"/>
                  </a:schemeClr>
                </a:solidFill>
                <a:latin typeface="Goudy Old Style" panose="02020502050305020303" pitchFamily="18" charset="77"/>
              </a:rPr>
              <a:t> nocte,</a:t>
            </a:r>
          </a:p>
          <a:p>
            <a:r>
              <a:rPr lang="en-GB" sz="1600" b="1" dirty="0" err="1">
                <a:solidFill>
                  <a:schemeClr val="tx1">
                    <a:lumMod val="50000"/>
                    <a:lumOff val="50000"/>
                  </a:schemeClr>
                </a:solidFill>
                <a:latin typeface="Goudy Old Style" panose="02020502050305020303" pitchFamily="18" charset="77"/>
              </a:rPr>
              <a:t>haec</a:t>
            </a:r>
            <a:r>
              <a:rPr lang="en-GB" sz="1600" b="1" dirty="0">
                <a:solidFill>
                  <a:schemeClr val="tx1">
                    <a:lumMod val="50000"/>
                    <a:lumOff val="50000"/>
                  </a:schemeClr>
                </a:solidFill>
                <a:latin typeface="Goudy Old Style" panose="02020502050305020303" pitchFamily="18" charset="77"/>
              </a:rPr>
              <a:t> mecum </a:t>
            </a:r>
            <a:r>
              <a:rPr lang="en-GB" sz="1600" b="1" dirty="0" err="1">
                <a:solidFill>
                  <a:schemeClr val="tx1">
                    <a:lumMod val="50000"/>
                    <a:lumOff val="50000"/>
                  </a:schemeClr>
                </a:solidFill>
                <a:latin typeface="Goudy Old Style" panose="02020502050305020303" pitchFamily="18" charset="77"/>
              </a:rPr>
              <a:t>medita</a:t>
            </a:r>
            <a:r>
              <a:rPr lang="en-GB" sz="1600" b="1" dirty="0">
                <a:solidFill>
                  <a:schemeClr val="tx1">
                    <a:lumMod val="50000"/>
                    <a:lumOff val="50000"/>
                  </a:schemeClr>
                </a:solidFill>
                <a:latin typeface="Goudy Old Style" panose="02020502050305020303" pitchFamily="18" charset="77"/>
              </a:rPr>
              <a:t>&lt;</a:t>
            </a:r>
            <a:r>
              <a:rPr lang="en-GB" sz="1600" b="1" dirty="0" err="1">
                <a:solidFill>
                  <a:schemeClr val="tx1">
                    <a:lumMod val="50000"/>
                    <a:lumOff val="50000"/>
                  </a:schemeClr>
                </a:solidFill>
                <a:latin typeface="Goudy Old Style" panose="02020502050305020303" pitchFamily="18" charset="77"/>
              </a:rPr>
              <a:t>ri</a:t>
            </a:r>
            <a:r>
              <a:rPr lang="en-GB" sz="1600" b="1" dirty="0">
                <a:solidFill>
                  <a:schemeClr val="tx1">
                    <a:lumMod val="50000"/>
                    <a:lumOff val="50000"/>
                  </a:schemeClr>
                </a:solidFill>
                <a:latin typeface="Goudy Old Style" panose="02020502050305020303" pitchFamily="18" charset="77"/>
              </a:rPr>
              <a:t>&gt;s: </a:t>
            </a:r>
            <a:r>
              <a:rPr lang="en-GB" sz="1600" b="1" dirty="0" err="1">
                <a:solidFill>
                  <a:schemeClr val="tx1">
                    <a:lumMod val="50000"/>
                    <a:lumOff val="50000"/>
                  </a:schemeClr>
                </a:solidFill>
                <a:latin typeface="Goudy Old Style" panose="02020502050305020303" pitchFamily="18" charset="77"/>
              </a:rPr>
              <a:t>multos</a:t>
            </a:r>
            <a:r>
              <a:rPr lang="en-GB" sz="1600" b="1" dirty="0">
                <a:solidFill>
                  <a:schemeClr val="tx1">
                    <a:lumMod val="50000"/>
                    <a:lumOff val="50000"/>
                  </a:schemeClr>
                </a:solidFill>
                <a:latin typeface="Goudy Old Style" panose="02020502050305020303" pitchFamily="18" charset="77"/>
              </a:rPr>
              <a:t> || Fortuna quos </a:t>
            </a:r>
            <a:r>
              <a:rPr lang="en-GB" sz="1600" b="1" dirty="0" err="1">
                <a:solidFill>
                  <a:schemeClr val="tx1">
                    <a:lumMod val="50000"/>
                    <a:lumOff val="50000"/>
                  </a:schemeClr>
                </a:solidFill>
                <a:latin typeface="Goudy Old Style" panose="02020502050305020303" pitchFamily="18" charset="77"/>
              </a:rPr>
              <a:t>supstulit</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alte</a:t>
            </a:r>
            <a:endParaRPr lang="en-GB" sz="1600" b="1" dirty="0">
              <a:solidFill>
                <a:schemeClr val="tx1">
                  <a:lumMod val="50000"/>
                  <a:lumOff val="50000"/>
                </a:schemeClr>
              </a:solidFill>
              <a:latin typeface="Goudy Old Style" panose="02020502050305020303" pitchFamily="18" charset="77"/>
            </a:endParaRPr>
          </a:p>
          <a:p>
            <a:r>
              <a:rPr lang="en-GB" sz="1600" b="1" dirty="0" err="1">
                <a:solidFill>
                  <a:schemeClr val="tx1">
                    <a:lumMod val="50000"/>
                    <a:lumOff val="50000"/>
                  </a:schemeClr>
                </a:solidFill>
                <a:latin typeface="Goudy Old Style" panose="02020502050305020303" pitchFamily="18" charset="77"/>
              </a:rPr>
              <a:t>hos</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modo</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proiectos</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subito</a:t>
            </a:r>
            <a:r>
              <a:rPr lang="en-GB" sz="1600" b="1" dirty="0">
                <a:solidFill>
                  <a:schemeClr val="tx1">
                    <a:lumMod val="50000"/>
                    <a:lumOff val="50000"/>
                  </a:schemeClr>
                </a:solidFill>
                <a:latin typeface="Goudy Old Style" panose="02020502050305020303" pitchFamily="18" charset="77"/>
              </a:rPr>
              <a:t> || </a:t>
            </a:r>
            <a:r>
              <a:rPr lang="en-GB" sz="1600" b="1" dirty="0" err="1">
                <a:solidFill>
                  <a:schemeClr val="tx1">
                    <a:lumMod val="50000"/>
                    <a:lumOff val="50000"/>
                  </a:schemeClr>
                </a:solidFill>
                <a:latin typeface="Goudy Old Style" panose="02020502050305020303" pitchFamily="18" charset="77"/>
              </a:rPr>
              <a:t>praecipitesque</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premit</a:t>
            </a:r>
            <a:r>
              <a:rPr lang="en-GB" sz="1600" b="1" dirty="0">
                <a:solidFill>
                  <a:schemeClr val="tx1">
                    <a:lumMod val="50000"/>
                    <a:lumOff val="50000"/>
                  </a:schemeClr>
                </a:solidFill>
                <a:latin typeface="Goudy Old Style" panose="02020502050305020303" pitchFamily="18" charset="77"/>
              </a:rPr>
              <a:t>.</a:t>
            </a:r>
          </a:p>
          <a:p>
            <a:r>
              <a:rPr lang="en-GB" sz="1600" b="1" dirty="0">
                <a:solidFill>
                  <a:schemeClr val="tx1">
                    <a:lumMod val="50000"/>
                    <a:lumOff val="50000"/>
                  </a:schemeClr>
                </a:solidFill>
                <a:latin typeface="Goudy Old Style" panose="02020502050305020303" pitchFamily="18" charset="77"/>
              </a:rPr>
              <a:t>Sic Venus </a:t>
            </a:r>
            <a:r>
              <a:rPr lang="en-GB" sz="1600" b="1" dirty="0" err="1">
                <a:solidFill>
                  <a:schemeClr val="tx1">
                    <a:lumMod val="50000"/>
                    <a:lumOff val="50000"/>
                  </a:schemeClr>
                </a:solidFill>
                <a:latin typeface="Goudy Old Style" panose="02020502050305020303" pitchFamily="18" charset="77"/>
              </a:rPr>
              <a:t>ut</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subito</a:t>
            </a:r>
            <a:r>
              <a:rPr lang="en-GB" sz="1600" b="1" dirty="0">
                <a:solidFill>
                  <a:schemeClr val="tx1">
                    <a:lumMod val="50000"/>
                    <a:lumOff val="50000"/>
                  </a:schemeClr>
                </a:solidFill>
                <a:latin typeface="Goudy Old Style" panose="02020502050305020303" pitchFamily="18" charset="77"/>
              </a:rPr>
              <a:t> </a:t>
            </a:r>
            <a:r>
              <a:rPr lang="en-GB" sz="1600" b="1" dirty="0" err="1">
                <a:solidFill>
                  <a:schemeClr val="tx1">
                    <a:lumMod val="50000"/>
                    <a:lumOff val="50000"/>
                  </a:schemeClr>
                </a:solidFill>
                <a:latin typeface="Goudy Old Style" panose="02020502050305020303" pitchFamily="18" charset="77"/>
              </a:rPr>
              <a:t>coiunxit</a:t>
            </a:r>
            <a:r>
              <a:rPr lang="en-GB" sz="1600" b="1" dirty="0">
                <a:solidFill>
                  <a:schemeClr val="tx1">
                    <a:lumMod val="50000"/>
                    <a:lumOff val="50000"/>
                  </a:schemeClr>
                </a:solidFill>
                <a:latin typeface="Goudy Old Style" panose="02020502050305020303" pitchFamily="18" charset="77"/>
              </a:rPr>
              <a:t> || corpora </a:t>
            </a:r>
            <a:r>
              <a:rPr lang="en-GB" sz="1600" b="1" dirty="0" err="1">
                <a:solidFill>
                  <a:schemeClr val="tx1">
                    <a:lumMod val="50000"/>
                    <a:lumOff val="50000"/>
                  </a:schemeClr>
                </a:solidFill>
                <a:latin typeface="Goudy Old Style" panose="02020502050305020303" pitchFamily="18" charset="77"/>
              </a:rPr>
              <a:t>amantum</a:t>
            </a:r>
            <a:r>
              <a:rPr lang="en-GB" sz="1600" b="1" dirty="0">
                <a:solidFill>
                  <a:schemeClr val="tx1">
                    <a:lumMod val="50000"/>
                    <a:lumOff val="50000"/>
                  </a:schemeClr>
                </a:solidFill>
                <a:latin typeface="Goudy Old Style" panose="02020502050305020303" pitchFamily="18" charset="77"/>
              </a:rPr>
              <a:t>,</a:t>
            </a:r>
          </a:p>
          <a:p>
            <a:r>
              <a:rPr lang="en-GB" sz="1600" b="1" dirty="0" err="1">
                <a:solidFill>
                  <a:schemeClr val="tx1">
                    <a:lumMod val="50000"/>
                    <a:lumOff val="50000"/>
                  </a:schemeClr>
                </a:solidFill>
                <a:latin typeface="Goudy Old Style" panose="02020502050305020303" pitchFamily="18" charset="77"/>
              </a:rPr>
              <a:t>dividit</a:t>
            </a:r>
            <a:r>
              <a:rPr lang="en-GB" sz="1600" b="1" dirty="0">
                <a:solidFill>
                  <a:schemeClr val="tx1">
                    <a:lumMod val="50000"/>
                    <a:lumOff val="50000"/>
                  </a:schemeClr>
                </a:solidFill>
                <a:latin typeface="Goudy Old Style" panose="02020502050305020303" pitchFamily="18" charset="77"/>
              </a:rPr>
              <a:t> lux et se…</a:t>
            </a:r>
          </a:p>
          <a:p>
            <a:r>
              <a:rPr lang="en-GB" sz="1600" b="1" i="1" dirty="0" err="1">
                <a:solidFill>
                  <a:schemeClr val="tx1">
                    <a:lumMod val="50000"/>
                    <a:lumOff val="50000"/>
                  </a:schemeClr>
                </a:solidFill>
                <a:latin typeface="Goudy Old Style" panose="02020502050305020303" pitchFamily="18" charset="77"/>
              </a:rPr>
              <a:t>paries</a:t>
            </a:r>
            <a:r>
              <a:rPr lang="en-GB" sz="1600" b="1" i="1" dirty="0">
                <a:solidFill>
                  <a:schemeClr val="tx1">
                    <a:lumMod val="50000"/>
                    <a:lumOff val="50000"/>
                  </a:schemeClr>
                </a:solidFill>
                <a:latin typeface="Goudy Old Style" panose="02020502050305020303" pitchFamily="18" charset="77"/>
              </a:rPr>
              <a:t> quid </a:t>
            </a:r>
            <a:r>
              <a:rPr lang="en-GB" sz="1600" b="1" i="1" dirty="0" err="1">
                <a:solidFill>
                  <a:schemeClr val="tx1">
                    <a:lumMod val="50000"/>
                    <a:lumOff val="50000"/>
                  </a:schemeClr>
                </a:solidFill>
                <a:latin typeface="Goudy Old Style" panose="02020502050305020303" pitchFamily="18" charset="77"/>
              </a:rPr>
              <a:t>ama</a:t>
            </a:r>
            <a:r>
              <a:rPr lang="en-GB" sz="1600" b="1" i="1" dirty="0">
                <a:solidFill>
                  <a:schemeClr val="tx1">
                    <a:lumMod val="50000"/>
                    <a:lumOff val="50000"/>
                  </a:schemeClr>
                </a:solidFill>
                <a:latin typeface="Goudy Old Style" panose="02020502050305020303" pitchFamily="18" charset="77"/>
              </a:rPr>
              <a:t>(</a:t>
            </a:r>
            <a:r>
              <a:rPr lang="en-GB" sz="1600" b="1" i="1" dirty="0" err="1">
                <a:solidFill>
                  <a:schemeClr val="tx1">
                    <a:lumMod val="50000"/>
                    <a:lumOff val="50000"/>
                  </a:schemeClr>
                </a:solidFill>
                <a:latin typeface="Goudy Old Style" panose="02020502050305020303" pitchFamily="18" charset="77"/>
              </a:rPr>
              <a:t>ntibus</a:t>
            </a:r>
            <a:r>
              <a:rPr lang="en-GB" sz="1600" b="1" i="1" dirty="0">
                <a:solidFill>
                  <a:schemeClr val="tx1">
                    <a:lumMod val="50000"/>
                    <a:lumOff val="50000"/>
                  </a:schemeClr>
                </a:solidFill>
                <a:latin typeface="Goudy Old Style" panose="02020502050305020303" pitchFamily="18" charset="77"/>
              </a:rPr>
              <a:t> </a:t>
            </a:r>
            <a:r>
              <a:rPr lang="en-GB" sz="1600" b="1" i="1" dirty="0" err="1">
                <a:solidFill>
                  <a:schemeClr val="tx1">
                    <a:lumMod val="50000"/>
                    <a:lumOff val="50000"/>
                  </a:schemeClr>
                </a:solidFill>
                <a:latin typeface="Goudy Old Style" panose="02020502050305020303" pitchFamily="18" charset="77"/>
              </a:rPr>
              <a:t>obstas</a:t>
            </a:r>
            <a:r>
              <a:rPr lang="en-GB" sz="1600" b="1" i="1" dirty="0">
                <a:solidFill>
                  <a:schemeClr val="tx1">
                    <a:lumMod val="50000"/>
                    <a:lumOff val="50000"/>
                  </a:schemeClr>
                </a:solidFill>
                <a:latin typeface="Goudy Old Style" panose="02020502050305020303" pitchFamily="18" charset="77"/>
              </a:rPr>
              <a:t>)</a:t>
            </a:r>
          </a:p>
        </p:txBody>
      </p:sp>
      <p:sp>
        <p:nvSpPr>
          <p:cNvPr id="7" name="Left Arrow Callout 6">
            <a:extLst>
              <a:ext uri="{FF2B5EF4-FFF2-40B4-BE49-F238E27FC236}">
                <a16:creationId xmlns:a16="http://schemas.microsoft.com/office/drawing/2014/main" id="{7050BEF8-3242-D144-872B-B37B9F6F0FA3}"/>
              </a:ext>
            </a:extLst>
          </p:cNvPr>
          <p:cNvSpPr/>
          <p:nvPr/>
        </p:nvSpPr>
        <p:spPr>
          <a:xfrm>
            <a:off x="3572539" y="1988288"/>
            <a:ext cx="5433238" cy="2775098"/>
          </a:xfrm>
          <a:prstGeom prst="leftArrowCallou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400" u="sng" dirty="0">
                <a:latin typeface="Avenir Next" panose="020B0503020202020204" pitchFamily="34" charset="0"/>
              </a:rPr>
              <a:t>Ovid, Metamorphoses 4.71-75</a:t>
            </a:r>
          </a:p>
          <a:p>
            <a:r>
              <a:rPr lang="en-US" sz="1400" dirty="0">
                <a:latin typeface="Avenir Next" panose="020B0503020202020204" pitchFamily="34" charset="0"/>
              </a:rPr>
              <a:t>Often, when they were in place, Thisbe here, and Pyramus there, and they had each caught the sound of the other’s breath, they said “Unfriendly wall, why do you hinder lovers” (</a:t>
            </a:r>
            <a:r>
              <a:rPr lang="en-US" sz="1400" i="1" dirty="0" err="1">
                <a:latin typeface="Avenir Next" panose="020B0503020202020204" pitchFamily="34" charset="0"/>
              </a:rPr>
              <a:t>paries</a:t>
            </a:r>
            <a:r>
              <a:rPr lang="en-US" sz="1400" i="1" dirty="0">
                <a:latin typeface="Avenir Next" panose="020B0503020202020204" pitchFamily="34" charset="0"/>
              </a:rPr>
              <a:t>, quid </a:t>
            </a:r>
            <a:r>
              <a:rPr lang="en-US" sz="1400" i="1" dirty="0" err="1">
                <a:latin typeface="Avenir Next" panose="020B0503020202020204" pitchFamily="34" charset="0"/>
              </a:rPr>
              <a:t>amantibus</a:t>
            </a:r>
            <a:r>
              <a:rPr lang="en-US" sz="1400" i="1" dirty="0">
                <a:latin typeface="Avenir Next" panose="020B0503020202020204" pitchFamily="34" charset="0"/>
              </a:rPr>
              <a:t> </a:t>
            </a:r>
            <a:r>
              <a:rPr lang="en-US" sz="1400" i="1" dirty="0" err="1">
                <a:latin typeface="Avenir Next" panose="020B0503020202020204" pitchFamily="34" charset="0"/>
              </a:rPr>
              <a:t>obstas</a:t>
            </a:r>
            <a:r>
              <a:rPr lang="en-US" sz="1400" i="1" dirty="0">
                <a:latin typeface="Avenir Next" panose="020B0503020202020204" pitchFamily="34" charset="0"/>
              </a:rPr>
              <a:t>?</a:t>
            </a:r>
            <a:r>
              <a:rPr lang="en-US" sz="1400" dirty="0">
                <a:latin typeface="Avenir Next" panose="020B0503020202020204" pitchFamily="34" charset="0"/>
              </a:rPr>
              <a:t> ... ‘How great it would be, were you to allow us to join with our whole bodies</a:t>
            </a:r>
          </a:p>
        </p:txBody>
      </p:sp>
    </p:spTree>
    <p:extLst>
      <p:ext uri="{BB962C8B-B14F-4D97-AF65-F5344CB8AC3E}">
        <p14:creationId xmlns:p14="http://schemas.microsoft.com/office/powerpoint/2010/main" val="247772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D5AF88-C19E-224E-BA1C-FC9AF2276DEC}"/>
              </a:ext>
            </a:extLst>
          </p:cNvPr>
          <p:cNvSpPr/>
          <p:nvPr/>
        </p:nvSpPr>
        <p:spPr>
          <a:xfrm>
            <a:off x="512955" y="415686"/>
            <a:ext cx="7627435" cy="5032916"/>
          </a:xfrm>
          <a:prstGeom prst="rect">
            <a:avLst/>
          </a:prstGeom>
        </p:spPr>
        <p:txBody>
          <a:bodyPr wrap="square">
            <a:spAutoFit/>
          </a:bodyPr>
          <a:lstStyle/>
          <a:p>
            <a:pPr algn="just">
              <a:lnSpc>
                <a:spcPct val="150000"/>
              </a:lnSpc>
            </a:pPr>
            <a:r>
              <a:rPr lang="en-GB" dirty="0">
                <a:solidFill>
                  <a:srgbClr val="2A2A2A"/>
                </a:solidFill>
                <a:latin typeface="Goudy Old Style" panose="02020502050305020303" pitchFamily="18" charset="77"/>
              </a:rPr>
              <a:t>From context, then, we come back to text—or rather, to the intersection between them which is where graffiti exist. </a:t>
            </a:r>
            <a:r>
              <a:rPr lang="en-GB" b="1" dirty="0">
                <a:solidFill>
                  <a:schemeClr val="accent1"/>
                </a:solidFill>
                <a:latin typeface="Goudy Old Style" panose="02020502050305020303" pitchFamily="18" charset="77"/>
              </a:rPr>
              <a:t>Classics generally, as a discipline, has long been interested in the distinction between two ways of understanding a written document, as something which is framed by a set of </a:t>
            </a:r>
            <a:r>
              <a:rPr lang="en-GB" b="1" dirty="0" err="1">
                <a:solidFill>
                  <a:schemeClr val="accent1"/>
                </a:solidFill>
                <a:latin typeface="Goudy Old Style" panose="02020502050305020303" pitchFamily="18" charset="77"/>
              </a:rPr>
              <a:t>transhistorical</a:t>
            </a:r>
            <a:r>
              <a:rPr lang="en-GB" b="1" dirty="0">
                <a:solidFill>
                  <a:schemeClr val="accent1"/>
                </a:solidFill>
                <a:latin typeface="Goudy Old Style" panose="02020502050305020303" pitchFamily="18" charset="77"/>
              </a:rPr>
              <a:t> formal concerns, and as an object which is both situated in, and gives us as scholars access to, a very distant moment in time</a:t>
            </a:r>
            <a:r>
              <a:rPr lang="en-GB" dirty="0">
                <a:solidFill>
                  <a:srgbClr val="2A2A2A"/>
                </a:solidFill>
                <a:latin typeface="Goudy Old Style" panose="02020502050305020303" pitchFamily="18" charset="77"/>
              </a:rPr>
              <a:t>. Over the past few decades, the field has moved away from its traditional focus on the first to be more concerned with the second, a circumstance which has done much to transform our views of both classical literature and history. </a:t>
            </a:r>
            <a:r>
              <a:rPr lang="en-GB" b="1" i="1" dirty="0">
                <a:solidFill>
                  <a:srgbClr val="FF0000"/>
                </a:solidFill>
                <a:latin typeface="Goudy Old Style" panose="02020502050305020303" pitchFamily="18" charset="77"/>
              </a:rPr>
              <a:t>Yet one of the effects of Pompeian graffiti like CIL 4. 5296 is to force us to confront not just how literary forms are framed by historical practices</a:t>
            </a:r>
            <a:r>
              <a:rPr lang="en-GB" i="1" dirty="0">
                <a:solidFill>
                  <a:srgbClr val="FF0000"/>
                </a:solidFill>
                <a:latin typeface="Goudy Old Style" panose="02020502050305020303" pitchFamily="18" charset="77"/>
              </a:rPr>
              <a:t>, </a:t>
            </a:r>
            <a:r>
              <a:rPr lang="en-GB" b="1" i="1" dirty="0">
                <a:solidFill>
                  <a:srgbClr val="FF0000"/>
                </a:solidFill>
                <a:latin typeface="Goudy Old Style" panose="02020502050305020303" pitchFamily="18" charset="77"/>
              </a:rPr>
              <a:t>but that literary forms sometimes are historical practices, on a real material level.</a:t>
            </a:r>
            <a:endParaRPr lang="en-US" b="1" i="1" dirty="0">
              <a:solidFill>
                <a:srgbClr val="FF0000"/>
              </a:solidFill>
              <a:latin typeface="Goudy Old Style" panose="02020502050305020303" pitchFamily="18" charset="77"/>
            </a:endParaRPr>
          </a:p>
        </p:txBody>
      </p:sp>
      <p:sp>
        <p:nvSpPr>
          <p:cNvPr id="3" name="Rectangle 2">
            <a:extLst>
              <a:ext uri="{FF2B5EF4-FFF2-40B4-BE49-F238E27FC236}">
                <a16:creationId xmlns:a16="http://schemas.microsoft.com/office/drawing/2014/main" id="{1E887B11-63F0-7742-BDCB-A57F53A47D68}"/>
              </a:ext>
            </a:extLst>
          </p:cNvPr>
          <p:cNvSpPr/>
          <p:nvPr/>
        </p:nvSpPr>
        <p:spPr>
          <a:xfrm>
            <a:off x="3568390" y="5799745"/>
            <a:ext cx="4572000" cy="923330"/>
          </a:xfrm>
          <a:prstGeom prst="rect">
            <a:avLst/>
          </a:prstGeom>
        </p:spPr>
        <p:txBody>
          <a:bodyPr>
            <a:spAutoFit/>
          </a:bodyPr>
          <a:lstStyle/>
          <a:p>
            <a:pPr marL="342900" lvl="0" indent="-342900">
              <a:spcAft>
                <a:spcPts val="0"/>
              </a:spcAft>
              <a:buSzPts val="1000"/>
              <a:buFont typeface="Wingdings" pitchFamily="2" charset="2"/>
              <a:buChar char=""/>
            </a:pPr>
            <a:r>
              <a:rPr lang="en-GB" dirty="0">
                <a:solidFill>
                  <a:srgbClr val="000000"/>
                </a:solidFill>
                <a:latin typeface="Avenir Next" panose="020B0503020202020204" pitchFamily="34" charset="0"/>
                <a:ea typeface="Times New Roman" panose="02020603050405020304" pitchFamily="18" charset="0"/>
              </a:rPr>
              <a:t>Milnor, K. 2014. </a:t>
            </a:r>
            <a:r>
              <a:rPr lang="en-GB" i="1" dirty="0">
                <a:solidFill>
                  <a:srgbClr val="000000"/>
                </a:solidFill>
                <a:latin typeface="Avenir Next" panose="020B0503020202020204" pitchFamily="34" charset="0"/>
                <a:ea typeface="Times New Roman" panose="02020603050405020304" pitchFamily="18" charset="0"/>
              </a:rPr>
              <a:t>Graffiti and the Literary Landscape in Roman Pompeii</a:t>
            </a:r>
            <a:r>
              <a:rPr lang="en-GB" dirty="0">
                <a:solidFill>
                  <a:srgbClr val="000000"/>
                </a:solidFill>
                <a:latin typeface="Avenir Next" panose="020B0503020202020204" pitchFamily="34" charset="0"/>
                <a:ea typeface="Times New Roman" panose="02020603050405020304" pitchFamily="18" charset="0"/>
              </a:rPr>
              <a:t>. Oxford UP. </a:t>
            </a:r>
            <a:endParaRPr lang="en-GB"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554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23B653-A2AC-46E0-9F41-7783811F1FDC}"/>
              </a:ext>
            </a:extLst>
          </p:cNvPr>
          <p:cNvSpPr txBox="1"/>
          <p:nvPr/>
        </p:nvSpPr>
        <p:spPr>
          <a:xfrm>
            <a:off x="489857" y="337457"/>
            <a:ext cx="8458200" cy="4247317"/>
          </a:xfrm>
          <a:prstGeom prst="rect">
            <a:avLst/>
          </a:prstGeom>
          <a:noFill/>
        </p:spPr>
        <p:txBody>
          <a:bodyPr wrap="square" rtlCol="0">
            <a:spAutoFit/>
          </a:bodyPr>
          <a:lstStyle/>
          <a:p>
            <a:r>
              <a:rPr lang="en-US" b="1" dirty="0"/>
              <a:t>Issues to consider, ideas to ponder, much more generally…</a:t>
            </a:r>
          </a:p>
          <a:p>
            <a:endParaRPr lang="en-US" dirty="0"/>
          </a:p>
          <a:p>
            <a:r>
              <a:rPr lang="en-US" dirty="0"/>
              <a:t>How to cope with being a classical reader: </a:t>
            </a:r>
          </a:p>
          <a:p>
            <a:endParaRPr lang="en-US" dirty="0"/>
          </a:p>
          <a:p>
            <a:r>
              <a:rPr lang="en-US" dirty="0"/>
              <a:t>access versus loss; context and </a:t>
            </a:r>
            <a:r>
              <a:rPr lang="en-US" dirty="0" err="1"/>
              <a:t>contextualizability</a:t>
            </a:r>
            <a:r>
              <a:rPr lang="en-US" dirty="0"/>
              <a:t>; worlds/realms of experience</a:t>
            </a:r>
          </a:p>
          <a:p>
            <a:endParaRPr lang="en-US" dirty="0"/>
          </a:p>
          <a:p>
            <a:r>
              <a:rPr lang="en-US" dirty="0"/>
              <a:t>Translation and translatability; translation as ALWAYS interpretation</a:t>
            </a:r>
          </a:p>
          <a:p>
            <a:endParaRPr lang="en-US" dirty="0"/>
          </a:p>
          <a:p>
            <a:endParaRPr lang="en-US" dirty="0"/>
          </a:p>
          <a:p>
            <a:r>
              <a:rPr lang="en-US" dirty="0"/>
              <a:t>Close-reading, and its stakes: </a:t>
            </a:r>
          </a:p>
          <a:p>
            <a:r>
              <a:rPr lang="en-US" dirty="0"/>
              <a:t>reading for form and with form, in relation to choosing (</a:t>
            </a:r>
            <a:r>
              <a:rPr lang="en-US"/>
              <a:t>or choosing </a:t>
            </a:r>
            <a:r>
              <a:rPr lang="en-US" dirty="0"/>
              <a:t>not) to read for context (and the limitations and dynamics of this kind of approach)</a:t>
            </a:r>
          </a:p>
          <a:p>
            <a:endParaRPr lang="en-US" dirty="0"/>
          </a:p>
          <a:p>
            <a:endParaRPr lang="en-US" dirty="0"/>
          </a:p>
          <a:p>
            <a:endParaRPr lang="en-US" dirty="0"/>
          </a:p>
        </p:txBody>
      </p:sp>
    </p:spTree>
    <p:extLst>
      <p:ext uri="{BB962C8B-B14F-4D97-AF65-F5344CB8AC3E}">
        <p14:creationId xmlns:p14="http://schemas.microsoft.com/office/powerpoint/2010/main" val="3988094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B088C8-6FED-292B-9A9A-1CB24E71B562}"/>
              </a:ext>
            </a:extLst>
          </p:cNvPr>
          <p:cNvSpPr txBox="1"/>
          <p:nvPr/>
        </p:nvSpPr>
        <p:spPr>
          <a:xfrm>
            <a:off x="163285" y="0"/>
            <a:ext cx="8882743" cy="8156079"/>
          </a:xfrm>
          <a:prstGeom prst="rect">
            <a:avLst/>
          </a:prstGeom>
          <a:noFill/>
        </p:spPr>
        <p:txBody>
          <a:bodyPr wrap="square" rtlCol="0">
            <a:spAutoFit/>
          </a:bodyPr>
          <a:lstStyle/>
          <a:p>
            <a:r>
              <a:rPr lang="en-US" sz="2000" b="1" dirty="0"/>
              <a:t>Recommendations for Further Reading:</a:t>
            </a:r>
          </a:p>
          <a:p>
            <a:endParaRPr lang="en-US" sz="1400" dirty="0"/>
          </a:p>
          <a:p>
            <a:pPr>
              <a:lnSpc>
                <a:spcPts val="1800"/>
              </a:lnSpc>
            </a:pPr>
            <a:r>
              <a:rPr lang="en-US" sz="1600" b="1" dirty="0"/>
              <a:t>General approaches to literary criticism alongside but also very much in tension with thinking with history:</a:t>
            </a:r>
            <a:br>
              <a:rPr lang="en-US" b="1" dirty="0"/>
            </a:br>
            <a:endParaRPr lang="en-US" sz="1050" b="1" dirty="0"/>
          </a:p>
          <a:p>
            <a:pPr>
              <a:lnSpc>
                <a:spcPts val="1800"/>
              </a:lnSpc>
            </a:pPr>
            <a:r>
              <a:rPr lang="en-US" sz="1600" dirty="0" err="1">
                <a:latin typeface="+mj-lt"/>
              </a:rPr>
              <a:t>Attridge</a:t>
            </a:r>
            <a:r>
              <a:rPr lang="en-US" sz="1600" dirty="0">
                <a:latin typeface="+mj-lt"/>
              </a:rPr>
              <a:t>, D. 2004. </a:t>
            </a:r>
            <a:r>
              <a:rPr lang="en-US" sz="1600" i="1" dirty="0">
                <a:latin typeface="+mj-lt"/>
              </a:rPr>
              <a:t>The Singularity of Literature</a:t>
            </a:r>
            <a:r>
              <a:rPr lang="en-US" sz="1600" dirty="0">
                <a:latin typeface="+mj-lt"/>
              </a:rPr>
              <a:t>. London: Routledge. </a:t>
            </a:r>
            <a:r>
              <a:rPr lang="en-US" sz="1600" i="1" dirty="0">
                <a:latin typeface="+mj-lt"/>
              </a:rPr>
              <a:t>Available as e-book.</a:t>
            </a:r>
          </a:p>
          <a:p>
            <a:endParaRPr lang="en-US" sz="1050" i="1" dirty="0">
              <a:latin typeface="+mj-lt"/>
            </a:endParaRPr>
          </a:p>
          <a:p>
            <a:r>
              <a:rPr lang="en-US" sz="1600" dirty="0">
                <a:latin typeface="+mj-lt"/>
              </a:rPr>
              <a:t>Sedgwick, E. K. 2003. </a:t>
            </a:r>
            <a:r>
              <a:rPr lang="en-GB" sz="1600" dirty="0">
                <a:solidFill>
                  <a:srgbClr val="000000"/>
                </a:solidFill>
                <a:effectLst/>
                <a:latin typeface="+mj-lt"/>
                <a:ea typeface="Times New Roman" panose="02020603050405020304" pitchFamily="18" charset="0"/>
              </a:rPr>
              <a:t>‘Paranoid reading and reparative reading, or, you’re so paranoid, you probably think this essay is about you.’</a:t>
            </a:r>
            <a:r>
              <a:rPr lang="en-US" sz="1600" dirty="0">
                <a:latin typeface="+mj-lt"/>
              </a:rPr>
              <a:t> Chapter 4 in </a:t>
            </a:r>
            <a:r>
              <a:rPr lang="en-US" sz="1600" i="1" dirty="0">
                <a:latin typeface="+mj-lt"/>
              </a:rPr>
              <a:t>Touching Feeling: Affect, Pedagogy, Performativity</a:t>
            </a:r>
            <a:r>
              <a:rPr lang="en-US" sz="1600" dirty="0">
                <a:latin typeface="+mj-lt"/>
              </a:rPr>
              <a:t>.  Durham, NC: Duke. </a:t>
            </a:r>
            <a:r>
              <a:rPr lang="en-US" sz="1600" i="1" dirty="0">
                <a:latin typeface="+mj-lt"/>
              </a:rPr>
              <a:t>Available as e-book.</a:t>
            </a:r>
          </a:p>
          <a:p>
            <a:endParaRPr lang="en-US" sz="1600" i="1" dirty="0">
              <a:latin typeface="+mj-lt"/>
            </a:endParaRPr>
          </a:p>
          <a:p>
            <a:r>
              <a:rPr lang="en-US" sz="1600" dirty="0">
                <a:latin typeface="+mj-lt"/>
              </a:rPr>
              <a:t>Essential for thinking about how extant products of classical culture and their influence (texts; art) make us begin to reassess our own understandings of our positioning in time:</a:t>
            </a:r>
          </a:p>
          <a:p>
            <a:endParaRPr lang="en-US" sz="1100" dirty="0">
              <a:latin typeface="+mj-lt"/>
            </a:endParaRPr>
          </a:p>
          <a:p>
            <a:r>
              <a:rPr lang="en-US" sz="1600" dirty="0">
                <a:latin typeface="+mj-lt"/>
              </a:rPr>
              <a:t>Rood, T., </a:t>
            </a:r>
            <a:r>
              <a:rPr lang="en-US" sz="1600" dirty="0" err="1">
                <a:latin typeface="+mj-lt"/>
              </a:rPr>
              <a:t>Atack</a:t>
            </a:r>
            <a:r>
              <a:rPr lang="en-US" sz="1600" dirty="0">
                <a:latin typeface="+mj-lt"/>
              </a:rPr>
              <a:t>, C. and Phillips, T. 2020. </a:t>
            </a:r>
            <a:r>
              <a:rPr lang="en-US" sz="1600" i="1" dirty="0">
                <a:latin typeface="+mj-lt"/>
              </a:rPr>
              <a:t>Anachronism and Antiquity</a:t>
            </a:r>
            <a:r>
              <a:rPr lang="en-US" sz="1600" dirty="0">
                <a:latin typeface="+mj-lt"/>
              </a:rPr>
              <a:t>. London: Bloomsbury.</a:t>
            </a:r>
            <a:r>
              <a:rPr lang="en-US" sz="1600" i="1" dirty="0">
                <a:latin typeface="+mj-lt"/>
              </a:rPr>
              <a:t> Available as e-book.</a:t>
            </a:r>
          </a:p>
          <a:p>
            <a:endParaRPr lang="en-US" dirty="0"/>
          </a:p>
          <a:p>
            <a:r>
              <a:rPr lang="en-US" b="1" dirty="0"/>
              <a:t>Greek: </a:t>
            </a:r>
          </a:p>
          <a:p>
            <a:endParaRPr lang="en-US" sz="100" b="1" dirty="0"/>
          </a:p>
          <a:p>
            <a:r>
              <a:rPr lang="en-GB" sz="1600" dirty="0">
                <a:effectLst/>
                <a:latin typeface="+mj-lt"/>
                <a:ea typeface="MS Mincho" panose="02020609040205080304" pitchFamily="49" charset="-128"/>
                <a:cs typeface="Times New Roman" panose="02020603050405020304" pitchFamily="18" charset="0"/>
              </a:rPr>
              <a:t>DuBois, P. 2005. </a:t>
            </a:r>
            <a:r>
              <a:rPr lang="en-GB" sz="1600" i="1" dirty="0">
                <a:effectLst/>
                <a:latin typeface="+mj-lt"/>
                <a:ea typeface="MS Mincho" panose="02020609040205080304" pitchFamily="49" charset="-128"/>
                <a:cs typeface="Times New Roman" panose="02020603050405020304" pitchFamily="18" charset="0"/>
              </a:rPr>
              <a:t>Sappho. </a:t>
            </a:r>
            <a:r>
              <a:rPr lang="en-GB" sz="1600" dirty="0">
                <a:effectLst/>
                <a:latin typeface="+mj-lt"/>
                <a:ea typeface="MS Mincho" panose="02020609040205080304" pitchFamily="49" charset="-128"/>
                <a:cs typeface="Times New Roman" panose="02020603050405020304" pitchFamily="18" charset="0"/>
              </a:rPr>
              <a:t>London</a:t>
            </a:r>
            <a:r>
              <a:rPr lang="en-GB" sz="1600" dirty="0">
                <a:latin typeface="+mj-lt"/>
                <a:ea typeface="MS Mincho" panose="02020609040205080304" pitchFamily="49" charset="-128"/>
                <a:cs typeface="Times New Roman" panose="02020603050405020304" pitchFamily="18" charset="0"/>
              </a:rPr>
              <a:t>: IB Tauris</a:t>
            </a:r>
            <a:r>
              <a:rPr lang="en-GB" sz="1600" dirty="0">
                <a:effectLst/>
                <a:latin typeface="+mj-lt"/>
                <a:ea typeface="MS Mincho" panose="02020609040205080304" pitchFamily="49" charset="-128"/>
                <a:cs typeface="Times New Roman" panose="02020603050405020304" pitchFamily="18" charset="0"/>
              </a:rPr>
              <a:t>. </a:t>
            </a:r>
            <a:r>
              <a:rPr lang="en-GB" sz="1600" i="1" dirty="0">
                <a:effectLst/>
                <a:latin typeface="+mj-lt"/>
                <a:ea typeface="MS Mincho" panose="02020609040205080304" pitchFamily="49" charset="-128"/>
                <a:cs typeface="Times New Roman" panose="02020603050405020304" pitchFamily="18" charset="0"/>
              </a:rPr>
              <a:t>Available as e-book.</a:t>
            </a:r>
          </a:p>
          <a:p>
            <a:endParaRPr lang="en-GB" sz="1050" i="1" dirty="0">
              <a:latin typeface="+mj-lt"/>
              <a:ea typeface="MS Mincho" panose="02020609040205080304" pitchFamily="49" charset="-128"/>
              <a:cs typeface="Times New Roman" panose="02020603050405020304" pitchFamily="18" charset="0"/>
            </a:endParaRPr>
          </a:p>
          <a:p>
            <a:r>
              <a:rPr lang="en-GB" sz="1600" dirty="0">
                <a:latin typeface="+mj-lt"/>
                <a:ea typeface="MS Mincho" panose="02020609040205080304" pitchFamily="49" charset="-128"/>
                <a:cs typeface="Times New Roman" panose="02020603050405020304" pitchFamily="18" charset="0"/>
              </a:rPr>
              <a:t>Goldhill, S. 1986. </a:t>
            </a:r>
            <a:r>
              <a:rPr lang="en-GB" sz="1600" i="1" dirty="0">
                <a:latin typeface="+mj-lt"/>
                <a:ea typeface="MS Mincho" panose="02020609040205080304" pitchFamily="49" charset="-128"/>
                <a:cs typeface="Times New Roman" panose="02020603050405020304" pitchFamily="18" charset="0"/>
              </a:rPr>
              <a:t>Reading Greek Tragedy. </a:t>
            </a:r>
            <a:r>
              <a:rPr lang="en-GB" sz="1600" dirty="0">
                <a:latin typeface="+mj-lt"/>
                <a:ea typeface="MS Mincho" panose="02020609040205080304" pitchFamily="49" charset="-128"/>
                <a:cs typeface="Times New Roman" panose="02020603050405020304" pitchFamily="18" charset="0"/>
              </a:rPr>
              <a:t>Cambridge</a:t>
            </a:r>
            <a:r>
              <a:rPr lang="en-GB" sz="1600" i="1" dirty="0">
                <a:latin typeface="+mj-lt"/>
                <a:ea typeface="MS Mincho" panose="02020609040205080304" pitchFamily="49" charset="-128"/>
                <a:cs typeface="Times New Roman" panose="02020603050405020304" pitchFamily="18" charset="0"/>
              </a:rPr>
              <a:t>. Available online.</a:t>
            </a:r>
            <a:br>
              <a:rPr lang="en-GB" sz="1600" i="1" dirty="0">
                <a:effectLst/>
                <a:latin typeface="+mj-lt"/>
                <a:ea typeface="MS Mincho" panose="02020609040205080304" pitchFamily="49" charset="-128"/>
                <a:cs typeface="Times New Roman" panose="02020603050405020304" pitchFamily="18" charset="0"/>
              </a:rPr>
            </a:br>
            <a:endParaRPr lang="en-GB" sz="1050" i="1" dirty="0">
              <a:effectLst/>
              <a:latin typeface="+mj-lt"/>
              <a:ea typeface="MS Mincho" panose="02020609040205080304" pitchFamily="49" charset="-128"/>
              <a:cs typeface="Times New Roman" panose="02020603050405020304" pitchFamily="18" charset="0"/>
            </a:endParaRPr>
          </a:p>
          <a:p>
            <a:r>
              <a:rPr lang="en-GB" sz="1600" dirty="0" err="1">
                <a:latin typeface="+mj-lt"/>
                <a:ea typeface="MS Mincho" panose="02020609040205080304" pitchFamily="49" charset="-128"/>
                <a:cs typeface="Times New Roman" panose="02020603050405020304" pitchFamily="18" charset="0"/>
              </a:rPr>
              <a:t>Graziosi</a:t>
            </a:r>
            <a:r>
              <a:rPr lang="en-GB" sz="1600" dirty="0">
                <a:latin typeface="+mj-lt"/>
                <a:ea typeface="MS Mincho" panose="02020609040205080304" pitchFamily="49" charset="-128"/>
                <a:cs typeface="Times New Roman" panose="02020603050405020304" pitchFamily="18" charset="0"/>
              </a:rPr>
              <a:t>, B. 2019. </a:t>
            </a:r>
            <a:r>
              <a:rPr lang="en-GB" sz="1600" i="1" dirty="0">
                <a:latin typeface="+mj-lt"/>
                <a:ea typeface="MS Mincho" panose="02020609040205080304" pitchFamily="49" charset="-128"/>
                <a:cs typeface="Times New Roman" panose="02020603050405020304" pitchFamily="18" charset="0"/>
              </a:rPr>
              <a:t>Homer: A Very Short Introduction.</a:t>
            </a:r>
            <a:r>
              <a:rPr lang="en-GB" sz="1600" dirty="0">
                <a:latin typeface="+mj-lt"/>
                <a:ea typeface="MS Mincho" panose="02020609040205080304" pitchFamily="49" charset="-128"/>
                <a:cs typeface="Times New Roman" panose="02020603050405020304" pitchFamily="18" charset="0"/>
              </a:rPr>
              <a:t> Oxford: OUP.</a:t>
            </a:r>
            <a:br>
              <a:rPr lang="en-GB" sz="1050" dirty="0">
                <a:latin typeface="+mj-lt"/>
              </a:rPr>
            </a:br>
            <a:br>
              <a:rPr lang="en-GB" sz="1050" i="1" dirty="0">
                <a:latin typeface="+mj-lt"/>
              </a:rPr>
            </a:br>
            <a:r>
              <a:rPr lang="en-GB" sz="1600" dirty="0">
                <a:latin typeface="+mj-lt"/>
              </a:rPr>
              <a:t>Pelling, C. B. R. 2019. </a:t>
            </a:r>
            <a:r>
              <a:rPr lang="en-GB" sz="1600" i="1" dirty="0">
                <a:latin typeface="+mj-lt"/>
              </a:rPr>
              <a:t>Herodotus and the Question Why</a:t>
            </a:r>
            <a:r>
              <a:rPr lang="en-GB" sz="1600" dirty="0">
                <a:latin typeface="+mj-lt"/>
              </a:rPr>
              <a:t>. Austin, University of Texas Press.</a:t>
            </a:r>
          </a:p>
          <a:p>
            <a:endParaRPr lang="en-GB" sz="1050" dirty="0">
              <a:latin typeface="+mj-lt"/>
            </a:endParaRPr>
          </a:p>
          <a:p>
            <a:r>
              <a:rPr lang="en-GB" sz="1600" dirty="0">
                <a:latin typeface="+mj-lt"/>
              </a:rPr>
              <a:t>Purves, A. 2021. ‘Sappho’s lyric sensibility.’ In P. J. </a:t>
            </a:r>
            <a:r>
              <a:rPr lang="en-GB" sz="1600" dirty="0" err="1">
                <a:latin typeface="+mj-lt"/>
              </a:rPr>
              <a:t>Finglass</a:t>
            </a:r>
            <a:r>
              <a:rPr lang="en-GB" sz="1600" dirty="0">
                <a:latin typeface="+mj-lt"/>
              </a:rPr>
              <a:t> &amp; A. Kelly eds. </a:t>
            </a:r>
            <a:r>
              <a:rPr lang="en-GB" sz="1600" i="1" dirty="0">
                <a:latin typeface="+mj-lt"/>
              </a:rPr>
              <a:t>The Cambridge Companion to Sappho</a:t>
            </a:r>
            <a:r>
              <a:rPr lang="en-GB" sz="1600" dirty="0">
                <a:latin typeface="+mj-lt"/>
              </a:rPr>
              <a:t>. 175–89. Cambridge</a:t>
            </a:r>
            <a:r>
              <a:rPr lang="en-GB" sz="1600" i="1" dirty="0">
                <a:latin typeface="+mj-lt"/>
              </a:rPr>
              <a:t>.  Available online.</a:t>
            </a:r>
          </a:p>
          <a:p>
            <a:endParaRPr lang="en-GB" sz="1050" i="1" dirty="0">
              <a:latin typeface="+mj-lt"/>
            </a:endParaRPr>
          </a:p>
          <a:p>
            <a:r>
              <a:rPr lang="en-GB" sz="1600" dirty="0">
                <a:effectLst/>
                <a:latin typeface="+mj-lt"/>
                <a:ea typeface="Times New Roman" panose="02020603050405020304" pitchFamily="18" charset="0"/>
              </a:rPr>
              <a:t>Wiles, D. 2002</a:t>
            </a:r>
            <a:r>
              <a:rPr lang="en-GB" sz="1600" dirty="0">
                <a:latin typeface="+mj-lt"/>
                <a:ea typeface="Times New Roman" panose="02020603050405020304" pitchFamily="18" charset="0"/>
              </a:rPr>
              <a:t>.</a:t>
            </a:r>
            <a:r>
              <a:rPr lang="en-GB" sz="1600" dirty="0">
                <a:effectLst/>
                <a:latin typeface="+mj-lt"/>
                <a:ea typeface="Times New Roman" panose="02020603050405020304" pitchFamily="18" charset="0"/>
              </a:rPr>
              <a:t> </a:t>
            </a:r>
            <a:r>
              <a:rPr lang="en-GB" sz="1600" i="1" dirty="0">
                <a:effectLst/>
                <a:latin typeface="+mj-lt"/>
                <a:ea typeface="Times New Roman" panose="02020603050405020304" pitchFamily="18" charset="0"/>
              </a:rPr>
              <a:t>Greek Theatre Performance: An Introduction. </a:t>
            </a:r>
            <a:r>
              <a:rPr lang="en-GB" sz="1600" dirty="0">
                <a:effectLst/>
                <a:latin typeface="+mj-lt"/>
                <a:ea typeface="Times New Roman" panose="02020603050405020304" pitchFamily="18" charset="0"/>
              </a:rPr>
              <a:t>Cambridge</a:t>
            </a:r>
            <a:r>
              <a:rPr lang="en-GB" sz="1600" dirty="0">
                <a:effectLst/>
                <a:latin typeface="+mj-lt"/>
              </a:rPr>
              <a:t> </a:t>
            </a:r>
            <a:r>
              <a:rPr lang="en-GB" sz="1600" i="1" dirty="0">
                <a:effectLst/>
                <a:latin typeface="+mj-lt"/>
              </a:rPr>
              <a:t>.</a:t>
            </a:r>
            <a:br>
              <a:rPr lang="en-GB" sz="1600" i="1" dirty="0">
                <a:latin typeface="+mj-lt"/>
              </a:rPr>
            </a:br>
            <a:br>
              <a:rPr lang="en-GB" sz="1600" i="1" dirty="0">
                <a:latin typeface="+mj-lt"/>
              </a:rPr>
            </a:br>
            <a:endParaRPr lang="en-GB" sz="1600" dirty="0">
              <a:latin typeface="+mj-lt"/>
            </a:endParaRPr>
          </a:p>
          <a:p>
            <a:endParaRPr lang="en-US" dirty="0"/>
          </a:p>
          <a:p>
            <a:endParaRPr lang="en-US" dirty="0"/>
          </a:p>
        </p:txBody>
      </p:sp>
    </p:spTree>
    <p:extLst>
      <p:ext uri="{BB962C8B-B14F-4D97-AF65-F5344CB8AC3E}">
        <p14:creationId xmlns:p14="http://schemas.microsoft.com/office/powerpoint/2010/main" val="1224383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B088C8-6FED-292B-9A9A-1CB24E71B562}"/>
              </a:ext>
            </a:extLst>
          </p:cNvPr>
          <p:cNvSpPr txBox="1"/>
          <p:nvPr/>
        </p:nvSpPr>
        <p:spPr>
          <a:xfrm>
            <a:off x="163285" y="-211874"/>
            <a:ext cx="8882743" cy="7540526"/>
          </a:xfrm>
          <a:prstGeom prst="rect">
            <a:avLst/>
          </a:prstGeom>
          <a:noFill/>
        </p:spPr>
        <p:txBody>
          <a:bodyPr wrap="square" rtlCol="0">
            <a:spAutoFit/>
          </a:bodyPr>
          <a:lstStyle/>
          <a:p>
            <a:endParaRPr lang="en-US" sz="1600" dirty="0">
              <a:latin typeface="Goudy Old Style" panose="02020502050305020303" pitchFamily="18" charset="77"/>
            </a:endParaRPr>
          </a:p>
          <a:p>
            <a:r>
              <a:rPr lang="en-US" sz="1600" b="1" dirty="0">
                <a:latin typeface="Goudy Old Style" panose="02020502050305020303" pitchFamily="18" charset="77"/>
              </a:rPr>
              <a:t>Latin:</a:t>
            </a:r>
          </a:p>
          <a:p>
            <a:endParaRPr lang="en-US" sz="1600" b="1" dirty="0">
              <a:latin typeface="Goudy Old Style" panose="02020502050305020303" pitchFamily="18" charset="77"/>
            </a:endParaRPr>
          </a:p>
          <a:p>
            <a:r>
              <a:rPr lang="en-US" sz="1600" b="1" dirty="0">
                <a:latin typeface="Goudy Old Style" panose="02020502050305020303" pitchFamily="18" charset="77"/>
              </a:rPr>
              <a:t>recommended overview: </a:t>
            </a:r>
          </a:p>
          <a:p>
            <a:pPr marL="285750" indent="-285750">
              <a:buFont typeface="Wingdings" pitchFamily="2" charset="2"/>
              <a:buChar char="Ø"/>
            </a:pPr>
            <a:r>
              <a:rPr lang="en-GB" sz="1600" dirty="0">
                <a:latin typeface="Goudy Old Style" panose="02020502050305020303" pitchFamily="18" charset="77"/>
              </a:rPr>
              <a:t>G.B. Conte 1994. </a:t>
            </a:r>
            <a:r>
              <a:rPr lang="en-GB" sz="1600" i="1" dirty="0">
                <a:latin typeface="Goudy Old Style" panose="02020502050305020303" pitchFamily="18" charset="77"/>
              </a:rPr>
              <a:t>Latin Literature. A History.</a:t>
            </a:r>
            <a:r>
              <a:rPr lang="en-GB" sz="1600" dirty="0">
                <a:latin typeface="Goudy Old Style" panose="02020502050305020303" pitchFamily="18" charset="77"/>
              </a:rPr>
              <a:t> Trans. J.B. </a:t>
            </a:r>
            <a:r>
              <a:rPr lang="en-GB" sz="1600" dirty="0" err="1">
                <a:latin typeface="Goudy Old Style" panose="02020502050305020303" pitchFamily="18" charset="77"/>
              </a:rPr>
              <a:t>Solodow</a:t>
            </a:r>
            <a:r>
              <a:rPr lang="en-GB" sz="1600" dirty="0">
                <a:latin typeface="Goudy Old Style" panose="02020502050305020303" pitchFamily="18" charset="77"/>
              </a:rPr>
              <a:t>. Johns Hopkins Univ. press, Baltimore and London.</a:t>
            </a:r>
            <a:endParaRPr lang="en-US" sz="1600" dirty="0">
              <a:latin typeface="Goudy Old Style" panose="02020502050305020303" pitchFamily="18" charset="77"/>
            </a:endParaRPr>
          </a:p>
          <a:p>
            <a:endParaRPr lang="en-US" sz="1600" b="1" dirty="0">
              <a:latin typeface="Goudy Old Style" panose="02020502050305020303" pitchFamily="18" charset="77"/>
            </a:endParaRPr>
          </a:p>
          <a:p>
            <a:r>
              <a:rPr lang="en-US" sz="1600" b="1" dirty="0">
                <a:latin typeface="Goudy Old Style" panose="02020502050305020303" pitchFamily="18" charset="77"/>
              </a:rPr>
              <a:t>companions and handbooks: </a:t>
            </a:r>
            <a:endParaRPr lang="en-GB" sz="1600" i="1"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S. Harrison (ed.) 2005. </a:t>
            </a:r>
            <a:r>
              <a:rPr lang="en-GB" sz="1600" i="1" dirty="0">
                <a:latin typeface="Goudy Old Style" panose="02020502050305020303" pitchFamily="18" charset="77"/>
              </a:rPr>
              <a:t>A Companion to Latin Literature.</a:t>
            </a:r>
            <a:r>
              <a:rPr lang="en-GB" sz="1600" dirty="0">
                <a:latin typeface="Goudy Old Style" panose="02020502050305020303" pitchFamily="18" charset="77"/>
              </a:rPr>
              <a:t> Blackwell, London.</a:t>
            </a:r>
          </a:p>
          <a:p>
            <a:pPr marL="285750" indent="-285750">
              <a:buFont typeface="Wingdings" pitchFamily="2" charset="2"/>
              <a:buChar char="Ø"/>
            </a:pPr>
            <a:endParaRPr lang="en-GB" sz="1600"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J. </a:t>
            </a:r>
            <a:r>
              <a:rPr lang="en-GB" sz="1600" dirty="0" err="1">
                <a:latin typeface="Goudy Old Style" panose="02020502050305020303" pitchFamily="18" charset="77"/>
              </a:rPr>
              <a:t>Marincola</a:t>
            </a:r>
            <a:r>
              <a:rPr lang="en-GB" sz="1600" dirty="0">
                <a:latin typeface="Goudy Old Style" panose="02020502050305020303" pitchFamily="18" charset="77"/>
              </a:rPr>
              <a:t> (ed.) </a:t>
            </a:r>
            <a:r>
              <a:rPr lang="en-GB" sz="1600" i="1" dirty="0">
                <a:latin typeface="Goudy Old Style" panose="02020502050305020303" pitchFamily="18" charset="77"/>
              </a:rPr>
              <a:t>A Companion to Greek and Roman Historiography. </a:t>
            </a:r>
            <a:r>
              <a:rPr lang="en-GB" sz="1600" dirty="0">
                <a:latin typeface="Goudy Old Style" panose="02020502050305020303" pitchFamily="18" charset="77"/>
              </a:rPr>
              <a:t>Blackwell, London.</a:t>
            </a:r>
          </a:p>
          <a:p>
            <a:pPr marL="285750" indent="-285750">
              <a:buFont typeface="Wingdings" pitchFamily="2" charset="2"/>
              <a:buChar char="Ø"/>
            </a:pPr>
            <a:endParaRPr lang="en-GB" sz="1600" dirty="0">
              <a:latin typeface="Goudy Old Style" panose="02020502050305020303" pitchFamily="18" charset="77"/>
            </a:endParaRPr>
          </a:p>
          <a:p>
            <a:r>
              <a:rPr lang="en-GB" sz="1600" b="1" dirty="0">
                <a:latin typeface="Goudy Old Style" panose="02020502050305020303" pitchFamily="18" charset="77"/>
              </a:rPr>
              <a:t>The peculiarity of Latin literature: </a:t>
            </a:r>
          </a:p>
          <a:p>
            <a:endParaRPr lang="en-GB" sz="1600" b="1"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Feeney, D.  </a:t>
            </a:r>
            <a:r>
              <a:rPr lang="en-GB" sz="1600" i="1" dirty="0">
                <a:latin typeface="Goudy Old Style" panose="02020502050305020303" pitchFamily="18" charset="77"/>
              </a:rPr>
              <a:t>Beyond Greek: The Beginnings of Latin Literature</a:t>
            </a:r>
            <a:r>
              <a:rPr lang="en-GB" sz="1600" dirty="0">
                <a:latin typeface="Goudy Old Style" panose="02020502050305020303" pitchFamily="18" charset="77"/>
              </a:rPr>
              <a:t>. Cambridge, MA; London: Harvard University Press, 2016</a:t>
            </a:r>
          </a:p>
          <a:p>
            <a:endParaRPr lang="en-GB" sz="1600" dirty="0">
              <a:latin typeface="Goudy Old Style" panose="02020502050305020303" pitchFamily="18" charset="77"/>
            </a:endParaRPr>
          </a:p>
          <a:p>
            <a:r>
              <a:rPr lang="en-GB" sz="1600" b="1" dirty="0">
                <a:latin typeface="Goudy Old Style" panose="02020502050305020303" pitchFamily="18" charset="77"/>
              </a:rPr>
              <a:t>Modes of literature: performance and writing</a:t>
            </a:r>
          </a:p>
          <a:p>
            <a:pPr marL="285750" indent="-285750">
              <a:buFont typeface="Wingdings" pitchFamily="2" charset="2"/>
              <a:buChar char="Ø"/>
            </a:pPr>
            <a:endParaRPr lang="en-GB" sz="1600" dirty="0">
              <a:latin typeface="Goudy Old Style" panose="02020502050305020303" pitchFamily="18" charset="77"/>
            </a:endParaRPr>
          </a:p>
          <a:p>
            <a:pPr marL="285750" indent="-285750">
              <a:buFont typeface="Wingdings" pitchFamily="2" charset="2"/>
              <a:buChar char="Ø"/>
            </a:pPr>
            <a:r>
              <a:rPr lang="en-GB" sz="1600" dirty="0" err="1">
                <a:latin typeface="Goudy Old Style" panose="02020502050305020303" pitchFamily="18" charset="77"/>
              </a:rPr>
              <a:t>Lowrie</a:t>
            </a:r>
            <a:r>
              <a:rPr lang="en-GB" sz="1600" dirty="0">
                <a:latin typeface="Goudy Old Style" panose="02020502050305020303" pitchFamily="18" charset="77"/>
              </a:rPr>
              <a:t>, M. 2009, </a:t>
            </a:r>
            <a:r>
              <a:rPr lang="en-GB" sz="1600" i="1" dirty="0">
                <a:latin typeface="Goudy Old Style" panose="02020502050305020303" pitchFamily="18" charset="77"/>
              </a:rPr>
              <a:t>Writing, performance, and authority in Augustan Rome, </a:t>
            </a:r>
            <a:r>
              <a:rPr lang="en-GB" sz="1600" dirty="0">
                <a:latin typeface="Goudy Old Style" panose="02020502050305020303" pitchFamily="18" charset="77"/>
              </a:rPr>
              <a:t>Oxford University Press, Oxford.</a:t>
            </a:r>
          </a:p>
          <a:p>
            <a:br>
              <a:rPr lang="en-GB" sz="1600" i="1" dirty="0">
                <a:latin typeface="Goudy Old Style" panose="02020502050305020303" pitchFamily="18" charset="77"/>
              </a:rPr>
            </a:br>
            <a:r>
              <a:rPr lang="en-GB" sz="1600" b="1" dirty="0">
                <a:latin typeface="Goudy Old Style" panose="02020502050305020303" pitchFamily="18" charset="77"/>
              </a:rPr>
              <a:t>The Cambridge ‘Roman Literature and its Contexts’ series (</a:t>
            </a:r>
            <a:r>
              <a:rPr lang="en-GB" sz="1600" dirty="0">
                <a:latin typeface="Goudy Old Style" panose="02020502050305020303" pitchFamily="18" charset="77"/>
                <a:ea typeface="MS Mincho" panose="02020609040205080304" pitchFamily="49" charset="-128"/>
                <a:cs typeface="Times New Roman" panose="02020603050405020304" pitchFamily="18" charset="0"/>
              </a:rPr>
              <a:t>Available as e-books):</a:t>
            </a:r>
          </a:p>
          <a:p>
            <a:endParaRPr lang="en-GB" sz="1600" b="1"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Catharine Edwards (1996) </a:t>
            </a:r>
            <a:r>
              <a:rPr lang="en-GB" sz="1600" i="1" dirty="0">
                <a:latin typeface="Goudy Old Style" panose="02020502050305020303" pitchFamily="18" charset="77"/>
              </a:rPr>
              <a:t>Writing Rome: textual approaches to the city. </a:t>
            </a:r>
            <a:endParaRPr lang="en-GB" sz="1600" dirty="0">
              <a:latin typeface="Goudy Old Style" panose="02020502050305020303" pitchFamily="18" charset="77"/>
            </a:endParaRPr>
          </a:p>
          <a:p>
            <a:pPr marL="285750" indent="-285750">
              <a:buFont typeface="Wingdings" pitchFamily="2" charset="2"/>
              <a:buChar char="Ø"/>
            </a:pPr>
            <a:endParaRPr lang="en-GB" sz="1600"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Duncan Kennedy (1993) </a:t>
            </a:r>
            <a:r>
              <a:rPr lang="en-GB" sz="1600" i="1" dirty="0">
                <a:latin typeface="Goudy Old Style" panose="02020502050305020303" pitchFamily="18" charset="77"/>
              </a:rPr>
              <a:t>The Arts of Love: Five Studies in the Discourse of Roman Love Elegy</a:t>
            </a:r>
            <a:r>
              <a:rPr lang="en-GB" sz="1600" dirty="0">
                <a:latin typeface="Goudy Old Style" panose="02020502050305020303" pitchFamily="18" charset="77"/>
              </a:rPr>
              <a:t>.</a:t>
            </a:r>
          </a:p>
          <a:p>
            <a:pPr marL="285750" indent="-285750">
              <a:buFont typeface="Wingdings" pitchFamily="2" charset="2"/>
              <a:buChar char="Ø"/>
            </a:pPr>
            <a:endParaRPr lang="en-GB" sz="1600" dirty="0">
              <a:latin typeface="Goudy Old Style" panose="02020502050305020303" pitchFamily="18" charset="77"/>
            </a:endParaRPr>
          </a:p>
          <a:p>
            <a:pPr marL="285750" indent="-285750">
              <a:buFont typeface="Wingdings" pitchFamily="2" charset="2"/>
              <a:buChar char="Ø"/>
            </a:pPr>
            <a:r>
              <a:rPr lang="en-GB" sz="1600" dirty="0">
                <a:latin typeface="Goudy Old Style" panose="02020502050305020303" pitchFamily="18" charset="77"/>
              </a:rPr>
              <a:t>Charles Martindale (1993)  </a:t>
            </a:r>
            <a:r>
              <a:rPr lang="en-GB" sz="1600" i="1" dirty="0">
                <a:latin typeface="Goudy Old Style" panose="02020502050305020303" pitchFamily="18" charset="77"/>
              </a:rPr>
              <a:t>Redeeming the Text: Latin Poetry and the Hermeneutics of Reception</a:t>
            </a:r>
            <a:r>
              <a:rPr lang="en-GB" sz="1600" dirty="0">
                <a:latin typeface="Goudy Old Style" panose="02020502050305020303" pitchFamily="18" charset="77"/>
              </a:rPr>
              <a:t>.</a:t>
            </a:r>
          </a:p>
          <a:p>
            <a:endParaRPr lang="en-US" dirty="0"/>
          </a:p>
          <a:p>
            <a:endParaRPr lang="en-US" dirty="0"/>
          </a:p>
        </p:txBody>
      </p:sp>
    </p:spTree>
    <p:extLst>
      <p:ext uri="{BB962C8B-B14F-4D97-AF65-F5344CB8AC3E}">
        <p14:creationId xmlns:p14="http://schemas.microsoft.com/office/powerpoint/2010/main" val="558054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79A477-DF2F-EF34-7ECD-67DF1ADD74DA}"/>
              </a:ext>
            </a:extLst>
          </p:cNvPr>
          <p:cNvSpPr>
            <a:spLocks noGrp="1"/>
          </p:cNvSpPr>
          <p:nvPr>
            <p:ph idx="1"/>
          </p:nvPr>
        </p:nvSpPr>
        <p:spPr>
          <a:xfrm>
            <a:off x="664030" y="370113"/>
            <a:ext cx="7794170" cy="5987143"/>
          </a:xfrm>
        </p:spPr>
        <p:txBody>
          <a:bodyPr>
            <a:normAutofit/>
          </a:bodyPr>
          <a:lstStyle/>
          <a:p>
            <a:pPr>
              <a:spcBef>
                <a:spcPts val="1000"/>
              </a:spcBef>
              <a:buFont typeface="Courier New" panose="02070309020205020404" pitchFamily="49" charset="0"/>
              <a:buChar char="o"/>
            </a:pPr>
            <a:endParaRPr lang="en-GB" b="1" u="sng" dirty="0"/>
          </a:p>
          <a:p>
            <a:pPr marL="0" indent="0" algn="ctr">
              <a:buNone/>
            </a:pPr>
            <a:r>
              <a:rPr lang="en-GB" b="1" dirty="0"/>
              <a:t>Outline of Today’s Session:</a:t>
            </a:r>
          </a:p>
          <a:p>
            <a:pPr marL="0" indent="0" algn="ctr">
              <a:buNone/>
            </a:pPr>
            <a:endParaRPr lang="en-GB" dirty="0"/>
          </a:p>
          <a:p>
            <a:pPr>
              <a:buFont typeface="Arial" panose="020B0604020202020204" pitchFamily="34" charset="0"/>
              <a:buChar char="•"/>
            </a:pPr>
            <a:r>
              <a:rPr lang="en-GB" dirty="0"/>
              <a:t>Module Outlines, inc. assessment</a:t>
            </a:r>
          </a:p>
          <a:p>
            <a:pPr>
              <a:buFont typeface="Arial" panose="020B0604020202020204" pitchFamily="34" charset="0"/>
              <a:buChar char="•"/>
            </a:pPr>
            <a:r>
              <a:rPr lang="en-GB" dirty="0"/>
              <a:t>Preparatory reading: recommended translations</a:t>
            </a:r>
          </a:p>
          <a:p>
            <a:pPr>
              <a:buFont typeface="Arial" panose="020B0604020202020204" pitchFamily="34" charset="0"/>
              <a:buChar char="•"/>
            </a:pPr>
            <a:r>
              <a:rPr lang="en-GB" dirty="0"/>
              <a:t>Two case studies</a:t>
            </a:r>
          </a:p>
          <a:p>
            <a:pPr>
              <a:buFont typeface="Arial" panose="020B0604020202020204" pitchFamily="34" charset="0"/>
              <a:buChar char="•"/>
            </a:pPr>
            <a:r>
              <a:rPr lang="en-GB" dirty="0"/>
              <a:t>Thematic issues and questions to be on the lookout for throughout</a:t>
            </a:r>
          </a:p>
          <a:p>
            <a:pPr>
              <a:buFont typeface="Arial" panose="020B0604020202020204" pitchFamily="34" charset="0"/>
              <a:buChar char="•"/>
            </a:pPr>
            <a:r>
              <a:rPr lang="en-GB" dirty="0"/>
              <a:t>Further preparatory reading: orientation and approaches</a:t>
            </a:r>
          </a:p>
          <a:p>
            <a:pPr marL="0" indent="0" algn="ctr">
              <a:buNone/>
            </a:pPr>
            <a:endParaRPr lang="en-GB" dirty="0"/>
          </a:p>
          <a:p>
            <a:pPr marL="0" indent="0" algn="ctr">
              <a:buNone/>
            </a:pPr>
            <a:endParaRPr lang="en-GB" dirty="0"/>
          </a:p>
          <a:p>
            <a:pPr marL="0" indent="0">
              <a:buNone/>
            </a:pPr>
            <a:endParaRPr lang="en-GB" dirty="0"/>
          </a:p>
          <a:p>
            <a:pPr marL="0" indent="0" algn="ctr">
              <a:buNone/>
            </a:pPr>
            <a:endParaRPr lang="en-GB" dirty="0"/>
          </a:p>
        </p:txBody>
      </p:sp>
    </p:spTree>
    <p:extLst>
      <p:ext uri="{BB962C8B-B14F-4D97-AF65-F5344CB8AC3E}">
        <p14:creationId xmlns:p14="http://schemas.microsoft.com/office/powerpoint/2010/main" val="185513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70EF5-1230-DF74-4DED-5864734DDF9A}"/>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F766F4D-B741-309F-A365-64538DCF5DC1}"/>
              </a:ext>
            </a:extLst>
          </p:cNvPr>
          <p:cNvSpPr>
            <a:spLocks noGrp="1"/>
          </p:cNvSpPr>
          <p:nvPr>
            <p:ph idx="1"/>
          </p:nvPr>
        </p:nvSpPr>
        <p:spPr>
          <a:xfrm>
            <a:off x="246185" y="370113"/>
            <a:ext cx="8792307" cy="6394102"/>
          </a:xfrm>
        </p:spPr>
        <p:txBody>
          <a:bodyPr>
            <a:normAutofit fontScale="85000" lnSpcReduction="10000"/>
          </a:bodyPr>
          <a:lstStyle/>
          <a:p>
            <a:pPr marL="0" indent="0" algn="ctr">
              <a:buNone/>
            </a:pPr>
            <a:r>
              <a:rPr lang="en-GB" dirty="0"/>
              <a:t>Module taught via texts in translation, but providing parallel original-language content, especially for Classics Q800 and Classics &amp; English students.</a:t>
            </a:r>
          </a:p>
          <a:p>
            <a:pPr marL="0" indent="0" algn="ctr">
              <a:buNone/>
            </a:pPr>
            <a:r>
              <a:rPr lang="en-GB" dirty="0"/>
              <a:t>Introduction to many different kinds of classical texts in a variety of genres and forms, including historiographical, epigraphic, and rhetorical texts, and literary texts in poetry and prose: from the canonical to the marginal and ‘sub-literary’ (e.g. epigraphic/epigrammatic texts), categories whose definitions may have changed over time.</a:t>
            </a:r>
          </a:p>
          <a:p>
            <a:pPr marL="0" indent="0" algn="ctr">
              <a:buNone/>
            </a:pPr>
            <a:r>
              <a:rPr lang="en-GB" dirty="0"/>
              <a:t>As well as expanding awareness of the texts Classicists study across different sub-fields (for instance, philology, archaeology, ancient history), these modules will explore critically the range of methodologies and approaches used in the interpretation of ancient texts in their cultural and political contexts, and allow students to test out their skills in their own responses to texts.</a:t>
            </a:r>
          </a:p>
          <a:p>
            <a:pPr marL="0" indent="0" algn="ctr">
              <a:buNone/>
            </a:pPr>
            <a:r>
              <a:rPr lang="en-GB" dirty="0"/>
              <a:t>What is it to read a poem, for example, as a historian? What kinds of intellectual-emotional encounters might we have with ancient texts? What can they do for us as Classicists? But also, what might they do to us, in terms of exposing us to different experiences and different ways of viewing the world that matter to us now?</a:t>
            </a:r>
          </a:p>
          <a:p>
            <a:pPr marL="0" indent="0" algn="ctr">
              <a:buNone/>
            </a:pPr>
            <a:r>
              <a:rPr lang="en-GB" dirty="0"/>
              <a:t>What do we know, and what can we never quite know, about ancient experiences of reading, listening to, or coming across a text, which might be studied in a library, performed in a theatre or recitation hall, or spotted on a wall or monument? </a:t>
            </a:r>
          </a:p>
          <a:p>
            <a:pPr marL="0" indent="0" algn="ctr">
              <a:buNone/>
            </a:pPr>
            <a:endParaRPr lang="en-GB" dirty="0"/>
          </a:p>
          <a:p>
            <a:pPr marL="0" indent="0">
              <a:buNone/>
            </a:pPr>
            <a:endParaRPr lang="en-GB" dirty="0"/>
          </a:p>
          <a:p>
            <a:pPr marL="0" indent="0" algn="ctr">
              <a:buNone/>
            </a:pPr>
            <a:endParaRPr lang="en-GB" dirty="0"/>
          </a:p>
        </p:txBody>
      </p:sp>
    </p:spTree>
    <p:extLst>
      <p:ext uri="{BB962C8B-B14F-4D97-AF65-F5344CB8AC3E}">
        <p14:creationId xmlns:p14="http://schemas.microsoft.com/office/powerpoint/2010/main" val="145476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0F758-E5A0-6187-DD20-D1573EBD3F6E}"/>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A410100-C622-1002-DF03-90604C99C4BD}"/>
              </a:ext>
            </a:extLst>
          </p:cNvPr>
          <p:cNvSpPr>
            <a:spLocks noGrp="1"/>
          </p:cNvSpPr>
          <p:nvPr>
            <p:ph idx="1"/>
          </p:nvPr>
        </p:nvSpPr>
        <p:spPr>
          <a:xfrm>
            <a:off x="664030" y="370113"/>
            <a:ext cx="7794170" cy="5987143"/>
          </a:xfrm>
        </p:spPr>
        <p:txBody>
          <a:bodyPr>
            <a:normAutofit fontScale="62500" lnSpcReduction="20000"/>
          </a:bodyPr>
          <a:lstStyle/>
          <a:p>
            <a:pPr marL="0" indent="0" algn="ctr">
              <a:spcBef>
                <a:spcPts val="1000"/>
              </a:spcBef>
              <a:buNone/>
            </a:pPr>
            <a:r>
              <a:rPr lang="en-GB" sz="3200" b="1" u="sng" dirty="0"/>
              <a:t>CX 113-15 Encounters with Greek Texts:</a:t>
            </a:r>
          </a:p>
          <a:p>
            <a:pPr marL="0" indent="0" algn="ctr">
              <a:spcBef>
                <a:spcPts val="1000"/>
              </a:spcBef>
              <a:buNone/>
            </a:pPr>
            <a:endParaRPr lang="en-GB" b="1" dirty="0"/>
          </a:p>
          <a:p>
            <a:pPr marL="0" indent="0" algn="l">
              <a:buNone/>
            </a:pPr>
            <a:r>
              <a:rPr lang="en-GB" b="1" i="0" u="none" strike="noStrike" dirty="0">
                <a:solidFill>
                  <a:srgbClr val="383838"/>
                </a:solidFill>
                <a:effectLst/>
                <a:latin typeface="Lato" panose="020F0502020204030203" pitchFamily="34" charset="0"/>
              </a:rPr>
              <a:t>Week 1: </a:t>
            </a:r>
            <a:r>
              <a:rPr lang="en-GB" b="0" i="0" u="none" strike="noStrike" dirty="0">
                <a:solidFill>
                  <a:srgbClr val="383838"/>
                </a:solidFill>
                <a:effectLst/>
                <a:latin typeface="Lato" panose="020F0502020204030203" pitchFamily="34" charset="0"/>
              </a:rPr>
              <a:t>Greek Epic 1: Encounters with Groups and Individuals (Homer, </a:t>
            </a:r>
            <a:r>
              <a:rPr lang="en-GB" b="0" i="1" u="none" strike="noStrike" dirty="0">
                <a:solidFill>
                  <a:srgbClr val="383838"/>
                </a:solidFill>
                <a:effectLst/>
                <a:latin typeface="Lato" panose="020F0502020204030203" pitchFamily="34" charset="0"/>
              </a:rPr>
              <a:t>Iliad</a:t>
            </a:r>
            <a:r>
              <a:rPr lang="en-GB" b="0" i="0" u="none" strike="noStrike" dirty="0">
                <a:solidFill>
                  <a:srgbClr val="383838"/>
                </a:solidFill>
                <a:effectLst/>
                <a:latin typeface="Lato" panose="020F0502020204030203" pitchFamily="34" charset="0"/>
              </a:rPr>
              <a:t>)</a:t>
            </a:r>
          </a:p>
          <a:p>
            <a:pPr marL="0" indent="0" algn="l">
              <a:buNone/>
            </a:pPr>
            <a:r>
              <a:rPr lang="en-GB" b="1" i="0" u="none" strike="noStrike" dirty="0">
                <a:solidFill>
                  <a:srgbClr val="383838"/>
                </a:solidFill>
                <a:effectLst/>
                <a:latin typeface="Lato" panose="020F0502020204030203" pitchFamily="34" charset="0"/>
              </a:rPr>
              <a:t>Week 2</a:t>
            </a:r>
            <a:r>
              <a:rPr lang="en-GB" b="0" i="0" u="none" strike="noStrike" dirty="0">
                <a:solidFill>
                  <a:srgbClr val="383838"/>
                </a:solidFill>
                <a:effectLst/>
                <a:latin typeface="Lato" panose="020F0502020204030203" pitchFamily="34" charset="0"/>
              </a:rPr>
              <a:t>: Greek Epic 2: Journeys and Encounters (Homer, </a:t>
            </a:r>
            <a:r>
              <a:rPr lang="en-GB" b="0" i="1" u="none" strike="noStrike" dirty="0">
                <a:solidFill>
                  <a:srgbClr val="383838"/>
                </a:solidFill>
                <a:effectLst/>
                <a:latin typeface="Lato" panose="020F0502020204030203" pitchFamily="34" charset="0"/>
              </a:rPr>
              <a:t>Odyssey</a:t>
            </a:r>
            <a:r>
              <a:rPr lang="en-GB" b="0" i="0" u="none" strike="noStrike" dirty="0">
                <a:solidFill>
                  <a:srgbClr val="383838"/>
                </a:solidFill>
                <a:effectLst/>
                <a:latin typeface="Lato" panose="020F0502020204030203" pitchFamily="34" charset="0"/>
              </a:rPr>
              <a:t>; Apollonius, </a:t>
            </a:r>
            <a:r>
              <a:rPr lang="en-GB" b="0" i="1" u="none" strike="noStrike" dirty="0">
                <a:solidFill>
                  <a:srgbClr val="383838"/>
                </a:solidFill>
                <a:effectLst/>
                <a:latin typeface="Lato" panose="020F0502020204030203" pitchFamily="34" charset="0"/>
              </a:rPr>
              <a:t>Argonautica</a:t>
            </a:r>
            <a:r>
              <a:rPr lang="en-GB" b="0" i="0" u="none" strike="noStrike" dirty="0">
                <a:solidFill>
                  <a:srgbClr val="383838"/>
                </a:solidFill>
                <a:effectLst/>
                <a:latin typeface="Lato" panose="020F0502020204030203" pitchFamily="34" charset="0"/>
              </a:rPr>
              <a:t>)</a:t>
            </a:r>
          </a:p>
          <a:p>
            <a:pPr marL="0" indent="0" algn="l">
              <a:buNone/>
            </a:pPr>
            <a:r>
              <a:rPr lang="en-GB" b="1" i="0" u="none" strike="noStrike" dirty="0">
                <a:solidFill>
                  <a:srgbClr val="383838"/>
                </a:solidFill>
                <a:effectLst/>
                <a:latin typeface="Lato" panose="020F0502020204030203" pitchFamily="34" charset="0"/>
              </a:rPr>
              <a:t>Week 3</a:t>
            </a:r>
            <a:r>
              <a:rPr lang="en-GB" b="0" i="0" u="none" strike="noStrike" dirty="0">
                <a:solidFill>
                  <a:srgbClr val="383838"/>
                </a:solidFill>
                <a:effectLst/>
                <a:latin typeface="Lato" panose="020F0502020204030203" pitchFamily="34" charset="0"/>
              </a:rPr>
              <a:t>: Historiography and historical consciousness (focus on Herodotus and Thucydides)</a:t>
            </a:r>
          </a:p>
          <a:p>
            <a:pPr marL="0" indent="0" algn="l">
              <a:buNone/>
            </a:pPr>
            <a:r>
              <a:rPr lang="en-GB" b="1" i="0" u="none" strike="noStrike" dirty="0">
                <a:solidFill>
                  <a:srgbClr val="383838"/>
                </a:solidFill>
                <a:effectLst/>
                <a:latin typeface="Lato" panose="020F0502020204030203" pitchFamily="34" charset="0"/>
              </a:rPr>
              <a:t>Week 4</a:t>
            </a:r>
            <a:r>
              <a:rPr lang="en-GB" b="0" i="0" u="none" strike="noStrike" dirty="0">
                <a:solidFill>
                  <a:srgbClr val="383838"/>
                </a:solidFill>
                <a:effectLst/>
                <a:latin typeface="Lato" panose="020F0502020204030203" pitchFamily="34" charset="0"/>
              </a:rPr>
              <a:t>: Didactic, the divine, and causation: Hesiod, the </a:t>
            </a:r>
            <a:r>
              <a:rPr lang="en-GB" b="0" i="1" u="none" strike="noStrike" dirty="0">
                <a:solidFill>
                  <a:srgbClr val="383838"/>
                </a:solidFill>
                <a:effectLst/>
                <a:latin typeface="Lato" panose="020F0502020204030203" pitchFamily="34" charset="0"/>
              </a:rPr>
              <a:t>Homeric Hymns</a:t>
            </a:r>
            <a:r>
              <a:rPr lang="en-GB" dirty="0">
                <a:solidFill>
                  <a:srgbClr val="383838"/>
                </a:solidFill>
                <a:latin typeface="Lato" panose="020F0502020204030203" pitchFamily="34" charset="0"/>
              </a:rPr>
              <a:t>, and beyond</a:t>
            </a:r>
            <a:endParaRPr lang="en-GB" b="0" i="0" u="none" strike="noStrike" dirty="0">
              <a:solidFill>
                <a:srgbClr val="383838"/>
              </a:solidFill>
              <a:effectLst/>
              <a:latin typeface="Lato" panose="020F0502020204030203" pitchFamily="34" charset="0"/>
            </a:endParaRPr>
          </a:p>
          <a:p>
            <a:pPr marL="0" indent="0" algn="l">
              <a:buNone/>
            </a:pPr>
            <a:r>
              <a:rPr lang="en-GB" b="1" i="0" u="none" strike="noStrike" dirty="0">
                <a:solidFill>
                  <a:srgbClr val="383838"/>
                </a:solidFill>
                <a:effectLst/>
                <a:latin typeface="Lato" panose="020F0502020204030203" pitchFamily="34" charset="0"/>
              </a:rPr>
              <a:t>Week 5</a:t>
            </a:r>
            <a:r>
              <a:rPr lang="en-GB" b="0" i="0" u="none" strike="noStrike" dirty="0">
                <a:solidFill>
                  <a:srgbClr val="383838"/>
                </a:solidFill>
                <a:effectLst/>
                <a:latin typeface="Lato" panose="020F0502020204030203" pitchFamily="34" charset="0"/>
              </a:rPr>
              <a:t>: Lyric subjectivity (</a:t>
            </a:r>
            <a:r>
              <a:rPr lang="en-GB" b="1" i="0" u="none" strike="noStrike" dirty="0">
                <a:solidFill>
                  <a:srgbClr val="383838"/>
                </a:solidFill>
                <a:effectLst/>
                <a:latin typeface="Lato" panose="020F0502020204030203" pitchFamily="34" charset="0"/>
              </a:rPr>
              <a:t>+</a:t>
            </a:r>
            <a:r>
              <a:rPr lang="en-GB" i="0" u="none" strike="noStrike" dirty="0">
                <a:solidFill>
                  <a:srgbClr val="383838"/>
                </a:solidFill>
                <a:effectLst/>
                <a:latin typeface="Lato" panose="020F0502020204030203" pitchFamily="34" charset="0"/>
              </a:rPr>
              <a:t> </a:t>
            </a:r>
            <a:r>
              <a:rPr lang="en-GB" b="1" i="0" u="none" strike="noStrike" dirty="0">
                <a:solidFill>
                  <a:srgbClr val="383838"/>
                </a:solidFill>
                <a:effectLst/>
                <a:latin typeface="Lato" panose="020F0502020204030203" pitchFamily="34" charset="0"/>
              </a:rPr>
              <a:t>Seminars </a:t>
            </a:r>
            <a:r>
              <a:rPr lang="en-GB" i="0" u="none" strike="noStrike" dirty="0">
                <a:solidFill>
                  <a:srgbClr val="383838"/>
                </a:solidFill>
                <a:effectLst/>
                <a:latin typeface="Lato" panose="020F0502020204030203" pitchFamily="34" charset="0"/>
              </a:rPr>
              <a:t>on</a:t>
            </a:r>
            <a:r>
              <a:rPr lang="en-GB" b="0" i="0" u="none" strike="noStrike" dirty="0">
                <a:solidFill>
                  <a:srgbClr val="383838"/>
                </a:solidFill>
                <a:effectLst/>
                <a:latin typeface="Lato" panose="020F0502020204030203" pitchFamily="34" charset="0"/>
              </a:rPr>
              <a:t> Sappho)</a:t>
            </a:r>
          </a:p>
          <a:p>
            <a:pPr marL="0" indent="0" algn="l">
              <a:buNone/>
            </a:pPr>
            <a:r>
              <a:rPr lang="en-GB" b="0" i="0" u="none" strike="noStrike" dirty="0">
                <a:solidFill>
                  <a:srgbClr val="383838"/>
                </a:solidFill>
                <a:effectLst/>
                <a:latin typeface="Lato" panose="020F0502020204030203" pitchFamily="34" charset="0"/>
              </a:rPr>
              <a:t>Week 6: reading week : no lectures/seminars</a:t>
            </a:r>
          </a:p>
          <a:p>
            <a:pPr marL="0" indent="0" algn="l">
              <a:buNone/>
            </a:pPr>
            <a:r>
              <a:rPr lang="en-GB" b="1" i="0" u="none" strike="noStrike" dirty="0">
                <a:solidFill>
                  <a:srgbClr val="383838"/>
                </a:solidFill>
                <a:effectLst/>
                <a:latin typeface="Lato" panose="020F0502020204030203" pitchFamily="34" charset="0"/>
              </a:rPr>
              <a:t>Week 7: </a:t>
            </a:r>
            <a:r>
              <a:rPr lang="en-GB" i="0" u="none" strike="noStrike" dirty="0">
                <a:solidFill>
                  <a:srgbClr val="383838"/>
                </a:solidFill>
                <a:effectLst/>
                <a:latin typeface="Lato" panose="020F0502020204030203" pitchFamily="34" charset="0"/>
              </a:rPr>
              <a:t>Fame and commemoration, monumentality, epigrams, ecphrasis</a:t>
            </a:r>
          </a:p>
          <a:p>
            <a:pPr marL="0" indent="0" algn="l">
              <a:buNone/>
            </a:pPr>
            <a:r>
              <a:rPr lang="en-GB" b="1" i="0" u="none" strike="noStrike" dirty="0">
                <a:solidFill>
                  <a:srgbClr val="383838"/>
                </a:solidFill>
                <a:effectLst/>
                <a:latin typeface="Lato" panose="020F0502020204030203" pitchFamily="34" charset="0"/>
              </a:rPr>
              <a:t>Week 8: </a:t>
            </a:r>
            <a:r>
              <a:rPr lang="en-GB" i="0" u="none" strike="noStrike" dirty="0">
                <a:solidFill>
                  <a:srgbClr val="383838"/>
                </a:solidFill>
                <a:effectLst/>
                <a:latin typeface="Lato" panose="020F0502020204030203" pitchFamily="34" charset="0"/>
              </a:rPr>
              <a:t>Experiencing Greek Tragedy (with </a:t>
            </a:r>
            <a:r>
              <a:rPr lang="en-GB" b="1" i="0" u="none" strike="noStrike" dirty="0">
                <a:solidFill>
                  <a:srgbClr val="383838"/>
                </a:solidFill>
                <a:effectLst/>
                <a:latin typeface="Lato" panose="020F0502020204030203" pitchFamily="34" charset="0"/>
              </a:rPr>
              <a:t>Emily Clifford</a:t>
            </a:r>
            <a:r>
              <a:rPr lang="en-GB" i="0" u="none" strike="noStrike" dirty="0">
                <a:solidFill>
                  <a:srgbClr val="383838"/>
                </a:solidFill>
                <a:effectLst/>
                <a:latin typeface="Lato" panose="020F0502020204030203" pitchFamily="34" charset="0"/>
              </a:rPr>
              <a:t>)</a:t>
            </a:r>
          </a:p>
          <a:p>
            <a:pPr marL="0" indent="0" algn="l">
              <a:buNone/>
            </a:pPr>
            <a:r>
              <a:rPr lang="en-GB" b="1" i="0" u="none" strike="noStrike" dirty="0">
                <a:solidFill>
                  <a:srgbClr val="383838"/>
                </a:solidFill>
                <a:effectLst/>
                <a:latin typeface="Lato" panose="020F0502020204030203" pitchFamily="34" charset="0"/>
              </a:rPr>
              <a:t>Week 9</a:t>
            </a:r>
            <a:r>
              <a:rPr lang="en-GB" b="0" i="0" u="none" strike="noStrike" dirty="0">
                <a:solidFill>
                  <a:srgbClr val="383838"/>
                </a:solidFill>
                <a:effectLst/>
                <a:latin typeface="Lato" panose="020F0502020204030203" pitchFamily="34" charset="0"/>
              </a:rPr>
              <a:t>: </a:t>
            </a:r>
            <a:r>
              <a:rPr lang="en-GB" i="0" u="none" strike="noStrike" dirty="0">
                <a:solidFill>
                  <a:srgbClr val="383838"/>
                </a:solidFill>
                <a:effectLst/>
                <a:latin typeface="Lato" panose="020F0502020204030203" pitchFamily="34" charset="0"/>
              </a:rPr>
              <a:t>Greek Laughter: Athenian Comedy in and out of context </a:t>
            </a:r>
            <a:r>
              <a:rPr lang="en-GB" b="1" i="0" u="none" strike="noStrike" dirty="0">
                <a:solidFill>
                  <a:srgbClr val="383838"/>
                </a:solidFill>
                <a:effectLst/>
                <a:latin typeface="Lato" panose="020F0502020204030203" pitchFamily="34" charset="0"/>
              </a:rPr>
              <a:t>(+ Seminars </a:t>
            </a:r>
            <a:r>
              <a:rPr lang="en-GB" i="0" u="none" strike="noStrike" dirty="0">
                <a:solidFill>
                  <a:srgbClr val="383838"/>
                </a:solidFill>
                <a:effectLst/>
                <a:latin typeface="Lato" panose="020F0502020204030203" pitchFamily="34" charset="0"/>
              </a:rPr>
              <a:t>on Aristophanes, </a:t>
            </a:r>
            <a:r>
              <a:rPr lang="en-GB" i="1" u="none" strike="noStrike" dirty="0">
                <a:solidFill>
                  <a:srgbClr val="383838"/>
                </a:solidFill>
                <a:effectLst/>
                <a:latin typeface="Lato" panose="020F0502020204030203" pitchFamily="34" charset="0"/>
              </a:rPr>
              <a:t>Clouds</a:t>
            </a:r>
            <a:r>
              <a:rPr lang="en-GB" i="0" u="none" strike="noStrike" dirty="0">
                <a:solidFill>
                  <a:srgbClr val="383838"/>
                </a:solidFill>
                <a:effectLst/>
                <a:latin typeface="Lato" panose="020F0502020204030203" pitchFamily="34" charset="0"/>
              </a:rPr>
              <a:t>) (with </a:t>
            </a:r>
            <a:r>
              <a:rPr lang="en-GB" b="1" i="0" u="none" strike="noStrike" dirty="0">
                <a:solidFill>
                  <a:srgbClr val="383838"/>
                </a:solidFill>
                <a:effectLst/>
                <a:latin typeface="Lato" panose="020F0502020204030203" pitchFamily="34" charset="0"/>
              </a:rPr>
              <a:t>Leo Kershaw</a:t>
            </a:r>
            <a:r>
              <a:rPr lang="en-GB" i="0" u="none" strike="noStrike" dirty="0">
                <a:solidFill>
                  <a:srgbClr val="383838"/>
                </a:solidFill>
                <a:effectLst/>
                <a:latin typeface="Lato" panose="020F0502020204030203" pitchFamily="34" charset="0"/>
              </a:rPr>
              <a:t>)</a:t>
            </a:r>
          </a:p>
          <a:p>
            <a:pPr marL="0" indent="0" algn="l">
              <a:buNone/>
            </a:pPr>
            <a:r>
              <a:rPr lang="en-GB" b="1" i="0" u="none" strike="noStrike" dirty="0">
                <a:solidFill>
                  <a:srgbClr val="383838"/>
                </a:solidFill>
                <a:effectLst/>
                <a:latin typeface="Lato" panose="020F0502020204030203" pitchFamily="34" charset="0"/>
              </a:rPr>
              <a:t>Week 10</a:t>
            </a:r>
            <a:r>
              <a:rPr lang="en-GB" b="0" i="0" u="none" strike="noStrike" dirty="0">
                <a:solidFill>
                  <a:srgbClr val="383838"/>
                </a:solidFill>
                <a:effectLst/>
                <a:latin typeface="Lato" panose="020F0502020204030203" pitchFamily="34" charset="0"/>
              </a:rPr>
              <a:t>: </a:t>
            </a:r>
            <a:r>
              <a:rPr lang="en-GB" dirty="0">
                <a:solidFill>
                  <a:srgbClr val="383838"/>
                </a:solidFill>
                <a:latin typeface="Lato" panose="020F0502020204030203" pitchFamily="34" charset="0"/>
              </a:rPr>
              <a:t>Imperial Greek Literature (with </a:t>
            </a:r>
            <a:r>
              <a:rPr lang="en-GB" b="1" dirty="0">
                <a:solidFill>
                  <a:srgbClr val="383838"/>
                </a:solidFill>
                <a:latin typeface="Lato" panose="020F0502020204030203" pitchFamily="34" charset="0"/>
              </a:rPr>
              <a:t>Elena </a:t>
            </a:r>
            <a:r>
              <a:rPr lang="en-GB" b="1" dirty="0" err="1">
                <a:solidFill>
                  <a:srgbClr val="383838"/>
                </a:solidFill>
                <a:latin typeface="Lato" panose="020F0502020204030203" pitchFamily="34" charset="0"/>
              </a:rPr>
              <a:t>Claudi</a:t>
            </a:r>
            <a:r>
              <a:rPr lang="en-GB" dirty="0">
                <a:solidFill>
                  <a:srgbClr val="383838"/>
                </a:solidFill>
                <a:latin typeface="Lato" panose="020F0502020204030203" pitchFamily="34" charset="0"/>
              </a:rPr>
              <a:t>)</a:t>
            </a:r>
          </a:p>
          <a:p>
            <a:pPr marL="0" indent="0">
              <a:buNone/>
            </a:pPr>
            <a:br>
              <a:rPr lang="en-GB" b="1" dirty="0">
                <a:solidFill>
                  <a:srgbClr val="383838"/>
                </a:solidFill>
                <a:latin typeface="Lato" panose="020F0502020204030203" pitchFamily="34" charset="0"/>
              </a:rPr>
            </a:br>
            <a:r>
              <a:rPr lang="en-GB" b="1" dirty="0">
                <a:solidFill>
                  <a:srgbClr val="383838"/>
                </a:solidFill>
                <a:latin typeface="Lato" panose="020F0502020204030203" pitchFamily="34" charset="0"/>
              </a:rPr>
              <a:t>Term 3 Weeks 1&amp;2 </a:t>
            </a:r>
            <a:r>
              <a:rPr lang="en-GB" dirty="0">
                <a:solidFill>
                  <a:srgbClr val="383838"/>
                </a:solidFill>
                <a:latin typeface="Lato" panose="020F0502020204030203" pitchFamily="34" charset="0"/>
              </a:rPr>
              <a:t>Exam revision sessions</a:t>
            </a:r>
            <a:endParaRPr lang="en-GB" b="0" i="0" u="none" strike="noStrike" dirty="0">
              <a:solidFill>
                <a:srgbClr val="383838"/>
              </a:solidFill>
              <a:effectLst/>
              <a:latin typeface="Lato" panose="020F0502020204030203" pitchFamily="34" charset="0"/>
            </a:endParaRPr>
          </a:p>
          <a:p>
            <a:pPr marL="0" indent="0" algn="l">
              <a:buNone/>
            </a:pPr>
            <a:endParaRPr lang="en-GB" b="0" i="0" u="none" strike="noStrike" dirty="0">
              <a:solidFill>
                <a:srgbClr val="383838"/>
              </a:solidFill>
              <a:effectLst/>
              <a:latin typeface="Lato" panose="020F0502020204030203" pitchFamily="34" charset="0"/>
            </a:endParaRPr>
          </a:p>
          <a:p>
            <a:pPr marL="0" indent="0">
              <a:buNone/>
            </a:pPr>
            <a:endParaRPr lang="en-GB" sz="2400" dirty="0"/>
          </a:p>
          <a:p>
            <a:pPr marL="0" indent="0">
              <a:spcBef>
                <a:spcPts val="1000"/>
              </a:spcBef>
              <a:buNone/>
            </a:pPr>
            <a:endParaRPr lang="en-GB" sz="2400" b="1" u="sng" dirty="0"/>
          </a:p>
          <a:p>
            <a:pPr>
              <a:spcBef>
                <a:spcPts val="1000"/>
              </a:spcBef>
              <a:buFont typeface="Courier New" panose="02070309020205020404" pitchFamily="49" charset="0"/>
              <a:buChar char="o"/>
            </a:pPr>
            <a:endParaRPr lang="en-GB" b="1" u="sng" dirty="0"/>
          </a:p>
          <a:p>
            <a:pPr marL="0" indent="0" algn="ctr">
              <a:buNone/>
            </a:pPr>
            <a:endParaRPr lang="en-GB" dirty="0"/>
          </a:p>
        </p:txBody>
      </p:sp>
    </p:spTree>
    <p:extLst>
      <p:ext uri="{BB962C8B-B14F-4D97-AF65-F5344CB8AC3E}">
        <p14:creationId xmlns:p14="http://schemas.microsoft.com/office/powerpoint/2010/main" val="2663063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79A477-DF2F-EF34-7ECD-67DF1ADD74DA}"/>
              </a:ext>
            </a:extLst>
          </p:cNvPr>
          <p:cNvSpPr>
            <a:spLocks noGrp="1"/>
          </p:cNvSpPr>
          <p:nvPr>
            <p:ph idx="1"/>
          </p:nvPr>
        </p:nvSpPr>
        <p:spPr>
          <a:xfrm>
            <a:off x="668214" y="222739"/>
            <a:ext cx="8158285" cy="6210718"/>
          </a:xfrm>
        </p:spPr>
        <p:txBody>
          <a:bodyPr>
            <a:normAutofit fontScale="40000" lnSpcReduction="20000"/>
          </a:bodyPr>
          <a:lstStyle/>
          <a:p>
            <a:pPr marL="0" indent="0" algn="ctr">
              <a:spcBef>
                <a:spcPts val="1000"/>
              </a:spcBef>
              <a:buNone/>
            </a:pPr>
            <a:r>
              <a:rPr lang="en-GB" sz="6200" b="1" u="sng" dirty="0">
                <a:latin typeface="Goudy Old Style" panose="02020502050305020303" pitchFamily="18" charset="77"/>
                <a:cs typeface="Calibri" panose="020F0502020204030204" pitchFamily="34" charset="0"/>
              </a:rPr>
              <a:t>CX 114-15 Encounters with Latin Texts:</a:t>
            </a:r>
          </a:p>
          <a:p>
            <a:pPr marL="0" indent="0">
              <a:buNone/>
            </a:pPr>
            <a:r>
              <a:rPr lang="en-GB" sz="3800" b="1" i="0" u="none" strike="noStrike" dirty="0">
                <a:effectLst/>
                <a:latin typeface="Lato" panose="020F0502020204030203" pitchFamily="34" charset="0"/>
                <a:ea typeface="Lato" panose="020F0502020204030203" pitchFamily="34" charset="0"/>
                <a:cs typeface="Lato" panose="020F0502020204030203" pitchFamily="34" charset="0"/>
              </a:rPr>
              <a:t>Week 1</a:t>
            </a:r>
            <a:r>
              <a:rPr lang="en-GB" sz="3800" b="1" dirty="0">
                <a:latin typeface="Lato" panose="020F0502020204030203" pitchFamily="34" charset="0"/>
                <a:ea typeface="Lato" panose="020F0502020204030203" pitchFamily="34" charset="0"/>
                <a:cs typeface="Lato" panose="020F0502020204030203" pitchFamily="34" charset="0"/>
              </a:rPr>
              <a:t>: </a:t>
            </a:r>
            <a:r>
              <a:rPr lang="en-GB" sz="3800" dirty="0">
                <a:latin typeface="Lato" panose="020F0502020204030203" pitchFamily="34" charset="0"/>
                <a:ea typeface="Lato" panose="020F0502020204030203" pitchFamily="34" charset="0"/>
                <a:cs typeface="Lato" panose="020F0502020204030203" pitchFamily="34" charset="0"/>
              </a:rPr>
              <a:t>Imagining the city of Rome (selections from Livy, Ovid, Propertius) </a:t>
            </a:r>
            <a:endParaRPr lang="en-GB" sz="3800" i="0" u="none" strike="noStrike" dirty="0">
              <a:effectLst/>
              <a:latin typeface="Lato" panose="020F0502020204030203" pitchFamily="34" charset="0"/>
              <a:ea typeface="Lato" panose="020F0502020204030203" pitchFamily="34" charset="0"/>
              <a:cs typeface="Lato" panose="020F0502020204030203" pitchFamily="34" charset="0"/>
            </a:endParaRPr>
          </a:p>
          <a:p>
            <a:pPr marL="0" indent="0">
              <a:buNone/>
            </a:pPr>
            <a:r>
              <a:rPr lang="en-GB" sz="3800" b="1" i="0" u="none" strike="noStrike" dirty="0">
                <a:effectLst/>
                <a:latin typeface="Lato" panose="020F0502020204030203" pitchFamily="34" charset="0"/>
                <a:ea typeface="Lato" panose="020F0502020204030203" pitchFamily="34" charset="0"/>
                <a:cs typeface="Lato" panose="020F0502020204030203" pitchFamily="34" charset="0"/>
              </a:rPr>
              <a:t>Week 2: </a:t>
            </a:r>
            <a:r>
              <a:rPr lang="en-GB" sz="3800" i="0" u="none" strike="noStrike" dirty="0">
                <a:effectLst/>
                <a:latin typeface="Lato" panose="020F0502020204030203" pitchFamily="34" charset="0"/>
                <a:ea typeface="Lato" panose="020F0502020204030203" pitchFamily="34" charset="0"/>
                <a:cs typeface="Lato" panose="020F0502020204030203" pitchFamily="34" charset="0"/>
              </a:rPr>
              <a:t>Narratives:</a:t>
            </a:r>
            <a:r>
              <a:rPr lang="en-GB" sz="3800" dirty="0">
                <a:latin typeface="Lato" panose="020F0502020204030203" pitchFamily="34" charset="0"/>
                <a:ea typeface="Lato" panose="020F0502020204030203" pitchFamily="34" charset="0"/>
                <a:cs typeface="Lato" panose="020F0502020204030203" pitchFamily="34" charset="0"/>
              </a:rPr>
              <a:t> the story of Rome in epic (Virgil, </a:t>
            </a:r>
            <a:r>
              <a:rPr lang="en-GB" sz="3800" i="1" dirty="0">
                <a:latin typeface="Lato" panose="020F0502020204030203" pitchFamily="34" charset="0"/>
                <a:ea typeface="Lato" panose="020F0502020204030203" pitchFamily="34" charset="0"/>
                <a:cs typeface="Lato" panose="020F0502020204030203" pitchFamily="34" charset="0"/>
              </a:rPr>
              <a:t>Aeneid</a:t>
            </a:r>
            <a:r>
              <a:rPr lang="en-GB" sz="3800" dirty="0">
                <a:latin typeface="Lato" panose="020F0502020204030203" pitchFamily="34" charset="0"/>
                <a:ea typeface="Lato" panose="020F0502020204030203" pitchFamily="34" charset="0"/>
                <a:cs typeface="Lato" panose="020F0502020204030203" pitchFamily="34" charset="0"/>
              </a:rPr>
              <a:t>) </a:t>
            </a:r>
            <a:endParaRPr lang="en-GB" sz="3800" i="0" u="none" strike="noStrike" dirty="0">
              <a:effectLst/>
              <a:latin typeface="Lato" panose="020F0502020204030203" pitchFamily="34" charset="0"/>
              <a:ea typeface="Lato" panose="020F0502020204030203" pitchFamily="34" charset="0"/>
              <a:cs typeface="Lato" panose="020F0502020204030203" pitchFamily="34" charset="0"/>
            </a:endParaRPr>
          </a:p>
          <a:p>
            <a:pPr marL="0" indent="0">
              <a:buNone/>
            </a:pPr>
            <a:r>
              <a:rPr lang="en-GB" sz="3800" b="1" i="0" u="none" strike="noStrike" dirty="0">
                <a:effectLst/>
                <a:latin typeface="Lato" panose="020F0502020204030203" pitchFamily="34" charset="0"/>
                <a:ea typeface="Lato" panose="020F0502020204030203" pitchFamily="34" charset="0"/>
                <a:cs typeface="Lato" panose="020F0502020204030203" pitchFamily="34" charset="0"/>
              </a:rPr>
              <a:t>Week 3</a:t>
            </a:r>
            <a:r>
              <a:rPr lang="en-GB" sz="3800" b="0" i="0" u="none" strike="noStrike" dirty="0">
                <a:effectLst/>
                <a:latin typeface="Lato" panose="020F0502020204030203" pitchFamily="34" charset="0"/>
                <a:ea typeface="Lato" panose="020F0502020204030203" pitchFamily="34" charset="0"/>
                <a:cs typeface="Lato" panose="020F0502020204030203" pitchFamily="34" charset="0"/>
              </a:rPr>
              <a:t>: </a:t>
            </a:r>
            <a:r>
              <a:rPr lang="en-GB" sz="3800" dirty="0">
                <a:latin typeface="Lato" panose="020F0502020204030203" pitchFamily="34" charset="0"/>
                <a:ea typeface="Lato" panose="020F0502020204030203" pitchFamily="34" charset="0"/>
                <a:cs typeface="Lato" panose="020F0502020204030203" pitchFamily="34" charset="0"/>
              </a:rPr>
              <a:t>Narratives: </a:t>
            </a:r>
            <a:r>
              <a:rPr lang="en-GB" sz="3800" b="0" i="0" u="none" strike="noStrike" dirty="0">
                <a:effectLst/>
                <a:latin typeface="Lato" panose="020F0502020204030203" pitchFamily="34" charset="0"/>
                <a:ea typeface="Lato" panose="020F0502020204030203" pitchFamily="34" charset="0"/>
                <a:cs typeface="Lato" panose="020F0502020204030203" pitchFamily="34" charset="0"/>
              </a:rPr>
              <a:t>H</a:t>
            </a:r>
            <a:r>
              <a:rPr lang="en-GB" sz="3800" dirty="0">
                <a:latin typeface="Lato" panose="020F0502020204030203" pitchFamily="34" charset="0"/>
                <a:ea typeface="Lato" panose="020F0502020204030203" pitchFamily="34" charset="0"/>
                <a:cs typeface="Lato" panose="020F0502020204030203" pitchFamily="34" charset="0"/>
              </a:rPr>
              <a:t>istoriography &amp; biography (Tacitus, </a:t>
            </a:r>
            <a:r>
              <a:rPr lang="en-GB" sz="3800" i="1" dirty="0">
                <a:latin typeface="Lato" panose="020F0502020204030203" pitchFamily="34" charset="0"/>
                <a:ea typeface="Lato" panose="020F0502020204030203" pitchFamily="34" charset="0"/>
                <a:cs typeface="Lato" panose="020F0502020204030203" pitchFamily="34" charset="0"/>
              </a:rPr>
              <a:t>Annales, Agricola</a:t>
            </a:r>
            <a:r>
              <a:rPr lang="en-GB" sz="3800" dirty="0">
                <a:latin typeface="Lato" panose="020F0502020204030203" pitchFamily="34" charset="0"/>
                <a:ea typeface="Lato" panose="020F0502020204030203" pitchFamily="34" charset="0"/>
                <a:cs typeface="Lato" panose="020F0502020204030203" pitchFamily="34" charset="0"/>
              </a:rPr>
              <a:t>) </a:t>
            </a:r>
            <a:r>
              <a:rPr lang="en-GB" sz="3800" b="0" i="0" u="none" strike="noStrike" dirty="0">
                <a:effectLst/>
                <a:latin typeface="Lato" panose="020F0502020204030203" pitchFamily="34" charset="0"/>
                <a:ea typeface="Lato" panose="020F0502020204030203" pitchFamily="34" charset="0"/>
                <a:cs typeface="Lato" panose="020F0502020204030203" pitchFamily="34" charset="0"/>
              </a:rPr>
              <a:t>(+ </a:t>
            </a:r>
            <a:r>
              <a:rPr lang="en-GB" sz="3800" b="1" i="0" u="none" strike="noStrike" dirty="0">
                <a:effectLst/>
                <a:latin typeface="Lato" panose="020F0502020204030203" pitchFamily="34" charset="0"/>
                <a:ea typeface="Lato" panose="020F0502020204030203" pitchFamily="34" charset="0"/>
                <a:cs typeface="Lato" panose="020F0502020204030203" pitchFamily="34" charset="0"/>
              </a:rPr>
              <a:t>seminars</a:t>
            </a:r>
            <a:r>
              <a:rPr lang="en-GB" sz="3800" b="0" i="0" u="none" strike="noStrike" dirty="0">
                <a:effectLst/>
                <a:latin typeface="Lato" panose="020F0502020204030203" pitchFamily="34" charset="0"/>
                <a:ea typeface="Lato" panose="020F0502020204030203" pitchFamily="34" charset="0"/>
                <a:cs typeface="Lato" panose="020F0502020204030203" pitchFamily="34" charset="0"/>
              </a:rPr>
              <a:t> : How to praise an emperor? Pliny, </a:t>
            </a:r>
            <a:r>
              <a:rPr lang="en-GB" sz="3800" b="0" i="1" u="none" strike="noStrike" dirty="0" err="1">
                <a:effectLst/>
                <a:latin typeface="Lato" panose="020F0502020204030203" pitchFamily="34" charset="0"/>
                <a:ea typeface="Lato" panose="020F0502020204030203" pitchFamily="34" charset="0"/>
                <a:cs typeface="Lato" panose="020F0502020204030203" pitchFamily="34" charset="0"/>
              </a:rPr>
              <a:t>Panegyricus</a:t>
            </a:r>
            <a:r>
              <a:rPr lang="en-GB" sz="3800" i="1" dirty="0">
                <a:latin typeface="Lato" panose="020F0502020204030203" pitchFamily="34" charset="0"/>
                <a:ea typeface="Lato" panose="020F0502020204030203" pitchFamily="34" charset="0"/>
                <a:cs typeface="Lato" panose="020F0502020204030203" pitchFamily="34" charset="0"/>
              </a:rPr>
              <a:t> – </a:t>
            </a:r>
            <a:r>
              <a:rPr lang="en-GB" sz="3800" b="1" dirty="0">
                <a:latin typeface="Lato" panose="020F0502020204030203" pitchFamily="34" charset="0"/>
                <a:ea typeface="Lato" panose="020F0502020204030203" pitchFamily="34" charset="0"/>
                <a:cs typeface="Lato" panose="020F0502020204030203" pitchFamily="34" charset="0"/>
              </a:rPr>
              <a:t>with </a:t>
            </a:r>
            <a:r>
              <a:rPr lang="en-GB" sz="3800" b="1">
                <a:latin typeface="Lato" panose="020F0502020204030203" pitchFamily="34" charset="0"/>
                <a:ea typeface="Lato" panose="020F0502020204030203" pitchFamily="34" charset="0"/>
                <a:cs typeface="Lato" panose="020F0502020204030203" pitchFamily="34" charset="0"/>
              </a:rPr>
              <a:t>Jurriaan</a:t>
            </a:r>
            <a:r>
              <a:rPr lang="en-GB" sz="3800" b="1" dirty="0">
                <a:latin typeface="Lato" panose="020F0502020204030203" pitchFamily="34" charset="0"/>
                <a:ea typeface="Lato" panose="020F0502020204030203" pitchFamily="34" charset="0"/>
                <a:cs typeface="Lato" panose="020F0502020204030203" pitchFamily="34" charset="0"/>
              </a:rPr>
              <a:t> Gouw</a:t>
            </a:r>
            <a:r>
              <a:rPr lang="en-GB" sz="3800" b="0" i="0" u="none" strike="noStrike" dirty="0">
                <a:effectLst/>
                <a:latin typeface="Lato" panose="020F0502020204030203" pitchFamily="34" charset="0"/>
                <a:ea typeface="Lato" panose="020F0502020204030203" pitchFamily="34" charset="0"/>
                <a:cs typeface="Lato" panose="020F0502020204030203" pitchFamily="34" charset="0"/>
              </a:rPr>
              <a:t>)</a:t>
            </a: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Week 4</a:t>
            </a:r>
            <a:r>
              <a:rPr lang="en-GB" sz="3800" dirty="0">
                <a:latin typeface="Lato" panose="020F0502020204030203" pitchFamily="34" charset="0"/>
                <a:ea typeface="Lato" panose="020F0502020204030203" pitchFamily="34" charset="0"/>
                <a:cs typeface="Lato" panose="020F0502020204030203" pitchFamily="34" charset="0"/>
              </a:rPr>
              <a:t>: Texts that teach: didactic poetry (Virgil </a:t>
            </a:r>
            <a:r>
              <a:rPr lang="en-GB" sz="3800" i="1" dirty="0">
                <a:latin typeface="Lato" panose="020F0502020204030203" pitchFamily="34" charset="0"/>
                <a:ea typeface="Lato" panose="020F0502020204030203" pitchFamily="34" charset="0"/>
                <a:cs typeface="Lato" panose="020F0502020204030203" pitchFamily="34" charset="0"/>
              </a:rPr>
              <a:t>Georgics</a:t>
            </a:r>
            <a:r>
              <a:rPr lang="en-GB" sz="3800" dirty="0">
                <a:latin typeface="Lato" panose="020F0502020204030203" pitchFamily="34" charset="0"/>
                <a:ea typeface="Lato" panose="020F0502020204030203" pitchFamily="34" charset="0"/>
                <a:cs typeface="Lato" panose="020F0502020204030203" pitchFamily="34" charset="0"/>
              </a:rPr>
              <a:t>, Lucretius, Ovid </a:t>
            </a:r>
            <a:r>
              <a:rPr lang="en-GB" sz="3800" i="1" dirty="0">
                <a:latin typeface="Lato" panose="020F0502020204030203" pitchFamily="34" charset="0"/>
                <a:ea typeface="Lato" panose="020F0502020204030203" pitchFamily="34" charset="0"/>
                <a:cs typeface="Lato" panose="020F0502020204030203" pitchFamily="34" charset="0"/>
              </a:rPr>
              <a:t>Ars </a:t>
            </a:r>
            <a:r>
              <a:rPr lang="en-GB" sz="3800" i="1" dirty="0" err="1">
                <a:latin typeface="Lato" panose="020F0502020204030203" pitchFamily="34" charset="0"/>
                <a:ea typeface="Lato" panose="020F0502020204030203" pitchFamily="34" charset="0"/>
                <a:cs typeface="Lato" panose="020F0502020204030203" pitchFamily="34" charset="0"/>
              </a:rPr>
              <a:t>Amatoria</a:t>
            </a:r>
            <a:r>
              <a:rPr lang="en-GB" sz="3800" dirty="0">
                <a:latin typeface="Lato" panose="020F0502020204030203" pitchFamily="34" charset="0"/>
                <a:ea typeface="Lato" panose="020F0502020204030203" pitchFamily="34" charset="0"/>
                <a:cs typeface="Lato" panose="020F0502020204030203" pitchFamily="34" charset="0"/>
              </a:rPr>
              <a:t>)</a:t>
            </a:r>
            <a:r>
              <a:rPr lang="en-GB" sz="3800" dirty="0">
                <a:effectLst/>
                <a:latin typeface="Lato" panose="020F0502020204030203" pitchFamily="34" charset="0"/>
                <a:ea typeface="Lato" panose="020F0502020204030203" pitchFamily="34" charset="0"/>
                <a:cs typeface="Lato" panose="020F0502020204030203" pitchFamily="34" charset="0"/>
              </a:rPr>
              <a:t> (with </a:t>
            </a:r>
            <a:r>
              <a:rPr lang="en-GB" sz="3800" b="1" dirty="0">
                <a:effectLst/>
                <a:latin typeface="Lato" panose="020F0502020204030203" pitchFamily="34" charset="0"/>
                <a:ea typeface="Lato" panose="020F0502020204030203" pitchFamily="34" charset="0"/>
                <a:cs typeface="Lato" panose="020F0502020204030203" pitchFamily="34" charset="0"/>
              </a:rPr>
              <a:t>Joe Watson</a:t>
            </a:r>
            <a:r>
              <a:rPr lang="en-GB" sz="3800" dirty="0">
                <a:effectLst/>
                <a:latin typeface="Lato" panose="020F0502020204030203" pitchFamily="34" charset="0"/>
                <a:ea typeface="Lato" panose="020F0502020204030203" pitchFamily="34" charset="0"/>
                <a:cs typeface="Lato" panose="020F0502020204030203" pitchFamily="34" charset="0"/>
              </a:rPr>
              <a:t>)</a:t>
            </a:r>
          </a:p>
          <a:p>
            <a:pPr marL="0" indent="0" algn="l">
              <a:buNone/>
            </a:pPr>
            <a:br>
              <a:rPr lang="en-GB" sz="3800" dirty="0">
                <a:effectLst/>
                <a:latin typeface="Lato" panose="020F0502020204030203" pitchFamily="34" charset="0"/>
                <a:ea typeface="Lato" panose="020F0502020204030203" pitchFamily="34" charset="0"/>
                <a:cs typeface="Lato" panose="020F0502020204030203" pitchFamily="34" charset="0"/>
              </a:rPr>
            </a:br>
            <a:r>
              <a:rPr lang="en-GB" sz="3800" b="1" dirty="0">
                <a:effectLst/>
                <a:latin typeface="Lato" panose="020F0502020204030203" pitchFamily="34" charset="0"/>
                <a:ea typeface="Lato" panose="020F0502020204030203" pitchFamily="34" charset="0"/>
                <a:cs typeface="Lato" panose="020F0502020204030203" pitchFamily="34" charset="0"/>
              </a:rPr>
              <a:t>Week </a:t>
            </a:r>
            <a:r>
              <a:rPr lang="en-GB" sz="3800" b="1" dirty="0">
                <a:latin typeface="Lato" panose="020F0502020204030203" pitchFamily="34" charset="0"/>
                <a:ea typeface="Lato" panose="020F0502020204030203" pitchFamily="34" charset="0"/>
                <a:cs typeface="Lato" panose="020F0502020204030203" pitchFamily="34" charset="0"/>
              </a:rPr>
              <a:t>5</a:t>
            </a:r>
            <a:r>
              <a:rPr lang="en-GB" sz="3800" dirty="0">
                <a:latin typeface="Lato" panose="020F0502020204030203" pitchFamily="34" charset="0"/>
                <a:ea typeface="Lato" panose="020F0502020204030203" pitchFamily="34" charset="0"/>
                <a:cs typeface="Lato" panose="020F0502020204030203" pitchFamily="34" charset="0"/>
              </a:rPr>
              <a:t>: Lyric monuments (Catullus, Horace </a:t>
            </a:r>
            <a:r>
              <a:rPr lang="en-GB" sz="3800" i="1" dirty="0">
                <a:latin typeface="Lato" panose="020F0502020204030203" pitchFamily="34" charset="0"/>
                <a:ea typeface="Lato" panose="020F0502020204030203" pitchFamily="34" charset="0"/>
                <a:cs typeface="Lato" panose="020F0502020204030203" pitchFamily="34" charset="0"/>
              </a:rPr>
              <a:t>Odes</a:t>
            </a:r>
            <a:r>
              <a:rPr lang="en-GB" sz="3800" dirty="0">
                <a:latin typeface="Lato" panose="020F0502020204030203" pitchFamily="34" charset="0"/>
                <a:ea typeface="Lato" panose="020F0502020204030203" pitchFamily="34" charset="0"/>
                <a:cs typeface="Lato" panose="020F0502020204030203" pitchFamily="34" charset="0"/>
              </a:rPr>
              <a:t>) </a:t>
            </a:r>
          </a:p>
          <a:p>
            <a:pPr marL="0" indent="0" algn="l">
              <a:buNone/>
            </a:pPr>
            <a:r>
              <a:rPr lang="en-GB" sz="3800" dirty="0">
                <a:latin typeface="Lato" panose="020F0502020204030203" pitchFamily="34" charset="0"/>
                <a:ea typeface="Lato" panose="020F0502020204030203" pitchFamily="34" charset="0"/>
                <a:cs typeface="Lato" panose="020F0502020204030203" pitchFamily="34" charset="0"/>
              </a:rPr>
              <a:t>Week 6: reading week : no lectures/seminars</a:t>
            </a:r>
            <a:endParaRPr lang="en-GB" sz="3800" i="1" dirty="0">
              <a:latin typeface="Lato" panose="020F0502020204030203" pitchFamily="34" charset="0"/>
              <a:ea typeface="Lato" panose="020F0502020204030203" pitchFamily="34" charset="0"/>
              <a:cs typeface="Lato" panose="020F0502020204030203" pitchFamily="34" charset="0"/>
            </a:endParaRP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Week 7</a:t>
            </a:r>
            <a:r>
              <a:rPr lang="en-GB" sz="3800" dirty="0">
                <a:latin typeface="Lato" panose="020F0502020204030203" pitchFamily="34" charset="0"/>
                <a:ea typeface="Lato" panose="020F0502020204030203" pitchFamily="34" charset="0"/>
                <a:cs typeface="Lato" panose="020F0502020204030203" pitchFamily="34" charset="0"/>
              </a:rPr>
              <a:t>: Verse that bites: iambic, invective, curse tablets (Cicero </a:t>
            </a:r>
            <a:r>
              <a:rPr lang="en-GB" sz="3800" i="1" dirty="0">
                <a:latin typeface="Lato" panose="020F0502020204030203" pitchFamily="34" charset="0"/>
                <a:ea typeface="Lato" panose="020F0502020204030203" pitchFamily="34" charset="0"/>
                <a:cs typeface="Lato" panose="020F0502020204030203" pitchFamily="34" charset="0"/>
              </a:rPr>
              <a:t>Philippics</a:t>
            </a:r>
            <a:r>
              <a:rPr lang="en-GB" sz="3800" dirty="0">
                <a:latin typeface="Lato" panose="020F0502020204030203" pitchFamily="34" charset="0"/>
                <a:ea typeface="Lato" panose="020F0502020204030203" pitchFamily="34" charset="0"/>
                <a:cs typeface="Lato" panose="020F0502020204030203" pitchFamily="34" charset="0"/>
              </a:rPr>
              <a:t>, Catullus, Horace </a:t>
            </a:r>
            <a:r>
              <a:rPr lang="en-GB" sz="3800" i="1" dirty="0">
                <a:latin typeface="Lato" panose="020F0502020204030203" pitchFamily="34" charset="0"/>
                <a:ea typeface="Lato" panose="020F0502020204030203" pitchFamily="34" charset="0"/>
                <a:cs typeface="Lato" panose="020F0502020204030203" pitchFamily="34" charset="0"/>
              </a:rPr>
              <a:t>Epodes</a:t>
            </a:r>
            <a:r>
              <a:rPr lang="en-GB" sz="3800" dirty="0">
                <a:latin typeface="Lato" panose="020F0502020204030203" pitchFamily="34" charset="0"/>
                <a:ea typeface="Lato" panose="020F0502020204030203" pitchFamily="34" charset="0"/>
                <a:cs typeface="Lato" panose="020F0502020204030203" pitchFamily="34" charset="0"/>
              </a:rPr>
              <a:t>) (with </a:t>
            </a:r>
            <a:r>
              <a:rPr lang="en-GB" sz="3800" b="1" dirty="0">
                <a:latin typeface="Lato" panose="020F0502020204030203" pitchFamily="34" charset="0"/>
                <a:ea typeface="Lato" panose="020F0502020204030203" pitchFamily="34" charset="0"/>
                <a:cs typeface="Lato" panose="020F0502020204030203" pitchFamily="34" charset="0"/>
              </a:rPr>
              <a:t>Joe Watson</a:t>
            </a:r>
            <a:r>
              <a:rPr lang="en-GB" sz="3800" dirty="0">
                <a:latin typeface="Lato" panose="020F0502020204030203" pitchFamily="34" charset="0"/>
                <a:ea typeface="Lato" panose="020F0502020204030203" pitchFamily="34" charset="0"/>
                <a:cs typeface="Lato" panose="020F0502020204030203" pitchFamily="34" charset="0"/>
              </a:rPr>
              <a:t>)</a:t>
            </a:r>
            <a:br>
              <a:rPr lang="en-GB" sz="3800" dirty="0">
                <a:latin typeface="Lato" panose="020F0502020204030203" pitchFamily="34" charset="0"/>
                <a:ea typeface="Lato" panose="020F0502020204030203" pitchFamily="34" charset="0"/>
                <a:cs typeface="Lato" panose="020F0502020204030203" pitchFamily="34" charset="0"/>
              </a:rPr>
            </a:br>
            <a:r>
              <a:rPr lang="en-GB" sz="3800" i="1" dirty="0">
                <a:latin typeface="Lato" panose="020F0502020204030203" pitchFamily="34" charset="0"/>
                <a:ea typeface="Lato" panose="020F0502020204030203" pitchFamily="34" charset="0"/>
                <a:cs typeface="Lato" panose="020F0502020204030203" pitchFamily="34" charset="0"/>
              </a:rPr>
              <a:t>SEMINAR 2 = </a:t>
            </a:r>
            <a:r>
              <a:rPr lang="en-GB" sz="3800" dirty="0">
                <a:latin typeface="Lato" panose="020F0502020204030203" pitchFamily="34" charset="0"/>
                <a:ea typeface="Lato" panose="020F0502020204030203" pitchFamily="34" charset="0"/>
                <a:cs typeface="Lato" panose="020F0502020204030203" pitchFamily="34" charset="0"/>
              </a:rPr>
              <a:t>Ovid </a:t>
            </a:r>
            <a:r>
              <a:rPr lang="en-GB" sz="3800" i="1" dirty="0">
                <a:latin typeface="Lato" panose="020F0502020204030203" pitchFamily="34" charset="0"/>
                <a:ea typeface="Lato" panose="020F0502020204030203" pitchFamily="34" charset="0"/>
                <a:cs typeface="Lato" panose="020F0502020204030203" pitchFamily="34" charset="0"/>
              </a:rPr>
              <a:t>Ibis. </a:t>
            </a:r>
            <a:endParaRPr lang="en-GB" sz="3800" dirty="0">
              <a:latin typeface="Lato" panose="020F0502020204030203" pitchFamily="34" charset="0"/>
              <a:ea typeface="Lato" panose="020F0502020204030203" pitchFamily="34" charset="0"/>
              <a:cs typeface="Lato" panose="020F0502020204030203" pitchFamily="34" charset="0"/>
            </a:endParaRP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Week 8</a:t>
            </a:r>
            <a:r>
              <a:rPr lang="en-GB" sz="3800" dirty="0">
                <a:latin typeface="Lato" panose="020F0502020204030203" pitchFamily="34" charset="0"/>
                <a:ea typeface="Lato" panose="020F0502020204030203" pitchFamily="34" charset="0"/>
                <a:cs typeface="Lato" panose="020F0502020204030203" pitchFamily="34" charset="0"/>
              </a:rPr>
              <a:t>:</a:t>
            </a:r>
            <a:r>
              <a:rPr lang="en-GB" sz="3800" b="1" dirty="0">
                <a:latin typeface="Lato" panose="020F0502020204030203" pitchFamily="34" charset="0"/>
                <a:ea typeface="Lato" panose="020F0502020204030203" pitchFamily="34" charset="0"/>
                <a:cs typeface="Lato" panose="020F0502020204030203" pitchFamily="34" charset="0"/>
              </a:rPr>
              <a:t> </a:t>
            </a:r>
            <a:r>
              <a:rPr lang="en-GB" sz="3800" dirty="0">
                <a:latin typeface="Lato" panose="020F0502020204030203" pitchFamily="34" charset="0"/>
                <a:ea typeface="Lato" panose="020F0502020204030203" pitchFamily="34" charset="0"/>
                <a:cs typeface="Lato" panose="020F0502020204030203" pitchFamily="34" charset="0"/>
              </a:rPr>
              <a:t>Inscribing Rome: epigram, epigraph, graffiti (</a:t>
            </a:r>
            <a:r>
              <a:rPr lang="en-GB" sz="3800" dirty="0" err="1">
                <a:latin typeface="Lato" panose="020F0502020204030203" pitchFamily="34" charset="0"/>
                <a:ea typeface="Lato" panose="020F0502020204030203" pitchFamily="34" charset="0"/>
                <a:cs typeface="Lato" panose="020F0502020204030203" pitchFamily="34" charset="0"/>
              </a:rPr>
              <a:t>Martial’s</a:t>
            </a:r>
            <a:r>
              <a:rPr lang="en-GB" sz="3800" dirty="0">
                <a:latin typeface="Lato" panose="020F0502020204030203" pitchFamily="34" charset="0"/>
                <a:ea typeface="Lato" panose="020F0502020204030203" pitchFamily="34" charset="0"/>
                <a:cs typeface="Lato" panose="020F0502020204030203" pitchFamily="34" charset="0"/>
              </a:rPr>
              <a:t> </a:t>
            </a:r>
            <a:r>
              <a:rPr lang="en-GB" sz="3800" i="1" dirty="0">
                <a:latin typeface="Lato" panose="020F0502020204030203" pitchFamily="34" charset="0"/>
                <a:ea typeface="Lato" panose="020F0502020204030203" pitchFamily="34" charset="0"/>
                <a:cs typeface="Lato" panose="020F0502020204030203" pitchFamily="34" charset="0"/>
              </a:rPr>
              <a:t>Epigrams, CLE, CIL</a:t>
            </a:r>
            <a:r>
              <a:rPr lang="en-GB" sz="3800" dirty="0">
                <a:latin typeface="Lato" panose="020F0502020204030203" pitchFamily="34" charset="0"/>
                <a:ea typeface="Lato" panose="020F0502020204030203" pitchFamily="34" charset="0"/>
                <a:cs typeface="Lato" panose="020F0502020204030203" pitchFamily="34" charset="0"/>
              </a:rPr>
              <a:t>) </a:t>
            </a: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Week 9</a:t>
            </a:r>
            <a:r>
              <a:rPr lang="en-GB" sz="3800" dirty="0">
                <a:latin typeface="Lato" panose="020F0502020204030203" pitchFamily="34" charset="0"/>
                <a:ea typeface="Lato" panose="020F0502020204030203" pitchFamily="34" charset="0"/>
                <a:cs typeface="Lato" panose="020F0502020204030203" pitchFamily="34" charset="0"/>
              </a:rPr>
              <a:t>:  Roman laughter: comedy, satire, mime (Plautus, Juvenal)</a:t>
            </a:r>
            <a:endParaRPr lang="en-GB" sz="3800" b="1" dirty="0">
              <a:latin typeface="Lato" panose="020F0502020204030203" pitchFamily="34" charset="0"/>
              <a:ea typeface="Lato" panose="020F0502020204030203" pitchFamily="34" charset="0"/>
              <a:cs typeface="Lato" panose="020F0502020204030203" pitchFamily="34" charset="0"/>
            </a:endParaRP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Week 10</a:t>
            </a:r>
            <a:r>
              <a:rPr lang="en-GB" sz="3800" dirty="0">
                <a:latin typeface="Lato" panose="020F0502020204030203" pitchFamily="34" charset="0"/>
                <a:ea typeface="Lato" panose="020F0502020204030203" pitchFamily="34" charset="0"/>
                <a:cs typeface="Lato" panose="020F0502020204030203" pitchFamily="34" charset="0"/>
              </a:rPr>
              <a:t>: Rhetorical persuasion: lover – actor – orator (Cicero, Quintilian, Ovid </a:t>
            </a:r>
            <a:r>
              <a:rPr lang="en-GB" sz="3800" i="1" dirty="0">
                <a:latin typeface="Lato" panose="020F0502020204030203" pitchFamily="34" charset="0"/>
                <a:ea typeface="Lato" panose="020F0502020204030203" pitchFamily="34" charset="0"/>
                <a:cs typeface="Lato" panose="020F0502020204030203" pitchFamily="34" charset="0"/>
              </a:rPr>
              <a:t>Amores</a:t>
            </a:r>
            <a:r>
              <a:rPr lang="en-GB" sz="3800" dirty="0">
                <a:latin typeface="Lato" panose="020F0502020204030203" pitchFamily="34" charset="0"/>
                <a:ea typeface="Lato" panose="020F0502020204030203" pitchFamily="34" charset="0"/>
                <a:cs typeface="Lato" panose="020F0502020204030203" pitchFamily="34" charset="0"/>
              </a:rPr>
              <a:t>)</a:t>
            </a:r>
            <a:endParaRPr lang="en-GB" sz="3800" b="1" dirty="0">
              <a:latin typeface="Lato" panose="020F0502020204030203" pitchFamily="34" charset="0"/>
              <a:ea typeface="Lato" panose="020F0502020204030203" pitchFamily="34" charset="0"/>
              <a:cs typeface="Lato" panose="020F0502020204030203" pitchFamily="34" charset="0"/>
            </a:endParaRPr>
          </a:p>
          <a:p>
            <a:pPr marL="0" indent="0" algn="l">
              <a:buNone/>
            </a:pPr>
            <a:r>
              <a:rPr lang="en-GB" sz="3800" b="1" dirty="0">
                <a:latin typeface="Lato" panose="020F0502020204030203" pitchFamily="34" charset="0"/>
                <a:ea typeface="Lato" panose="020F0502020204030203" pitchFamily="34" charset="0"/>
                <a:cs typeface="Lato" panose="020F0502020204030203" pitchFamily="34" charset="0"/>
              </a:rPr>
              <a:t>Term 3 Weeks 1&amp;2 </a:t>
            </a:r>
            <a:r>
              <a:rPr lang="en-GB" sz="3800" dirty="0">
                <a:latin typeface="Lato" panose="020F0502020204030203" pitchFamily="34" charset="0"/>
                <a:ea typeface="Lato" panose="020F0502020204030203" pitchFamily="34" charset="0"/>
                <a:cs typeface="Lato" panose="020F0502020204030203" pitchFamily="34" charset="0"/>
              </a:rPr>
              <a:t>Exam revision sessions</a:t>
            </a:r>
            <a:endParaRPr lang="en-GB" sz="3800" b="0" i="0" u="none" strike="noStrike" dirty="0">
              <a:effectLst/>
              <a:latin typeface="Lato" panose="020F0502020204030203" pitchFamily="34" charset="0"/>
              <a:ea typeface="Lato" panose="020F0502020204030203" pitchFamily="34" charset="0"/>
              <a:cs typeface="Lato" panose="020F0502020204030203" pitchFamily="34" charset="0"/>
            </a:endParaRPr>
          </a:p>
          <a:p>
            <a:pPr marL="0" indent="0">
              <a:buNone/>
            </a:pPr>
            <a:endParaRPr lang="en-GB" sz="2400" dirty="0"/>
          </a:p>
          <a:p>
            <a:pPr marL="0" indent="0">
              <a:spcBef>
                <a:spcPts val="1000"/>
              </a:spcBef>
              <a:buNone/>
            </a:pPr>
            <a:endParaRPr lang="en-GB" sz="2400" b="1" u="sng" dirty="0"/>
          </a:p>
          <a:p>
            <a:pPr>
              <a:spcBef>
                <a:spcPts val="1000"/>
              </a:spcBef>
              <a:buFont typeface="Courier New" panose="02070309020205020404" pitchFamily="49" charset="0"/>
              <a:buChar char="o"/>
            </a:pPr>
            <a:endParaRPr lang="en-GB" b="1" u="sng" dirty="0"/>
          </a:p>
          <a:p>
            <a:pPr marL="0" indent="0" algn="ctr">
              <a:buNone/>
            </a:pPr>
            <a:endParaRPr lang="en-GB" dirty="0"/>
          </a:p>
        </p:txBody>
      </p:sp>
    </p:spTree>
    <p:extLst>
      <p:ext uri="{BB962C8B-B14F-4D97-AF65-F5344CB8AC3E}">
        <p14:creationId xmlns:p14="http://schemas.microsoft.com/office/powerpoint/2010/main" val="756563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3AB04-1762-DEBC-8165-F979DA79206F}"/>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48C7FEF-4308-37AE-FA77-A7F4E2B827D6}"/>
              </a:ext>
            </a:extLst>
          </p:cNvPr>
          <p:cNvSpPr>
            <a:spLocks noGrp="1"/>
          </p:cNvSpPr>
          <p:nvPr>
            <p:ph idx="1"/>
          </p:nvPr>
        </p:nvSpPr>
        <p:spPr>
          <a:xfrm>
            <a:off x="664030" y="370113"/>
            <a:ext cx="7794170" cy="5987143"/>
          </a:xfrm>
        </p:spPr>
        <p:txBody>
          <a:bodyPr>
            <a:normAutofit/>
          </a:bodyPr>
          <a:lstStyle/>
          <a:p>
            <a:pPr marL="0" indent="0" algn="ctr">
              <a:buNone/>
            </a:pPr>
            <a:endParaRPr lang="en-GB" b="1" u="sng" dirty="0"/>
          </a:p>
          <a:p>
            <a:pPr marL="0" indent="0" algn="ctr">
              <a:buNone/>
            </a:pPr>
            <a:r>
              <a:rPr lang="en-GB" b="1" dirty="0"/>
              <a:t>Assessment: same for both modules</a:t>
            </a:r>
          </a:p>
          <a:p>
            <a:pPr marL="0" indent="0" algn="ctr">
              <a:buNone/>
            </a:pPr>
            <a:endParaRPr lang="en-GB" dirty="0"/>
          </a:p>
          <a:p>
            <a:pPr>
              <a:buFont typeface="Arial" panose="020B0604020202020204" pitchFamily="34" charset="0"/>
              <a:buChar char="•"/>
            </a:pPr>
            <a:r>
              <a:rPr lang="en-GB" dirty="0"/>
              <a:t>Coursework essay, approx. 2500 words, worth 50%</a:t>
            </a:r>
          </a:p>
          <a:p>
            <a:pPr>
              <a:buFont typeface="Arial" panose="020B0604020202020204" pitchFamily="34" charset="0"/>
              <a:buChar char="•"/>
            </a:pPr>
            <a:r>
              <a:rPr lang="en-GB" dirty="0"/>
              <a:t>Lecture/seminar attendance, worth 10%</a:t>
            </a:r>
          </a:p>
          <a:p>
            <a:pPr>
              <a:buFont typeface="Arial" panose="020B0604020202020204" pitchFamily="34" charset="0"/>
              <a:buChar char="•"/>
            </a:pPr>
            <a:r>
              <a:rPr lang="en-GB" dirty="0"/>
              <a:t>1-hour in-person exam in term 3 summer exam period, worth 40%: 2x gobbet questions </a:t>
            </a:r>
            <a:br>
              <a:rPr lang="en-GB" dirty="0"/>
            </a:br>
            <a:r>
              <a:rPr lang="en-GB" dirty="0"/>
              <a:t>(interpretative commentary on 2 passages in translation from a choice of 4)</a:t>
            </a:r>
          </a:p>
          <a:p>
            <a:pPr marL="0" indent="0" algn="ctr">
              <a:buNone/>
            </a:pPr>
            <a:endParaRPr lang="en-GB" dirty="0"/>
          </a:p>
          <a:p>
            <a:pPr marL="0" indent="0">
              <a:buNone/>
            </a:pPr>
            <a:endParaRPr lang="en-GB" dirty="0"/>
          </a:p>
          <a:p>
            <a:pPr marL="0" indent="0" algn="ctr">
              <a:buNone/>
            </a:pPr>
            <a:endParaRPr lang="en-GB" dirty="0"/>
          </a:p>
        </p:txBody>
      </p:sp>
    </p:spTree>
    <p:extLst>
      <p:ext uri="{BB962C8B-B14F-4D97-AF65-F5344CB8AC3E}">
        <p14:creationId xmlns:p14="http://schemas.microsoft.com/office/powerpoint/2010/main" val="3073450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A167-8B2D-7A94-59E4-1B4D1C109920}"/>
              </a:ext>
            </a:extLst>
          </p:cNvPr>
          <p:cNvSpPr>
            <a:spLocks noGrp="1"/>
          </p:cNvSpPr>
          <p:nvPr>
            <p:ph type="title"/>
          </p:nvPr>
        </p:nvSpPr>
        <p:spPr>
          <a:xfrm>
            <a:off x="914400" y="503238"/>
            <a:ext cx="7313613" cy="400276"/>
          </a:xfrm>
        </p:spPr>
        <p:txBody>
          <a:bodyPr/>
          <a:lstStyle/>
          <a:p>
            <a:r>
              <a:rPr lang="en-US" sz="2400" b="1" dirty="0"/>
              <a:t>Preparatory Reading</a:t>
            </a:r>
          </a:p>
        </p:txBody>
      </p:sp>
      <p:sp>
        <p:nvSpPr>
          <p:cNvPr id="3" name="Content Placeholder 2">
            <a:extLst>
              <a:ext uri="{FF2B5EF4-FFF2-40B4-BE49-F238E27FC236}">
                <a16:creationId xmlns:a16="http://schemas.microsoft.com/office/drawing/2014/main" id="{E7E612AE-93DD-A8AF-2484-F2D6C2CD1280}"/>
              </a:ext>
            </a:extLst>
          </p:cNvPr>
          <p:cNvSpPr>
            <a:spLocks noGrp="1"/>
          </p:cNvSpPr>
          <p:nvPr>
            <p:ph idx="1"/>
          </p:nvPr>
        </p:nvSpPr>
        <p:spPr>
          <a:xfrm>
            <a:off x="642258" y="1153885"/>
            <a:ext cx="7859484" cy="5355771"/>
          </a:xfrm>
        </p:spPr>
        <p:txBody>
          <a:bodyPr>
            <a:normAutofit/>
          </a:bodyPr>
          <a:lstStyle/>
          <a:p>
            <a:pPr marL="0" indent="0">
              <a:buNone/>
            </a:pPr>
            <a:r>
              <a:rPr lang="en-US" sz="1600" dirty="0"/>
              <a:t>We strongly encourage you to familiarize yourselves with the texts/authors/genres covered in these modules well in advance of lectures. </a:t>
            </a:r>
          </a:p>
          <a:p>
            <a:pPr marL="0" indent="0">
              <a:buNone/>
            </a:pPr>
            <a:r>
              <a:rPr lang="en-US" sz="1600" dirty="0"/>
              <a:t>In particular, we would encourage you to read the following over the Christmas vacation if you have not already done so:</a:t>
            </a:r>
            <a:br>
              <a:rPr lang="en-US" sz="1600" dirty="0"/>
            </a:br>
            <a:br>
              <a:rPr lang="en-US" sz="1600" dirty="0"/>
            </a:br>
            <a:r>
              <a:rPr lang="en-US" sz="1600" b="1" dirty="0"/>
              <a:t>Greek:</a:t>
            </a:r>
          </a:p>
          <a:p>
            <a:pPr marL="0" indent="0" algn="l">
              <a:buNone/>
            </a:pPr>
            <a:r>
              <a:rPr lang="en-GB" sz="1600" b="1" dirty="0">
                <a:solidFill>
                  <a:srgbClr val="383838"/>
                </a:solidFill>
                <a:latin typeface="Lato" panose="020F0502020204030203" pitchFamily="34" charset="0"/>
              </a:rPr>
              <a:t>(a</a:t>
            </a:r>
            <a:r>
              <a:rPr lang="en-GB" sz="1600" b="1" i="0" u="none" strike="noStrike" dirty="0">
                <a:solidFill>
                  <a:srgbClr val="383838"/>
                </a:solidFill>
                <a:effectLst/>
                <a:latin typeface="Lato" panose="020F0502020204030203" pitchFamily="34" charset="0"/>
              </a:rPr>
              <a:t>nd it makes sense to own copies of these translations specifically)</a:t>
            </a:r>
            <a:endParaRPr lang="en-GB" sz="1600" b="0" i="0" u="none" strike="noStrike" dirty="0">
              <a:solidFill>
                <a:srgbClr val="383838"/>
              </a:solidFill>
              <a:effectLst/>
              <a:latin typeface="Lato" panose="020F0502020204030203" pitchFamily="34" charset="0"/>
            </a:endParaRPr>
          </a:p>
          <a:p>
            <a:pPr marL="0" indent="0" algn="l">
              <a:buNone/>
            </a:pPr>
            <a:r>
              <a:rPr lang="en-GB" sz="1600" b="0" i="0" u="none" strike="noStrike" dirty="0">
                <a:solidFill>
                  <a:srgbClr val="383838"/>
                </a:solidFill>
                <a:effectLst/>
                <a:latin typeface="Lato" panose="020F0502020204030203" pitchFamily="34" charset="0"/>
              </a:rPr>
              <a:t>Homer, </a:t>
            </a:r>
            <a:r>
              <a:rPr lang="en-GB" sz="1600" b="0" i="1" u="none" strike="noStrike" dirty="0">
                <a:solidFill>
                  <a:srgbClr val="383838"/>
                </a:solidFill>
                <a:effectLst/>
                <a:latin typeface="Lato" panose="020F0502020204030203" pitchFamily="34" charset="0"/>
              </a:rPr>
              <a:t>Iliad - </a:t>
            </a:r>
            <a:r>
              <a:rPr lang="en-GB" sz="1600" b="0" i="0" u="none" strike="noStrike" dirty="0">
                <a:solidFill>
                  <a:srgbClr val="383838"/>
                </a:solidFill>
                <a:effectLst/>
                <a:latin typeface="Lato" panose="020F0502020204030203" pitchFamily="34" charset="0"/>
              </a:rPr>
              <a:t>Richmond Lattimore ISBN 978-0226470498</a:t>
            </a:r>
          </a:p>
          <a:p>
            <a:pPr marL="0" indent="0" algn="l">
              <a:buNone/>
            </a:pPr>
            <a:r>
              <a:rPr lang="en-GB" sz="1600" b="0" i="0" u="none" strike="noStrike" dirty="0">
                <a:solidFill>
                  <a:srgbClr val="383838"/>
                </a:solidFill>
                <a:effectLst/>
                <a:latin typeface="Lato" panose="020F0502020204030203" pitchFamily="34" charset="0"/>
              </a:rPr>
              <a:t>Homer, </a:t>
            </a:r>
            <a:r>
              <a:rPr lang="en-GB" sz="1600" b="0" i="1" u="none" strike="noStrike" dirty="0">
                <a:solidFill>
                  <a:srgbClr val="383838"/>
                </a:solidFill>
                <a:effectLst/>
                <a:latin typeface="Lato" panose="020F0502020204030203" pitchFamily="34" charset="0"/>
              </a:rPr>
              <a:t>Odyssey - </a:t>
            </a:r>
            <a:r>
              <a:rPr lang="en-GB" sz="1600" b="0" i="0" u="none" strike="noStrike" dirty="0">
                <a:solidFill>
                  <a:srgbClr val="383838"/>
                </a:solidFill>
                <a:effectLst/>
                <a:latin typeface="Lato" panose="020F0502020204030203" pitchFamily="34" charset="0"/>
              </a:rPr>
              <a:t>Richmond Lattimore ISBN 978-0061244186</a:t>
            </a:r>
          </a:p>
          <a:p>
            <a:pPr marL="0" indent="0" algn="l">
              <a:buNone/>
            </a:pPr>
            <a:r>
              <a:rPr lang="en-GB" sz="1600" b="0" i="0" u="none" strike="noStrike" dirty="0">
                <a:solidFill>
                  <a:srgbClr val="383838"/>
                </a:solidFill>
                <a:effectLst/>
                <a:latin typeface="Lato" panose="020F0502020204030203" pitchFamily="34" charset="0"/>
              </a:rPr>
              <a:t>Sappho - Anne Carson, </a:t>
            </a:r>
            <a:r>
              <a:rPr lang="en-GB" sz="1600" b="0" i="1" u="none" strike="noStrike" dirty="0">
                <a:solidFill>
                  <a:srgbClr val="383838"/>
                </a:solidFill>
                <a:effectLst/>
                <a:latin typeface="Lato" panose="020F0502020204030203" pitchFamily="34" charset="0"/>
              </a:rPr>
              <a:t>If Not, Winter: Fragments of Sappho </a:t>
            </a:r>
            <a:r>
              <a:rPr lang="en-GB" sz="1600" b="0" i="0" u="none" strike="noStrike" dirty="0">
                <a:solidFill>
                  <a:srgbClr val="383838"/>
                </a:solidFill>
                <a:effectLst/>
                <a:latin typeface="Lato" panose="020F0502020204030203" pitchFamily="34" charset="0"/>
              </a:rPr>
              <a:t>ISBN 978-1844080816</a:t>
            </a:r>
          </a:p>
          <a:p>
            <a:pPr marL="0" indent="0" algn="l">
              <a:buNone/>
            </a:pPr>
            <a:endParaRPr lang="en-GB" sz="1600" dirty="0">
              <a:solidFill>
                <a:srgbClr val="383838"/>
              </a:solidFill>
              <a:latin typeface="Lato" panose="020F0502020204030203" pitchFamily="34" charset="0"/>
            </a:endParaRPr>
          </a:p>
          <a:p>
            <a:pPr marL="0" indent="0" algn="l">
              <a:buNone/>
            </a:pPr>
            <a:r>
              <a:rPr lang="en-GB" sz="1600" b="1" dirty="0">
                <a:solidFill>
                  <a:srgbClr val="383838"/>
                </a:solidFill>
                <a:latin typeface="Lato" panose="020F0502020204030203" pitchFamily="34" charset="0"/>
              </a:rPr>
              <a:t>Why these translations specifically?</a:t>
            </a:r>
            <a:endParaRPr lang="en-GB" sz="1600" b="1" i="0" u="none" strike="noStrike" dirty="0">
              <a:solidFill>
                <a:srgbClr val="383838"/>
              </a:solidFill>
              <a:effectLst/>
              <a:latin typeface="Lato" panose="020F0502020204030203" pitchFamily="34" charset="0"/>
            </a:endParaRPr>
          </a:p>
        </p:txBody>
      </p:sp>
    </p:spTree>
    <p:extLst>
      <p:ext uri="{BB962C8B-B14F-4D97-AF65-F5344CB8AC3E}">
        <p14:creationId xmlns:p14="http://schemas.microsoft.com/office/powerpoint/2010/main" val="2776672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179A477-DF2F-EF34-7ECD-67DF1ADD74DA}"/>
              </a:ext>
            </a:extLst>
          </p:cNvPr>
          <p:cNvSpPr>
            <a:spLocks noGrp="1"/>
          </p:cNvSpPr>
          <p:nvPr>
            <p:ph idx="1"/>
          </p:nvPr>
        </p:nvSpPr>
        <p:spPr>
          <a:xfrm>
            <a:off x="424543" y="212272"/>
            <a:ext cx="8294914" cy="6433456"/>
          </a:xfrm>
        </p:spPr>
        <p:txBody>
          <a:bodyPr>
            <a:normAutofit/>
          </a:bodyPr>
          <a:lstStyle/>
          <a:p>
            <a:pPr marL="0" indent="0" algn="ctr">
              <a:spcBef>
                <a:spcPts val="1000"/>
              </a:spcBef>
              <a:buNone/>
            </a:pPr>
            <a:r>
              <a:rPr lang="en-GB" sz="2000" b="1" u="sng" dirty="0"/>
              <a:t>Greek Texts: further suggestions</a:t>
            </a:r>
          </a:p>
          <a:p>
            <a:pPr marL="0" indent="0" algn="l">
              <a:buNone/>
            </a:pPr>
            <a:endParaRPr lang="en-GB" sz="1600" dirty="0">
              <a:solidFill>
                <a:srgbClr val="383838"/>
              </a:solidFill>
              <a:latin typeface="Lato" panose="020F0502020204030203" pitchFamily="34" charset="0"/>
            </a:endParaRPr>
          </a:p>
          <a:p>
            <a:pPr marL="0" indent="0" algn="l">
              <a:buNone/>
            </a:pPr>
            <a:r>
              <a:rPr lang="en-GB" sz="1600" b="0" i="0" u="none" strike="noStrike" dirty="0">
                <a:solidFill>
                  <a:srgbClr val="383838"/>
                </a:solidFill>
                <a:effectLst/>
                <a:latin typeface="Lato" panose="020F0502020204030203" pitchFamily="34" charset="0"/>
              </a:rPr>
              <a:t>For tragedy and comedy, we would recommend you using the Loeb online (</a:t>
            </a:r>
            <a:r>
              <a:rPr lang="en-GB" sz="1600" b="0" i="0" u="none" strike="noStrike" dirty="0">
                <a:solidFill>
                  <a:srgbClr val="383838"/>
                </a:solidFill>
                <a:effectLst/>
                <a:latin typeface="Lato" panose="020F0502020204030203" pitchFamily="34" charset="0"/>
                <a:hlinkClick r:id="rId2"/>
              </a:rPr>
              <a:t>https://www.loebclassics.com</a:t>
            </a:r>
            <a:r>
              <a:rPr lang="en-GB" sz="1600" b="0" i="0" u="none" strike="noStrike" dirty="0">
                <a:solidFill>
                  <a:srgbClr val="383838"/>
                </a:solidFill>
                <a:effectLst/>
                <a:latin typeface="Lato" panose="020F0502020204030203" pitchFamily="34" charset="0"/>
              </a:rPr>
              <a:t>) for translations of </a:t>
            </a:r>
            <a:r>
              <a:rPr lang="en-GB" sz="1600" b="1" i="0" u="none" strike="noStrike" dirty="0">
                <a:solidFill>
                  <a:srgbClr val="383838"/>
                </a:solidFill>
                <a:effectLst/>
                <a:latin typeface="Lato" panose="020F0502020204030203" pitchFamily="34" charset="0"/>
              </a:rPr>
              <a:t>Aeschylus</a:t>
            </a:r>
            <a:r>
              <a:rPr lang="en-GB" sz="1600" b="0" i="0" u="none" strike="noStrike" dirty="0">
                <a:solidFill>
                  <a:srgbClr val="383838"/>
                </a:solidFill>
                <a:effectLst/>
                <a:latin typeface="Lato" panose="020F0502020204030203" pitchFamily="34" charset="0"/>
              </a:rPr>
              <a:t>, </a:t>
            </a:r>
            <a:r>
              <a:rPr lang="en-GB" sz="1600" b="1" i="0" u="none" strike="noStrike" dirty="0">
                <a:solidFill>
                  <a:srgbClr val="383838"/>
                </a:solidFill>
                <a:effectLst/>
                <a:latin typeface="Lato" panose="020F0502020204030203" pitchFamily="34" charset="0"/>
              </a:rPr>
              <a:t>Sophocles</a:t>
            </a:r>
            <a:r>
              <a:rPr lang="en-GB" sz="1600" b="0" i="0" u="none" strike="noStrike" dirty="0">
                <a:solidFill>
                  <a:srgbClr val="383838"/>
                </a:solidFill>
                <a:effectLst/>
                <a:latin typeface="Lato" panose="020F0502020204030203" pitchFamily="34" charset="0"/>
              </a:rPr>
              <a:t>, </a:t>
            </a:r>
            <a:r>
              <a:rPr lang="en-GB" sz="1600" b="1" i="0" u="none" strike="noStrike" dirty="0">
                <a:solidFill>
                  <a:srgbClr val="383838"/>
                </a:solidFill>
                <a:effectLst/>
                <a:latin typeface="Lato" panose="020F0502020204030203" pitchFamily="34" charset="0"/>
              </a:rPr>
              <a:t>Euripides</a:t>
            </a:r>
            <a:r>
              <a:rPr lang="en-GB" sz="1600" b="0" i="0" u="none" strike="noStrike" dirty="0">
                <a:solidFill>
                  <a:srgbClr val="383838"/>
                </a:solidFill>
                <a:effectLst/>
                <a:latin typeface="Lato" panose="020F0502020204030203" pitchFamily="34" charset="0"/>
              </a:rPr>
              <a:t>, and </a:t>
            </a:r>
            <a:r>
              <a:rPr lang="en-GB" sz="1600" b="1" i="0" u="none" strike="noStrike" dirty="0">
                <a:solidFill>
                  <a:srgbClr val="383838"/>
                </a:solidFill>
                <a:effectLst/>
                <a:latin typeface="Lato" panose="020F0502020204030203" pitchFamily="34" charset="0"/>
              </a:rPr>
              <a:t>Aristophanes</a:t>
            </a:r>
            <a:r>
              <a:rPr lang="en-GB" sz="1600" b="0" i="0" u="none" strike="noStrike" dirty="0">
                <a:solidFill>
                  <a:srgbClr val="383838"/>
                </a:solidFill>
                <a:effectLst/>
                <a:latin typeface="Lato" panose="020F0502020204030203" pitchFamily="34" charset="0"/>
              </a:rPr>
              <a:t> by, respectively, Alan </a:t>
            </a:r>
            <a:r>
              <a:rPr lang="en-GB" sz="1600" b="0" i="0" u="none" strike="noStrike" dirty="0" err="1">
                <a:solidFill>
                  <a:srgbClr val="383838"/>
                </a:solidFill>
                <a:effectLst/>
                <a:latin typeface="Lato" panose="020F0502020204030203" pitchFamily="34" charset="0"/>
              </a:rPr>
              <a:t>Sommerstein</a:t>
            </a:r>
            <a:r>
              <a:rPr lang="en-GB" sz="1600" b="0" i="0" u="none" strike="noStrike" dirty="0">
                <a:solidFill>
                  <a:srgbClr val="383838"/>
                </a:solidFill>
                <a:effectLst/>
                <a:latin typeface="Lato" panose="020F0502020204030203" pitchFamily="34" charset="0"/>
              </a:rPr>
              <a:t>, Hugh Lloyd-Jones, David Kovacs, and Jeffrey Henderson.  (Beware of the less reliable translations in older versions of </a:t>
            </a:r>
            <a:r>
              <a:rPr lang="en-GB" sz="1600" b="0" i="0" u="none" strike="noStrike" dirty="0" err="1">
                <a:solidFill>
                  <a:srgbClr val="383838"/>
                </a:solidFill>
                <a:effectLst/>
                <a:latin typeface="Lato" panose="020F0502020204030203" pitchFamily="34" charset="0"/>
              </a:rPr>
              <a:t>Loebs</a:t>
            </a:r>
            <a:r>
              <a:rPr lang="en-GB" sz="1600" b="0" i="0" u="none" strike="noStrike" dirty="0">
                <a:solidFill>
                  <a:srgbClr val="383838"/>
                </a:solidFill>
                <a:effectLst/>
                <a:latin typeface="Lato" panose="020F0502020204030203" pitchFamily="34" charset="0"/>
              </a:rPr>
              <a:t>: try to find the most recent versions: online ones are </a:t>
            </a:r>
            <a:r>
              <a:rPr lang="en-GB" sz="1600" dirty="0">
                <a:solidFill>
                  <a:srgbClr val="383838"/>
                </a:solidFill>
                <a:latin typeface="Lato" panose="020F0502020204030203" pitchFamily="34" charset="0"/>
              </a:rPr>
              <a:t>up to date </a:t>
            </a:r>
            <a:r>
              <a:rPr lang="en-GB" sz="1600" u="sng" dirty="0">
                <a:solidFill>
                  <a:srgbClr val="383838"/>
                </a:solidFill>
                <a:latin typeface="Lato" panose="020F0502020204030203" pitchFamily="34" charset="0"/>
              </a:rPr>
              <a:t>where a recent edition is available</a:t>
            </a:r>
            <a:r>
              <a:rPr lang="en-GB" sz="1600" dirty="0">
                <a:solidFill>
                  <a:srgbClr val="383838"/>
                </a:solidFill>
                <a:latin typeface="Lato" panose="020F0502020204030203" pitchFamily="34" charset="0"/>
              </a:rPr>
              <a:t>, as with these ones for Greek theatre)</a:t>
            </a:r>
            <a:br>
              <a:rPr lang="en-GB" sz="1600" b="0" i="0" u="none" strike="noStrike" dirty="0">
                <a:solidFill>
                  <a:srgbClr val="383838"/>
                </a:solidFill>
                <a:effectLst/>
                <a:latin typeface="Lato" panose="020F0502020204030203" pitchFamily="34" charset="0"/>
              </a:rPr>
            </a:br>
            <a:endParaRPr lang="en-GB" sz="1600" b="0" i="0" u="none" strike="noStrike" dirty="0">
              <a:solidFill>
                <a:srgbClr val="383838"/>
              </a:solidFill>
              <a:effectLst/>
              <a:latin typeface="Lato" panose="020F0502020204030203" pitchFamily="34" charset="0"/>
            </a:endParaRPr>
          </a:p>
          <a:p>
            <a:pPr marL="0" indent="0" algn="l">
              <a:buNone/>
            </a:pPr>
            <a:r>
              <a:rPr lang="en-GB" sz="1600" dirty="0">
                <a:solidFill>
                  <a:srgbClr val="383838"/>
                </a:solidFill>
                <a:latin typeface="Lato" panose="020F0502020204030203" pitchFamily="34" charset="0"/>
              </a:rPr>
              <a:t>For those with an interest in historiography, we can recommend the following translations of </a:t>
            </a:r>
            <a:r>
              <a:rPr lang="en-GB" sz="1600" b="1" dirty="0">
                <a:solidFill>
                  <a:srgbClr val="383838"/>
                </a:solidFill>
                <a:latin typeface="Lato" panose="020F0502020204030203" pitchFamily="34" charset="0"/>
              </a:rPr>
              <a:t>Herodotus</a:t>
            </a:r>
            <a:r>
              <a:rPr lang="en-GB" sz="1600" dirty="0">
                <a:solidFill>
                  <a:srgbClr val="383838"/>
                </a:solidFill>
                <a:latin typeface="Lato" panose="020F0502020204030203" pitchFamily="34" charset="0"/>
              </a:rPr>
              <a:t> and </a:t>
            </a:r>
            <a:r>
              <a:rPr lang="en-GB" sz="1600" b="1" dirty="0">
                <a:solidFill>
                  <a:srgbClr val="383838"/>
                </a:solidFill>
                <a:latin typeface="Lato" panose="020F0502020204030203" pitchFamily="34" charset="0"/>
              </a:rPr>
              <a:t>Thucydides</a:t>
            </a:r>
            <a:r>
              <a:rPr lang="en-GB" sz="1600" dirty="0">
                <a:solidFill>
                  <a:srgbClr val="383838"/>
                </a:solidFill>
                <a:latin typeface="Lato" panose="020F0502020204030203" pitchFamily="34" charset="0"/>
              </a:rPr>
              <a:t>:</a:t>
            </a:r>
            <a:br>
              <a:rPr lang="en-GB" sz="1600" dirty="0">
                <a:solidFill>
                  <a:srgbClr val="383838"/>
                </a:solidFill>
                <a:latin typeface="Lato" panose="020F0502020204030203" pitchFamily="34" charset="0"/>
              </a:rPr>
            </a:br>
            <a:br>
              <a:rPr lang="en-GB" sz="1600" dirty="0">
                <a:solidFill>
                  <a:srgbClr val="383838"/>
                </a:solidFill>
                <a:latin typeface="Lato" panose="020F0502020204030203" pitchFamily="34" charset="0"/>
              </a:rPr>
            </a:br>
            <a:r>
              <a:rPr lang="en-GB" sz="1600" dirty="0">
                <a:solidFill>
                  <a:srgbClr val="383838"/>
                </a:solidFill>
                <a:latin typeface="Lato" panose="020F0502020204030203" pitchFamily="34" charset="0"/>
              </a:rPr>
              <a:t>Herodotus, </a:t>
            </a:r>
            <a:r>
              <a:rPr lang="en-GB" sz="1600" i="1" dirty="0">
                <a:solidFill>
                  <a:srgbClr val="383838"/>
                </a:solidFill>
                <a:latin typeface="Lato" panose="020F0502020204030203" pitchFamily="34" charset="0"/>
              </a:rPr>
              <a:t>The Histories</a:t>
            </a:r>
            <a:r>
              <a:rPr lang="en-GB" sz="1600" dirty="0">
                <a:solidFill>
                  <a:srgbClr val="383838"/>
                </a:solidFill>
                <a:latin typeface="Lato" panose="020F0502020204030203" pitchFamily="34" charset="0"/>
              </a:rPr>
              <a:t> (Robin Waterfield, Oxford World’s Classics, or Aubrey De </a:t>
            </a:r>
            <a:r>
              <a:rPr lang="en-GB" sz="1600" dirty="0" err="1">
                <a:solidFill>
                  <a:srgbClr val="383838"/>
                </a:solidFill>
                <a:latin typeface="Lato" panose="020F0502020204030203" pitchFamily="34" charset="0"/>
              </a:rPr>
              <a:t>Selincourt</a:t>
            </a:r>
            <a:r>
              <a:rPr lang="en-GB" sz="1600" dirty="0">
                <a:solidFill>
                  <a:srgbClr val="383838"/>
                </a:solidFill>
                <a:latin typeface="Lato" panose="020F0502020204030203" pitchFamily="34" charset="0"/>
              </a:rPr>
              <a:t> or Tom Holland – two different Penguin versions);</a:t>
            </a:r>
            <a:br>
              <a:rPr lang="en-GB" sz="1600" dirty="0">
                <a:solidFill>
                  <a:srgbClr val="383838"/>
                </a:solidFill>
                <a:latin typeface="Lato" panose="020F0502020204030203" pitchFamily="34" charset="0"/>
              </a:rPr>
            </a:br>
            <a:br>
              <a:rPr lang="en-GB" sz="1600" dirty="0">
                <a:solidFill>
                  <a:srgbClr val="383838"/>
                </a:solidFill>
                <a:latin typeface="Lato" panose="020F0502020204030203" pitchFamily="34" charset="0"/>
              </a:rPr>
            </a:br>
            <a:r>
              <a:rPr lang="en-GB" sz="1600" dirty="0">
                <a:solidFill>
                  <a:srgbClr val="383838"/>
                </a:solidFill>
                <a:latin typeface="Lato" panose="020F0502020204030203" pitchFamily="34" charset="0"/>
              </a:rPr>
              <a:t>Thucydides, </a:t>
            </a:r>
            <a:r>
              <a:rPr lang="en-GB" sz="1600" i="1" dirty="0">
                <a:solidFill>
                  <a:srgbClr val="383838"/>
                </a:solidFill>
                <a:latin typeface="Lato" panose="020F0502020204030203" pitchFamily="34" charset="0"/>
              </a:rPr>
              <a:t>The History of the Peloponnesian War</a:t>
            </a:r>
            <a:r>
              <a:rPr lang="en-GB" sz="1600" dirty="0">
                <a:solidFill>
                  <a:srgbClr val="383838"/>
                </a:solidFill>
                <a:latin typeface="Lato" panose="020F0502020204030203" pitchFamily="34" charset="0"/>
              </a:rPr>
              <a:t>: Rex Warner (Penguin) or Steven Lattimore (Hackett) – latter is more in tune with the specific challenges of Thucydidean prose-style).</a:t>
            </a:r>
            <a:br>
              <a:rPr lang="en-GB" sz="1600" dirty="0">
                <a:solidFill>
                  <a:srgbClr val="383838"/>
                </a:solidFill>
                <a:latin typeface="Lato" panose="020F0502020204030203" pitchFamily="34" charset="0"/>
              </a:rPr>
            </a:br>
            <a:br>
              <a:rPr lang="en-GB" sz="1600" dirty="0">
                <a:solidFill>
                  <a:srgbClr val="383838"/>
                </a:solidFill>
                <a:latin typeface="Lato" panose="020F0502020204030203" pitchFamily="34" charset="0"/>
              </a:rPr>
            </a:br>
            <a:endParaRPr lang="en-GB" sz="1600" b="0" i="0" u="none" strike="noStrike" dirty="0">
              <a:solidFill>
                <a:srgbClr val="383838"/>
              </a:solidFill>
              <a:effectLst/>
              <a:latin typeface="Lato" panose="020F0502020204030203" pitchFamily="34" charset="0"/>
            </a:endParaRPr>
          </a:p>
          <a:p>
            <a:pPr marL="0" indent="0" algn="l">
              <a:buNone/>
            </a:pPr>
            <a:endParaRPr lang="en-GB" sz="1600" b="0" i="0" u="none" strike="noStrike" dirty="0">
              <a:solidFill>
                <a:srgbClr val="383838"/>
              </a:solidFill>
              <a:effectLst/>
              <a:latin typeface="Lato" panose="020F0502020204030203" pitchFamily="34" charset="0"/>
            </a:endParaRPr>
          </a:p>
          <a:p>
            <a:pPr marL="0" indent="0">
              <a:buNone/>
            </a:pPr>
            <a:endParaRPr lang="en-GB" sz="2400" dirty="0"/>
          </a:p>
          <a:p>
            <a:pPr marL="0" indent="0">
              <a:spcBef>
                <a:spcPts val="1000"/>
              </a:spcBef>
              <a:buNone/>
            </a:pPr>
            <a:endParaRPr lang="en-GB" sz="2400" b="1" u="sng" dirty="0"/>
          </a:p>
          <a:p>
            <a:pPr>
              <a:spcBef>
                <a:spcPts val="1000"/>
              </a:spcBef>
              <a:buFont typeface="Courier New" panose="02070309020205020404" pitchFamily="49" charset="0"/>
              <a:buChar char="o"/>
            </a:pPr>
            <a:endParaRPr lang="en-GB" b="1" u="sng" dirty="0"/>
          </a:p>
          <a:p>
            <a:pPr marL="0" indent="0" algn="ctr">
              <a:buNone/>
            </a:pPr>
            <a:endParaRPr lang="en-GB" dirty="0"/>
          </a:p>
        </p:txBody>
      </p:sp>
    </p:spTree>
    <p:extLst>
      <p:ext uri="{BB962C8B-B14F-4D97-AF65-F5344CB8AC3E}">
        <p14:creationId xmlns:p14="http://schemas.microsoft.com/office/powerpoint/2010/main" val="1849119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86677-0C19-8045-A8C9-A19DC5609660}"/>
              </a:ext>
            </a:extLst>
          </p:cNvPr>
          <p:cNvSpPr>
            <a:spLocks noGrp="1"/>
          </p:cNvSpPr>
          <p:nvPr>
            <p:ph type="title"/>
          </p:nvPr>
        </p:nvSpPr>
        <p:spPr/>
        <p:txBody>
          <a:bodyPr/>
          <a:lstStyle/>
          <a:p>
            <a:r>
              <a:rPr lang="en-US" sz="2400" b="1" dirty="0"/>
              <a:t>Preparatory Reading</a:t>
            </a:r>
            <a:endParaRPr lang="en-US" sz="2400" dirty="0"/>
          </a:p>
        </p:txBody>
      </p:sp>
      <p:sp>
        <p:nvSpPr>
          <p:cNvPr id="3" name="Content Placeholder 2">
            <a:extLst>
              <a:ext uri="{FF2B5EF4-FFF2-40B4-BE49-F238E27FC236}">
                <a16:creationId xmlns:a16="http://schemas.microsoft.com/office/drawing/2014/main" id="{BEA18789-5419-C34D-8C63-95FE80A04658}"/>
              </a:ext>
            </a:extLst>
          </p:cNvPr>
          <p:cNvSpPr>
            <a:spLocks noGrp="1"/>
          </p:cNvSpPr>
          <p:nvPr>
            <p:ph idx="1"/>
          </p:nvPr>
        </p:nvSpPr>
        <p:spPr>
          <a:xfrm>
            <a:off x="914399" y="1481138"/>
            <a:ext cx="7569201" cy="4056062"/>
          </a:xfrm>
        </p:spPr>
        <p:txBody>
          <a:bodyPr>
            <a:normAutofit/>
          </a:bodyPr>
          <a:lstStyle/>
          <a:p>
            <a:pPr marL="0" indent="0">
              <a:buNone/>
            </a:pPr>
            <a:r>
              <a:rPr lang="en-US" sz="2000" dirty="0"/>
              <a:t>Latin vacation reading: </a:t>
            </a:r>
            <a:endParaRPr lang="en-GB" sz="2000" b="1" dirty="0"/>
          </a:p>
          <a:p>
            <a:pPr marL="0" indent="0">
              <a:buNone/>
            </a:pPr>
            <a:r>
              <a:rPr lang="en-GB" sz="2000" b="1" dirty="0"/>
              <a:t>Virgil, </a:t>
            </a:r>
            <a:r>
              <a:rPr lang="en-GB" sz="2000" b="1" i="1" dirty="0"/>
              <a:t>Aeneid – </a:t>
            </a:r>
            <a:r>
              <a:rPr lang="en-GB" sz="2000" dirty="0"/>
              <a:t>Barry Powell (2015) </a:t>
            </a:r>
            <a:r>
              <a:rPr lang="en-GB" sz="2000" i="1" dirty="0"/>
              <a:t>The Aeneid</a:t>
            </a:r>
            <a:r>
              <a:rPr lang="en-GB" sz="2000" dirty="0"/>
              <a:t>. (OUP). </a:t>
            </a:r>
            <a:br>
              <a:rPr lang="en-GB" sz="2000" dirty="0"/>
            </a:br>
            <a:r>
              <a:rPr lang="en-GB" sz="1800" dirty="0"/>
              <a:t> </a:t>
            </a:r>
            <a:r>
              <a:rPr lang="en-GB" sz="1800" dirty="0">
                <a:solidFill>
                  <a:schemeClr val="tx1">
                    <a:lumMod val="65000"/>
                    <a:lumOff val="35000"/>
                  </a:schemeClr>
                </a:solidFill>
              </a:rPr>
              <a:t>(also! </a:t>
            </a:r>
            <a:r>
              <a:rPr lang="en-GB" sz="1800" dirty="0" err="1">
                <a:solidFill>
                  <a:schemeClr val="tx1">
                    <a:lumMod val="65000"/>
                    <a:lumOff val="35000"/>
                  </a:schemeClr>
                </a:solidFill>
              </a:rPr>
              <a:t>Shadi</a:t>
            </a:r>
            <a:r>
              <a:rPr lang="en-GB" sz="1800" dirty="0">
                <a:solidFill>
                  <a:schemeClr val="tx1">
                    <a:lumMod val="65000"/>
                    <a:lumOff val="35000"/>
                  </a:schemeClr>
                </a:solidFill>
              </a:rPr>
              <a:t> Bartsch (2020) </a:t>
            </a:r>
            <a:r>
              <a:rPr lang="en-GB" sz="1800" i="1" dirty="0">
                <a:solidFill>
                  <a:schemeClr val="tx1">
                    <a:lumMod val="65000"/>
                    <a:lumOff val="35000"/>
                  </a:schemeClr>
                </a:solidFill>
              </a:rPr>
              <a:t>The Aeneid: A New Translation. </a:t>
            </a:r>
            <a:r>
              <a:rPr lang="en-GB" sz="1800" dirty="0">
                <a:solidFill>
                  <a:schemeClr val="tx1">
                    <a:lumMod val="65000"/>
                    <a:lumOff val="35000"/>
                  </a:schemeClr>
                </a:solidFill>
              </a:rPr>
              <a:t>(Profile Books) </a:t>
            </a:r>
          </a:p>
          <a:p>
            <a:pPr marL="0" indent="0">
              <a:buNone/>
            </a:pPr>
            <a:endParaRPr lang="en-GB" sz="1800" dirty="0"/>
          </a:p>
          <a:p>
            <a:pPr marL="0" indent="0">
              <a:buNone/>
            </a:pPr>
            <a:r>
              <a:rPr lang="en-GB" sz="2000" b="1" dirty="0"/>
              <a:t>Tacitus, </a:t>
            </a:r>
            <a:r>
              <a:rPr lang="en-GB" sz="2000" b="1" i="1" dirty="0"/>
              <a:t>Agricola – </a:t>
            </a:r>
            <a:r>
              <a:rPr lang="en-GB" sz="2000" i="1" dirty="0"/>
              <a:t>A. </a:t>
            </a:r>
            <a:r>
              <a:rPr lang="en-GB" sz="2000" dirty="0"/>
              <a:t>Birley (2016) </a:t>
            </a:r>
            <a:r>
              <a:rPr lang="en-GB" sz="2000" i="1" dirty="0"/>
              <a:t>Tacitus - Agricola and Germany. </a:t>
            </a:r>
            <a:r>
              <a:rPr lang="en-GB" sz="2000" dirty="0"/>
              <a:t>(OUP)</a:t>
            </a:r>
          </a:p>
          <a:p>
            <a:pPr marL="0" indent="0">
              <a:buNone/>
            </a:pPr>
            <a:endParaRPr lang="en-GB" sz="2000" dirty="0"/>
          </a:p>
          <a:p>
            <a:pPr marL="0" indent="0">
              <a:buNone/>
            </a:pPr>
            <a:r>
              <a:rPr lang="en-GB" sz="2000" b="1" dirty="0"/>
              <a:t>Tacitus, </a:t>
            </a:r>
            <a:r>
              <a:rPr lang="en-GB" sz="2000" b="1" i="1" dirty="0"/>
              <a:t>Annales</a:t>
            </a:r>
            <a:r>
              <a:rPr lang="en-GB" sz="2000" dirty="0"/>
              <a:t> </a:t>
            </a:r>
            <a:r>
              <a:rPr lang="en-GB" sz="2000" i="1" dirty="0"/>
              <a:t>– </a:t>
            </a:r>
            <a:r>
              <a:rPr lang="en-GB" sz="2000" dirty="0"/>
              <a:t>J.C. Yardley (2008) </a:t>
            </a:r>
            <a:r>
              <a:rPr lang="en-GB" sz="2000" i="1" dirty="0"/>
              <a:t>The Annals. </a:t>
            </a:r>
            <a:r>
              <a:rPr lang="en-GB" sz="2000" dirty="0"/>
              <a:t>(Oxford World Classics) [</a:t>
            </a:r>
            <a:r>
              <a:rPr lang="en-GB" sz="2000" b="1" dirty="0"/>
              <a:t>book 4] </a:t>
            </a:r>
            <a:r>
              <a:rPr lang="en-GB" sz="2000" dirty="0"/>
              <a:t> </a:t>
            </a:r>
            <a:endParaRPr lang="en-US" sz="2000" dirty="0"/>
          </a:p>
        </p:txBody>
      </p:sp>
    </p:spTree>
    <p:extLst>
      <p:ext uri="{BB962C8B-B14F-4D97-AF65-F5344CB8AC3E}">
        <p14:creationId xmlns:p14="http://schemas.microsoft.com/office/powerpoint/2010/main" val="2152276959"/>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1236</TotalTime>
  <Words>2996</Words>
  <Application>Microsoft Macintosh PowerPoint</Application>
  <PresentationFormat>On-screen Show (4:3)</PresentationFormat>
  <Paragraphs>268</Paragraphs>
  <Slides>19</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Arial</vt:lpstr>
      <vt:lpstr>Avenir Next</vt:lpstr>
      <vt:lpstr>Calibri</vt:lpstr>
      <vt:lpstr>Courier New</vt:lpstr>
      <vt:lpstr>Goudy Old Style</vt:lpstr>
      <vt:lpstr>Impact</vt:lpstr>
      <vt:lpstr>Lato</vt:lpstr>
      <vt:lpstr>Rockwell</vt:lpstr>
      <vt:lpstr>Times New Roman</vt:lpstr>
      <vt:lpstr>Wingdings</vt:lpstr>
      <vt:lpstr>Inkwell</vt:lpstr>
      <vt:lpstr>Encounters with Greek and Latin Texts (CX113 &amp; CX114)     Pre-Module   Orientation Session              Prof David Fearn &amp;     Dr Nicolas Liney  </vt:lpstr>
      <vt:lpstr>PowerPoint Presentation</vt:lpstr>
      <vt:lpstr>PowerPoint Presentation</vt:lpstr>
      <vt:lpstr>PowerPoint Presentation</vt:lpstr>
      <vt:lpstr>PowerPoint Presentation</vt:lpstr>
      <vt:lpstr>PowerPoint Presentation</vt:lpstr>
      <vt:lpstr>Preparatory Reading</vt:lpstr>
      <vt:lpstr>PowerPoint Presentation</vt:lpstr>
      <vt:lpstr>Preparatory Reading</vt:lpstr>
      <vt:lpstr>PowerPoint Presentation</vt:lpstr>
      <vt:lpstr>Case-study 1, Greek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Encounters with Greek and Latin Texts (CX113 &amp; CX114)     Pre-Module   Orientation Session              Prof David Fearn &amp;     Dr Nicolas Liney  </dc:title>
  <cp:lastModifiedBy>Fearn, David</cp:lastModifiedBy>
  <cp:revision>47</cp:revision>
  <dcterms:modified xsi:type="dcterms:W3CDTF">2024-12-04T21:09:12Z</dcterms:modified>
</cp:coreProperties>
</file>