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65" r:id="rId3"/>
    <p:sldId id="257" r:id="rId4"/>
    <p:sldId id="262" r:id="rId5"/>
    <p:sldId id="260" r:id="rId6"/>
    <p:sldId id="263"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09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459"/>
    <p:restoredTop sz="91436" autoAdjust="0"/>
  </p:normalViewPr>
  <p:slideViewPr>
    <p:cSldViewPr snapToGrid="0" snapToObjects="1">
      <p:cViewPr varScale="1">
        <p:scale>
          <a:sx n="85" d="100"/>
          <a:sy n="85" d="100"/>
        </p:scale>
        <p:origin x="184" y="4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F38902-0E8A-5F4D-8E75-6A41EB4F633F}" type="datetimeFigureOut">
              <a:rPr lang="en-US" smtClean="0"/>
              <a:t>9/7/26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0D68E5-D792-CA41-A1B5-2449714C3A07}" type="slidenum">
              <a:rPr lang="en-US" smtClean="0"/>
              <a:t>‹#›</a:t>
            </a:fld>
            <a:endParaRPr lang="en-US"/>
          </a:p>
        </p:txBody>
      </p:sp>
    </p:spTree>
    <p:extLst>
      <p:ext uri="{BB962C8B-B14F-4D97-AF65-F5344CB8AC3E}">
        <p14:creationId xmlns:p14="http://schemas.microsoft.com/office/powerpoint/2010/main" val="1527066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0D68E5-D792-CA41-A1B5-2449714C3A07}" type="slidenum">
              <a:rPr lang="en-US" smtClean="0"/>
              <a:t>1</a:t>
            </a:fld>
            <a:endParaRPr lang="en-US"/>
          </a:p>
        </p:txBody>
      </p:sp>
    </p:spTree>
    <p:extLst>
      <p:ext uri="{BB962C8B-B14F-4D97-AF65-F5344CB8AC3E}">
        <p14:creationId xmlns:p14="http://schemas.microsoft.com/office/powerpoint/2010/main" val="1512974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it-IT"/>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2DF66AD8-BC4A-4004-9882-414398D930CA}" type="datetimeFigureOut">
              <a:rPr lang="en-US" smtClean="0"/>
              <a:t>9/7/26</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B9D2C864-9362-43C7-A136-D9C41D93A96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Click to edit Master title style</a:t>
            </a:r>
            <a:endParaRPr/>
          </a:p>
        </p:txBody>
      </p:sp>
      <p:sp>
        <p:nvSpPr>
          <p:cNvPr id="3" name="Content Placeholder 2"/>
          <p:cNvSpPr>
            <a:spLocks noGrp="1"/>
          </p:cNvSpPr>
          <p:nvPr>
            <p:ph idx="1"/>
          </p:nvPr>
        </p:nvSpPr>
        <p:spPr/>
        <p:txBody>
          <a:bodyPr/>
          <a:lstStyle>
            <a:lvl5pPr>
              <a:defRPr/>
            </a:lvl5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it-IT"/>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it-IT"/>
              <a:t>Click to edit Master title style</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Click to edit Master subtitle style</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2DF66AD8-BC4A-4004-9882-414398D930CA}" type="datetimeFigureOut">
              <a:rPr lang="en-US" smtClean="0"/>
              <a:t>9/7/26</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B9D2C864-9362-43C7-A136-D9C41D93A96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it-IT"/>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it-IT"/>
              <a:t>Click to edit Master text styles</a:t>
            </a:r>
          </a:p>
        </p:txBody>
      </p:sp>
      <p:sp>
        <p:nvSpPr>
          <p:cNvPr id="4" name="Date Placeholder 3"/>
          <p:cNvSpPr>
            <a:spLocks noGrp="1"/>
          </p:cNvSpPr>
          <p:nvPr>
            <p:ph type="dt" sz="half" idx="10"/>
          </p:nvPr>
        </p:nvSpPr>
        <p:spPr/>
        <p:txBody>
          <a:bodyPr/>
          <a:lstStyle/>
          <a:p>
            <a:fld id="{2DF66AD8-BC4A-4004-9882-414398D930CA}"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it-IT"/>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it-IT"/>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Click to edit Master text styles</a:t>
            </a:r>
          </a:p>
        </p:txBody>
      </p:sp>
      <p:sp>
        <p:nvSpPr>
          <p:cNvPr id="4" name="Date Placeholder 3"/>
          <p:cNvSpPr>
            <a:spLocks noGrp="1"/>
          </p:cNvSpPr>
          <p:nvPr>
            <p:ph type="dt" sz="half" idx="10"/>
          </p:nvPr>
        </p:nvSpPr>
        <p:spPr/>
        <p:txBody>
          <a:bodyPr/>
          <a:lstStyle/>
          <a:p>
            <a:fld id="{2DF66AD8-BC4A-4004-9882-414398D930CA}"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it-IT"/>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it-IT"/>
              <a:t>Drag picture to placeholder or click icon to add</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
        <p:nvSpPr>
          <p:cNvPr id="7" name="Date Placeholder 6"/>
          <p:cNvSpPr>
            <a:spLocks noGrp="1"/>
          </p:cNvSpPr>
          <p:nvPr>
            <p:ph type="dt" sz="half" idx="10"/>
          </p:nvPr>
        </p:nvSpPr>
        <p:spPr/>
        <p:txBody>
          <a:bodyPr/>
          <a:lstStyle/>
          <a:p>
            <a:fld id="{2DF66AD8-BC4A-4004-9882-414398D930CA}" type="datetimeFigureOut">
              <a:rPr lang="en-US" smtClean="0"/>
              <a:t>9/7/26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D2C864-9362-43C7-A136-D9C41D93A96D}" type="slidenum">
              <a:rPr lang="en-US" smtClean="0"/>
              <a:t>‹#›</a:t>
            </a:fld>
            <a:endParaRPr lang="en-US"/>
          </a:p>
        </p:txBody>
      </p:sp>
      <p:pic>
        <p:nvPicPr>
          <p:cNvPr id="11" name="Picture 10" descr="Comparison-Underline.png"/>
          <p:cNvPicPr>
            <a:picLocks noChangeAspect="1"/>
          </p:cNvPicPr>
          <p:nvPr/>
        </p:nvPicPr>
        <p:blipFill>
          <a:blip/>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Click to edit Master title style</a:t>
            </a:r>
            <a:endParaRPr/>
          </a:p>
        </p:txBody>
      </p:sp>
      <p:sp>
        <p:nvSpPr>
          <p:cNvPr id="5" name="Date Placeholder 4"/>
          <p:cNvSpPr>
            <a:spLocks noGrp="1"/>
          </p:cNvSpPr>
          <p:nvPr>
            <p:ph type="dt" sz="half" idx="10"/>
          </p:nvPr>
        </p:nvSpPr>
        <p:spPr/>
        <p:txBody>
          <a:bodyPr/>
          <a:lstStyle/>
          <a:p>
            <a:fld id="{2DF66AD8-BC4A-4004-9882-414398D930CA}"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Click to edit Master title style</a:t>
            </a:r>
            <a:endParaRPr/>
          </a:p>
        </p:txBody>
      </p:sp>
      <p:sp>
        <p:nvSpPr>
          <p:cNvPr id="3" name="Date Placeholder 2"/>
          <p:cNvSpPr>
            <a:spLocks noGrp="1"/>
          </p:cNvSpPr>
          <p:nvPr>
            <p:ph type="dt" sz="half" idx="10"/>
          </p:nvPr>
        </p:nvSpPr>
        <p:spPr/>
        <p:txBody>
          <a:bodyPr/>
          <a:lstStyle/>
          <a:p>
            <a:fld id="{2DF66AD8-BC4A-4004-9882-414398D930CA}" type="datetimeFigureOut">
              <a:rPr lang="en-US" smtClean="0"/>
              <a:t>9/7/26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66AD8-BC4A-4004-9882-414398D930CA}" type="datetimeFigureOut">
              <a:rPr lang="en-US" smtClean="0"/>
              <a:t>9/7/26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it-IT"/>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it-IT"/>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it-IT"/>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it-IT"/>
              <a:t>Drag picture to placeholder or click icon to add</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it-IT"/>
              <a:t>Drag picture to placeholder or click icon to add</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it-IT"/>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it-IT"/>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it-IT"/>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it-IT"/>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it-IT"/>
              <a:t>Drag picture to placeholder or click icon to add</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it-IT"/>
              <a:t>Drag picture to placeholder or click icon to add</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9/7/26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it-IT"/>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9/7/26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it-IT"/>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it-IT"/>
              <a:t>Click to edit Master text styles</a:t>
            </a:r>
          </a:p>
          <a:p>
            <a:pPr lvl="1"/>
            <a:r>
              <a:rPr lang="it-IT"/>
              <a:t>Second level</a:t>
            </a:r>
          </a:p>
          <a:p>
            <a:pPr lvl="2"/>
            <a:r>
              <a:rPr lang="it-IT"/>
              <a:t>Third level</a:t>
            </a:r>
          </a:p>
          <a:p>
            <a:pPr lvl="3"/>
            <a:r>
              <a:rPr lang="it-IT"/>
              <a:t>Fourth level</a:t>
            </a:r>
          </a:p>
          <a:p>
            <a:pPr lvl="4"/>
            <a:r>
              <a:rPr lang="it-IT"/>
              <a:t>Fifth level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2DF66AD8-BC4A-4004-9882-414398D930CA}" type="datetimeFigureOut">
              <a:rPr lang="en-US" smtClean="0"/>
              <a:t>9/7/26</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B9D2C864-9362-43C7-A136-D9C41D93A96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loebclassic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2395" y="2798423"/>
            <a:ext cx="7991605" cy="3928948"/>
          </a:xfrm>
        </p:spPr>
        <p:txBody>
          <a:bodyPr/>
          <a:lstStyle/>
          <a:p>
            <a:r>
              <a:rPr lang="en-US" dirty="0">
                <a:solidFill>
                  <a:srgbClr val="800000"/>
                </a:solidFill>
              </a:rPr>
              <a:t>Encounters with Greek Texts (CX113)</a:t>
            </a:r>
            <a:br>
              <a:rPr lang="en-US" dirty="0">
                <a:solidFill>
                  <a:srgbClr val="800000"/>
                </a:solidFill>
              </a:rPr>
            </a:br>
            <a:br>
              <a:rPr lang="en-US" dirty="0">
                <a:solidFill>
                  <a:srgbClr val="800000"/>
                </a:solidFill>
              </a:rPr>
            </a:br>
            <a:r>
              <a:rPr lang="en-US" dirty="0">
                <a:solidFill>
                  <a:srgbClr val="800000"/>
                </a:solidFill>
              </a:rPr>
              <a:t>			Taster Slides</a:t>
            </a:r>
            <a:br>
              <a:rPr lang="en-US" dirty="0">
                <a:solidFill>
                  <a:srgbClr val="800000"/>
                </a:solidFill>
              </a:rPr>
            </a:br>
            <a:br>
              <a:rPr lang="en-US" dirty="0">
                <a:solidFill>
                  <a:srgbClr val="800000"/>
                </a:solidFill>
              </a:rPr>
            </a:br>
            <a:r>
              <a:rPr lang="en-US" dirty="0">
                <a:solidFill>
                  <a:srgbClr val="800000"/>
                </a:solidFill>
              </a:rPr>
              <a:t>         		</a:t>
            </a:r>
            <a:r>
              <a:rPr lang="en-US" sz="4000" dirty="0">
                <a:solidFill>
                  <a:srgbClr val="800000"/>
                </a:solidFill>
              </a:rPr>
              <a:t>Prof David Fearn</a:t>
            </a:r>
            <a:br>
              <a:rPr lang="en-US" sz="4000" dirty="0">
                <a:solidFill>
                  <a:srgbClr val="800000"/>
                </a:solidFill>
              </a:rPr>
            </a:br>
            <a:r>
              <a:rPr lang="en-US" sz="4000" dirty="0">
                <a:solidFill>
                  <a:srgbClr val="800000"/>
                </a:solidFill>
              </a:rPr>
              <a:t>			Module Convenor</a:t>
            </a:r>
            <a:br>
              <a:rPr lang="en-US" dirty="0">
                <a:solidFill>
                  <a:srgbClr val="800000"/>
                </a:solidFill>
              </a:rPr>
            </a:br>
            <a:br>
              <a:rPr lang="en-US" dirty="0">
                <a:solidFill>
                  <a:srgbClr val="800000"/>
                </a:solidFill>
              </a:rPr>
            </a:br>
            <a:endParaRPr lang="en-US" dirty="0"/>
          </a:p>
        </p:txBody>
      </p:sp>
      <p:pic>
        <p:nvPicPr>
          <p:cNvPr id="3" name="Audio Recording 7 Sep 2026 at 15:20:53">
            <a:hlinkClick r:id="" action="ppaction://media"/>
            <a:extLst>
              <a:ext uri="{FF2B5EF4-FFF2-40B4-BE49-F238E27FC236}">
                <a16:creationId xmlns:a16="http://schemas.microsoft.com/office/drawing/2014/main" id="{96DE1C73-2167-E897-DF89-37B44935459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23200" y="5660869"/>
            <a:ext cx="812800" cy="812800"/>
          </a:xfrm>
          <a:prstGeom prst="rect">
            <a:avLst/>
          </a:prstGeom>
        </p:spPr>
      </p:pic>
    </p:spTree>
    <p:extLst>
      <p:ext uri="{BB962C8B-B14F-4D97-AF65-F5344CB8AC3E}">
        <p14:creationId xmlns:p14="http://schemas.microsoft.com/office/powerpoint/2010/main" val="41709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2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7B67567-B4EF-C29A-8E6D-8B6CF1AD0204}"/>
              </a:ext>
            </a:extLst>
          </p:cNvPr>
          <p:cNvSpPr txBox="1"/>
          <p:nvPr/>
        </p:nvSpPr>
        <p:spPr>
          <a:xfrm>
            <a:off x="287215" y="0"/>
            <a:ext cx="8569570" cy="7417415"/>
          </a:xfrm>
          <a:prstGeom prst="rect">
            <a:avLst/>
          </a:prstGeom>
          <a:noFill/>
        </p:spPr>
        <p:txBody>
          <a:bodyPr wrap="square">
            <a:spAutoFit/>
          </a:bodyPr>
          <a:lstStyle/>
          <a:p>
            <a:r>
              <a:rPr lang="en-US" sz="1700" dirty="0">
                <a:latin typeface="Lato" panose="020F0502020204030203" pitchFamily="34" charset="0"/>
                <a:ea typeface="Lato" panose="020F0502020204030203" pitchFamily="34" charset="0"/>
                <a:cs typeface="Lato" panose="020F0502020204030203" pitchFamily="34" charset="0"/>
              </a:rPr>
              <a:t>This module, as with its direct counterpart Encounters with Latin Texts, is taught via texts in translation, but providing parallel original-language content, especially for Classics Q800 and Classics &amp; English students.</a:t>
            </a:r>
          </a:p>
          <a:p>
            <a:endParaRPr lang="en-US" sz="1700" dirty="0">
              <a:latin typeface="Lato" panose="020F0502020204030203" pitchFamily="34" charset="0"/>
              <a:ea typeface="Lato" panose="020F0502020204030203" pitchFamily="34" charset="0"/>
              <a:cs typeface="Lato" panose="020F0502020204030203" pitchFamily="34" charset="0"/>
            </a:endParaRPr>
          </a:p>
          <a:p>
            <a:r>
              <a:rPr lang="en-US" sz="1700" dirty="0">
                <a:latin typeface="Lato" panose="020F0502020204030203" pitchFamily="34" charset="0"/>
                <a:ea typeface="Lato" panose="020F0502020204030203" pitchFamily="34" charset="0"/>
                <a:cs typeface="Lato" panose="020F0502020204030203" pitchFamily="34" charset="0"/>
              </a:rPr>
              <a:t>A fuller pre-module induction will be held at the end of term 1 for both modules.</a:t>
            </a:r>
          </a:p>
          <a:p>
            <a:endParaRPr lang="en-US" sz="1700" dirty="0">
              <a:latin typeface="Lato" panose="020F0502020204030203" pitchFamily="34" charset="0"/>
              <a:ea typeface="Lato" panose="020F0502020204030203" pitchFamily="34" charset="0"/>
              <a:cs typeface="Lato" panose="020F0502020204030203" pitchFamily="34" charset="0"/>
            </a:endParaRPr>
          </a:p>
          <a:p>
            <a:r>
              <a:rPr lang="en-US" sz="1700" dirty="0">
                <a:latin typeface="Lato" panose="020F0502020204030203" pitchFamily="34" charset="0"/>
                <a:ea typeface="Lato" panose="020F0502020204030203" pitchFamily="34" charset="0"/>
                <a:cs typeface="Lato" panose="020F0502020204030203" pitchFamily="34" charset="0"/>
              </a:rPr>
              <a:t>It offers an </a:t>
            </a:r>
            <a:r>
              <a:rPr lang="en-US" sz="1700" dirty="0">
                <a:solidFill>
                  <a:srgbClr val="FF0000"/>
                </a:solidFill>
                <a:latin typeface="Lato" panose="020F0502020204030203" pitchFamily="34" charset="0"/>
                <a:ea typeface="Lato" panose="020F0502020204030203" pitchFamily="34" charset="0"/>
                <a:cs typeface="Lato" panose="020F0502020204030203" pitchFamily="34" charset="0"/>
              </a:rPr>
              <a:t>Introduction to many different kinds of Classical texts </a:t>
            </a:r>
            <a:r>
              <a:rPr lang="en-US" sz="1700" dirty="0">
                <a:latin typeface="Lato" panose="020F0502020204030203" pitchFamily="34" charset="0"/>
                <a:ea typeface="Lato" panose="020F0502020204030203" pitchFamily="34" charset="0"/>
                <a:cs typeface="Lato" panose="020F0502020204030203" pitchFamily="34" charset="0"/>
              </a:rPr>
              <a:t>written in </a:t>
            </a:r>
            <a:r>
              <a:rPr lang="en-US" sz="1700" dirty="0">
                <a:solidFill>
                  <a:srgbClr val="FF0000"/>
                </a:solidFill>
                <a:latin typeface="Lato" panose="020F0502020204030203" pitchFamily="34" charset="0"/>
                <a:ea typeface="Lato" panose="020F0502020204030203" pitchFamily="34" charset="0"/>
                <a:cs typeface="Lato" panose="020F0502020204030203" pitchFamily="34" charset="0"/>
              </a:rPr>
              <a:t>a variety of genres and forms</a:t>
            </a:r>
            <a:r>
              <a:rPr lang="en-US" sz="1700" dirty="0">
                <a:latin typeface="Lato" panose="020F0502020204030203" pitchFamily="34" charset="0"/>
                <a:ea typeface="Lato" panose="020F0502020204030203" pitchFamily="34" charset="0"/>
                <a:cs typeface="Lato" panose="020F0502020204030203" pitchFamily="34" charset="0"/>
              </a:rPr>
              <a:t>, including historiographical, epigraphic and rhetorical texts, and literary texts in poetry and prose, from the canonical to the marginal and ‘sub-literary’ (e.g. epigraphic/epigrammatic texts), categories whose definitions may have changed over time. </a:t>
            </a:r>
          </a:p>
          <a:p>
            <a:endParaRPr lang="en-US" sz="1700" dirty="0">
              <a:latin typeface="Lato" panose="020F0502020204030203" pitchFamily="34" charset="0"/>
              <a:ea typeface="Lato" panose="020F0502020204030203" pitchFamily="34" charset="0"/>
              <a:cs typeface="Lato" panose="020F0502020204030203" pitchFamily="34" charset="0"/>
            </a:endParaRPr>
          </a:p>
          <a:p>
            <a:r>
              <a:rPr lang="en-US" sz="1700" dirty="0">
                <a:latin typeface="Lato" panose="020F0502020204030203" pitchFamily="34" charset="0"/>
                <a:ea typeface="Lato" panose="020F0502020204030203" pitchFamily="34" charset="0"/>
                <a:cs typeface="Lato" panose="020F0502020204030203" pitchFamily="34" charset="0"/>
              </a:rPr>
              <a:t>As well as </a:t>
            </a:r>
            <a:r>
              <a:rPr lang="en-US" sz="1700" dirty="0">
                <a:solidFill>
                  <a:srgbClr val="FF0000"/>
                </a:solidFill>
                <a:latin typeface="Lato" panose="020F0502020204030203" pitchFamily="34" charset="0"/>
                <a:ea typeface="Lato" panose="020F0502020204030203" pitchFamily="34" charset="0"/>
                <a:cs typeface="Lato" panose="020F0502020204030203" pitchFamily="34" charset="0"/>
              </a:rPr>
              <a:t>expanding awareness </a:t>
            </a:r>
            <a:r>
              <a:rPr lang="en-US" sz="1700" dirty="0">
                <a:latin typeface="Lato" panose="020F0502020204030203" pitchFamily="34" charset="0"/>
                <a:ea typeface="Lato" panose="020F0502020204030203" pitchFamily="34" charset="0"/>
                <a:cs typeface="Lato" panose="020F0502020204030203" pitchFamily="34" charset="0"/>
              </a:rPr>
              <a:t>of the texts Classicists study across different sub-fields (for instance, philology, archaeology, ancient history), these modules will explore critically the range of methodologies and approaches used in the interpretation of ancient texts in their cultural and political contexts, and allow students to test out these skills in their own responses to texts. </a:t>
            </a:r>
          </a:p>
          <a:p>
            <a:endParaRPr lang="en-US" sz="1700" dirty="0">
              <a:latin typeface="Lato" panose="020F0502020204030203" pitchFamily="34" charset="0"/>
              <a:ea typeface="Lato" panose="020F0502020204030203" pitchFamily="34" charset="0"/>
              <a:cs typeface="Lato" panose="020F0502020204030203" pitchFamily="34" charset="0"/>
            </a:endParaRPr>
          </a:p>
          <a:p>
            <a:r>
              <a:rPr lang="en-US" sz="1700" dirty="0">
                <a:latin typeface="Lato" panose="020F0502020204030203" pitchFamily="34" charset="0"/>
                <a:ea typeface="Lato" panose="020F0502020204030203" pitchFamily="34" charset="0"/>
                <a:cs typeface="Lato" panose="020F0502020204030203" pitchFamily="34" charset="0"/>
              </a:rPr>
              <a:t>What is it to read a poem, for example, as a historian? </a:t>
            </a:r>
            <a:r>
              <a:rPr lang="en-US" sz="1700" dirty="0">
                <a:solidFill>
                  <a:srgbClr val="FF0000"/>
                </a:solidFill>
                <a:latin typeface="Lato" panose="020F0502020204030203" pitchFamily="34" charset="0"/>
                <a:ea typeface="Lato" panose="020F0502020204030203" pitchFamily="34" charset="0"/>
                <a:cs typeface="Lato" panose="020F0502020204030203" pitchFamily="34" charset="0"/>
              </a:rPr>
              <a:t>What kinds of intellectual-emotional encounters might we have with ancient texts? </a:t>
            </a:r>
            <a:r>
              <a:rPr lang="en-US" sz="1700" dirty="0">
                <a:latin typeface="Lato" panose="020F0502020204030203" pitchFamily="34" charset="0"/>
                <a:ea typeface="Lato" panose="020F0502020204030203" pitchFamily="34" charset="0"/>
                <a:cs typeface="Lato" panose="020F0502020204030203" pitchFamily="34" charset="0"/>
              </a:rPr>
              <a:t>What can they do for us, as Classicists? But also, what might they do to us, in terms of exposing us to different experiences and different ways of viewing the world that matter to us now? </a:t>
            </a:r>
          </a:p>
          <a:p>
            <a:endParaRPr lang="en-US" sz="1700" dirty="0">
              <a:latin typeface="Lato" panose="020F0502020204030203" pitchFamily="34" charset="0"/>
              <a:ea typeface="Lato" panose="020F0502020204030203" pitchFamily="34" charset="0"/>
              <a:cs typeface="Lato" panose="020F0502020204030203" pitchFamily="34" charset="0"/>
            </a:endParaRPr>
          </a:p>
          <a:p>
            <a:r>
              <a:rPr lang="en-US" sz="1700" dirty="0">
                <a:solidFill>
                  <a:srgbClr val="FF0000"/>
                </a:solidFill>
                <a:latin typeface="Lato" panose="020F0502020204030203" pitchFamily="34" charset="0"/>
                <a:ea typeface="Lato" panose="020F0502020204030203" pitchFamily="34" charset="0"/>
                <a:cs typeface="Lato" panose="020F0502020204030203" pitchFamily="34" charset="0"/>
              </a:rPr>
              <a:t>What do we know, and what can we never quite know, about ancient experiences of reading, listening to, or coming across a text, which might be studied in a library, performed in a theatre or recitation hall, or spotted on a wall or monument? </a:t>
            </a:r>
          </a:p>
          <a:p>
            <a:endParaRPr lang="en-US" sz="1700" dirty="0">
              <a:latin typeface="Lato" panose="020F0502020204030203" pitchFamily="34" charset="0"/>
              <a:ea typeface="Lato" panose="020F0502020204030203" pitchFamily="34" charset="0"/>
              <a:cs typeface="Lato" panose="020F0502020204030203" pitchFamily="34" charset="0"/>
            </a:endParaRPr>
          </a:p>
        </p:txBody>
      </p:sp>
      <p:pic>
        <p:nvPicPr>
          <p:cNvPr id="2" name="Audio Recording 7 Sep 2026 at 15:25:32">
            <a:hlinkClick r:id="" action="ppaction://media"/>
            <a:extLst>
              <a:ext uri="{FF2B5EF4-FFF2-40B4-BE49-F238E27FC236}">
                <a16:creationId xmlns:a16="http://schemas.microsoft.com/office/drawing/2014/main" id="{753BB3DD-E656-3F66-3D45-43E9ED5E378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31200" y="5675859"/>
            <a:ext cx="812800" cy="812800"/>
          </a:xfrm>
          <a:prstGeom prst="rect">
            <a:avLst/>
          </a:prstGeom>
        </p:spPr>
      </p:pic>
    </p:spTree>
    <p:extLst>
      <p:ext uri="{BB962C8B-B14F-4D97-AF65-F5344CB8AC3E}">
        <p14:creationId xmlns:p14="http://schemas.microsoft.com/office/powerpoint/2010/main" val="634568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2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179A477-DF2F-EF34-7ECD-67DF1ADD74DA}"/>
              </a:ext>
            </a:extLst>
          </p:cNvPr>
          <p:cNvSpPr>
            <a:spLocks noGrp="1"/>
          </p:cNvSpPr>
          <p:nvPr>
            <p:ph idx="1"/>
          </p:nvPr>
        </p:nvSpPr>
        <p:spPr>
          <a:xfrm>
            <a:off x="664030" y="370113"/>
            <a:ext cx="7794170" cy="6381416"/>
          </a:xfrm>
        </p:spPr>
        <p:txBody>
          <a:bodyPr>
            <a:normAutofit fontScale="62500" lnSpcReduction="20000"/>
          </a:bodyPr>
          <a:lstStyle/>
          <a:p>
            <a:pPr marL="0" indent="0" algn="ctr">
              <a:spcBef>
                <a:spcPts val="1000"/>
              </a:spcBef>
              <a:buNone/>
            </a:pPr>
            <a:r>
              <a:rPr lang="en-GB" sz="3200" b="1" u="sng" dirty="0"/>
              <a:t>CX 113-15 Encounters with Greek Texts:</a:t>
            </a:r>
          </a:p>
          <a:p>
            <a:pPr marL="0" indent="0" algn="ctr">
              <a:spcBef>
                <a:spcPts val="1000"/>
              </a:spcBef>
              <a:buNone/>
            </a:pPr>
            <a:endParaRPr lang="en-GB" b="1" dirty="0"/>
          </a:p>
          <a:p>
            <a:pPr marL="0" indent="0" algn="l">
              <a:buNone/>
            </a:pPr>
            <a:r>
              <a:rPr lang="en-GB" b="1" i="0" u="none" strike="noStrike" dirty="0">
                <a:solidFill>
                  <a:srgbClr val="383838"/>
                </a:solidFill>
                <a:effectLst/>
                <a:latin typeface="Lato" panose="020F0502020204030203" pitchFamily="34" charset="0"/>
              </a:rPr>
              <a:t>Week 1: </a:t>
            </a:r>
            <a:r>
              <a:rPr lang="en-GB" b="0" i="0" u="none" strike="noStrike" dirty="0">
                <a:solidFill>
                  <a:srgbClr val="383838"/>
                </a:solidFill>
                <a:effectLst/>
                <a:latin typeface="Lato" panose="020F0502020204030203" pitchFamily="34" charset="0"/>
              </a:rPr>
              <a:t>Greek Epic 1: Encounters with Groups and Individuals (Homer, </a:t>
            </a:r>
            <a:r>
              <a:rPr lang="en-GB" b="0" i="1" u="none" strike="noStrike" dirty="0">
                <a:solidFill>
                  <a:srgbClr val="383838"/>
                </a:solidFill>
                <a:effectLst/>
                <a:latin typeface="Lato" panose="020F0502020204030203" pitchFamily="34" charset="0"/>
              </a:rPr>
              <a:t>Iliad</a:t>
            </a:r>
            <a:r>
              <a:rPr lang="en-GB" b="0" i="0" u="none" strike="noStrike" dirty="0">
                <a:solidFill>
                  <a:srgbClr val="383838"/>
                </a:solidFill>
                <a:effectLst/>
                <a:latin typeface="Lato" panose="020F0502020204030203" pitchFamily="34" charset="0"/>
              </a:rPr>
              <a:t>)</a:t>
            </a:r>
          </a:p>
          <a:p>
            <a:pPr marL="0" indent="0" algn="l">
              <a:buNone/>
            </a:pPr>
            <a:r>
              <a:rPr lang="en-GB" b="1" i="0" u="none" strike="noStrike" dirty="0">
                <a:solidFill>
                  <a:srgbClr val="383838"/>
                </a:solidFill>
                <a:effectLst/>
                <a:latin typeface="Lato" panose="020F0502020204030203" pitchFamily="34" charset="0"/>
              </a:rPr>
              <a:t>Week 2</a:t>
            </a:r>
            <a:r>
              <a:rPr lang="en-GB" b="0" i="0" u="none" strike="noStrike" dirty="0">
                <a:solidFill>
                  <a:srgbClr val="383838"/>
                </a:solidFill>
                <a:effectLst/>
                <a:latin typeface="Lato" panose="020F0502020204030203" pitchFamily="34" charset="0"/>
              </a:rPr>
              <a:t>: Greek Epic 2: Journeys and Encounters (Homer, </a:t>
            </a:r>
            <a:r>
              <a:rPr lang="en-GB" b="0" i="1" u="none" strike="noStrike" dirty="0">
                <a:solidFill>
                  <a:srgbClr val="383838"/>
                </a:solidFill>
                <a:effectLst/>
                <a:latin typeface="Lato" panose="020F0502020204030203" pitchFamily="34" charset="0"/>
              </a:rPr>
              <a:t>Odyssey</a:t>
            </a:r>
            <a:r>
              <a:rPr lang="en-GB" b="0" i="0" u="none" strike="noStrike" dirty="0">
                <a:solidFill>
                  <a:srgbClr val="383838"/>
                </a:solidFill>
                <a:effectLst/>
                <a:latin typeface="Lato" panose="020F0502020204030203" pitchFamily="34" charset="0"/>
              </a:rPr>
              <a:t>; Apollonius, </a:t>
            </a:r>
            <a:r>
              <a:rPr lang="en-GB" b="0" i="1" u="none" strike="noStrike" dirty="0">
                <a:solidFill>
                  <a:srgbClr val="383838"/>
                </a:solidFill>
                <a:effectLst/>
                <a:latin typeface="Lato" panose="020F0502020204030203" pitchFamily="34" charset="0"/>
              </a:rPr>
              <a:t>Argonautica</a:t>
            </a:r>
            <a:r>
              <a:rPr lang="en-GB" b="0" i="0" u="none" strike="noStrike" dirty="0">
                <a:solidFill>
                  <a:srgbClr val="383838"/>
                </a:solidFill>
                <a:effectLst/>
                <a:latin typeface="Lato" panose="020F0502020204030203" pitchFamily="34" charset="0"/>
              </a:rPr>
              <a:t>)</a:t>
            </a:r>
          </a:p>
          <a:p>
            <a:pPr marL="0" indent="0">
              <a:buNone/>
            </a:pPr>
            <a:r>
              <a:rPr lang="en-GB" b="1" i="0" u="none" strike="noStrike" dirty="0">
                <a:solidFill>
                  <a:srgbClr val="383838"/>
                </a:solidFill>
                <a:effectLst/>
                <a:latin typeface="Lato" panose="020F0502020204030203" pitchFamily="34" charset="0"/>
              </a:rPr>
              <a:t>Week 3</a:t>
            </a:r>
            <a:r>
              <a:rPr lang="en-GB" b="0" i="0" u="none" strike="noStrike" dirty="0">
                <a:solidFill>
                  <a:srgbClr val="383838"/>
                </a:solidFill>
                <a:effectLst/>
                <a:latin typeface="Lato" panose="020F0502020204030203" pitchFamily="34" charset="0"/>
              </a:rPr>
              <a:t>: </a:t>
            </a:r>
            <a:r>
              <a:rPr lang="en-GB" dirty="0">
                <a:solidFill>
                  <a:srgbClr val="383838"/>
                </a:solidFill>
                <a:latin typeface="Lato" panose="020F0502020204030203" pitchFamily="34" charset="0"/>
              </a:rPr>
              <a:t>Historiography and historical consciousness (focus on Herodotus and Thucydides</a:t>
            </a:r>
            <a:endParaRPr lang="en-GB" b="0" i="0" u="none" strike="noStrike" dirty="0">
              <a:solidFill>
                <a:srgbClr val="383838"/>
              </a:solidFill>
              <a:effectLst/>
              <a:latin typeface="Lato" panose="020F0502020204030203" pitchFamily="34" charset="0"/>
            </a:endParaRPr>
          </a:p>
          <a:p>
            <a:pPr marL="0" indent="0" algn="l">
              <a:buNone/>
            </a:pPr>
            <a:r>
              <a:rPr lang="en-GB" b="1" i="0" u="none" strike="noStrike" dirty="0">
                <a:solidFill>
                  <a:srgbClr val="383838"/>
                </a:solidFill>
                <a:effectLst/>
                <a:latin typeface="Lato" panose="020F0502020204030203" pitchFamily="34" charset="0"/>
              </a:rPr>
              <a:t>Week 4</a:t>
            </a:r>
            <a:r>
              <a:rPr lang="en-GB" b="0" i="0" u="none" strike="noStrike" dirty="0">
                <a:solidFill>
                  <a:srgbClr val="383838"/>
                </a:solidFill>
                <a:effectLst/>
                <a:latin typeface="Lato" panose="020F0502020204030203" pitchFamily="34" charset="0"/>
              </a:rPr>
              <a:t>: Didactic, the divine, and causation: Hesiod; </a:t>
            </a:r>
            <a:r>
              <a:rPr lang="en-GB" b="0" i="1" u="none" strike="noStrike" dirty="0">
                <a:solidFill>
                  <a:srgbClr val="383838"/>
                </a:solidFill>
                <a:effectLst/>
                <a:latin typeface="Lato" panose="020F0502020204030203" pitchFamily="34" charset="0"/>
              </a:rPr>
              <a:t>Homeric Hymns</a:t>
            </a:r>
            <a:r>
              <a:rPr lang="en-GB" b="0" i="0" u="none" strike="noStrike" dirty="0">
                <a:solidFill>
                  <a:srgbClr val="383838"/>
                </a:solidFill>
                <a:effectLst/>
                <a:latin typeface="Lato" panose="020F0502020204030203" pitchFamily="34" charset="0"/>
              </a:rPr>
              <a:t>; Callimachus, </a:t>
            </a:r>
            <a:r>
              <a:rPr lang="en-GB" b="0" i="1" u="none" strike="noStrike" dirty="0" err="1">
                <a:solidFill>
                  <a:srgbClr val="383838"/>
                </a:solidFill>
                <a:effectLst/>
                <a:latin typeface="Lato" panose="020F0502020204030203" pitchFamily="34" charset="0"/>
              </a:rPr>
              <a:t>Aetia</a:t>
            </a:r>
            <a:endParaRPr lang="en-GB" b="0" i="0" u="none" strike="noStrike" dirty="0">
              <a:solidFill>
                <a:srgbClr val="383838"/>
              </a:solidFill>
              <a:effectLst/>
              <a:latin typeface="Lato" panose="020F0502020204030203" pitchFamily="34" charset="0"/>
            </a:endParaRPr>
          </a:p>
          <a:p>
            <a:pPr marL="0" indent="0" algn="l">
              <a:buNone/>
            </a:pPr>
            <a:r>
              <a:rPr lang="en-GB" b="1" i="0" u="none" strike="noStrike" dirty="0">
                <a:solidFill>
                  <a:srgbClr val="383838"/>
                </a:solidFill>
                <a:effectLst/>
                <a:latin typeface="Lato" panose="020F0502020204030203" pitchFamily="34" charset="0"/>
              </a:rPr>
              <a:t>Week 5</a:t>
            </a:r>
            <a:r>
              <a:rPr lang="en-GB" b="0" i="0" u="none" strike="noStrike" dirty="0">
                <a:solidFill>
                  <a:srgbClr val="383838"/>
                </a:solidFill>
                <a:effectLst/>
                <a:latin typeface="Lato" panose="020F0502020204030203" pitchFamily="34" charset="0"/>
              </a:rPr>
              <a:t>: Lyric subjectivity (</a:t>
            </a:r>
            <a:r>
              <a:rPr lang="en-GB" b="1" i="0" u="none" strike="noStrike" dirty="0">
                <a:solidFill>
                  <a:srgbClr val="383838"/>
                </a:solidFill>
                <a:effectLst/>
                <a:latin typeface="Lato" panose="020F0502020204030203" pitchFamily="34" charset="0"/>
              </a:rPr>
              <a:t>+</a:t>
            </a:r>
            <a:r>
              <a:rPr lang="en-GB" i="0" u="none" strike="noStrike" dirty="0">
                <a:solidFill>
                  <a:srgbClr val="383838"/>
                </a:solidFill>
                <a:effectLst/>
                <a:latin typeface="Lato" panose="020F0502020204030203" pitchFamily="34" charset="0"/>
              </a:rPr>
              <a:t> </a:t>
            </a:r>
            <a:r>
              <a:rPr lang="en-GB" b="1" i="0" u="none" strike="noStrike" dirty="0">
                <a:solidFill>
                  <a:srgbClr val="383838"/>
                </a:solidFill>
                <a:effectLst/>
                <a:latin typeface="Lato" panose="020F0502020204030203" pitchFamily="34" charset="0"/>
              </a:rPr>
              <a:t>Seminars </a:t>
            </a:r>
            <a:r>
              <a:rPr lang="en-GB" i="0" u="none" strike="noStrike" dirty="0">
                <a:solidFill>
                  <a:srgbClr val="383838"/>
                </a:solidFill>
                <a:effectLst/>
                <a:latin typeface="Lato" panose="020F0502020204030203" pitchFamily="34" charset="0"/>
              </a:rPr>
              <a:t>on</a:t>
            </a:r>
            <a:r>
              <a:rPr lang="en-GB" b="0" i="0" u="none" strike="noStrike" dirty="0">
                <a:solidFill>
                  <a:srgbClr val="383838"/>
                </a:solidFill>
                <a:effectLst/>
                <a:latin typeface="Lato" panose="020F0502020204030203" pitchFamily="34" charset="0"/>
              </a:rPr>
              <a:t> Sappho)</a:t>
            </a:r>
          </a:p>
          <a:p>
            <a:pPr marL="0" indent="0" algn="l">
              <a:buNone/>
            </a:pPr>
            <a:r>
              <a:rPr lang="en-GB" b="0" i="0" u="none" strike="noStrike" dirty="0">
                <a:solidFill>
                  <a:srgbClr val="383838"/>
                </a:solidFill>
                <a:effectLst/>
                <a:latin typeface="Lato" panose="020F0502020204030203" pitchFamily="34" charset="0"/>
              </a:rPr>
              <a:t>Week 6: reading week : no lectures/seminars</a:t>
            </a:r>
          </a:p>
          <a:p>
            <a:pPr marL="0" indent="0" algn="l">
              <a:buNone/>
            </a:pPr>
            <a:r>
              <a:rPr lang="en-GB" b="1" i="0" u="none" strike="noStrike" dirty="0">
                <a:solidFill>
                  <a:srgbClr val="383838"/>
                </a:solidFill>
                <a:effectLst/>
                <a:latin typeface="Lato" panose="020F0502020204030203" pitchFamily="34" charset="0"/>
              </a:rPr>
              <a:t>Week 7: </a:t>
            </a:r>
            <a:r>
              <a:rPr lang="en-GB" i="0" u="none" strike="noStrike" dirty="0">
                <a:solidFill>
                  <a:srgbClr val="383838"/>
                </a:solidFill>
                <a:effectLst/>
                <a:latin typeface="Lato" panose="020F0502020204030203" pitchFamily="34" charset="0"/>
              </a:rPr>
              <a:t>Fame and commemoration, monumentality, epigrams, ecphrasis</a:t>
            </a:r>
          </a:p>
          <a:p>
            <a:pPr marL="0" indent="0">
              <a:buNone/>
            </a:pPr>
            <a:r>
              <a:rPr lang="en-GB" b="1" i="0" u="none" strike="noStrike" dirty="0">
                <a:solidFill>
                  <a:srgbClr val="383838"/>
                </a:solidFill>
                <a:effectLst/>
                <a:latin typeface="Lato" panose="020F0502020204030203" pitchFamily="34" charset="0"/>
              </a:rPr>
              <a:t>Week 8: </a:t>
            </a:r>
            <a:r>
              <a:rPr lang="en-GB" dirty="0">
                <a:solidFill>
                  <a:srgbClr val="383838"/>
                </a:solidFill>
                <a:latin typeface="Lato" panose="020F0502020204030203" pitchFamily="34" charset="0"/>
              </a:rPr>
              <a:t>Experiencing Greek Tragedy (with </a:t>
            </a:r>
            <a:r>
              <a:rPr lang="en-GB" b="1" dirty="0">
                <a:solidFill>
                  <a:srgbClr val="383838"/>
                </a:solidFill>
                <a:latin typeface="Lato" panose="020F0502020204030203" pitchFamily="34" charset="0"/>
              </a:rPr>
              <a:t>Emily Clifford</a:t>
            </a:r>
            <a:r>
              <a:rPr lang="en-GB" dirty="0">
                <a:solidFill>
                  <a:srgbClr val="383838"/>
                </a:solidFill>
                <a:latin typeface="Lato" panose="020F0502020204030203" pitchFamily="34" charset="0"/>
              </a:rPr>
              <a:t>))</a:t>
            </a:r>
            <a:endParaRPr lang="en-GB" i="0" u="none" strike="noStrike" dirty="0">
              <a:solidFill>
                <a:srgbClr val="383838"/>
              </a:solidFill>
              <a:effectLst/>
              <a:latin typeface="Lato" panose="020F0502020204030203" pitchFamily="34" charset="0"/>
            </a:endParaRPr>
          </a:p>
          <a:p>
            <a:pPr marL="0" indent="0" algn="l">
              <a:buNone/>
            </a:pPr>
            <a:r>
              <a:rPr lang="en-GB" b="1" i="0" u="none" strike="noStrike" dirty="0">
                <a:solidFill>
                  <a:srgbClr val="383838"/>
                </a:solidFill>
                <a:effectLst/>
                <a:latin typeface="Lato" panose="020F0502020204030203" pitchFamily="34" charset="0"/>
              </a:rPr>
              <a:t>Week 9</a:t>
            </a:r>
            <a:r>
              <a:rPr lang="en-GB" b="0" i="0" u="none" strike="noStrike" dirty="0">
                <a:solidFill>
                  <a:srgbClr val="383838"/>
                </a:solidFill>
                <a:effectLst/>
                <a:latin typeface="Lato" panose="020F0502020204030203" pitchFamily="34" charset="0"/>
              </a:rPr>
              <a:t>: </a:t>
            </a:r>
            <a:r>
              <a:rPr lang="en-GB" i="0" u="none" strike="noStrike" dirty="0">
                <a:solidFill>
                  <a:srgbClr val="383838"/>
                </a:solidFill>
                <a:effectLst/>
                <a:latin typeface="Lato" panose="020F0502020204030203" pitchFamily="34" charset="0"/>
              </a:rPr>
              <a:t>Greek Laughter: Athenian Comedy in and out of context </a:t>
            </a:r>
            <a:r>
              <a:rPr lang="en-GB" b="1" i="0" u="none" strike="noStrike" dirty="0">
                <a:solidFill>
                  <a:srgbClr val="383838"/>
                </a:solidFill>
                <a:effectLst/>
                <a:latin typeface="Lato" panose="020F0502020204030203" pitchFamily="34" charset="0"/>
              </a:rPr>
              <a:t>(+ Seminars </a:t>
            </a:r>
            <a:r>
              <a:rPr lang="en-GB" i="0" u="none" strike="noStrike" dirty="0">
                <a:solidFill>
                  <a:srgbClr val="383838"/>
                </a:solidFill>
                <a:effectLst/>
                <a:latin typeface="Lato" panose="020F0502020204030203" pitchFamily="34" charset="0"/>
              </a:rPr>
              <a:t>on Aristophanes, </a:t>
            </a:r>
            <a:r>
              <a:rPr lang="en-GB" i="1" u="none" strike="noStrike" dirty="0">
                <a:solidFill>
                  <a:srgbClr val="383838"/>
                </a:solidFill>
                <a:effectLst/>
                <a:latin typeface="Lato" panose="020F0502020204030203" pitchFamily="34" charset="0"/>
              </a:rPr>
              <a:t>Clouds</a:t>
            </a:r>
            <a:r>
              <a:rPr lang="en-GB" i="0" u="none" strike="noStrike" dirty="0">
                <a:solidFill>
                  <a:srgbClr val="383838"/>
                </a:solidFill>
                <a:effectLst/>
                <a:latin typeface="Lato" panose="020F0502020204030203" pitchFamily="34" charset="0"/>
              </a:rPr>
              <a:t>) (with </a:t>
            </a:r>
            <a:r>
              <a:rPr lang="en-GB" b="1" i="0" u="none" strike="noStrike" dirty="0">
                <a:solidFill>
                  <a:srgbClr val="383838"/>
                </a:solidFill>
                <a:effectLst/>
                <a:latin typeface="Lato" panose="020F0502020204030203" pitchFamily="34" charset="0"/>
              </a:rPr>
              <a:t>Emmanuela </a:t>
            </a:r>
            <a:r>
              <a:rPr lang="en-GB" b="1" i="0" u="none" strike="noStrike" dirty="0" err="1">
                <a:solidFill>
                  <a:srgbClr val="383838"/>
                </a:solidFill>
                <a:effectLst/>
                <a:latin typeface="Lato" panose="020F0502020204030203" pitchFamily="34" charset="0"/>
              </a:rPr>
              <a:t>Bakola</a:t>
            </a:r>
            <a:r>
              <a:rPr lang="en-GB" i="0" u="none" strike="noStrike" dirty="0">
                <a:solidFill>
                  <a:srgbClr val="383838"/>
                </a:solidFill>
                <a:effectLst/>
                <a:latin typeface="Lato" panose="020F0502020204030203" pitchFamily="34" charset="0"/>
              </a:rPr>
              <a:t>)</a:t>
            </a:r>
          </a:p>
          <a:p>
            <a:pPr marL="0" indent="0" algn="l">
              <a:buNone/>
            </a:pPr>
            <a:r>
              <a:rPr lang="en-GB" b="1" i="0" u="none" strike="noStrike" dirty="0">
                <a:solidFill>
                  <a:srgbClr val="383838"/>
                </a:solidFill>
                <a:effectLst/>
                <a:latin typeface="Lato" panose="020F0502020204030203" pitchFamily="34" charset="0"/>
              </a:rPr>
              <a:t>Week 10</a:t>
            </a:r>
            <a:r>
              <a:rPr lang="en-GB" b="0" i="0" u="none" strike="noStrike" dirty="0">
                <a:solidFill>
                  <a:srgbClr val="383838"/>
                </a:solidFill>
                <a:effectLst/>
                <a:latin typeface="Lato" panose="020F0502020204030203" pitchFamily="34" charset="0"/>
              </a:rPr>
              <a:t>: The View Beyon</a:t>
            </a:r>
            <a:r>
              <a:rPr lang="en-GB" dirty="0">
                <a:solidFill>
                  <a:srgbClr val="383838"/>
                </a:solidFill>
                <a:latin typeface="Lato" panose="020F0502020204030203" pitchFamily="34" charset="0"/>
              </a:rPr>
              <a:t>d: Looking backwards &amp; forwards with Imperial Greek Literature (with </a:t>
            </a:r>
            <a:r>
              <a:rPr lang="en-GB" b="1" dirty="0">
                <a:solidFill>
                  <a:srgbClr val="383838"/>
                </a:solidFill>
                <a:latin typeface="Lato" panose="020F0502020204030203" pitchFamily="34" charset="0"/>
              </a:rPr>
              <a:t>Elena Claudi)</a:t>
            </a:r>
          </a:p>
          <a:p>
            <a:pPr marL="0" indent="0">
              <a:buNone/>
            </a:pPr>
            <a:br>
              <a:rPr lang="en-GB" b="1" dirty="0">
                <a:solidFill>
                  <a:srgbClr val="383838"/>
                </a:solidFill>
                <a:latin typeface="Lato" panose="020F0502020204030203" pitchFamily="34" charset="0"/>
              </a:rPr>
            </a:br>
            <a:r>
              <a:rPr lang="en-GB" b="1" dirty="0">
                <a:solidFill>
                  <a:srgbClr val="383838"/>
                </a:solidFill>
                <a:latin typeface="Lato" panose="020F0502020204030203" pitchFamily="34" charset="0"/>
              </a:rPr>
              <a:t>Term 3 Weeks 1&amp;2 </a:t>
            </a:r>
            <a:r>
              <a:rPr lang="en-GB" dirty="0">
                <a:solidFill>
                  <a:srgbClr val="383838"/>
                </a:solidFill>
                <a:latin typeface="Lato" panose="020F0502020204030203" pitchFamily="34" charset="0"/>
              </a:rPr>
              <a:t>Exam revision sessions</a:t>
            </a:r>
            <a:endParaRPr lang="en-GB" b="0" i="0" u="none" strike="noStrike" dirty="0">
              <a:solidFill>
                <a:srgbClr val="383838"/>
              </a:solidFill>
              <a:effectLst/>
              <a:latin typeface="Lato" panose="020F0502020204030203" pitchFamily="34" charset="0"/>
            </a:endParaRPr>
          </a:p>
          <a:p>
            <a:pPr marL="0" indent="0" algn="l">
              <a:buNone/>
            </a:pPr>
            <a:endParaRPr lang="en-GB" b="0" i="0" u="none" strike="noStrike" dirty="0">
              <a:solidFill>
                <a:srgbClr val="383838"/>
              </a:solidFill>
              <a:effectLst/>
              <a:latin typeface="Lato" panose="020F0502020204030203" pitchFamily="34" charset="0"/>
            </a:endParaRPr>
          </a:p>
          <a:p>
            <a:pPr marL="0" indent="0">
              <a:buNone/>
            </a:pPr>
            <a:endParaRPr lang="en-GB" sz="2400" dirty="0"/>
          </a:p>
          <a:p>
            <a:pPr marL="0" indent="0">
              <a:spcBef>
                <a:spcPts val="1000"/>
              </a:spcBef>
              <a:buNone/>
            </a:pPr>
            <a:endParaRPr lang="en-GB" sz="2400" b="1" u="sng" dirty="0"/>
          </a:p>
          <a:p>
            <a:pPr>
              <a:spcBef>
                <a:spcPts val="1000"/>
              </a:spcBef>
              <a:buFont typeface="Courier New" panose="02070309020205020404" pitchFamily="49" charset="0"/>
              <a:buChar char="o"/>
            </a:pPr>
            <a:endParaRPr lang="en-GB" b="1" u="sng" dirty="0"/>
          </a:p>
          <a:p>
            <a:pPr marL="0" indent="0" algn="ctr">
              <a:buNone/>
            </a:pPr>
            <a:endParaRPr lang="en-GB" dirty="0"/>
          </a:p>
        </p:txBody>
      </p:sp>
      <p:pic>
        <p:nvPicPr>
          <p:cNvPr id="2" name="Audio Recording 7 Sep 2026 at 15:26:33">
            <a:hlinkClick r:id="" action="ppaction://media"/>
            <a:extLst>
              <a:ext uri="{FF2B5EF4-FFF2-40B4-BE49-F238E27FC236}">
                <a16:creationId xmlns:a16="http://schemas.microsoft.com/office/drawing/2014/main" id="{92667A93-E57B-7D5E-BE9F-AB9E2A50612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31200" y="5938729"/>
            <a:ext cx="812800" cy="812800"/>
          </a:xfrm>
          <a:prstGeom prst="rect">
            <a:avLst/>
          </a:prstGeom>
        </p:spPr>
      </p:pic>
    </p:spTree>
    <p:extLst>
      <p:ext uri="{BB962C8B-B14F-4D97-AF65-F5344CB8AC3E}">
        <p14:creationId xmlns:p14="http://schemas.microsoft.com/office/powerpoint/2010/main" val="185513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1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8E24CF-B06E-39A8-B3DA-57C11A5D2F8C}"/>
              </a:ext>
            </a:extLst>
          </p:cNvPr>
          <p:cNvSpPr txBox="1"/>
          <p:nvPr/>
        </p:nvSpPr>
        <p:spPr>
          <a:xfrm>
            <a:off x="679937" y="480647"/>
            <a:ext cx="7608277" cy="5709255"/>
          </a:xfrm>
          <a:prstGeom prst="rect">
            <a:avLst/>
          </a:prstGeom>
          <a:noFill/>
        </p:spPr>
        <p:txBody>
          <a:bodyPr wrap="square" rtlCol="0">
            <a:spAutoFit/>
          </a:bodyPr>
          <a:lstStyle/>
          <a:p>
            <a:pPr algn="ctr">
              <a:spcBef>
                <a:spcPts val="1000"/>
              </a:spcBef>
            </a:pPr>
            <a:r>
              <a:rPr lang="en-GB" sz="2000" b="1" dirty="0"/>
              <a:t>Assessment</a:t>
            </a:r>
          </a:p>
          <a:p>
            <a:pPr algn="ctr">
              <a:spcBef>
                <a:spcPts val="1000"/>
              </a:spcBef>
            </a:pPr>
            <a:endParaRPr lang="en-GB" sz="2000" b="1" dirty="0"/>
          </a:p>
          <a:p>
            <a:pPr algn="ctr"/>
            <a:r>
              <a:rPr lang="en-GB" sz="2000" b="1" dirty="0"/>
              <a:t>Coursework essay, approx. 2500 words, worth 50%</a:t>
            </a:r>
          </a:p>
          <a:p>
            <a:pPr algn="ctr"/>
            <a:endParaRPr lang="en-GB" sz="2000" b="1" dirty="0"/>
          </a:p>
          <a:p>
            <a:pPr algn="ctr"/>
            <a:endParaRPr lang="en-GB" sz="2000" b="1" dirty="0"/>
          </a:p>
          <a:p>
            <a:pPr algn="ctr"/>
            <a:r>
              <a:rPr lang="en-GB" sz="2000" b="1" dirty="0"/>
              <a:t>Lecture/seminar attendance log, worth 10%</a:t>
            </a:r>
          </a:p>
          <a:p>
            <a:pPr algn="ctr"/>
            <a:endParaRPr lang="en-GB" sz="2000" b="1" dirty="0"/>
          </a:p>
          <a:p>
            <a:pPr algn="ctr"/>
            <a:endParaRPr lang="en-GB" sz="2000" b="1" dirty="0"/>
          </a:p>
          <a:p>
            <a:pPr algn="ctr"/>
            <a:r>
              <a:rPr lang="en-GB" sz="2000" b="1" dirty="0"/>
              <a:t>1-hour in-person exam in term 3 summer exam period, worth 40%  :</a:t>
            </a:r>
          </a:p>
          <a:p>
            <a:pPr algn="ctr"/>
            <a:r>
              <a:rPr lang="en-GB" sz="2000" b="1" dirty="0"/>
              <a:t>2x gobbet answers </a:t>
            </a:r>
          </a:p>
          <a:p>
            <a:pPr algn="ctr"/>
            <a:endParaRPr lang="en-GB" sz="2000" b="1" dirty="0"/>
          </a:p>
          <a:p>
            <a:pPr algn="ctr"/>
            <a:r>
              <a:rPr lang="en-GB" sz="2000" b="1" dirty="0"/>
              <a:t>(interpretative commentary on 2 passages in translation </a:t>
            </a:r>
          </a:p>
          <a:p>
            <a:pPr algn="ctr"/>
            <a:r>
              <a:rPr lang="en-GB" sz="2000" b="1" dirty="0"/>
              <a:t>from a choice of 4)</a:t>
            </a:r>
          </a:p>
          <a:p>
            <a:pPr algn="ctr">
              <a:spcBef>
                <a:spcPts val="1000"/>
              </a:spcBef>
            </a:pPr>
            <a:endParaRPr lang="en-GB" sz="2000" b="1" u="sng" dirty="0"/>
          </a:p>
          <a:p>
            <a:pPr algn="ctr">
              <a:spcBef>
                <a:spcPts val="1000"/>
              </a:spcBef>
              <a:buFont typeface="Courier New" panose="02070309020205020404" pitchFamily="49" charset="0"/>
              <a:buChar char="o"/>
            </a:pPr>
            <a:endParaRPr lang="en-GB" sz="2000" b="1" u="sng" dirty="0"/>
          </a:p>
          <a:p>
            <a:pPr algn="ctr"/>
            <a:endParaRPr lang="en-GB" sz="2000" dirty="0"/>
          </a:p>
          <a:p>
            <a:pPr algn="ctr"/>
            <a:endParaRPr lang="en-US" sz="2000" dirty="0"/>
          </a:p>
        </p:txBody>
      </p:sp>
    </p:spTree>
    <p:extLst>
      <p:ext uri="{BB962C8B-B14F-4D97-AF65-F5344CB8AC3E}">
        <p14:creationId xmlns:p14="http://schemas.microsoft.com/office/powerpoint/2010/main" val="2203288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A167-8B2D-7A94-59E4-1B4D1C109920}"/>
              </a:ext>
            </a:extLst>
          </p:cNvPr>
          <p:cNvSpPr>
            <a:spLocks noGrp="1"/>
          </p:cNvSpPr>
          <p:nvPr>
            <p:ph type="title"/>
          </p:nvPr>
        </p:nvSpPr>
        <p:spPr>
          <a:xfrm>
            <a:off x="914400" y="503238"/>
            <a:ext cx="7313613" cy="400276"/>
          </a:xfrm>
        </p:spPr>
        <p:txBody>
          <a:bodyPr/>
          <a:lstStyle/>
          <a:p>
            <a:r>
              <a:rPr lang="en-US" sz="2400" b="1" dirty="0"/>
              <a:t>Preparatory Reading</a:t>
            </a:r>
          </a:p>
        </p:txBody>
      </p:sp>
      <p:sp>
        <p:nvSpPr>
          <p:cNvPr id="3" name="Content Placeholder 2">
            <a:extLst>
              <a:ext uri="{FF2B5EF4-FFF2-40B4-BE49-F238E27FC236}">
                <a16:creationId xmlns:a16="http://schemas.microsoft.com/office/drawing/2014/main" id="{E7E612AE-93DD-A8AF-2484-F2D6C2CD1280}"/>
              </a:ext>
            </a:extLst>
          </p:cNvPr>
          <p:cNvSpPr>
            <a:spLocks noGrp="1"/>
          </p:cNvSpPr>
          <p:nvPr>
            <p:ph idx="1"/>
          </p:nvPr>
        </p:nvSpPr>
        <p:spPr>
          <a:xfrm>
            <a:off x="642258" y="1153885"/>
            <a:ext cx="7859484" cy="5355771"/>
          </a:xfrm>
        </p:spPr>
        <p:txBody>
          <a:bodyPr>
            <a:normAutofit/>
          </a:bodyPr>
          <a:lstStyle/>
          <a:p>
            <a:pPr marL="0" indent="0">
              <a:buNone/>
            </a:pPr>
            <a:r>
              <a:rPr lang="en-US" dirty="0"/>
              <a:t>We strongly encourage you to familiarize yourselves with the texts/authors/genres covered in these modules well in advance of lectures. </a:t>
            </a:r>
          </a:p>
          <a:p>
            <a:pPr marL="0" indent="0">
              <a:buNone/>
            </a:pPr>
            <a:r>
              <a:rPr lang="en-US" dirty="0"/>
              <a:t>In particular, we would encourage you to read the following if you have not already done so:</a:t>
            </a:r>
            <a:br>
              <a:rPr lang="en-US" dirty="0"/>
            </a:br>
            <a:br>
              <a:rPr lang="en-US" dirty="0"/>
            </a:br>
            <a:r>
              <a:rPr lang="en-GB" sz="1900" b="1" dirty="0">
                <a:solidFill>
                  <a:srgbClr val="383838"/>
                </a:solidFill>
                <a:latin typeface="Lato" panose="020F0502020204030203" pitchFamily="34" charset="0"/>
              </a:rPr>
              <a:t>(a</a:t>
            </a:r>
            <a:r>
              <a:rPr lang="en-GB" sz="1900" b="1" i="0" u="none" strike="noStrike" dirty="0">
                <a:solidFill>
                  <a:srgbClr val="383838"/>
                </a:solidFill>
                <a:effectLst/>
                <a:latin typeface="Lato" panose="020F0502020204030203" pitchFamily="34" charset="0"/>
              </a:rPr>
              <a:t>nd it makes sense to own copies of these translations specifically)</a:t>
            </a:r>
            <a:endParaRPr lang="en-GB" sz="1900" b="0" i="0" u="none" strike="noStrike" dirty="0">
              <a:solidFill>
                <a:srgbClr val="383838"/>
              </a:solidFill>
              <a:effectLst/>
              <a:latin typeface="Lato" panose="020F0502020204030203" pitchFamily="34" charset="0"/>
            </a:endParaRPr>
          </a:p>
          <a:p>
            <a:pPr marL="0" indent="0" algn="l">
              <a:buNone/>
            </a:pPr>
            <a:r>
              <a:rPr lang="en-GB" sz="1900" b="0" i="0" u="none" strike="noStrike" dirty="0">
                <a:solidFill>
                  <a:srgbClr val="383838"/>
                </a:solidFill>
                <a:effectLst/>
                <a:latin typeface="Lato" panose="020F0502020204030203" pitchFamily="34" charset="0"/>
              </a:rPr>
              <a:t>Homer, </a:t>
            </a:r>
            <a:r>
              <a:rPr lang="en-GB" sz="1900" b="0" i="1" u="none" strike="noStrike" dirty="0">
                <a:solidFill>
                  <a:srgbClr val="383838"/>
                </a:solidFill>
                <a:effectLst/>
                <a:latin typeface="Lato" panose="020F0502020204030203" pitchFamily="34" charset="0"/>
              </a:rPr>
              <a:t>Iliad - </a:t>
            </a:r>
            <a:r>
              <a:rPr lang="en-GB" sz="1900" b="0" i="0" u="none" strike="noStrike" dirty="0">
                <a:solidFill>
                  <a:srgbClr val="383838"/>
                </a:solidFill>
                <a:effectLst/>
                <a:latin typeface="Lato" panose="020F0502020204030203" pitchFamily="34" charset="0"/>
              </a:rPr>
              <a:t>Richmond Lattimore ISBN 978-0226470498</a:t>
            </a:r>
          </a:p>
          <a:p>
            <a:pPr marL="0" indent="0">
              <a:buNone/>
            </a:pPr>
            <a:r>
              <a:rPr lang="en-GB" sz="1900" b="0" i="0" u="none" strike="noStrike" dirty="0">
                <a:solidFill>
                  <a:srgbClr val="383838"/>
                </a:solidFill>
                <a:effectLst/>
                <a:latin typeface="Lato" panose="020F0502020204030203" pitchFamily="34" charset="0"/>
              </a:rPr>
              <a:t>Homer, </a:t>
            </a:r>
            <a:r>
              <a:rPr lang="en-GB" sz="1900" b="0" i="1" u="none" strike="noStrike" dirty="0">
                <a:solidFill>
                  <a:srgbClr val="383838"/>
                </a:solidFill>
                <a:effectLst/>
                <a:latin typeface="Lato" panose="020F0502020204030203" pitchFamily="34" charset="0"/>
              </a:rPr>
              <a:t>Odyssey - </a:t>
            </a:r>
            <a:r>
              <a:rPr lang="en-GB" sz="1900" dirty="0">
                <a:solidFill>
                  <a:srgbClr val="383838"/>
                </a:solidFill>
                <a:latin typeface="Lato" panose="020F0502020204030203" pitchFamily="34" charset="0"/>
              </a:rPr>
              <a:t>new translation by Daniel Mendelsohn for </a:t>
            </a:r>
            <a:r>
              <a:rPr lang="en-GB" sz="1900" i="1" dirty="0">
                <a:solidFill>
                  <a:srgbClr val="383838"/>
                </a:solidFill>
                <a:latin typeface="Lato" panose="020F0502020204030203" pitchFamily="34" charset="0"/>
              </a:rPr>
              <a:t>Odyssey</a:t>
            </a:r>
            <a:r>
              <a:rPr lang="en-GB" sz="1900" dirty="0">
                <a:solidFill>
                  <a:srgbClr val="383838"/>
                </a:solidFill>
                <a:latin typeface="Lato" panose="020F0502020204030203" pitchFamily="34" charset="0"/>
              </a:rPr>
              <a:t>, which will be phased in.  ISBN 978-0241733585. </a:t>
            </a:r>
          </a:p>
          <a:p>
            <a:pPr marL="0" indent="0">
              <a:buNone/>
            </a:pPr>
            <a:r>
              <a:rPr lang="en-GB" sz="1900" b="0" i="0" u="none" strike="noStrike" dirty="0">
                <a:solidFill>
                  <a:srgbClr val="383838"/>
                </a:solidFill>
                <a:effectLst/>
                <a:latin typeface="Lato" panose="020F0502020204030203" pitchFamily="34" charset="0"/>
              </a:rPr>
              <a:t>Sappho - Anne Carson, </a:t>
            </a:r>
            <a:r>
              <a:rPr lang="en-GB" sz="1900" b="0" i="1" u="none" strike="noStrike" dirty="0">
                <a:solidFill>
                  <a:srgbClr val="383838"/>
                </a:solidFill>
                <a:effectLst/>
                <a:latin typeface="Lato" panose="020F0502020204030203" pitchFamily="34" charset="0"/>
              </a:rPr>
              <a:t>If Not, Winter: Fragments of Sappho </a:t>
            </a:r>
            <a:r>
              <a:rPr lang="en-GB" sz="1900" b="0" i="0" u="none" strike="noStrike" dirty="0">
                <a:solidFill>
                  <a:srgbClr val="383838"/>
                </a:solidFill>
                <a:effectLst/>
                <a:latin typeface="Lato" panose="020F0502020204030203" pitchFamily="34" charset="0"/>
              </a:rPr>
              <a:t>ISBN 978-1844080816</a:t>
            </a:r>
          </a:p>
        </p:txBody>
      </p:sp>
    </p:spTree>
    <p:extLst>
      <p:ext uri="{BB962C8B-B14F-4D97-AF65-F5344CB8AC3E}">
        <p14:creationId xmlns:p14="http://schemas.microsoft.com/office/powerpoint/2010/main" val="2776672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179A477-DF2F-EF34-7ECD-67DF1ADD74DA}"/>
              </a:ext>
            </a:extLst>
          </p:cNvPr>
          <p:cNvSpPr>
            <a:spLocks noGrp="1"/>
          </p:cNvSpPr>
          <p:nvPr>
            <p:ph idx="1"/>
          </p:nvPr>
        </p:nvSpPr>
        <p:spPr>
          <a:xfrm>
            <a:off x="424543" y="212272"/>
            <a:ext cx="8294914" cy="6433456"/>
          </a:xfrm>
        </p:spPr>
        <p:txBody>
          <a:bodyPr>
            <a:normAutofit/>
          </a:bodyPr>
          <a:lstStyle/>
          <a:p>
            <a:pPr marL="0" indent="0" algn="ctr">
              <a:spcBef>
                <a:spcPts val="1000"/>
              </a:spcBef>
              <a:buNone/>
            </a:pPr>
            <a:r>
              <a:rPr lang="en-GB" sz="2000" b="1" u="sng" dirty="0"/>
              <a:t>Further Suggestions</a:t>
            </a:r>
          </a:p>
          <a:p>
            <a:pPr marL="0" indent="0" algn="l">
              <a:buNone/>
            </a:pPr>
            <a:endParaRPr lang="en-GB" sz="1600" dirty="0">
              <a:solidFill>
                <a:srgbClr val="383838"/>
              </a:solidFill>
              <a:latin typeface="Lato" panose="020F0502020204030203" pitchFamily="34" charset="0"/>
            </a:endParaRPr>
          </a:p>
          <a:p>
            <a:pPr marL="0" indent="0" algn="l">
              <a:buNone/>
            </a:pPr>
            <a:r>
              <a:rPr lang="en-GB" sz="1600" b="0" i="0" u="none" strike="noStrike" dirty="0">
                <a:solidFill>
                  <a:srgbClr val="383838"/>
                </a:solidFill>
                <a:effectLst/>
                <a:latin typeface="Lato" panose="020F0502020204030203" pitchFamily="34" charset="0"/>
              </a:rPr>
              <a:t>For tragedy and comedy, we would recommend you using the Loeb online (</a:t>
            </a:r>
            <a:r>
              <a:rPr lang="en-GB" sz="1600" b="0" i="0" u="none" strike="noStrike" dirty="0">
                <a:solidFill>
                  <a:srgbClr val="383838"/>
                </a:solidFill>
                <a:effectLst/>
                <a:latin typeface="Lato" panose="020F0502020204030203" pitchFamily="34" charset="0"/>
                <a:hlinkClick r:id="rId2"/>
              </a:rPr>
              <a:t>https://www.loebclassics.com</a:t>
            </a:r>
            <a:r>
              <a:rPr lang="en-GB" sz="1600" b="0" i="0" u="none" strike="noStrike" dirty="0">
                <a:solidFill>
                  <a:srgbClr val="383838"/>
                </a:solidFill>
                <a:effectLst/>
                <a:latin typeface="Lato" panose="020F0502020204030203" pitchFamily="34" charset="0"/>
              </a:rPr>
              <a:t>) for translations of </a:t>
            </a:r>
            <a:r>
              <a:rPr lang="en-GB" sz="1600" b="1" i="0" u="none" strike="noStrike" dirty="0">
                <a:solidFill>
                  <a:srgbClr val="383838"/>
                </a:solidFill>
                <a:effectLst/>
                <a:latin typeface="Lato" panose="020F0502020204030203" pitchFamily="34" charset="0"/>
              </a:rPr>
              <a:t>Aeschylus</a:t>
            </a:r>
            <a:r>
              <a:rPr lang="en-GB" sz="1600" b="0" i="0" u="none" strike="noStrike" dirty="0">
                <a:solidFill>
                  <a:srgbClr val="383838"/>
                </a:solidFill>
                <a:effectLst/>
                <a:latin typeface="Lato" panose="020F0502020204030203" pitchFamily="34" charset="0"/>
              </a:rPr>
              <a:t>, </a:t>
            </a:r>
            <a:r>
              <a:rPr lang="en-GB" sz="1600" b="1" i="0" u="none" strike="noStrike" dirty="0">
                <a:solidFill>
                  <a:srgbClr val="383838"/>
                </a:solidFill>
                <a:effectLst/>
                <a:latin typeface="Lato" panose="020F0502020204030203" pitchFamily="34" charset="0"/>
              </a:rPr>
              <a:t>Sophocles</a:t>
            </a:r>
            <a:r>
              <a:rPr lang="en-GB" sz="1600" b="0" i="0" u="none" strike="noStrike" dirty="0">
                <a:solidFill>
                  <a:srgbClr val="383838"/>
                </a:solidFill>
                <a:effectLst/>
                <a:latin typeface="Lato" panose="020F0502020204030203" pitchFamily="34" charset="0"/>
              </a:rPr>
              <a:t>, </a:t>
            </a:r>
            <a:r>
              <a:rPr lang="en-GB" sz="1600" b="1" i="0" u="none" strike="noStrike" dirty="0">
                <a:solidFill>
                  <a:srgbClr val="383838"/>
                </a:solidFill>
                <a:effectLst/>
                <a:latin typeface="Lato" panose="020F0502020204030203" pitchFamily="34" charset="0"/>
              </a:rPr>
              <a:t>Euripides</a:t>
            </a:r>
            <a:r>
              <a:rPr lang="en-GB" sz="1600" b="0" i="0" u="none" strike="noStrike" dirty="0">
                <a:solidFill>
                  <a:srgbClr val="383838"/>
                </a:solidFill>
                <a:effectLst/>
                <a:latin typeface="Lato" panose="020F0502020204030203" pitchFamily="34" charset="0"/>
              </a:rPr>
              <a:t>, and </a:t>
            </a:r>
            <a:r>
              <a:rPr lang="en-GB" sz="1600" b="1" i="0" u="none" strike="noStrike" dirty="0">
                <a:solidFill>
                  <a:srgbClr val="383838"/>
                </a:solidFill>
                <a:effectLst/>
                <a:latin typeface="Lato" panose="020F0502020204030203" pitchFamily="34" charset="0"/>
              </a:rPr>
              <a:t>Aristophanes</a:t>
            </a:r>
            <a:r>
              <a:rPr lang="en-GB" sz="1600" b="0" i="0" u="none" strike="noStrike" dirty="0">
                <a:solidFill>
                  <a:srgbClr val="383838"/>
                </a:solidFill>
                <a:effectLst/>
                <a:latin typeface="Lato" panose="020F0502020204030203" pitchFamily="34" charset="0"/>
              </a:rPr>
              <a:t> by, respectively, Alan </a:t>
            </a:r>
            <a:r>
              <a:rPr lang="en-GB" sz="1600" b="0" i="0" u="none" strike="noStrike" dirty="0" err="1">
                <a:solidFill>
                  <a:srgbClr val="383838"/>
                </a:solidFill>
                <a:effectLst/>
                <a:latin typeface="Lato" panose="020F0502020204030203" pitchFamily="34" charset="0"/>
              </a:rPr>
              <a:t>Sommerstein</a:t>
            </a:r>
            <a:r>
              <a:rPr lang="en-GB" sz="1600" b="0" i="0" u="none" strike="noStrike" dirty="0">
                <a:solidFill>
                  <a:srgbClr val="383838"/>
                </a:solidFill>
                <a:effectLst/>
                <a:latin typeface="Lato" panose="020F0502020204030203" pitchFamily="34" charset="0"/>
              </a:rPr>
              <a:t>, Hugh Lloyd-Jones, David Kovacs, and Jeffrey Henderson.</a:t>
            </a:r>
            <a:br>
              <a:rPr lang="en-GB" sz="1600" b="0" i="0" u="none" strike="noStrike" dirty="0">
                <a:solidFill>
                  <a:srgbClr val="383838"/>
                </a:solidFill>
                <a:effectLst/>
                <a:latin typeface="Lato" panose="020F0502020204030203" pitchFamily="34" charset="0"/>
              </a:rPr>
            </a:br>
            <a:endParaRPr lang="en-GB" sz="1600" b="0" i="0" u="none" strike="noStrike" dirty="0">
              <a:solidFill>
                <a:srgbClr val="383838"/>
              </a:solidFill>
              <a:effectLst/>
              <a:latin typeface="Lato" panose="020F0502020204030203" pitchFamily="34" charset="0"/>
            </a:endParaRPr>
          </a:p>
          <a:p>
            <a:pPr marL="0" indent="0" algn="l">
              <a:buNone/>
            </a:pPr>
            <a:r>
              <a:rPr lang="en-GB" sz="1600" dirty="0">
                <a:solidFill>
                  <a:srgbClr val="383838"/>
                </a:solidFill>
                <a:latin typeface="Lato" panose="020F0502020204030203" pitchFamily="34" charset="0"/>
              </a:rPr>
              <a:t>For those with an interest in historiography, we can recommend the following translations of </a:t>
            </a:r>
            <a:r>
              <a:rPr lang="en-GB" sz="1600" b="1" dirty="0">
                <a:solidFill>
                  <a:srgbClr val="383838"/>
                </a:solidFill>
                <a:latin typeface="Lato" panose="020F0502020204030203" pitchFamily="34" charset="0"/>
              </a:rPr>
              <a:t>Herodotus</a:t>
            </a:r>
            <a:r>
              <a:rPr lang="en-GB" sz="1600" dirty="0">
                <a:solidFill>
                  <a:srgbClr val="383838"/>
                </a:solidFill>
                <a:latin typeface="Lato" panose="020F0502020204030203" pitchFamily="34" charset="0"/>
              </a:rPr>
              <a:t> and </a:t>
            </a:r>
            <a:r>
              <a:rPr lang="en-GB" sz="1600" b="1" dirty="0">
                <a:solidFill>
                  <a:srgbClr val="383838"/>
                </a:solidFill>
                <a:latin typeface="Lato" panose="020F0502020204030203" pitchFamily="34" charset="0"/>
              </a:rPr>
              <a:t>Thucydides</a:t>
            </a:r>
            <a:r>
              <a:rPr lang="en-GB" sz="1600" dirty="0">
                <a:solidFill>
                  <a:srgbClr val="383838"/>
                </a:solidFill>
                <a:latin typeface="Lato" panose="020F0502020204030203" pitchFamily="34" charset="0"/>
              </a:rPr>
              <a:t>:</a:t>
            </a:r>
            <a:br>
              <a:rPr lang="en-GB" sz="1600" dirty="0">
                <a:solidFill>
                  <a:srgbClr val="383838"/>
                </a:solidFill>
                <a:latin typeface="Lato" panose="020F0502020204030203" pitchFamily="34" charset="0"/>
              </a:rPr>
            </a:br>
            <a:br>
              <a:rPr lang="en-GB" sz="1600" dirty="0">
                <a:solidFill>
                  <a:srgbClr val="383838"/>
                </a:solidFill>
                <a:latin typeface="Lato" panose="020F0502020204030203" pitchFamily="34" charset="0"/>
              </a:rPr>
            </a:br>
            <a:r>
              <a:rPr lang="en-GB" sz="1600" dirty="0">
                <a:solidFill>
                  <a:srgbClr val="383838"/>
                </a:solidFill>
                <a:latin typeface="Lato" panose="020F0502020204030203" pitchFamily="34" charset="0"/>
              </a:rPr>
              <a:t>Herodotus, </a:t>
            </a:r>
            <a:r>
              <a:rPr lang="en-GB" sz="1600" i="1" dirty="0">
                <a:solidFill>
                  <a:srgbClr val="383838"/>
                </a:solidFill>
                <a:latin typeface="Lato" panose="020F0502020204030203" pitchFamily="34" charset="0"/>
              </a:rPr>
              <a:t>The Histories</a:t>
            </a:r>
            <a:r>
              <a:rPr lang="en-GB" sz="1600" dirty="0">
                <a:solidFill>
                  <a:srgbClr val="383838"/>
                </a:solidFill>
                <a:latin typeface="Lato" panose="020F0502020204030203" pitchFamily="34" charset="0"/>
              </a:rPr>
              <a:t> (Robin Waterfield, Oxford World’s Classics, or Aubrey De </a:t>
            </a:r>
            <a:r>
              <a:rPr lang="en-GB" sz="1600" dirty="0" err="1">
                <a:solidFill>
                  <a:srgbClr val="383838"/>
                </a:solidFill>
                <a:latin typeface="Lato" panose="020F0502020204030203" pitchFamily="34" charset="0"/>
              </a:rPr>
              <a:t>Selincourt</a:t>
            </a:r>
            <a:r>
              <a:rPr lang="en-GB" sz="1600" dirty="0">
                <a:solidFill>
                  <a:srgbClr val="383838"/>
                </a:solidFill>
                <a:latin typeface="Lato" panose="020F0502020204030203" pitchFamily="34" charset="0"/>
              </a:rPr>
              <a:t> or Tom Holland – two different Penguin versions);</a:t>
            </a:r>
            <a:br>
              <a:rPr lang="en-GB" sz="1600" dirty="0">
                <a:solidFill>
                  <a:srgbClr val="383838"/>
                </a:solidFill>
                <a:latin typeface="Lato" panose="020F0502020204030203" pitchFamily="34" charset="0"/>
              </a:rPr>
            </a:br>
            <a:br>
              <a:rPr lang="en-GB" sz="1600" dirty="0">
                <a:solidFill>
                  <a:srgbClr val="383838"/>
                </a:solidFill>
                <a:latin typeface="Lato" panose="020F0502020204030203" pitchFamily="34" charset="0"/>
              </a:rPr>
            </a:br>
            <a:r>
              <a:rPr lang="en-GB" sz="1600" dirty="0">
                <a:solidFill>
                  <a:srgbClr val="383838"/>
                </a:solidFill>
                <a:latin typeface="Lato" panose="020F0502020204030203" pitchFamily="34" charset="0"/>
              </a:rPr>
              <a:t>Thucydides, </a:t>
            </a:r>
            <a:r>
              <a:rPr lang="en-GB" sz="1600" i="1" dirty="0">
                <a:solidFill>
                  <a:srgbClr val="383838"/>
                </a:solidFill>
                <a:latin typeface="Lato" panose="020F0502020204030203" pitchFamily="34" charset="0"/>
              </a:rPr>
              <a:t>The History of the Peloponnesian War</a:t>
            </a:r>
            <a:r>
              <a:rPr lang="en-GB" sz="1600" dirty="0">
                <a:solidFill>
                  <a:srgbClr val="383838"/>
                </a:solidFill>
                <a:latin typeface="Lato" panose="020F0502020204030203" pitchFamily="34" charset="0"/>
              </a:rPr>
              <a:t>: Rex Warner (Penguin) or Steven Lattimore (Hackett) – latter is more in tune with the specific challenges of Thucydidean prose-style).</a:t>
            </a:r>
            <a:br>
              <a:rPr lang="en-GB" sz="1600" dirty="0">
                <a:solidFill>
                  <a:srgbClr val="383838"/>
                </a:solidFill>
                <a:latin typeface="Lato" panose="020F0502020204030203" pitchFamily="34" charset="0"/>
              </a:rPr>
            </a:br>
            <a:br>
              <a:rPr lang="en-GB" sz="1600" dirty="0">
                <a:solidFill>
                  <a:srgbClr val="383838"/>
                </a:solidFill>
                <a:latin typeface="Lato" panose="020F0502020204030203" pitchFamily="34" charset="0"/>
              </a:rPr>
            </a:br>
            <a:endParaRPr lang="en-GB" sz="1600" b="0" i="0" u="none" strike="noStrike" dirty="0">
              <a:solidFill>
                <a:srgbClr val="383838"/>
              </a:solidFill>
              <a:effectLst/>
              <a:latin typeface="Lato" panose="020F0502020204030203" pitchFamily="34" charset="0"/>
            </a:endParaRPr>
          </a:p>
          <a:p>
            <a:pPr marL="0" indent="0" algn="l">
              <a:buNone/>
            </a:pPr>
            <a:endParaRPr lang="en-GB" sz="1600" b="0" i="0" u="none" strike="noStrike" dirty="0">
              <a:solidFill>
                <a:srgbClr val="383838"/>
              </a:solidFill>
              <a:effectLst/>
              <a:latin typeface="Lato" panose="020F0502020204030203" pitchFamily="34" charset="0"/>
            </a:endParaRPr>
          </a:p>
          <a:p>
            <a:pPr marL="0" indent="0">
              <a:buNone/>
            </a:pPr>
            <a:endParaRPr lang="en-GB" sz="2400" dirty="0"/>
          </a:p>
          <a:p>
            <a:pPr marL="0" indent="0">
              <a:spcBef>
                <a:spcPts val="1000"/>
              </a:spcBef>
              <a:buNone/>
            </a:pPr>
            <a:endParaRPr lang="en-GB" sz="2400" b="1" u="sng" dirty="0"/>
          </a:p>
          <a:p>
            <a:pPr>
              <a:spcBef>
                <a:spcPts val="1000"/>
              </a:spcBef>
              <a:buFont typeface="Courier New" panose="02070309020205020404" pitchFamily="49" charset="0"/>
              <a:buChar char="o"/>
            </a:pPr>
            <a:endParaRPr lang="en-GB" b="1" u="sng" dirty="0"/>
          </a:p>
          <a:p>
            <a:pPr marL="0" indent="0" algn="ctr">
              <a:buNone/>
            </a:pPr>
            <a:endParaRPr lang="en-GB" dirty="0"/>
          </a:p>
        </p:txBody>
      </p:sp>
    </p:spTree>
    <p:extLst>
      <p:ext uri="{BB962C8B-B14F-4D97-AF65-F5344CB8AC3E}">
        <p14:creationId xmlns:p14="http://schemas.microsoft.com/office/powerpoint/2010/main" val="1849119402"/>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797</Words>
  <Application>Microsoft Macintosh PowerPoint</Application>
  <PresentationFormat>On-screen Show (4:3)</PresentationFormat>
  <Paragraphs>57</Paragraphs>
  <Slides>6</Slides>
  <Notes>1</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Calibri</vt:lpstr>
      <vt:lpstr>Courier New</vt:lpstr>
      <vt:lpstr>Goudy Old Style</vt:lpstr>
      <vt:lpstr>Impact</vt:lpstr>
      <vt:lpstr>Lato</vt:lpstr>
      <vt:lpstr>Rockwell</vt:lpstr>
      <vt:lpstr>Inkwell</vt:lpstr>
      <vt:lpstr>Encounters with Greek Texts (CX113)     Taster Slides             Prof David Fearn    Module Convenor  </vt:lpstr>
      <vt:lpstr>PowerPoint Presentation</vt:lpstr>
      <vt:lpstr>PowerPoint Presentation</vt:lpstr>
      <vt:lpstr>PowerPoint Presentation</vt:lpstr>
      <vt:lpstr>Preparatory Reading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Encounters with Greek and Latin Texts (CX113 &amp; CX114)     Pre-Module   Orientation Session              Prof David Fearn &amp;     Dr Nicolas Liney  </dc:title>
  <cp:lastModifiedBy>David Fearn</cp:lastModifiedBy>
  <cp:revision>42</cp:revision>
  <dcterms:modified xsi:type="dcterms:W3CDTF">2026-09-07T14:26:47Z</dcterms:modified>
</cp:coreProperties>
</file>