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2DB8486-EEA9-5043-AB66-E4E68AD55365}" v="27" dt="2026-09-16T07:29:49.2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532"/>
    <p:restoredTop sz="94675"/>
  </p:normalViewPr>
  <p:slideViewPr>
    <p:cSldViewPr snapToGrid="0" snapToObjects="1">
      <p:cViewPr varScale="1">
        <p:scale>
          <a:sx n="111" d="100"/>
          <a:sy n="111" d="100"/>
        </p:scale>
        <p:origin x="56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#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#18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919E50C-0C4B-4ECA-BF29-16FFBB1ED299}" type="doc">
      <dgm:prSet loTypeId="urn:microsoft.com/office/officeart/2005/8/layout/vList5" loCatId="list" qsTypeId="urn:microsoft.com/office/officeart/2005/8/quickstyle/simple5#2" qsCatId="simple" csTypeId="urn:microsoft.com/office/officeart/2005/8/colors/colorful2#2" csCatId="colorful" phldr="1"/>
      <dgm:spPr/>
      <dgm:t>
        <a:bodyPr/>
        <a:lstStyle/>
        <a:p>
          <a:endParaRPr lang="en-US"/>
        </a:p>
      </dgm:t>
    </dgm:pt>
    <dgm:pt modelId="{D6A2C757-5217-454E-B129-6F49833A50D0}">
      <dgm:prSet/>
      <dgm:spPr/>
      <dgm:t>
        <a:bodyPr/>
        <a:lstStyle/>
        <a:p>
          <a:r>
            <a:rPr lang="en-GB" b="1"/>
            <a:t>1: the Greeks as OTHER: The Greeks as US</a:t>
          </a:r>
          <a:endParaRPr lang="en-US"/>
        </a:p>
      </dgm:t>
    </dgm:pt>
    <dgm:pt modelId="{BCA5B083-16BD-411D-ACE6-4EAB45E58E45}" type="parTrans" cxnId="{5AC258E0-CF8B-4C17-BF45-B2857FD727E8}">
      <dgm:prSet/>
      <dgm:spPr/>
      <dgm:t>
        <a:bodyPr/>
        <a:lstStyle/>
        <a:p>
          <a:endParaRPr lang="en-US"/>
        </a:p>
      </dgm:t>
    </dgm:pt>
    <dgm:pt modelId="{B50B7A44-328B-4CEB-A3AB-A058E172112F}" type="sibTrans" cxnId="{5AC258E0-CF8B-4C17-BF45-B2857FD727E8}">
      <dgm:prSet/>
      <dgm:spPr/>
      <dgm:t>
        <a:bodyPr/>
        <a:lstStyle/>
        <a:p>
          <a:endParaRPr lang="en-US"/>
        </a:p>
      </dgm:t>
    </dgm:pt>
    <dgm:pt modelId="{2E4C1412-CC74-492C-AA39-CABE18370D60}">
      <dgm:prSet/>
      <dgm:spPr/>
      <dgm:t>
        <a:bodyPr/>
        <a:lstStyle/>
        <a:p>
          <a:r>
            <a:rPr lang="en-GB" b="1"/>
            <a:t>2:From Crimea to the Costa Brava: Varieties of Greekness </a:t>
          </a:r>
          <a:endParaRPr lang="en-US"/>
        </a:p>
      </dgm:t>
    </dgm:pt>
    <dgm:pt modelId="{BF865C3F-28B3-4235-843D-E8610D5ECADA}" type="parTrans" cxnId="{47259B53-F2D7-472E-B3D3-304CB22DE54B}">
      <dgm:prSet/>
      <dgm:spPr/>
      <dgm:t>
        <a:bodyPr/>
        <a:lstStyle/>
        <a:p>
          <a:endParaRPr lang="en-US"/>
        </a:p>
      </dgm:t>
    </dgm:pt>
    <dgm:pt modelId="{66E4D73A-0949-44CB-BD04-FED8DA3F471B}" type="sibTrans" cxnId="{47259B53-F2D7-472E-B3D3-304CB22DE54B}">
      <dgm:prSet/>
      <dgm:spPr/>
      <dgm:t>
        <a:bodyPr/>
        <a:lstStyle/>
        <a:p>
          <a:endParaRPr lang="en-US"/>
        </a:p>
      </dgm:t>
    </dgm:pt>
    <dgm:pt modelId="{CE14B131-67FF-4F92-A8DE-397BA3BD41E2}">
      <dgm:prSet/>
      <dgm:spPr/>
      <dgm:t>
        <a:bodyPr/>
        <a:lstStyle/>
        <a:p>
          <a:r>
            <a:rPr lang="en-GB" b="1"/>
            <a:t>3: The Ancient Environment: Eating And Drinking, Shopping and Feasting</a:t>
          </a:r>
          <a:endParaRPr lang="en-US"/>
        </a:p>
      </dgm:t>
    </dgm:pt>
    <dgm:pt modelId="{AA9D71F1-C76C-4C9A-BB2E-C0CB5E0F3C5C}" type="parTrans" cxnId="{020C4EDA-1632-4F31-BF59-1047501DB1F6}">
      <dgm:prSet/>
      <dgm:spPr/>
      <dgm:t>
        <a:bodyPr/>
        <a:lstStyle/>
        <a:p>
          <a:endParaRPr lang="en-US"/>
        </a:p>
      </dgm:t>
    </dgm:pt>
    <dgm:pt modelId="{BCD1A402-8D41-476C-9922-1B05DA60F3C6}" type="sibTrans" cxnId="{020C4EDA-1632-4F31-BF59-1047501DB1F6}">
      <dgm:prSet/>
      <dgm:spPr/>
      <dgm:t>
        <a:bodyPr/>
        <a:lstStyle/>
        <a:p>
          <a:endParaRPr lang="en-US"/>
        </a:p>
      </dgm:t>
    </dgm:pt>
    <dgm:pt modelId="{BED2DFEA-0734-4049-8FFA-7E8FE4977FE8}">
      <dgm:prSet/>
      <dgm:spPr/>
      <dgm:t>
        <a:bodyPr/>
        <a:lstStyle/>
        <a:p>
          <a:r>
            <a:rPr lang="en-GB" b="1"/>
            <a:t>Week 3 Seminar on Symposium – The Typical Greek Institution?</a:t>
          </a:r>
          <a:endParaRPr lang="en-US"/>
        </a:p>
      </dgm:t>
    </dgm:pt>
    <dgm:pt modelId="{10220E77-C4B5-4362-B7B2-790D96112E57}" type="parTrans" cxnId="{24AB8147-9965-467A-A42F-E481362DF894}">
      <dgm:prSet/>
      <dgm:spPr/>
      <dgm:t>
        <a:bodyPr/>
        <a:lstStyle/>
        <a:p>
          <a:endParaRPr lang="en-US"/>
        </a:p>
      </dgm:t>
    </dgm:pt>
    <dgm:pt modelId="{009FE01C-CD00-4B98-AA1D-2CB4CD4FB78D}" type="sibTrans" cxnId="{24AB8147-9965-467A-A42F-E481362DF894}">
      <dgm:prSet/>
      <dgm:spPr/>
      <dgm:t>
        <a:bodyPr/>
        <a:lstStyle/>
        <a:p>
          <a:endParaRPr lang="en-US"/>
        </a:p>
      </dgm:t>
    </dgm:pt>
    <dgm:pt modelId="{1541F98C-A6D4-4378-A2A3-4F28E0336866}">
      <dgm:prSet/>
      <dgm:spPr/>
      <dgm:t>
        <a:bodyPr/>
        <a:lstStyle/>
        <a:p>
          <a:r>
            <a:rPr lang="en-GB" b="1" dirty="0"/>
            <a:t>4 Gods and Festivals 1	</a:t>
          </a:r>
          <a:endParaRPr lang="en-US" dirty="0"/>
        </a:p>
      </dgm:t>
    </dgm:pt>
    <dgm:pt modelId="{6D1ADB84-2A8B-4D92-B9DC-1783029F6E28}" type="parTrans" cxnId="{AC9D90E8-0C24-4676-A877-A865AE9EF02B}">
      <dgm:prSet/>
      <dgm:spPr/>
      <dgm:t>
        <a:bodyPr/>
        <a:lstStyle/>
        <a:p>
          <a:endParaRPr lang="en-US"/>
        </a:p>
      </dgm:t>
    </dgm:pt>
    <dgm:pt modelId="{3C5D86C6-02FD-4F53-8201-0A7AC92E238A}" type="sibTrans" cxnId="{AC9D90E8-0C24-4676-A877-A865AE9EF02B}">
      <dgm:prSet/>
      <dgm:spPr/>
      <dgm:t>
        <a:bodyPr/>
        <a:lstStyle/>
        <a:p>
          <a:endParaRPr lang="en-US"/>
        </a:p>
      </dgm:t>
    </dgm:pt>
    <dgm:pt modelId="{D1FEA2DE-EE53-4030-B3B1-B104609D6BF4}">
      <dgm:prSet/>
      <dgm:spPr/>
      <dgm:t>
        <a:bodyPr/>
        <a:lstStyle/>
        <a:p>
          <a:r>
            <a:rPr lang="en-GB" b="1" dirty="0"/>
            <a:t>5. Gods and Festivals 2</a:t>
          </a:r>
          <a:endParaRPr lang="en-US" dirty="0"/>
        </a:p>
      </dgm:t>
    </dgm:pt>
    <dgm:pt modelId="{2316EE14-AE86-4923-A5E0-A5E52238B1A4}" type="parTrans" cxnId="{5130B6B8-3E56-4B83-9786-2E6A3CA57BCC}">
      <dgm:prSet/>
      <dgm:spPr/>
      <dgm:t>
        <a:bodyPr/>
        <a:lstStyle/>
        <a:p>
          <a:endParaRPr lang="en-US"/>
        </a:p>
      </dgm:t>
    </dgm:pt>
    <dgm:pt modelId="{BCE24B2A-4C03-4375-9B83-428A1A7F827B}" type="sibTrans" cxnId="{5130B6B8-3E56-4B83-9786-2E6A3CA57BCC}">
      <dgm:prSet/>
      <dgm:spPr/>
      <dgm:t>
        <a:bodyPr/>
        <a:lstStyle/>
        <a:p>
          <a:endParaRPr lang="en-US"/>
        </a:p>
      </dgm:t>
    </dgm:pt>
    <dgm:pt modelId="{10DB8C00-D85A-A545-A44A-5323BFE6CFD0}" type="pres">
      <dgm:prSet presAssocID="{C919E50C-0C4B-4ECA-BF29-16FFBB1ED299}" presName="Name0" presStyleCnt="0">
        <dgm:presLayoutVars>
          <dgm:dir/>
          <dgm:animLvl val="lvl"/>
          <dgm:resizeHandles val="exact"/>
        </dgm:presLayoutVars>
      </dgm:prSet>
      <dgm:spPr/>
    </dgm:pt>
    <dgm:pt modelId="{6F7AA0E4-34A1-1E40-BB9C-21A2EB4D083C}" type="pres">
      <dgm:prSet presAssocID="{D6A2C757-5217-454E-B129-6F49833A50D0}" presName="linNode" presStyleCnt="0"/>
      <dgm:spPr/>
    </dgm:pt>
    <dgm:pt modelId="{17BBC2D4-2463-E247-975D-9F1842995918}" type="pres">
      <dgm:prSet presAssocID="{D6A2C757-5217-454E-B129-6F49833A50D0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072EB61A-3B2E-384F-85F1-692FBF68F3E9}" type="pres">
      <dgm:prSet presAssocID="{B50B7A44-328B-4CEB-A3AB-A058E172112F}" presName="sp" presStyleCnt="0"/>
      <dgm:spPr/>
    </dgm:pt>
    <dgm:pt modelId="{F55FA127-7117-B242-8721-C1B20BA3555D}" type="pres">
      <dgm:prSet presAssocID="{2E4C1412-CC74-492C-AA39-CABE18370D60}" presName="linNode" presStyleCnt="0"/>
      <dgm:spPr/>
    </dgm:pt>
    <dgm:pt modelId="{6FA7E242-414B-3846-A5B0-FBB7A761213F}" type="pres">
      <dgm:prSet presAssocID="{2E4C1412-CC74-492C-AA39-CABE18370D60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C5AE6708-B508-D24B-8114-87876CA01CFE}" type="pres">
      <dgm:prSet presAssocID="{66E4D73A-0949-44CB-BD04-FED8DA3F471B}" presName="sp" presStyleCnt="0"/>
      <dgm:spPr/>
    </dgm:pt>
    <dgm:pt modelId="{3D66A2E2-5C75-C84D-8073-D6B4E710A110}" type="pres">
      <dgm:prSet presAssocID="{CE14B131-67FF-4F92-A8DE-397BA3BD41E2}" presName="linNode" presStyleCnt="0"/>
      <dgm:spPr/>
    </dgm:pt>
    <dgm:pt modelId="{7BF7DE12-A4E0-8E4A-A58A-9254B9A4263B}" type="pres">
      <dgm:prSet presAssocID="{CE14B131-67FF-4F92-A8DE-397BA3BD41E2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B7F82405-2BBE-0841-BF1E-E2E81A2BEDAE}" type="pres">
      <dgm:prSet presAssocID="{CE14B131-67FF-4F92-A8DE-397BA3BD41E2}" presName="descendantText" presStyleLbl="alignAccFollowNode1" presStyleIdx="0" presStyleCnt="1">
        <dgm:presLayoutVars>
          <dgm:bulletEnabled val="1"/>
        </dgm:presLayoutVars>
      </dgm:prSet>
      <dgm:spPr/>
    </dgm:pt>
    <dgm:pt modelId="{C481B8F9-5135-7A44-8610-D7DFBFA9AA14}" type="pres">
      <dgm:prSet presAssocID="{BCD1A402-8D41-476C-9922-1B05DA60F3C6}" presName="sp" presStyleCnt="0"/>
      <dgm:spPr/>
    </dgm:pt>
    <dgm:pt modelId="{3D01AB90-765D-F649-A09E-9D3A1D72D45F}" type="pres">
      <dgm:prSet presAssocID="{1541F98C-A6D4-4378-A2A3-4F28E0336866}" presName="linNode" presStyleCnt="0"/>
      <dgm:spPr/>
    </dgm:pt>
    <dgm:pt modelId="{B976994D-90C6-5148-8865-9C3E344570E2}" type="pres">
      <dgm:prSet presAssocID="{1541F98C-A6D4-4378-A2A3-4F28E0336866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F3383B33-11F4-764E-A391-BC930B4B69D2}" type="pres">
      <dgm:prSet presAssocID="{3C5D86C6-02FD-4F53-8201-0A7AC92E238A}" presName="sp" presStyleCnt="0"/>
      <dgm:spPr/>
    </dgm:pt>
    <dgm:pt modelId="{D9F1727D-1914-5346-8D2A-4D9B80BA5717}" type="pres">
      <dgm:prSet presAssocID="{D1FEA2DE-EE53-4030-B3B1-B104609D6BF4}" presName="linNode" presStyleCnt="0"/>
      <dgm:spPr/>
    </dgm:pt>
    <dgm:pt modelId="{C58CC040-1612-8247-80B8-1FE76D9D9220}" type="pres">
      <dgm:prSet presAssocID="{D1FEA2DE-EE53-4030-B3B1-B104609D6BF4}" presName="parentText" presStyleLbl="node1" presStyleIdx="4" presStyleCnt="5">
        <dgm:presLayoutVars>
          <dgm:chMax val="1"/>
          <dgm:bulletEnabled val="1"/>
        </dgm:presLayoutVars>
      </dgm:prSet>
      <dgm:spPr/>
    </dgm:pt>
  </dgm:ptLst>
  <dgm:cxnLst>
    <dgm:cxn modelId="{5857192F-5E97-F345-8EE6-3EB8D28D765C}" type="presOf" srcId="{CE14B131-67FF-4F92-A8DE-397BA3BD41E2}" destId="{7BF7DE12-A4E0-8E4A-A58A-9254B9A4263B}" srcOrd="0" destOrd="0" presId="urn:microsoft.com/office/officeart/2005/8/layout/vList5"/>
    <dgm:cxn modelId="{24AB8147-9965-467A-A42F-E481362DF894}" srcId="{CE14B131-67FF-4F92-A8DE-397BA3BD41E2}" destId="{BED2DFEA-0734-4049-8FFA-7E8FE4977FE8}" srcOrd="0" destOrd="0" parTransId="{10220E77-C4B5-4362-B7B2-790D96112E57}" sibTransId="{009FE01C-CD00-4B98-AA1D-2CB4CD4FB78D}"/>
    <dgm:cxn modelId="{47259B53-F2D7-472E-B3D3-304CB22DE54B}" srcId="{C919E50C-0C4B-4ECA-BF29-16FFBB1ED299}" destId="{2E4C1412-CC74-492C-AA39-CABE18370D60}" srcOrd="1" destOrd="0" parTransId="{BF865C3F-28B3-4235-843D-E8610D5ECADA}" sibTransId="{66E4D73A-0949-44CB-BD04-FED8DA3F471B}"/>
    <dgm:cxn modelId="{0FB34F8B-8149-1646-A6A0-C0F51007EA27}" type="presOf" srcId="{D1FEA2DE-EE53-4030-B3B1-B104609D6BF4}" destId="{C58CC040-1612-8247-80B8-1FE76D9D9220}" srcOrd="0" destOrd="0" presId="urn:microsoft.com/office/officeart/2005/8/layout/vList5"/>
    <dgm:cxn modelId="{AE002C92-4104-AF47-AFE1-765F0105FE69}" type="presOf" srcId="{BED2DFEA-0734-4049-8FFA-7E8FE4977FE8}" destId="{B7F82405-2BBE-0841-BF1E-E2E81A2BEDAE}" srcOrd="0" destOrd="0" presId="urn:microsoft.com/office/officeart/2005/8/layout/vList5"/>
    <dgm:cxn modelId="{DA9EAAAD-2394-FB47-87F4-5117C7F486B4}" type="presOf" srcId="{2E4C1412-CC74-492C-AA39-CABE18370D60}" destId="{6FA7E242-414B-3846-A5B0-FBB7A761213F}" srcOrd="0" destOrd="0" presId="urn:microsoft.com/office/officeart/2005/8/layout/vList5"/>
    <dgm:cxn modelId="{5130B6B8-3E56-4B83-9786-2E6A3CA57BCC}" srcId="{C919E50C-0C4B-4ECA-BF29-16FFBB1ED299}" destId="{D1FEA2DE-EE53-4030-B3B1-B104609D6BF4}" srcOrd="4" destOrd="0" parTransId="{2316EE14-AE86-4923-A5E0-A5E52238B1A4}" sibTransId="{BCE24B2A-4C03-4375-9B83-428A1A7F827B}"/>
    <dgm:cxn modelId="{72D3C9CA-12DC-D447-99BE-465C3E11F871}" type="presOf" srcId="{C919E50C-0C4B-4ECA-BF29-16FFBB1ED299}" destId="{10DB8C00-D85A-A545-A44A-5323BFE6CFD0}" srcOrd="0" destOrd="0" presId="urn:microsoft.com/office/officeart/2005/8/layout/vList5"/>
    <dgm:cxn modelId="{020C4EDA-1632-4F31-BF59-1047501DB1F6}" srcId="{C919E50C-0C4B-4ECA-BF29-16FFBB1ED299}" destId="{CE14B131-67FF-4F92-A8DE-397BA3BD41E2}" srcOrd="2" destOrd="0" parTransId="{AA9D71F1-C76C-4C9A-BB2E-C0CB5E0F3C5C}" sibTransId="{BCD1A402-8D41-476C-9922-1B05DA60F3C6}"/>
    <dgm:cxn modelId="{5AC258E0-CF8B-4C17-BF45-B2857FD727E8}" srcId="{C919E50C-0C4B-4ECA-BF29-16FFBB1ED299}" destId="{D6A2C757-5217-454E-B129-6F49833A50D0}" srcOrd="0" destOrd="0" parTransId="{BCA5B083-16BD-411D-ACE6-4EAB45E58E45}" sibTransId="{B50B7A44-328B-4CEB-A3AB-A058E172112F}"/>
    <dgm:cxn modelId="{792FDEE5-189B-474F-8243-F4B110DC3BFB}" type="presOf" srcId="{1541F98C-A6D4-4378-A2A3-4F28E0336866}" destId="{B976994D-90C6-5148-8865-9C3E344570E2}" srcOrd="0" destOrd="0" presId="urn:microsoft.com/office/officeart/2005/8/layout/vList5"/>
    <dgm:cxn modelId="{AC9D90E8-0C24-4676-A877-A865AE9EF02B}" srcId="{C919E50C-0C4B-4ECA-BF29-16FFBB1ED299}" destId="{1541F98C-A6D4-4378-A2A3-4F28E0336866}" srcOrd="3" destOrd="0" parTransId="{6D1ADB84-2A8B-4D92-B9DC-1783029F6E28}" sibTransId="{3C5D86C6-02FD-4F53-8201-0A7AC92E238A}"/>
    <dgm:cxn modelId="{E38699ED-3962-CB4C-B77C-3E3AB5A016D2}" type="presOf" srcId="{D6A2C757-5217-454E-B129-6F49833A50D0}" destId="{17BBC2D4-2463-E247-975D-9F1842995918}" srcOrd="0" destOrd="0" presId="urn:microsoft.com/office/officeart/2005/8/layout/vList5"/>
    <dgm:cxn modelId="{F735C711-C382-6F4D-A017-471A74CB78FD}" type="presParOf" srcId="{10DB8C00-D85A-A545-A44A-5323BFE6CFD0}" destId="{6F7AA0E4-34A1-1E40-BB9C-21A2EB4D083C}" srcOrd="0" destOrd="0" presId="urn:microsoft.com/office/officeart/2005/8/layout/vList5"/>
    <dgm:cxn modelId="{85B58B9E-D372-A245-BC4B-5B53B4C11996}" type="presParOf" srcId="{6F7AA0E4-34A1-1E40-BB9C-21A2EB4D083C}" destId="{17BBC2D4-2463-E247-975D-9F1842995918}" srcOrd="0" destOrd="0" presId="urn:microsoft.com/office/officeart/2005/8/layout/vList5"/>
    <dgm:cxn modelId="{87610558-8529-0549-9045-0389263DCDE7}" type="presParOf" srcId="{10DB8C00-D85A-A545-A44A-5323BFE6CFD0}" destId="{072EB61A-3B2E-384F-85F1-692FBF68F3E9}" srcOrd="1" destOrd="0" presId="urn:microsoft.com/office/officeart/2005/8/layout/vList5"/>
    <dgm:cxn modelId="{44FD6BA9-8C1C-3F48-BEEF-644EB268348F}" type="presParOf" srcId="{10DB8C00-D85A-A545-A44A-5323BFE6CFD0}" destId="{F55FA127-7117-B242-8721-C1B20BA3555D}" srcOrd="2" destOrd="0" presId="urn:microsoft.com/office/officeart/2005/8/layout/vList5"/>
    <dgm:cxn modelId="{CCBC7CB0-B42B-DB47-807D-5194EB25E966}" type="presParOf" srcId="{F55FA127-7117-B242-8721-C1B20BA3555D}" destId="{6FA7E242-414B-3846-A5B0-FBB7A761213F}" srcOrd="0" destOrd="0" presId="urn:microsoft.com/office/officeart/2005/8/layout/vList5"/>
    <dgm:cxn modelId="{95D634F4-4C34-5B45-B479-5CE032EF7173}" type="presParOf" srcId="{10DB8C00-D85A-A545-A44A-5323BFE6CFD0}" destId="{C5AE6708-B508-D24B-8114-87876CA01CFE}" srcOrd="3" destOrd="0" presId="urn:microsoft.com/office/officeart/2005/8/layout/vList5"/>
    <dgm:cxn modelId="{DE142E29-EA42-CF49-A6C0-2D4459567546}" type="presParOf" srcId="{10DB8C00-D85A-A545-A44A-5323BFE6CFD0}" destId="{3D66A2E2-5C75-C84D-8073-D6B4E710A110}" srcOrd="4" destOrd="0" presId="urn:microsoft.com/office/officeart/2005/8/layout/vList5"/>
    <dgm:cxn modelId="{04B29AA8-CB4C-7D42-8D95-78967E4524D7}" type="presParOf" srcId="{3D66A2E2-5C75-C84D-8073-D6B4E710A110}" destId="{7BF7DE12-A4E0-8E4A-A58A-9254B9A4263B}" srcOrd="0" destOrd="0" presId="urn:microsoft.com/office/officeart/2005/8/layout/vList5"/>
    <dgm:cxn modelId="{74F6836F-A0F8-0E4E-AD7D-59631C5DC2D7}" type="presParOf" srcId="{3D66A2E2-5C75-C84D-8073-D6B4E710A110}" destId="{B7F82405-2BBE-0841-BF1E-E2E81A2BEDAE}" srcOrd="1" destOrd="0" presId="urn:microsoft.com/office/officeart/2005/8/layout/vList5"/>
    <dgm:cxn modelId="{42675DF6-1D8F-DD49-95F3-30769012D717}" type="presParOf" srcId="{10DB8C00-D85A-A545-A44A-5323BFE6CFD0}" destId="{C481B8F9-5135-7A44-8610-D7DFBFA9AA14}" srcOrd="5" destOrd="0" presId="urn:microsoft.com/office/officeart/2005/8/layout/vList5"/>
    <dgm:cxn modelId="{CFB3B5F5-AA39-1A44-B6FB-9DB01E008C5E}" type="presParOf" srcId="{10DB8C00-D85A-A545-A44A-5323BFE6CFD0}" destId="{3D01AB90-765D-F649-A09E-9D3A1D72D45F}" srcOrd="6" destOrd="0" presId="urn:microsoft.com/office/officeart/2005/8/layout/vList5"/>
    <dgm:cxn modelId="{41404C00-A6F4-A644-8EF0-C64B484DD380}" type="presParOf" srcId="{3D01AB90-765D-F649-A09E-9D3A1D72D45F}" destId="{B976994D-90C6-5148-8865-9C3E344570E2}" srcOrd="0" destOrd="0" presId="urn:microsoft.com/office/officeart/2005/8/layout/vList5"/>
    <dgm:cxn modelId="{C7270D06-0F7B-F046-ACC0-AA1FA7C7B9C1}" type="presParOf" srcId="{10DB8C00-D85A-A545-A44A-5323BFE6CFD0}" destId="{F3383B33-11F4-764E-A391-BC930B4B69D2}" srcOrd="7" destOrd="0" presId="urn:microsoft.com/office/officeart/2005/8/layout/vList5"/>
    <dgm:cxn modelId="{7B241049-D32E-7742-94A5-B5F74CC6BE0B}" type="presParOf" srcId="{10DB8C00-D85A-A545-A44A-5323BFE6CFD0}" destId="{D9F1727D-1914-5346-8D2A-4D9B80BA5717}" srcOrd="8" destOrd="0" presId="urn:microsoft.com/office/officeart/2005/8/layout/vList5"/>
    <dgm:cxn modelId="{98CBC844-2816-0D43-884D-7BC529D5D409}" type="presParOf" srcId="{D9F1727D-1914-5346-8D2A-4D9B80BA5717}" destId="{C58CC040-1612-8247-80B8-1FE76D9D9220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B08B1DA-06BC-4DCB-BBB0-470B36B0F92F}" type="doc">
      <dgm:prSet loTypeId="urn:microsoft.com/office/officeart/2005/8/layout/vList2" loCatId="list" qsTypeId="urn:microsoft.com/office/officeart/2005/8/quickstyle/simple1#39" qsCatId="simple" csTypeId="urn:microsoft.com/office/officeart/2005/8/colors/colorful2#18" csCatId="colorful"/>
      <dgm:spPr/>
      <dgm:t>
        <a:bodyPr/>
        <a:lstStyle/>
        <a:p>
          <a:endParaRPr lang="en-US"/>
        </a:p>
      </dgm:t>
    </dgm:pt>
    <dgm:pt modelId="{2B10F6E0-2CAF-4C34-BC40-7923B327CBE0}">
      <dgm:prSet/>
      <dgm:spPr/>
      <dgm:t>
        <a:bodyPr/>
        <a:lstStyle/>
        <a:p>
          <a:r>
            <a:rPr lang="en-GB" b="1"/>
            <a:t>7. Women in Athens</a:t>
          </a:r>
          <a:endParaRPr lang="en-US"/>
        </a:p>
      </dgm:t>
    </dgm:pt>
    <dgm:pt modelId="{BAA2E22B-CC00-4F5D-A2FF-CC45E3B6FF90}" type="parTrans" cxnId="{9561E888-277B-48B3-9CD0-2A7A4B5B3187}">
      <dgm:prSet/>
      <dgm:spPr/>
      <dgm:t>
        <a:bodyPr/>
        <a:lstStyle/>
        <a:p>
          <a:endParaRPr lang="en-US"/>
        </a:p>
      </dgm:t>
    </dgm:pt>
    <dgm:pt modelId="{A4E9AE55-A36C-4BD5-9FBF-5EB32741732D}" type="sibTrans" cxnId="{9561E888-277B-48B3-9CD0-2A7A4B5B3187}">
      <dgm:prSet/>
      <dgm:spPr/>
      <dgm:t>
        <a:bodyPr/>
        <a:lstStyle/>
        <a:p>
          <a:endParaRPr lang="en-US"/>
        </a:p>
      </dgm:t>
    </dgm:pt>
    <dgm:pt modelId="{EE02B3DA-85E0-4F85-BE8A-1653A3A6711F}">
      <dgm:prSet/>
      <dgm:spPr/>
      <dgm:t>
        <a:bodyPr/>
        <a:lstStyle/>
        <a:p>
          <a:r>
            <a:rPr lang="en-GB" b="1" i="1"/>
            <a:t>Week 7 seminar: Aristophanes’ Women in Parliament</a:t>
          </a:r>
          <a:endParaRPr lang="en-US"/>
        </a:p>
      </dgm:t>
    </dgm:pt>
    <dgm:pt modelId="{3836E98D-4F1C-4287-9861-D6F35FB98F65}" type="parTrans" cxnId="{2825D54A-5B44-4685-AAE9-DFFBBF9B954A}">
      <dgm:prSet/>
      <dgm:spPr/>
      <dgm:t>
        <a:bodyPr/>
        <a:lstStyle/>
        <a:p>
          <a:endParaRPr lang="en-US"/>
        </a:p>
      </dgm:t>
    </dgm:pt>
    <dgm:pt modelId="{13F47A16-E3B3-46FE-92EB-DC3424721DFE}" type="sibTrans" cxnId="{2825D54A-5B44-4685-AAE9-DFFBBF9B954A}">
      <dgm:prSet/>
      <dgm:spPr/>
      <dgm:t>
        <a:bodyPr/>
        <a:lstStyle/>
        <a:p>
          <a:endParaRPr lang="en-US"/>
        </a:p>
      </dgm:t>
    </dgm:pt>
    <dgm:pt modelId="{AA95923E-8D04-4128-BDB8-6A268790CE11}">
      <dgm:prSet/>
      <dgm:spPr/>
      <dgm:t>
        <a:bodyPr/>
        <a:lstStyle/>
        <a:p>
          <a:r>
            <a:rPr lang="en-GB" b="1"/>
            <a:t>Week 8: Women in Crete and Sparta</a:t>
          </a:r>
          <a:endParaRPr lang="en-US"/>
        </a:p>
      </dgm:t>
    </dgm:pt>
    <dgm:pt modelId="{0381BCD8-FF33-4419-BF0E-B55DBED59BAB}" type="parTrans" cxnId="{EBCFE6AB-AB07-412A-AFD2-9E097E4ACDE7}">
      <dgm:prSet/>
      <dgm:spPr/>
      <dgm:t>
        <a:bodyPr/>
        <a:lstStyle/>
        <a:p>
          <a:endParaRPr lang="en-US"/>
        </a:p>
      </dgm:t>
    </dgm:pt>
    <dgm:pt modelId="{C1B09DA5-283F-4695-8E76-090322E91508}" type="sibTrans" cxnId="{EBCFE6AB-AB07-412A-AFD2-9E097E4ACDE7}">
      <dgm:prSet/>
      <dgm:spPr/>
      <dgm:t>
        <a:bodyPr/>
        <a:lstStyle/>
        <a:p>
          <a:endParaRPr lang="en-US"/>
        </a:p>
      </dgm:t>
    </dgm:pt>
    <dgm:pt modelId="{B42ABBEA-6C38-4C1A-9490-A081400E0C71}">
      <dgm:prSet/>
      <dgm:spPr/>
      <dgm:t>
        <a:bodyPr/>
        <a:lstStyle/>
        <a:p>
          <a:r>
            <a:rPr lang="en-GB" b="1"/>
            <a:t>Week 8: Class test--  2 gobbets in 40 minutes</a:t>
          </a:r>
          <a:endParaRPr lang="en-US"/>
        </a:p>
      </dgm:t>
    </dgm:pt>
    <dgm:pt modelId="{278950A7-C61B-4D69-BE67-7B3F24545866}" type="parTrans" cxnId="{D288A779-EB40-437D-B9AF-D03D876E8144}">
      <dgm:prSet/>
      <dgm:spPr/>
      <dgm:t>
        <a:bodyPr/>
        <a:lstStyle/>
        <a:p>
          <a:endParaRPr lang="en-US"/>
        </a:p>
      </dgm:t>
    </dgm:pt>
    <dgm:pt modelId="{ED81537F-2AE7-4593-ADA6-FBA07D3946AF}" type="sibTrans" cxnId="{D288A779-EB40-437D-B9AF-D03D876E8144}">
      <dgm:prSet/>
      <dgm:spPr/>
      <dgm:t>
        <a:bodyPr/>
        <a:lstStyle/>
        <a:p>
          <a:endParaRPr lang="en-US"/>
        </a:p>
      </dgm:t>
    </dgm:pt>
    <dgm:pt modelId="{2942E6C1-3C97-4908-9AD0-390970B6BE72}">
      <dgm:prSet/>
      <dgm:spPr/>
      <dgm:t>
        <a:bodyPr/>
        <a:lstStyle/>
        <a:p>
          <a:r>
            <a:rPr lang="en-GB" b="1"/>
            <a:t>9: Sexuality: homosexuality adultery prostitution</a:t>
          </a:r>
          <a:endParaRPr lang="en-US"/>
        </a:p>
      </dgm:t>
    </dgm:pt>
    <dgm:pt modelId="{ADFFFD07-A26F-473E-A06B-4B8F79CC0BAF}" type="parTrans" cxnId="{834BFB83-DB5A-4B80-B503-7A7DB30F1E7B}">
      <dgm:prSet/>
      <dgm:spPr/>
      <dgm:t>
        <a:bodyPr/>
        <a:lstStyle/>
        <a:p>
          <a:endParaRPr lang="en-US"/>
        </a:p>
      </dgm:t>
    </dgm:pt>
    <dgm:pt modelId="{F53111A1-44F1-4A17-8EE5-375BC2331372}" type="sibTrans" cxnId="{834BFB83-DB5A-4B80-B503-7A7DB30F1E7B}">
      <dgm:prSet/>
      <dgm:spPr/>
      <dgm:t>
        <a:bodyPr/>
        <a:lstStyle/>
        <a:p>
          <a:endParaRPr lang="en-US"/>
        </a:p>
      </dgm:t>
    </dgm:pt>
    <dgm:pt modelId="{3621A60E-3DE0-4C4E-84C6-3A3F51ECAE88}">
      <dgm:prSet/>
      <dgm:spPr/>
      <dgm:t>
        <a:bodyPr/>
        <a:lstStyle/>
        <a:p>
          <a:r>
            <a:rPr lang="en-GB" b="1"/>
            <a:t>10: Death and Social Status</a:t>
          </a:r>
          <a:endParaRPr lang="en-US"/>
        </a:p>
      </dgm:t>
    </dgm:pt>
    <dgm:pt modelId="{B5C54734-0BBF-44F3-B2EA-18FC6D4E3B91}" type="parTrans" cxnId="{5629CAA2-5E66-40D7-AC39-193CD5ED342A}">
      <dgm:prSet/>
      <dgm:spPr/>
      <dgm:t>
        <a:bodyPr/>
        <a:lstStyle/>
        <a:p>
          <a:endParaRPr lang="en-US"/>
        </a:p>
      </dgm:t>
    </dgm:pt>
    <dgm:pt modelId="{EE86121C-1CCE-45CC-8D1B-512B103AE607}" type="sibTrans" cxnId="{5629CAA2-5E66-40D7-AC39-193CD5ED342A}">
      <dgm:prSet/>
      <dgm:spPr/>
      <dgm:t>
        <a:bodyPr/>
        <a:lstStyle/>
        <a:p>
          <a:endParaRPr lang="en-US"/>
        </a:p>
      </dgm:t>
    </dgm:pt>
    <dgm:pt modelId="{6A8B1DE8-5127-5343-8F39-E6E8FCAD7D0C}" type="pres">
      <dgm:prSet presAssocID="{0B08B1DA-06BC-4DCB-BBB0-470B36B0F92F}" presName="linear" presStyleCnt="0">
        <dgm:presLayoutVars>
          <dgm:animLvl val="lvl"/>
          <dgm:resizeHandles val="exact"/>
        </dgm:presLayoutVars>
      </dgm:prSet>
      <dgm:spPr/>
    </dgm:pt>
    <dgm:pt modelId="{455A14A2-C8DB-CD48-BC94-5DCCC8CAA7E2}" type="pres">
      <dgm:prSet presAssocID="{2B10F6E0-2CAF-4C34-BC40-7923B327CBE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17AD557-1B02-3147-8422-24F9B2F57B1A}" type="pres">
      <dgm:prSet presAssocID="{2B10F6E0-2CAF-4C34-BC40-7923B327CBE0}" presName="childText" presStyleLbl="revTx" presStyleIdx="0" presStyleCnt="2">
        <dgm:presLayoutVars>
          <dgm:bulletEnabled val="1"/>
        </dgm:presLayoutVars>
      </dgm:prSet>
      <dgm:spPr/>
    </dgm:pt>
    <dgm:pt modelId="{F47B57E3-0D99-D649-A95C-F3D561C749ED}" type="pres">
      <dgm:prSet presAssocID="{AA95923E-8D04-4128-BDB8-6A268790CE1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CE16B84-E6AF-3E4E-8F0A-B86A64989081}" type="pres">
      <dgm:prSet presAssocID="{AA95923E-8D04-4128-BDB8-6A268790CE11}" presName="childText" presStyleLbl="revTx" presStyleIdx="1" presStyleCnt="2">
        <dgm:presLayoutVars>
          <dgm:bulletEnabled val="1"/>
        </dgm:presLayoutVars>
      </dgm:prSet>
      <dgm:spPr/>
    </dgm:pt>
    <dgm:pt modelId="{A76F7D1A-13BA-8A49-A72C-3ACF18C37637}" type="pres">
      <dgm:prSet presAssocID="{2942E6C1-3C97-4908-9AD0-390970B6BE7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21E94D7-F2D3-B143-993E-6B3BD09C0E8A}" type="pres">
      <dgm:prSet presAssocID="{F53111A1-44F1-4A17-8EE5-375BC2331372}" presName="spacer" presStyleCnt="0"/>
      <dgm:spPr/>
    </dgm:pt>
    <dgm:pt modelId="{C8A9B4E5-4F75-FC47-B462-9C1A525D30C0}" type="pres">
      <dgm:prSet presAssocID="{3621A60E-3DE0-4C4E-84C6-3A3F51ECAE8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4610440-3EC0-6344-9B24-0136CD902471}" type="presOf" srcId="{AA95923E-8D04-4128-BDB8-6A268790CE11}" destId="{F47B57E3-0D99-D649-A95C-F3D561C749ED}" srcOrd="0" destOrd="0" presId="urn:microsoft.com/office/officeart/2005/8/layout/vList2"/>
    <dgm:cxn modelId="{D4733940-4828-284F-92B6-16AE59180CAD}" type="presOf" srcId="{EE02B3DA-85E0-4F85-BE8A-1653A3A6711F}" destId="{C17AD557-1B02-3147-8422-24F9B2F57B1A}" srcOrd="0" destOrd="0" presId="urn:microsoft.com/office/officeart/2005/8/layout/vList2"/>
    <dgm:cxn modelId="{2825D54A-5B44-4685-AAE9-DFFBBF9B954A}" srcId="{2B10F6E0-2CAF-4C34-BC40-7923B327CBE0}" destId="{EE02B3DA-85E0-4F85-BE8A-1653A3A6711F}" srcOrd="0" destOrd="0" parTransId="{3836E98D-4F1C-4287-9861-D6F35FB98F65}" sibTransId="{13F47A16-E3B3-46FE-92EB-DC3424721DFE}"/>
    <dgm:cxn modelId="{0AA5A25C-08FC-504E-8D16-052806B2841E}" type="presOf" srcId="{2942E6C1-3C97-4908-9AD0-390970B6BE72}" destId="{A76F7D1A-13BA-8A49-A72C-3ACF18C37637}" srcOrd="0" destOrd="0" presId="urn:microsoft.com/office/officeart/2005/8/layout/vList2"/>
    <dgm:cxn modelId="{146FC561-2C36-C843-94BF-73F0E564FC63}" type="presOf" srcId="{B42ABBEA-6C38-4C1A-9490-A081400E0C71}" destId="{3CE16B84-E6AF-3E4E-8F0A-B86A64989081}" srcOrd="0" destOrd="0" presId="urn:microsoft.com/office/officeart/2005/8/layout/vList2"/>
    <dgm:cxn modelId="{D288A779-EB40-437D-B9AF-D03D876E8144}" srcId="{AA95923E-8D04-4128-BDB8-6A268790CE11}" destId="{B42ABBEA-6C38-4C1A-9490-A081400E0C71}" srcOrd="0" destOrd="0" parTransId="{278950A7-C61B-4D69-BE67-7B3F24545866}" sibTransId="{ED81537F-2AE7-4593-ADA6-FBA07D3946AF}"/>
    <dgm:cxn modelId="{834BFB83-DB5A-4B80-B503-7A7DB30F1E7B}" srcId="{0B08B1DA-06BC-4DCB-BBB0-470B36B0F92F}" destId="{2942E6C1-3C97-4908-9AD0-390970B6BE72}" srcOrd="2" destOrd="0" parTransId="{ADFFFD07-A26F-473E-A06B-4B8F79CC0BAF}" sibTransId="{F53111A1-44F1-4A17-8EE5-375BC2331372}"/>
    <dgm:cxn modelId="{9561E888-277B-48B3-9CD0-2A7A4B5B3187}" srcId="{0B08B1DA-06BC-4DCB-BBB0-470B36B0F92F}" destId="{2B10F6E0-2CAF-4C34-BC40-7923B327CBE0}" srcOrd="0" destOrd="0" parTransId="{BAA2E22B-CC00-4F5D-A2FF-CC45E3B6FF90}" sibTransId="{A4E9AE55-A36C-4BD5-9FBF-5EB32741732D}"/>
    <dgm:cxn modelId="{5629CAA2-5E66-40D7-AC39-193CD5ED342A}" srcId="{0B08B1DA-06BC-4DCB-BBB0-470B36B0F92F}" destId="{3621A60E-3DE0-4C4E-84C6-3A3F51ECAE88}" srcOrd="3" destOrd="0" parTransId="{B5C54734-0BBF-44F3-B2EA-18FC6D4E3B91}" sibTransId="{EE86121C-1CCE-45CC-8D1B-512B103AE607}"/>
    <dgm:cxn modelId="{EBCFE6AB-AB07-412A-AFD2-9E097E4ACDE7}" srcId="{0B08B1DA-06BC-4DCB-BBB0-470B36B0F92F}" destId="{AA95923E-8D04-4128-BDB8-6A268790CE11}" srcOrd="1" destOrd="0" parTransId="{0381BCD8-FF33-4419-BF0E-B55DBED59BAB}" sibTransId="{C1B09DA5-283F-4695-8E76-090322E91508}"/>
    <dgm:cxn modelId="{C039BFCA-981D-CB4B-92F3-1187A0C1FF83}" type="presOf" srcId="{2B10F6E0-2CAF-4C34-BC40-7923B327CBE0}" destId="{455A14A2-C8DB-CD48-BC94-5DCCC8CAA7E2}" srcOrd="0" destOrd="0" presId="urn:microsoft.com/office/officeart/2005/8/layout/vList2"/>
    <dgm:cxn modelId="{EC024AD6-63E0-1A41-9627-650EAA42F66B}" type="presOf" srcId="{3621A60E-3DE0-4C4E-84C6-3A3F51ECAE88}" destId="{C8A9B4E5-4F75-FC47-B462-9C1A525D30C0}" srcOrd="0" destOrd="0" presId="urn:microsoft.com/office/officeart/2005/8/layout/vList2"/>
    <dgm:cxn modelId="{FBE77AFB-AF89-9048-B150-95C49A5CD664}" type="presOf" srcId="{0B08B1DA-06BC-4DCB-BBB0-470B36B0F92F}" destId="{6A8B1DE8-5127-5343-8F39-E6E8FCAD7D0C}" srcOrd="0" destOrd="0" presId="urn:microsoft.com/office/officeart/2005/8/layout/vList2"/>
    <dgm:cxn modelId="{663C7CBE-5C41-7B4B-B223-C5CBA502CC7E}" type="presParOf" srcId="{6A8B1DE8-5127-5343-8F39-E6E8FCAD7D0C}" destId="{455A14A2-C8DB-CD48-BC94-5DCCC8CAA7E2}" srcOrd="0" destOrd="0" presId="urn:microsoft.com/office/officeart/2005/8/layout/vList2"/>
    <dgm:cxn modelId="{149421A2-F0E0-E14D-AB2D-2BFBE7010B9A}" type="presParOf" srcId="{6A8B1DE8-5127-5343-8F39-E6E8FCAD7D0C}" destId="{C17AD557-1B02-3147-8422-24F9B2F57B1A}" srcOrd="1" destOrd="0" presId="urn:microsoft.com/office/officeart/2005/8/layout/vList2"/>
    <dgm:cxn modelId="{2660C51A-AB94-304C-BAB5-4F67247A0C6E}" type="presParOf" srcId="{6A8B1DE8-5127-5343-8F39-E6E8FCAD7D0C}" destId="{F47B57E3-0D99-D649-A95C-F3D561C749ED}" srcOrd="2" destOrd="0" presId="urn:microsoft.com/office/officeart/2005/8/layout/vList2"/>
    <dgm:cxn modelId="{A374E8DF-C7E2-FD4E-8BA6-1CEFA66A875F}" type="presParOf" srcId="{6A8B1DE8-5127-5343-8F39-E6E8FCAD7D0C}" destId="{3CE16B84-E6AF-3E4E-8F0A-B86A64989081}" srcOrd="3" destOrd="0" presId="urn:microsoft.com/office/officeart/2005/8/layout/vList2"/>
    <dgm:cxn modelId="{E804D26E-7530-1B45-8702-E1E2F4536211}" type="presParOf" srcId="{6A8B1DE8-5127-5343-8F39-E6E8FCAD7D0C}" destId="{A76F7D1A-13BA-8A49-A72C-3ACF18C37637}" srcOrd="4" destOrd="0" presId="urn:microsoft.com/office/officeart/2005/8/layout/vList2"/>
    <dgm:cxn modelId="{D3E3D508-62C1-984C-9506-88D07DCC6886}" type="presParOf" srcId="{6A8B1DE8-5127-5343-8F39-E6E8FCAD7D0C}" destId="{D21E94D7-F2D3-B143-993E-6B3BD09C0E8A}" srcOrd="5" destOrd="0" presId="urn:microsoft.com/office/officeart/2005/8/layout/vList2"/>
    <dgm:cxn modelId="{C847E48A-255E-C34C-B6A6-4F3376EC5B47}" type="presParOf" srcId="{6A8B1DE8-5127-5343-8F39-E6E8FCAD7D0C}" destId="{C8A9B4E5-4F75-FC47-B462-9C1A525D30C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BBC2D4-2463-E247-975D-9F1842995918}">
      <dsp:nvSpPr>
        <dsp:cNvPr id="0" name=""/>
        <dsp:cNvSpPr/>
      </dsp:nvSpPr>
      <dsp:spPr>
        <a:xfrm>
          <a:off x="0" y="1912"/>
          <a:ext cx="3785616" cy="8360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1: the Greeks as OTHER: The Greeks as US</a:t>
          </a:r>
          <a:endParaRPr lang="en-US" sz="1800" kern="1200"/>
        </a:p>
      </dsp:txBody>
      <dsp:txXfrm>
        <a:off x="40813" y="42725"/>
        <a:ext cx="3703990" cy="754434"/>
      </dsp:txXfrm>
    </dsp:sp>
    <dsp:sp modelId="{6FA7E242-414B-3846-A5B0-FBB7A761213F}">
      <dsp:nvSpPr>
        <dsp:cNvPr id="0" name=""/>
        <dsp:cNvSpPr/>
      </dsp:nvSpPr>
      <dsp:spPr>
        <a:xfrm>
          <a:off x="0" y="879775"/>
          <a:ext cx="3785616" cy="836060"/>
        </a:xfrm>
        <a:prstGeom prst="roundRect">
          <a:avLst/>
        </a:prstGeom>
        <a:gradFill rotWithShape="0">
          <a:gsLst>
            <a:gs pos="0">
              <a:schemeClr val="accent2">
                <a:hueOff val="-363841"/>
                <a:satOff val="-20982"/>
                <a:lumOff val="21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363841"/>
                <a:satOff val="-20982"/>
                <a:lumOff val="21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363841"/>
                <a:satOff val="-20982"/>
                <a:lumOff val="21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2:From Crimea to the Costa Brava: Varieties of Greekness </a:t>
          </a:r>
          <a:endParaRPr lang="en-US" sz="1800" kern="1200"/>
        </a:p>
      </dsp:txBody>
      <dsp:txXfrm>
        <a:off x="40813" y="920588"/>
        <a:ext cx="3703990" cy="754434"/>
      </dsp:txXfrm>
    </dsp:sp>
    <dsp:sp modelId="{B7F82405-2BBE-0841-BF1E-E2E81A2BEDAE}">
      <dsp:nvSpPr>
        <dsp:cNvPr id="0" name=""/>
        <dsp:cNvSpPr/>
      </dsp:nvSpPr>
      <dsp:spPr>
        <a:xfrm rot="5400000">
          <a:off x="6816183" y="-1189323"/>
          <a:ext cx="668848" cy="6729984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kern="1200"/>
            <a:t>Week 3 Seminar on Symposium – The Typical Greek Institution?</a:t>
          </a:r>
          <a:endParaRPr lang="en-US" sz="1900" kern="1200"/>
        </a:p>
      </dsp:txBody>
      <dsp:txXfrm rot="-5400000">
        <a:off x="3785615" y="1873895"/>
        <a:ext cx="6697334" cy="603548"/>
      </dsp:txXfrm>
    </dsp:sp>
    <dsp:sp modelId="{7BF7DE12-A4E0-8E4A-A58A-9254B9A4263B}">
      <dsp:nvSpPr>
        <dsp:cNvPr id="0" name=""/>
        <dsp:cNvSpPr/>
      </dsp:nvSpPr>
      <dsp:spPr>
        <a:xfrm>
          <a:off x="0" y="1757638"/>
          <a:ext cx="3785616" cy="836060"/>
        </a:xfrm>
        <a:prstGeom prst="roundRec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3: The Ancient Environment: Eating And Drinking, Shopping and Feasting</a:t>
          </a:r>
          <a:endParaRPr lang="en-US" sz="1800" kern="1200"/>
        </a:p>
      </dsp:txBody>
      <dsp:txXfrm>
        <a:off x="40813" y="1798451"/>
        <a:ext cx="3703990" cy="754434"/>
      </dsp:txXfrm>
    </dsp:sp>
    <dsp:sp modelId="{B976994D-90C6-5148-8865-9C3E344570E2}">
      <dsp:nvSpPr>
        <dsp:cNvPr id="0" name=""/>
        <dsp:cNvSpPr/>
      </dsp:nvSpPr>
      <dsp:spPr>
        <a:xfrm>
          <a:off x="0" y="2635502"/>
          <a:ext cx="3785616" cy="836060"/>
        </a:xfrm>
        <a:prstGeom prst="roundRect">
          <a:avLst/>
        </a:prstGeom>
        <a:gradFill rotWithShape="0">
          <a:gsLst>
            <a:gs pos="0">
              <a:schemeClr val="accent2">
                <a:hueOff val="-1091522"/>
                <a:satOff val="-62946"/>
                <a:lumOff val="6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091522"/>
                <a:satOff val="-62946"/>
                <a:lumOff val="6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091522"/>
                <a:satOff val="-62946"/>
                <a:lumOff val="6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4 Gods and Festivals 1	</a:t>
          </a:r>
          <a:endParaRPr lang="en-US" sz="1800" kern="1200" dirty="0"/>
        </a:p>
      </dsp:txBody>
      <dsp:txXfrm>
        <a:off x="40813" y="2676315"/>
        <a:ext cx="3703990" cy="754434"/>
      </dsp:txXfrm>
    </dsp:sp>
    <dsp:sp modelId="{C58CC040-1612-8247-80B8-1FE76D9D9220}">
      <dsp:nvSpPr>
        <dsp:cNvPr id="0" name=""/>
        <dsp:cNvSpPr/>
      </dsp:nvSpPr>
      <dsp:spPr>
        <a:xfrm>
          <a:off x="0" y="3513365"/>
          <a:ext cx="3785616" cy="836060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5. Gods and Festivals 2</a:t>
          </a:r>
          <a:endParaRPr lang="en-US" sz="1800" kern="1200" dirty="0"/>
        </a:p>
      </dsp:txBody>
      <dsp:txXfrm>
        <a:off x="40813" y="3554178"/>
        <a:ext cx="3703990" cy="7544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5A14A2-C8DB-CD48-BC94-5DCCC8CAA7E2}">
      <dsp:nvSpPr>
        <dsp:cNvPr id="0" name=""/>
        <dsp:cNvSpPr/>
      </dsp:nvSpPr>
      <dsp:spPr>
        <a:xfrm>
          <a:off x="0" y="39461"/>
          <a:ext cx="6900512" cy="111230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7. Women in Athens</a:t>
          </a:r>
          <a:endParaRPr lang="en-US" sz="2800" kern="1200"/>
        </a:p>
      </dsp:txBody>
      <dsp:txXfrm>
        <a:off x="54298" y="93759"/>
        <a:ext cx="6791916" cy="1003708"/>
      </dsp:txXfrm>
    </dsp:sp>
    <dsp:sp modelId="{C17AD557-1B02-3147-8422-24F9B2F57B1A}">
      <dsp:nvSpPr>
        <dsp:cNvPr id="0" name=""/>
        <dsp:cNvSpPr/>
      </dsp:nvSpPr>
      <dsp:spPr>
        <a:xfrm>
          <a:off x="0" y="1151766"/>
          <a:ext cx="6900512" cy="463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9091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b="1" i="1" kern="1200"/>
            <a:t>Week 7 seminar: Aristophanes’ Women in Parliament</a:t>
          </a:r>
          <a:endParaRPr lang="en-US" sz="2200" kern="1200"/>
        </a:p>
      </dsp:txBody>
      <dsp:txXfrm>
        <a:off x="0" y="1151766"/>
        <a:ext cx="6900512" cy="463680"/>
      </dsp:txXfrm>
    </dsp:sp>
    <dsp:sp modelId="{F47B57E3-0D99-D649-A95C-F3D561C749ED}">
      <dsp:nvSpPr>
        <dsp:cNvPr id="0" name=""/>
        <dsp:cNvSpPr/>
      </dsp:nvSpPr>
      <dsp:spPr>
        <a:xfrm>
          <a:off x="0" y="1615446"/>
          <a:ext cx="6900512" cy="1112304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Week 8: Women in Crete and Sparta</a:t>
          </a:r>
          <a:endParaRPr lang="en-US" sz="2800" kern="1200"/>
        </a:p>
      </dsp:txBody>
      <dsp:txXfrm>
        <a:off x="54298" y="1669744"/>
        <a:ext cx="6791916" cy="1003708"/>
      </dsp:txXfrm>
    </dsp:sp>
    <dsp:sp modelId="{3CE16B84-E6AF-3E4E-8F0A-B86A64989081}">
      <dsp:nvSpPr>
        <dsp:cNvPr id="0" name=""/>
        <dsp:cNvSpPr/>
      </dsp:nvSpPr>
      <dsp:spPr>
        <a:xfrm>
          <a:off x="0" y="2727750"/>
          <a:ext cx="6900512" cy="463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9091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b="1" kern="1200"/>
            <a:t>Week 8: Class test--  2 gobbets in 40 minutes</a:t>
          </a:r>
          <a:endParaRPr lang="en-US" sz="2200" kern="1200"/>
        </a:p>
      </dsp:txBody>
      <dsp:txXfrm>
        <a:off x="0" y="2727750"/>
        <a:ext cx="6900512" cy="463680"/>
      </dsp:txXfrm>
    </dsp:sp>
    <dsp:sp modelId="{A76F7D1A-13BA-8A49-A72C-3ACF18C37637}">
      <dsp:nvSpPr>
        <dsp:cNvPr id="0" name=""/>
        <dsp:cNvSpPr/>
      </dsp:nvSpPr>
      <dsp:spPr>
        <a:xfrm>
          <a:off x="0" y="3191430"/>
          <a:ext cx="6900512" cy="1112304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9: Sexuality: homosexuality adultery prostitution</a:t>
          </a:r>
          <a:endParaRPr lang="en-US" sz="2800" kern="1200"/>
        </a:p>
      </dsp:txBody>
      <dsp:txXfrm>
        <a:off x="54298" y="3245728"/>
        <a:ext cx="6791916" cy="1003708"/>
      </dsp:txXfrm>
    </dsp:sp>
    <dsp:sp modelId="{C8A9B4E5-4F75-FC47-B462-9C1A525D30C0}">
      <dsp:nvSpPr>
        <dsp:cNvPr id="0" name=""/>
        <dsp:cNvSpPr/>
      </dsp:nvSpPr>
      <dsp:spPr>
        <a:xfrm>
          <a:off x="0" y="4384374"/>
          <a:ext cx="6900512" cy="1112304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10: Death and Social Status</a:t>
          </a:r>
          <a:endParaRPr lang="en-US" sz="2800" kern="1200"/>
        </a:p>
      </dsp:txBody>
      <dsp:txXfrm>
        <a:off x="54298" y="4438672"/>
        <a:ext cx="6791916" cy="10037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#2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3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583A5-DC17-3747-B7FA-3A15048923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1B3D23-BA3E-0947-8DA1-F38A837290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81C50E-9A09-8145-9073-D8BEA9D5F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BCF8F-1F37-204C-82E2-BEE40FD5BC41}" type="datetimeFigureOut">
              <a:rPr lang="en-US" smtClean="0"/>
              <a:t>9/16/26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003E40-7A7A-C743-9FE5-F20D102E69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424B0C-A1BF-1D4F-B6A3-378C41D051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90449-0493-4542-99E9-F83F951E5C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8353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442FC-8DDA-1D44-A2F1-8383718BF9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B7A2A5-5151-AF49-8296-65B35A8912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8164EF-9D7D-9A4C-AB23-073CB8387F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BCF8F-1F37-204C-82E2-BEE40FD5BC41}" type="datetimeFigureOut">
              <a:rPr lang="en-US" smtClean="0"/>
              <a:t>9/16/26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8E9D95-6E06-654A-974C-AA9FFA585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41ABBA-228D-0A4D-AA08-FA6E19FC70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90449-0493-4542-99E9-F83F951E5C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8676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A8F61C-F6B2-0347-AD49-0204950D00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9F139C-7860-3D44-907D-DF6413266E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DF72E6-3850-854D-B39B-742177934A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BCF8F-1F37-204C-82E2-BEE40FD5BC41}" type="datetimeFigureOut">
              <a:rPr lang="en-US" smtClean="0"/>
              <a:t>9/16/26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D1B542-CBE1-004E-805E-617C798365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B884BA-A5E8-AE4B-9A66-E4C4F45F29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90449-0493-4542-99E9-F83F951E5C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1807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03939-21FF-A847-9118-2E3702AA57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FF2A9-E563-FA45-8F39-F4F8874A29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7B873E-B878-AA4E-A0F5-A1F4BA3A98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83D3A6-071A-3D46-89D9-D587CD249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BCF8F-1F37-204C-82E2-BEE40FD5BC41}" type="datetimeFigureOut">
              <a:rPr lang="en-US" smtClean="0"/>
              <a:t>9/16/26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150D3-9FF1-8F40-A16C-D83125172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95ADE9-E639-1343-870C-9DB77B85A3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90449-0493-4542-99E9-F83F951E5C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90908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3A83B-7B43-EF48-BB24-B8537CC550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B21FBC-515F-984A-B919-D6D02BC667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1259A2-A3BF-2744-A88B-217B822D57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49D7D92-26C0-254D-8C1C-D92038C0094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4DF3B9-B5F5-C24F-9AEA-5233CEB105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99A6B6E-AB76-4C42-AAF6-F947FF7225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BCF8F-1F37-204C-82E2-BEE40FD5BC41}" type="datetimeFigureOut">
              <a:rPr lang="en-US" smtClean="0"/>
              <a:t>9/16/26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7EC8433-F56B-1C41-AB4F-280127CEAF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CF64A6D-A435-C147-89FC-95853D5A8B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90449-0493-4542-99E9-F83F951E5C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44101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3D79E-3BF6-4C4E-AABD-0C77B66847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23E686-99C0-E44F-BC9D-F33FCFE7CB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BCF8F-1F37-204C-82E2-BEE40FD5BC41}" type="datetimeFigureOut">
              <a:rPr lang="en-US" smtClean="0"/>
              <a:t>9/16/26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4E1932-EDD0-954C-81C2-108F0C9E52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889FF5-E085-D442-BE5D-5F149EC38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90449-0493-4542-99E9-F83F951E5C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2848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77968CF-054E-7049-9E58-8BDF663898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BCF8F-1F37-204C-82E2-BEE40FD5BC41}" type="datetimeFigureOut">
              <a:rPr lang="en-US" smtClean="0"/>
              <a:t>9/16/26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886A03D-62C8-2540-9C6D-02DEF3E477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1D3C8D-CED9-7540-BBAF-90C66CCE71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90449-0493-4542-99E9-F83F951E5C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91710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3AAF7-E0B9-A940-970E-7C5A13493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F77342-F414-A346-B956-2CB98DF18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B3BA54-1D9C-2B44-99BF-BA4F0EE1E0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AA4F6D-819F-D54D-86E4-735618AFC4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BCF8F-1F37-204C-82E2-BEE40FD5BC41}" type="datetimeFigureOut">
              <a:rPr lang="en-US" smtClean="0"/>
              <a:t>9/16/26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C25F0F-0DE8-6B4C-B334-1A3E5E3F04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3DC68D-3373-B448-AA32-A73C32498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90449-0493-4542-99E9-F83F951E5C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56699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642F2-D2CE-674A-A526-FA1930A2FC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EE58872-07DA-EE40-9594-3D08E251725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6FE598-AF42-5D41-8159-078E7E220A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0C5117-3255-2945-B4A4-8A3179FD21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BCF8F-1F37-204C-82E2-BEE40FD5BC41}" type="datetimeFigureOut">
              <a:rPr lang="en-US" smtClean="0"/>
              <a:t>9/16/26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EE40A0-80D6-0740-A5B1-5854F6894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770F72-7864-6B4B-918F-47A552E77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90449-0493-4542-99E9-F83F951E5C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2333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296CD-7FB5-3844-B7AF-80F438B5D7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C9F28F-F6EF-514F-BB31-A91C86F7B2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0A1220-EA93-724A-B864-444C973C3D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BCF8F-1F37-204C-82E2-BEE40FD5BC41}" type="datetimeFigureOut">
              <a:rPr lang="en-US" smtClean="0"/>
              <a:t>9/16/26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965298-852D-F04E-8948-D86690320C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B6459B-C046-E54F-8BA1-66A514A853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90449-0493-4542-99E9-F83F951E5C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37059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9E0AFD-E332-4B44-8B20-D1932E30D12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D90ECBE-7B74-7844-905A-489667D880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53DAC2-9C28-DF4D-8EB4-E86F4784DF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BCF8F-1F37-204C-82E2-BEE40FD5BC41}" type="datetimeFigureOut">
              <a:rPr lang="en-US" smtClean="0"/>
              <a:t>9/16/26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C3F37D-F45B-4E4B-98CD-97C966095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0A2C08-306D-7B4D-8A5A-B962602055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90449-0493-4542-99E9-F83F951E5C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773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35E0919-8DE3-954F-9521-8194375EE5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CAF5A9-0A95-3742-8523-E300F855D0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F60538-B93F-4D41-82FE-36483736F32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BBCF8F-1F37-204C-82E2-BEE40FD5BC41}" type="datetimeFigureOut">
              <a:rPr lang="en-US" smtClean="0"/>
              <a:t>9/16/26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81E18E-C164-E345-8F03-4E70AC43674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ED05D3-DE9A-9C4B-8AE2-8C0EFF732F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C90449-0493-4542-99E9-F83F951E5C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07068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1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5.png"/><Relationship Id="rId4" Type="http://schemas.openxmlformats.org/officeDocument/2006/relationships/image" Target="../media/image4.jpeg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AB7DF2-D4E4-7E4E-A8B7-6FB9A50391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 fontScale="90000"/>
          </a:bodyPr>
          <a:lstStyle/>
          <a:p>
            <a:r>
              <a:rPr lang="en-US" sz="5400">
                <a:latin typeface="Herculanum" panose="02000505000000020004" pitchFamily="2" charset="77"/>
              </a:rPr>
              <a:t>Greek Culture and Society</a:t>
            </a:r>
          </a:p>
        </p:txBody>
      </p:sp>
      <p:sp>
        <p:nvSpPr>
          <p:cNvPr id="3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3D5AA-CBE0-EA4B-9377-FF809C2373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2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2141CE5-A5D2-D04C-ACDD-0E971DB06EC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699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7" name="Video 6">
            <a:extLst>
              <a:ext uri="{FF2B5EF4-FFF2-40B4-BE49-F238E27FC236}">
                <a16:creationId xmlns:a16="http://schemas.microsoft.com/office/drawing/2014/main" id="{E2182372-F311-19E7-5B17-71F6D92A747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249754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980"/>
    </mc:Choice>
    <mc:Fallback>
      <p:transition spd="slow" advTm="739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4A985A-A5C4-D8C1-C007-784B038E7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Assessment and Organization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76103-13AE-1733-9A5E-1EF4093D8D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700" b="1">
              <a:latin typeface="Herculanum" panose="02000505000000020004" pitchFamily="2" charset="77"/>
            </a:endParaRPr>
          </a:p>
          <a:p>
            <a:pPr marL="0" indent="0">
              <a:buNone/>
            </a:pPr>
            <a:endParaRPr lang="en-GB" sz="3200" b="1">
              <a:latin typeface="Herculanum" panose="02000505000000020004" pitchFamily="2" charset="77"/>
            </a:endParaRPr>
          </a:p>
          <a:p>
            <a:pPr marL="0" indent="0">
              <a:buNone/>
            </a:pPr>
            <a:r>
              <a:rPr lang="en-GB" sz="3200" b="1">
                <a:latin typeface="Herculanum" panose="02000505000000020004" pitchFamily="2" charset="77"/>
              </a:rPr>
              <a:t>Lectures Tuesday 13.00-15.00 </a:t>
            </a:r>
          </a:p>
          <a:p>
            <a:pPr marL="0" indent="0">
              <a:buNone/>
            </a:pPr>
            <a:r>
              <a:rPr lang="en-GB" sz="3200" b="1">
                <a:latin typeface="Herculanum" panose="02000505000000020004" pitchFamily="2" charset="77"/>
              </a:rPr>
              <a:t>OC 0.04 </a:t>
            </a:r>
          </a:p>
          <a:p>
            <a:pPr marL="0" indent="0">
              <a:buNone/>
            </a:pPr>
            <a:r>
              <a:rPr lang="en-GB" sz="3200" b="1">
                <a:latin typeface="Herculanum" panose="02000505000000020004" pitchFamily="2" charset="77"/>
              </a:rPr>
              <a:t>Seminars weeks 3 and 7 </a:t>
            </a:r>
          </a:p>
          <a:p>
            <a:pPr marL="0" indent="0">
              <a:buNone/>
            </a:pPr>
            <a:endParaRPr lang="en-GB" sz="3200" b="1">
              <a:latin typeface="Herculanum" panose="02000505000000020004" pitchFamily="2" charset="77"/>
            </a:endParaRPr>
          </a:p>
          <a:p>
            <a:pPr marL="0" indent="0">
              <a:buNone/>
            </a:pPr>
            <a:r>
              <a:rPr lang="en-GB" sz="3200" b="1">
                <a:latin typeface="Herculanum" panose="02000505000000020004" pitchFamily="2" charset="77"/>
              </a:rPr>
              <a:t>Assessment: 1  in-class test week 8 40 minutes on Sources </a:t>
            </a:r>
          </a:p>
          <a:p>
            <a:pPr marL="0" indent="0">
              <a:buNone/>
            </a:pPr>
            <a:r>
              <a:rPr lang="en-GB" sz="3200" b="1">
                <a:latin typeface="Herculanum" panose="02000505000000020004" pitchFamily="2" charset="77"/>
              </a:rPr>
              <a:t>1 x c.2250 essay</a:t>
            </a:r>
            <a:endParaRPr lang="en-GB" sz="3200"/>
          </a:p>
          <a:p>
            <a:endParaRPr lang="en-US" sz="700" dirty="0"/>
          </a:p>
        </p:txBody>
      </p:sp>
      <p:pic>
        <p:nvPicPr>
          <p:cNvPr id="7" name="Video 6">
            <a:extLst>
              <a:ext uri="{FF2B5EF4-FFF2-40B4-BE49-F238E27FC236}">
                <a16:creationId xmlns:a16="http://schemas.microsoft.com/office/drawing/2014/main" id="{C64CA77C-C73E-CB89-92AA-A27CBAF8A56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020962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0168"/>
    </mc:Choice>
    <mc:Fallback>
      <p:transition spd="slow" advTm="801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C45D88F-764A-01A6-2BD9-71ED6CEEA20A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2211" b="351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CAB1DC-BAED-334E-238F-5C41EDA667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/>
              <a:t>Weekly Topics: 1-5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47F8C67-1AA5-1F16-FC1F-DF40DD846F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01558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" name="Video 6">
            <a:extLst>
              <a:ext uri="{FF2B5EF4-FFF2-40B4-BE49-F238E27FC236}">
                <a16:creationId xmlns:a16="http://schemas.microsoft.com/office/drawing/2014/main" id="{3C17B0A3-215C-89C6-5EE4-82A37EC60E8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198291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1967"/>
    </mc:Choice>
    <mc:Fallback>
      <p:transition spd="slow" advTm="1419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624745-5C57-137E-96ED-87E79A43C3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5400"/>
              <a:t>Weekly Topics: 7-10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4A69988-405E-F194-EFAE-F1363BAA35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3854813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Video 5">
            <a:extLst>
              <a:ext uri="{FF2B5EF4-FFF2-40B4-BE49-F238E27FC236}">
                <a16:creationId xmlns:a16="http://schemas.microsoft.com/office/drawing/2014/main" id="{D81CCAE6-1613-5B21-AB35-A9C7C41F6DA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935194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2353"/>
    </mc:Choice>
    <mc:Fallback>
      <p:transition spd="slow" advTm="823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Helena</Template>
  <TotalTime>3537</TotalTime>
  <Words>147</Words>
  <Application>Microsoft Macintosh PowerPoint</Application>
  <PresentationFormat>Widescreen</PresentationFormat>
  <Paragraphs>24</Paragraphs>
  <Slides>4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Herculanum</vt:lpstr>
      <vt:lpstr>Office Theme</vt:lpstr>
      <vt:lpstr>Greek Culture and Society</vt:lpstr>
      <vt:lpstr>Assessment and Organization</vt:lpstr>
      <vt:lpstr>Weekly Topics: 1-5</vt:lpstr>
      <vt:lpstr>Weekly Topics: 7-10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gcs</dc:title>
  <dc:creator>Davidson, James</dc:creator>
  <cp:lastModifiedBy>Davidson, James</cp:lastModifiedBy>
  <cp:revision>16</cp:revision>
  <dcterms:created xsi:type="dcterms:W3CDTF">2022-09-26T15:42:33Z</dcterms:created>
  <dcterms:modified xsi:type="dcterms:W3CDTF">2026-09-16T07:37:03Z</dcterms:modified>
</cp:coreProperties>
</file>