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notesMasterIdLst>
    <p:notesMasterId r:id="rId13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tchford, Clive" initials="LC" lastIdx="1" clrIdx="0">
    <p:extLst>
      <p:ext uri="{19B8F6BF-5375-455C-9EA6-DF929625EA0E}">
        <p15:presenceInfo xmlns:p15="http://schemas.microsoft.com/office/powerpoint/2012/main" userId="S::clsiad@live.warwick.ac.uk::f483c092-4f6b-4137-b934-c55357c63b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02" d="100"/>
          <a:sy n="102" d="100"/>
        </p:scale>
        <p:origin x="192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03662-6F9A-9048-8AF2-F02C9723328A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8EEFA-F997-3440-BE5C-39F4040B7A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121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18EEFA-F997-3440-BE5C-39F4040B7AB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56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CCDF-468E-3A4C-8E2F-5655F64BB479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799-F18A-6A49-BD0C-79989AE8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267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CCDF-468E-3A4C-8E2F-5655F64BB479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799-F18A-6A49-BD0C-79989AE8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428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CCDF-468E-3A4C-8E2F-5655F64BB479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799-F18A-6A49-BD0C-79989AE8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124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CCDF-468E-3A4C-8E2F-5655F64BB479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799-F18A-6A49-BD0C-79989AE8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528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CCDF-468E-3A4C-8E2F-5655F64BB479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799-F18A-6A49-BD0C-79989AE8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332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CCDF-468E-3A4C-8E2F-5655F64BB479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799-F18A-6A49-BD0C-79989AE8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95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CCDF-468E-3A4C-8E2F-5655F64BB479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799-F18A-6A49-BD0C-79989AE8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630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CCDF-468E-3A4C-8E2F-5655F64BB479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799-F18A-6A49-BD0C-79989AE8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317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CCDF-468E-3A4C-8E2F-5655F64BB479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799-F18A-6A49-BD0C-79989AE8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917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CCDF-468E-3A4C-8E2F-5655F64BB479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799-F18A-6A49-BD0C-79989AE8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970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CCDF-468E-3A4C-8E2F-5655F64BB479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799-F18A-6A49-BD0C-79989AE8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98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8CCDF-468E-3A4C-8E2F-5655F64BB479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B9799-F18A-6A49-BD0C-79989AE8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5671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tiff"/><Relationship Id="rId7" Type="http://schemas.openxmlformats.org/officeDocument/2006/relationships/image" Target="../media/image31.png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0.png"/><Relationship Id="rId4" Type="http://schemas.openxmlformats.org/officeDocument/2006/relationships/image" Target="../media/image29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tiff"/><Relationship Id="rId4" Type="http://schemas.openxmlformats.org/officeDocument/2006/relationships/image" Target="../media/image2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24887-0A0D-444E-9ACE-58874EFB79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latin typeface="Goudy Old Style" panose="02020502050305020303" pitchFamily="18" charset="77"/>
              </a:rPr>
              <a:t>Wilding Stories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8D4AA5-4F46-9847-A5C7-65A90DA7DE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6000" dirty="0">
                <a:latin typeface="Goudy Old Style" panose="02020502050305020303" pitchFamily="18" charset="77"/>
              </a:rPr>
              <a:t>Chapters 1-14</a:t>
            </a:r>
          </a:p>
        </p:txBody>
      </p:sp>
    </p:spTree>
    <p:extLst>
      <p:ext uri="{BB962C8B-B14F-4D97-AF65-F5344CB8AC3E}">
        <p14:creationId xmlns:p14="http://schemas.microsoft.com/office/powerpoint/2010/main" val="23244928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C54CF47-987D-A044-BE97-0BFDA650FB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6428" y="4144736"/>
            <a:ext cx="3617685" cy="27132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542C1BE-F9A0-EA4B-B287-3D7FF1DBFA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341149" cy="4735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908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652669B-87CF-0242-8A57-FD43D0D632FC}"/>
              </a:ext>
            </a:extLst>
          </p:cNvPr>
          <p:cNvSpPr txBox="1"/>
          <p:nvPr/>
        </p:nvSpPr>
        <p:spPr>
          <a:xfrm>
            <a:off x="206752" y="2217558"/>
            <a:ext cx="3517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Goudy Old Style" panose="02020502050305020303" pitchFamily="18" charset="77"/>
              </a:rPr>
              <a:t>Battle of Salamis (Die </a:t>
            </a:r>
            <a:r>
              <a:rPr lang="en-GB" sz="1400" dirty="0" err="1">
                <a:latin typeface="Goudy Old Style" panose="02020502050305020303" pitchFamily="18" charset="77"/>
              </a:rPr>
              <a:t>Seeschlacht</a:t>
            </a:r>
            <a:r>
              <a:rPr lang="en-GB" sz="1400" dirty="0">
                <a:latin typeface="Goudy Old Style" panose="02020502050305020303" pitchFamily="18" charset="77"/>
              </a:rPr>
              <a:t> </a:t>
            </a:r>
            <a:r>
              <a:rPr lang="en-GB" sz="1400" dirty="0" err="1">
                <a:latin typeface="Goudy Old Style" panose="02020502050305020303" pitchFamily="18" charset="77"/>
              </a:rPr>
              <a:t>bei</a:t>
            </a:r>
            <a:r>
              <a:rPr lang="en-GB" sz="1400" dirty="0">
                <a:latin typeface="Goudy Old Style" panose="02020502050305020303" pitchFamily="18" charset="77"/>
              </a:rPr>
              <a:t> Salamis) Wilhelm von </a:t>
            </a:r>
            <a:r>
              <a:rPr lang="en-GB" sz="1400" dirty="0" err="1">
                <a:latin typeface="Goudy Old Style" panose="02020502050305020303" pitchFamily="18" charset="77"/>
              </a:rPr>
              <a:t>Kaulbach</a:t>
            </a:r>
            <a:endParaRPr lang="en-GB" sz="1400" dirty="0">
              <a:latin typeface="Goudy Old Style" panose="02020502050305020303" pitchFamily="18" charset="77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EF8300-35B5-FD45-9EF3-0D2F53D934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931404" cy="22175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53FBF88-1A41-534B-8465-BC010F435E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35" y="3825310"/>
            <a:ext cx="3881296" cy="229246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7B9254A-4387-3540-8A47-717D10C794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3852" y="49954"/>
            <a:ext cx="2108200" cy="31623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4909383-56BD-4B4A-88F9-7FE33092D1C1}"/>
              </a:ext>
            </a:extLst>
          </p:cNvPr>
          <p:cNvSpPr txBox="1"/>
          <p:nvPr/>
        </p:nvSpPr>
        <p:spPr>
          <a:xfrm>
            <a:off x="9911704" y="3807976"/>
            <a:ext cx="194764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Palatino Linotype" panose="02040502050505030304" pitchFamily="18" charset="0"/>
              </a:rPr>
              <a:t>Bust of Herodotus </a:t>
            </a:r>
          </a:p>
          <a:p>
            <a:r>
              <a:rPr lang="en-GB" sz="1400" dirty="0">
                <a:latin typeface="Palatino Linotype" panose="02040502050505030304" pitchFamily="18" charset="0"/>
              </a:rPr>
              <a:t>with an inscription of his name in Greek. </a:t>
            </a:r>
          </a:p>
          <a:p>
            <a:endParaRPr lang="en-GB" sz="1400" dirty="0">
              <a:latin typeface="Palatino Linotype" panose="02040502050505030304" pitchFamily="18" charset="0"/>
            </a:endParaRPr>
          </a:p>
          <a:p>
            <a:r>
              <a:rPr lang="en-GB" sz="1200" i="1" dirty="0">
                <a:latin typeface="Palatino Linotype" panose="02040502050505030304" pitchFamily="18" charset="0"/>
              </a:rPr>
              <a:t>Roman copy of the Imperial era (2nd century CE) after a Greek bronze original of the first half of the 4th century BCE. From </a:t>
            </a:r>
            <a:r>
              <a:rPr lang="en-GB" sz="1200" i="1" dirty="0" err="1">
                <a:latin typeface="Palatino Linotype" panose="02040502050505030304" pitchFamily="18" charset="0"/>
              </a:rPr>
              <a:t>Benha</a:t>
            </a:r>
            <a:r>
              <a:rPr lang="en-GB" sz="1200" i="1" dirty="0">
                <a:latin typeface="Palatino Linotype" panose="02040502050505030304" pitchFamily="18" charset="0"/>
              </a:rPr>
              <a:t> (ancient </a:t>
            </a:r>
            <a:r>
              <a:rPr lang="en-GB" sz="1200" i="1" dirty="0" err="1">
                <a:latin typeface="Palatino Linotype" panose="02040502050505030304" pitchFamily="18" charset="0"/>
              </a:rPr>
              <a:t>Athribis</a:t>
            </a:r>
            <a:r>
              <a:rPr lang="en-GB" sz="1200" i="1" dirty="0">
                <a:latin typeface="Palatino Linotype" panose="02040502050505030304" pitchFamily="18" charset="0"/>
              </a:rPr>
              <a:t>), Lower Egypt. (Metropolitan Museum of Art, New York)</a:t>
            </a:r>
          </a:p>
        </p:txBody>
      </p:sp>
      <p:pic>
        <p:nvPicPr>
          <p:cNvPr id="13" name="Picture 12" descr="A picture containing rug, stone&#10;&#10;Description automatically generated">
            <a:extLst>
              <a:ext uri="{FF2B5EF4-FFF2-40B4-BE49-F238E27FC236}">
                <a16:creationId xmlns:a16="http://schemas.microsoft.com/office/drawing/2014/main" id="{6DC4C78C-7D90-2240-BA01-081C112B723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66000"/>
                    </a14:imgEffect>
                    <a14:imgEffect>
                      <a14:brightnessContrast bright="-4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3852" y="3393608"/>
            <a:ext cx="2280296" cy="41436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B60656A-754C-8B47-9133-7507FEAAB3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24831" y="14748"/>
            <a:ext cx="5959021" cy="9893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DDCB9E4-C6D8-A142-8CA7-AB1E70DE1E2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31404" y="983753"/>
            <a:ext cx="5958730" cy="513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614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93DA9F5-07F0-EB44-B874-B0CD0E1199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973031" cy="4332515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7200DC9-ED74-2647-A41D-AEDE0F6F18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3031" y="4111513"/>
            <a:ext cx="4205147" cy="2746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728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F393925-0792-BB43-A0C1-244E3F7C41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35"/>
          <a:stretch/>
        </p:blipFill>
        <p:spPr>
          <a:xfrm>
            <a:off x="0" y="0"/>
            <a:ext cx="5085567" cy="38191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32CE071-233F-B746-945E-0FECC2589D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6" y="3994505"/>
            <a:ext cx="5083322" cy="26473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8C7A7A2-55E9-A542-90D4-E68A1F65F8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0807" y="0"/>
            <a:ext cx="6731193" cy="40821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205573E-2E3A-2740-9AD4-0C088185933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842"/>
          <a:stretch/>
        </p:blipFill>
        <p:spPr>
          <a:xfrm>
            <a:off x="5463121" y="3819140"/>
            <a:ext cx="6728879" cy="2863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102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64F4822-CB42-6045-9795-0833FFEC79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0097" y="3276601"/>
            <a:ext cx="4721903" cy="35414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F55E85A-C06F-4D43-AC44-604B35EDEF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387" y="-11115"/>
            <a:ext cx="4762613" cy="36513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D8BB69-AD49-5842-93C2-A253CA8A5F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71725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27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EE187EC-EFB5-5E4C-AF85-968B6586A1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871" y="4690996"/>
            <a:ext cx="3927129" cy="212719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F575D5-D6EC-4B42-B886-8C486186D5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8364" y="0"/>
            <a:ext cx="3853636" cy="25253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BF99529-ED4C-E944-83C3-D880B8768B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8364" y="2666199"/>
            <a:ext cx="3853636" cy="19849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03730B-0D41-F348-8964-1D41189F9D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39809"/>
            <a:ext cx="83388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695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94C25-3F24-3146-BCBA-8507F9CEF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864" y="2902532"/>
            <a:ext cx="3771378" cy="851771"/>
          </a:xfrm>
        </p:spPr>
        <p:txBody>
          <a:bodyPr>
            <a:normAutofit/>
          </a:bodyPr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en-GB" sz="1400" dirty="0">
                <a:latin typeface="Goudy Old Style" panose="02020502050305020303" pitchFamily="18" charset="77"/>
              </a:rPr>
              <a:t>British Museum, Beazley Archive No.212127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en-GB" sz="1400" dirty="0">
                <a:latin typeface="Goudy Old Style" panose="02020502050305020303" pitchFamily="18" charset="77"/>
              </a:rPr>
              <a:t>Attic Red Figure, Kantharos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en-GB" sz="1400" dirty="0">
                <a:latin typeface="Goudy Old Style" panose="02020502050305020303" pitchFamily="18" charset="77"/>
              </a:rPr>
              <a:t>Attributed to the Amphitrite Painter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2B72DB-56B9-BB45-BEB2-CD5059AF0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024667" cy="28152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41F06B-9E8A-CD4D-9EAA-2B4B9B3B13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945700"/>
            <a:ext cx="2278833" cy="2825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0F26702-49D2-7C45-AB1B-BCA275633AAD}"/>
              </a:ext>
            </a:extLst>
          </p:cNvPr>
          <p:cNvSpPr txBox="1"/>
          <p:nvPr/>
        </p:nvSpPr>
        <p:spPr>
          <a:xfrm>
            <a:off x="2278832" y="4988868"/>
            <a:ext cx="19540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Goudy Old Style" panose="02020502050305020303" pitchFamily="18" charset="77"/>
              </a:rPr>
              <a:t>Alcestis and </a:t>
            </a:r>
            <a:r>
              <a:rPr lang="en-GB" sz="1400" dirty="0" err="1">
                <a:latin typeface="Goudy Old Style" panose="02020502050305020303" pitchFamily="18" charset="77"/>
              </a:rPr>
              <a:t>Admetus</a:t>
            </a:r>
            <a:r>
              <a:rPr lang="en-GB" sz="1400" dirty="0">
                <a:latin typeface="Goudy Old Style" panose="02020502050305020303" pitchFamily="18" charset="77"/>
              </a:rPr>
              <a:t>, House of the Tragic Poet, Pompeii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F9996C-63BC-CE45-81C3-3872116D3D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9718" y="0"/>
            <a:ext cx="8242282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212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750D0C8-1A7A-A449-AE1E-CA417BE2A6A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0824" y="-1"/>
            <a:ext cx="6071616" cy="40965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1651924-5EED-5543-9CF8-5D1EF1FD8C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"/>
            <a:ext cx="64054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783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B63F82-2DB2-894D-B1BB-275D79757D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0187127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12A9698-1718-1B40-A94A-B6052A6B0DBE}"/>
              </a:ext>
            </a:extLst>
          </p:cNvPr>
          <p:cNvSpPr txBox="1"/>
          <p:nvPr/>
        </p:nvSpPr>
        <p:spPr>
          <a:xfrm>
            <a:off x="10415588" y="971550"/>
            <a:ext cx="141446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Goudy Old Style" panose="02020502050305020303" pitchFamily="18" charset="77"/>
              </a:rPr>
              <a:t>ANABASIS MARCH OF THE 10,000 BY XENOPHON VOL. II 1696 ED. IN LATIN &amp; GREEK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923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F9FF783-E8FE-0D49-85FC-12AF16F79A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589" y="21426"/>
            <a:ext cx="2669667" cy="3467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8B18BE-29BD-8847-9EBC-EC53EC774F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1971" y="0"/>
            <a:ext cx="3476978" cy="1955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7B7F64-4401-C049-84C5-5F64A2669C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5317"/>
            <a:ext cx="6813696" cy="32612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09575ED-FC4D-554F-9F14-59AB45E9F5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6817" y="1912404"/>
            <a:ext cx="1370580" cy="161951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B3122B5-AB59-474F-8196-DEE9413AF2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7397" y="21426"/>
            <a:ext cx="58246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64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1198</TotalTime>
  <Words>119</Words>
  <Application>Microsoft Macintosh PowerPoint</Application>
  <PresentationFormat>Widescreen</PresentationFormat>
  <Paragraphs>13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Goudy Old Style</vt:lpstr>
      <vt:lpstr>Palatino Linotype</vt:lpstr>
      <vt:lpstr>Office Theme</vt:lpstr>
      <vt:lpstr>Wilding Stories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Wilding Stories</dc:title>
  <dc:subject/>
  <dc:creator>Letchford, Clive</dc:creator>
  <cp:keywords/>
  <dc:description/>
  <cp:lastModifiedBy>Letchford, Clive</cp:lastModifiedBy>
  <cp:revision>68</cp:revision>
  <dcterms:created xsi:type="dcterms:W3CDTF">2020-05-15T18:53:59Z</dcterms:created>
  <dcterms:modified xsi:type="dcterms:W3CDTF">2020-06-05T10:33:10Z</dcterms:modified>
  <cp:category/>
</cp:coreProperties>
</file>