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76" r:id="rId3"/>
    <p:sldId id="277" r:id="rId4"/>
    <p:sldId id="257" r:id="rId5"/>
    <p:sldId id="267" r:id="rId6"/>
    <p:sldId id="264" r:id="rId7"/>
    <p:sldId id="265" r:id="rId8"/>
    <p:sldId id="273" r:id="rId9"/>
    <p:sldId id="275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89159-F223-954A-9E8F-573859D41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B7E7F0-430F-CF41-94C2-FD954EBCE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48578-025F-444D-9BF4-FCC9C915F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E7673-E1A6-D24C-A3E6-6E09ECFD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C4EA8-32A1-0C4E-A013-5B8E3E55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23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CE40A-7F2D-4242-AFB5-A67AEDF1E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3E6374-CC3E-AF4E-898D-64C0EFA7C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8ECFC-DF9C-2745-8CA1-5AEDBAC61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1F5A2-72AD-7E4A-9123-EC46B07C6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1ED07-DDD6-5042-A826-F24860B01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15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67B26E-21D3-0247-BC11-BBBCDD1D3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4FA3FA-8160-494F-8692-BC7633B83D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53E12-F2B5-874D-B1E3-72620B5C9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CA2FA-56E9-A44D-B798-406C4D02A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663FA-496A-6544-A80E-AD823A839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72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5AC90-AAAC-7145-873A-29D2023D4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008E8-4D28-0443-8BF5-A73FC6998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BE060-2938-6846-ADB8-DBBAD230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477D4-D0E0-7543-8F10-66E8E63D3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42E61-E0A2-3F4E-8A16-DF1F22B4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90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6E0E9-A75A-8B4C-91D5-BD3C08E5D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06156-8D67-DF48-84E9-3A882202B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D3D98-39DC-A046-B7F9-2A3B76202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C2F5A-5790-9D49-AAA6-EBCF2B7FB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33920-97E1-ED4E-9244-E3126D51C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421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75E2E-15D7-BD47-924F-E683136FA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4E037-5F0E-EB46-B02B-8B8D4ACA6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7C2B2B-7597-EC4E-A693-9272DE279A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3F57E-16DB-9144-9930-1ACB9930A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EB098D-03EB-2840-A4FD-33D968702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867CF0-412F-0940-B93F-4EF492ADE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78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D6B9-434D-F04A-A72B-7DF80772A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53CA16-EC4B-B74B-9CC7-7724B633E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5ADE18-FC94-1441-A45E-5C618899A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0D5E58-6841-E64E-A24B-6CA5CF774F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7A7423-CCB9-FF43-846D-DA17C0419B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B8347D-2271-DA40-8EA6-FFDC8FD26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544DB-FDD2-074E-98D8-8255DC10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C40ABE-F613-2D45-8B14-581831820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29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5FE76-C35C-2D4A-A354-954153BCD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158907-1C52-1040-8C03-D0250BB0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857B87-7F27-CF4C-9A7F-0E4B8C89B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7F6D2-D963-6D44-BA3E-3B97D3DA3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67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4EB312-CFF9-3949-8FC4-97E3E3689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0470C-CE8A-F146-BBF4-B94B131EA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57F6E-6223-4C4F-B14E-C59BF7D2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91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1E76E-B732-6F4B-84CB-45CE6DFBA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FB94C-C63E-8140-A4B8-3A52962EB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1AFE2A-3598-E947-BE1E-8FABDD7251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454FB-3ABC-274D-93FC-C0129556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D6A83-D158-2A4E-8941-9787D743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18DCA-4720-6C4F-A44F-B4CBDAD24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90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02349-5ACA-5B44-BF17-5D8541451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311CD5-FD54-714C-B828-27F304FEB1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A9181F-0BE8-024F-9A15-FFA2420E2F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CBBA1-FC97-F74A-ADB4-DF6E203F5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5E8F7-9967-2941-AA78-5C3C5D5E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81630-DA5F-D649-A67C-2FB6AB44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25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36D479-5B10-BE4A-BA37-CFA5E403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15630-0CF3-F04C-B940-756CC9E4B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CF8EC-5CA1-DD41-A408-8ABDC02BEC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B56DA-E2C4-CA4A-B052-CFA825C77D8C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26F45-0B44-9D47-886E-4827046E7D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4EF58-F206-034A-91EB-95238CD20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D070F-9128-4B48-8EDA-9205CED93B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004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-1oHIneSNw&amp;t=20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01A0F-5277-1D4A-A2D1-E65937F86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144000" cy="830262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Getting on in your Greek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C92A10-F048-734C-AE7C-FE789D501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2856558"/>
            <a:ext cx="7505700" cy="33717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6D7AE3-321F-A348-BDD1-9E80F786D3AF}"/>
              </a:ext>
            </a:extLst>
          </p:cNvPr>
          <p:cNvSpPr txBox="1"/>
          <p:nvPr/>
        </p:nvSpPr>
        <p:spPr>
          <a:xfrm>
            <a:off x="3482407" y="2173759"/>
            <a:ext cx="5465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Goudy Old Style" panose="02020502050305020303" pitchFamily="18" charset="77"/>
              </a:rPr>
              <a:t>A guide for those with 8 months of Greek</a:t>
            </a:r>
          </a:p>
        </p:txBody>
      </p:sp>
    </p:spTree>
    <p:extLst>
      <p:ext uri="{BB962C8B-B14F-4D97-AF65-F5344CB8AC3E}">
        <p14:creationId xmlns:p14="http://schemas.microsoft.com/office/powerpoint/2010/main" val="19530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57230-5F16-C34F-8938-C1D1B0947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D9F1A-A6D2-AB40-8052-564B66371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07653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A83B1-5D34-6441-9602-9FF579F7C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The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A1F06-AD89-CA4E-BFB4-4FC235D84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The summer: revise, and in September look ahead to Chapter 28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(probably) ‘placement’ exam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Term 1: quickly finish Wilding, then Taylor </a:t>
            </a:r>
            <a:r>
              <a:rPr lang="en-GB" i="1" dirty="0">
                <a:solidFill>
                  <a:schemeClr val="bg1"/>
                </a:solidFill>
                <a:latin typeface="Goudy Old Style" panose="02020502050305020303" pitchFamily="18" charset="77"/>
              </a:rPr>
              <a:t>Greek Beyond GCSE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Exam: based on the work of Term 1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Term 2: texts: Euripides </a:t>
            </a:r>
            <a:r>
              <a:rPr lang="en-GB" i="1" dirty="0">
                <a:solidFill>
                  <a:schemeClr val="bg1"/>
                </a:solidFill>
                <a:latin typeface="Goudy Old Style" panose="02020502050305020303" pitchFamily="18" charset="77"/>
              </a:rPr>
              <a:t>Iphigenia in Tauris</a:t>
            </a: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, Odyssey 9 (c. 400 lines)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Term 3: revision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0194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476C9-63CB-3841-AB4A-FDC9E2D6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0B8C6-815C-0F49-894B-8834FD1AB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expect to have face-to-face sessions on-campus throughout the year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can pivot, if necessary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get a more formal buddy-system running as back-up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likely to have on-line exams: if so, no unseen translation</a:t>
            </a: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More about what you should do over the summer</a:t>
            </a: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1392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5EF0A-2921-624C-AD64-C578E69EC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5429"/>
            <a:ext cx="10515600" cy="5741534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To an extent, language learning is always an on-going process.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The academic area of Second Language Acquisition is a bit of a mess, but there are several insights that are important themes: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lvl="1"/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you learn and get quicker, more confident, more fluent by extensive reading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vocabulary is more important than grammar for most languages (even Latin)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learning the rules of grammar alone is not the end result!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motivation/organisation is an important factor</a:t>
            </a:r>
          </a:p>
        </p:txBody>
      </p:sp>
    </p:spTree>
    <p:extLst>
      <p:ext uri="{BB962C8B-B14F-4D97-AF65-F5344CB8AC3E}">
        <p14:creationId xmlns:p14="http://schemas.microsoft.com/office/powerpoint/2010/main" val="380437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5EF0A-2921-624C-AD64-C578E69EC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5429"/>
            <a:ext cx="10515600" cy="5741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Memory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long-term memory – stores vocabulary, endings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working memory – manipulates in the conscious mind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real problem: it can only retain about six pieces of information from outside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can work with almost unlimited chunks of information form long-term memory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Implications for Greek: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for fluency: recognise case/number as well as meaning so it is one ‘chunk’ of information. 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you can then focus on sentence structure – the bigger picture</a:t>
            </a:r>
          </a:p>
        </p:txBody>
      </p:sp>
    </p:spTree>
    <p:extLst>
      <p:ext uri="{BB962C8B-B14F-4D97-AF65-F5344CB8AC3E}">
        <p14:creationId xmlns:p14="http://schemas.microsoft.com/office/powerpoint/2010/main" val="264979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5EF0A-2921-624C-AD64-C578E69EC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5429"/>
            <a:ext cx="10515600" cy="5741534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About the two types of reading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at the edge of your ability/comfort zone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easier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I advocate a balance of both – you need to decide what balance is right for you at any particular stage</a:t>
            </a: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Insights of polyglots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e.g. </a:t>
            </a:r>
            <a:r>
              <a:rPr lang="en-GB" sz="1600" b="1" dirty="0">
                <a:solidFill>
                  <a:schemeClr val="bg1"/>
                </a:solidFill>
                <a:latin typeface="Goudy Old Style" panose="02020502050305020303" pitchFamily="18" charset="77"/>
              </a:rPr>
              <a:t>Helen </a:t>
            </a:r>
            <a:r>
              <a:rPr lang="en-GB" sz="1600" b="1" dirty="0" err="1">
                <a:solidFill>
                  <a:schemeClr val="bg1"/>
                </a:solidFill>
                <a:latin typeface="Goudy Old Style" panose="02020502050305020303" pitchFamily="18" charset="77"/>
              </a:rPr>
              <a:t>Abadzi</a:t>
            </a:r>
            <a:r>
              <a:rPr lang="en-GB" sz="1600" b="1" dirty="0">
                <a:solidFill>
                  <a:schemeClr val="bg1"/>
                </a:solidFill>
                <a:latin typeface="Goudy Old Style" panose="02020502050305020303" pitchFamily="18" charset="77"/>
              </a:rPr>
              <a:t> - Efficient language learning for all: What your brain needs to do</a:t>
            </a:r>
            <a:endParaRPr lang="en-GB" sz="1600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lvl="1"/>
            <a:r>
              <a:rPr lang="en-GB" sz="1600" u="sng" dirty="0">
                <a:solidFill>
                  <a:schemeClr val="bg1"/>
                </a:solidFill>
                <a:latin typeface="Goudy Old Style" panose="02020502050305020303" pitchFamily="18" charset="7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</a:t>
            </a:r>
            <a:r>
              <a:rPr lang="en-GB" sz="1200" u="sng" dirty="0">
                <a:solidFill>
                  <a:schemeClr val="bg1"/>
                </a:solidFill>
                <a:latin typeface="Goudy Old Style" panose="02020502050305020303" pitchFamily="18" charset="7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.youtube.com/watch?v=g-1oHIneSNw&amp;t=20s</a:t>
            </a:r>
            <a:endParaRPr lang="en-GB" sz="1200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lvl="1"/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5453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5EF0A-2921-624C-AD64-C578E69EC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5429"/>
            <a:ext cx="10515600" cy="5741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highlight>
                  <a:srgbClr val="FF0000"/>
                </a:highlight>
                <a:latin typeface="Goudy Old Style" panose="02020502050305020303" pitchFamily="18" charset="77"/>
              </a:rPr>
              <a:t>Reading your textbook and notes again is the most efficient way of revising any language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Reasons: 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it refreshes neural pathways and connections you have made previously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you have more mental space to focus on the bits you found more difficult to understand the first time around </a:t>
            </a: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pPr marL="0" indent="0">
              <a:buNone/>
            </a:pPr>
            <a:r>
              <a:rPr lang="en-GB" i="1" dirty="0">
                <a:solidFill>
                  <a:schemeClr val="bg1"/>
                </a:solidFill>
                <a:latin typeface="Goudy Old Style" panose="02020502050305020303" pitchFamily="18" charset="77"/>
              </a:rPr>
              <a:t>Think about structures, trickier word orders. Can you see patterns here that you will see more quickly next time you see them?</a:t>
            </a:r>
          </a:p>
          <a:p>
            <a:pPr marL="0" indent="0">
              <a:buNone/>
            </a:pPr>
            <a:r>
              <a:rPr lang="en-GB" i="1" dirty="0">
                <a:solidFill>
                  <a:schemeClr val="bg1"/>
                </a:solidFill>
                <a:latin typeface="Goudy Old Style" panose="02020502050305020303" pitchFamily="18" charset="77"/>
              </a:rPr>
              <a:t>Note that this is what we do at Uni with set texts.</a:t>
            </a:r>
          </a:p>
        </p:txBody>
      </p:sp>
    </p:spTree>
    <p:extLst>
      <p:ext uri="{BB962C8B-B14F-4D97-AF65-F5344CB8AC3E}">
        <p14:creationId xmlns:p14="http://schemas.microsoft.com/office/powerpoint/2010/main" val="421774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7A677-E405-1349-9AA4-C69A342B9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3567"/>
            <a:ext cx="10515600" cy="56633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4300" dirty="0">
                <a:solidFill>
                  <a:schemeClr val="bg1"/>
                </a:solidFill>
                <a:latin typeface="Goudy Old Style" panose="02020502050305020303" pitchFamily="18" charset="77"/>
              </a:rPr>
              <a:t>For this reason, you should reread all of </a:t>
            </a:r>
            <a:r>
              <a:rPr lang="en-GB" sz="4300" i="1" dirty="0">
                <a:solidFill>
                  <a:schemeClr val="bg1"/>
                </a:solidFill>
                <a:latin typeface="Goudy Old Style" panose="02020502050305020303" pitchFamily="18" charset="77"/>
              </a:rPr>
              <a:t>Wilding</a:t>
            </a:r>
            <a:r>
              <a:rPr lang="en-GB" sz="4300" dirty="0">
                <a:solidFill>
                  <a:schemeClr val="bg1"/>
                </a:solidFill>
                <a:latin typeface="Goudy Old Style" panose="02020502050305020303" pitchFamily="18" charset="77"/>
              </a:rPr>
              <a:t> to date!</a:t>
            </a:r>
          </a:p>
          <a:p>
            <a:endParaRPr lang="en-GB" dirty="0">
              <a:solidFill>
                <a:schemeClr val="bg1"/>
              </a:solidFill>
              <a:latin typeface="Goudy Old Style" panose="02020502050305020303" pitchFamily="18" charset="77"/>
            </a:endParaRP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Earlier chapters – should be pretty easy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Understand rather than translate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For these purposes, it doesn’t matter if you don’t understand/misunderstand!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Think with an awareness of CASES – have them written down in a table, on a sheet of paper beside your book so you easily and quickly check (and you will get to recognise them quickly and accurately)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Get as much of the vocabulary into your system: in class, I can help with grammar and the fitting-together/concepts</a:t>
            </a:r>
          </a:p>
        </p:txBody>
      </p:sp>
    </p:spTree>
    <p:extLst>
      <p:ext uri="{BB962C8B-B14F-4D97-AF65-F5344CB8AC3E}">
        <p14:creationId xmlns:p14="http://schemas.microsoft.com/office/powerpoint/2010/main" val="121975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4BB65-6277-F24F-A0E4-AB011FE5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18FAB-B319-764E-97A3-11709DB10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Materials on new page on </a:t>
            </a:r>
            <a:r>
              <a:rPr lang="en-GB" dirty="0" err="1">
                <a:solidFill>
                  <a:schemeClr val="bg1"/>
                </a:solidFill>
                <a:latin typeface="Goudy Old Style" panose="02020502050305020303" pitchFamily="18" charset="77"/>
              </a:rPr>
              <a:t>Sitebuilder</a:t>
            </a:r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 (Greek Language)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Any queries – contact me (avoid August)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The more you put in, the more you will get out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Motivation</a:t>
            </a:r>
          </a:p>
          <a:p>
            <a:r>
              <a:rPr lang="en-GB" dirty="0">
                <a:solidFill>
                  <a:schemeClr val="bg1"/>
                </a:solidFill>
                <a:latin typeface="Goudy Old Style" panose="02020502050305020303" pitchFamily="18" charset="77"/>
              </a:rPr>
              <a:t>Keep a note of the time you put 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123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588</Words>
  <Application>Microsoft Macintosh PowerPoint</Application>
  <PresentationFormat>Widescreen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Goudy Old Style</vt:lpstr>
      <vt:lpstr>Office Theme</vt:lpstr>
      <vt:lpstr>Getting on in your Greek</vt:lpstr>
      <vt:lpstr>The 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on in your Latin</dc:title>
  <dc:creator>Letchford, Clive</dc:creator>
  <cp:lastModifiedBy>Letchford, Clive</cp:lastModifiedBy>
  <cp:revision>4</cp:revision>
  <dcterms:created xsi:type="dcterms:W3CDTF">2020-06-11T09:29:05Z</dcterms:created>
  <dcterms:modified xsi:type="dcterms:W3CDTF">2020-06-12T09:49:52Z</dcterms:modified>
</cp:coreProperties>
</file>