
<file path=[Content_Types].xml><?xml version="1.0" encoding="utf-8"?>
<Types xmlns="http://schemas.openxmlformats.org/package/2006/content-types">
  <Override PartName="/ppt/slideLayouts/slideLayout10.xml" ContentType="application/vnd.openxmlformats-officedocument.presentationml.slideLayout+xml"/>
  <Default Extension="gif" ContentType="image/gif"/>
  <Override PartName="/ppt/slides/slide69.xml" ContentType="application/vnd.openxmlformats-officedocument.presentationml.slide+xml"/>
  <Override PartName="/ppt/slides/slide14.xml" ContentType="application/vnd.openxmlformats-officedocument.presentationml.slide+xml"/>
  <Default Extension="rels" ContentType="application/vnd.openxmlformats-package.relationships+xml"/>
  <Override PartName="/ppt/slides/slide62.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68.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s/slide61.xml" ContentType="application/vnd.openxmlformats-officedocument.presentationml.slide+xml"/>
  <Override PartName="/ppt/slides/slide44.xml" ContentType="application/vnd.openxmlformats-officedocument.presentationml.slide+xml"/>
  <Override PartName="/ppt/slides/slide27.xml" ContentType="application/vnd.openxmlformats-officedocument.presentationml.slide+xml"/>
  <Override PartName="/ppt/slides/slide53.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67.xml" ContentType="application/vnd.openxmlformats-officedocument.presentationml.slide+xml"/>
  <Override PartName="/ppt/slides/slide12.xml" ContentType="application/vnd.openxmlformats-officedocument.presentationml.slide+xml"/>
  <Override PartName="/ppt/slides/slide60.xml" ContentType="application/vnd.openxmlformats-officedocument.presentationml.slide+xml"/>
  <Override PartName="/ppt/comments/comment1.xml" ContentType="application/vnd.openxmlformats-officedocument.presentationml.comments+xml"/>
  <Override PartName="/ppt/presProps.xml" ContentType="application/vnd.openxmlformats-officedocument.presentationml.presProps+xml"/>
  <Override PartName="/ppt/slides/slide43.xml" ContentType="application/vnd.openxmlformats-officedocument.presentationml.slide+xml"/>
  <Override PartName="/ppt/slides/slide59.xml" ContentType="application/vnd.openxmlformats-officedocument.presentationml.slide+xml"/>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66.xml" ContentType="application/vnd.openxmlformats-officedocument.presentationml.slide+xml"/>
  <Override PartName="/ppt/slides/slide11.xml" ContentType="application/vnd.openxmlformats-officedocument.presentationml.slide+xml"/>
  <Override PartName="/ppt/slides/slide49.xml" ContentType="application/vnd.openxmlformats-officedocument.presentationml.slide+xml"/>
  <Override PartName="/ppt/slides/slide42.xml" ContentType="application/vnd.openxmlformats-officedocument.presentationml.slide+xml"/>
  <Override PartName="/ppt/slides/slide58.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65.xml" ContentType="application/vnd.openxmlformats-officedocument.presentationml.slide+xml"/>
  <Override PartName="/ppt/slides/slide10.xml" ContentType="application/vnd.openxmlformats-officedocument.presentationml.slide+xml"/>
  <Override PartName="/docProps/app.xml" ContentType="application/vnd.openxmlformats-officedocument.extended-properties+xml"/>
  <Override PartName="/ppt/slides/slide48.xml" ContentType="application/vnd.openxmlformats-officedocument.presentationml.slide+xml"/>
  <Override PartName="/ppt/slides/slide41.xml" ContentType="application/vnd.openxmlformats-officedocument.presentationml.slide+xml"/>
  <Override PartName="/ppt/slides/slide57.xml" ContentType="application/vnd.openxmlformats-officedocument.presentationml.slide+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commentAuthors.xml" ContentType="application/vnd.openxmlformats-officedocument.presentationml.commentAuthors+xml"/>
  <Override PartName="/ppt/slides/slide64.xml" ContentType="application/vnd.openxmlformats-officedocument.presentationml.slide+xml"/>
  <Override PartName="/ppt/viewProps.xml" ContentType="application/vnd.openxmlformats-officedocument.presentationml.viewProps+xml"/>
  <Default Extension="jpeg" ContentType="image/jpeg"/>
  <Override PartName="/ppt/slides/slide47.xml" ContentType="application/vnd.openxmlformats-officedocument.presentationml.slide+xml"/>
  <Override PartName="/ppt/slides/slide73.xml" ContentType="application/vnd.openxmlformats-officedocument.presentationml.slide+xml"/>
  <Override PartName="/ppt/slides/slide40.xml" ContentType="application/vnd.openxmlformats-officedocument.presentationml.slide+xml"/>
  <Override PartName="/ppt/slides/slide56.xml" ContentType="application/vnd.openxmlformats-officedocument.presentationml.slide+xml"/>
  <Override PartName="/ppt/slides/slide23.xml" ContentType="application/vnd.openxmlformats-officedocument.presentationml.slide+xml"/>
  <Override PartName="/ppt/slides/slide39.xml" ContentType="application/vnd.openxmlformats-officedocument.presentationml.slide+xml"/>
  <Override PartName="/ppt/slideLayouts/slideLayout11.xml" ContentType="application/vnd.openxmlformats-officedocument.presentationml.slideLayout+xml"/>
  <Override PartName="/ppt/slides/slide7.xml" ContentType="application/vnd.openxmlformats-officedocument.presentationml.slide+xml"/>
  <Override PartName="/ppt/slides/slide71.xml" ContentType="application/vnd.openxmlformats-officedocument.presentationml.slide+xml"/>
  <Override PartName="/ppt/slides/slide32.xml" ContentType="application/vnd.openxmlformats-officedocument.presentationml.slide+xml"/>
  <Override PartName="/ppt/slideLayouts/slideLayout7.xml" ContentType="application/vnd.openxmlformats-officedocument.presentationml.slideLayout+xml"/>
  <Override PartName="/ppt/slides/slide15.xml" ContentType="application/vnd.openxmlformats-officedocument.presentationml.slide+xml"/>
  <Override PartName="/ppt/slides/slide63.xml" ContentType="application/vnd.openxmlformats-officedocument.presentationml.slide+xml"/>
  <Override PartName="/ppt/slides/slide46.xml" ContentType="application/vnd.openxmlformats-officedocument.presentationml.slide+xml"/>
  <Override PartName="/ppt/slides/slide72.xml" ContentType="application/vnd.openxmlformats-officedocument.presentationml.slide+xml"/>
  <Override PartName="/ppt/slides/slide29.xml" ContentType="application/vnd.openxmlformats-officedocument.presentationml.slide+xml"/>
  <Override PartName="/ppt/slides/slide55.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Default Extension="bin" ContentType="application/vnd.openxmlformats-officedocument.presentationml.printerSettings"/>
  <Override PartName="/ppt/slides/slide70.xml" ContentType="application/vnd.openxmlformats-officedocument.presentationml.slide+xml"/>
  <Override PartName="/ppt/slides/slide31.xml" ContentType="application/vnd.openxmlformats-officedocument.presentationml.slide+xml"/>
  <Override PartName="/ppt/slideLayouts/slideLayout6.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8" r:id="rId3"/>
    <p:sldId id="265" r:id="rId4"/>
    <p:sldId id="266" r:id="rId5"/>
    <p:sldId id="267" r:id="rId6"/>
    <p:sldId id="257" r:id="rId7"/>
    <p:sldId id="259" r:id="rId8"/>
    <p:sldId id="260" r:id="rId9"/>
    <p:sldId id="261" r:id="rId10"/>
    <p:sldId id="262" r:id="rId11"/>
    <p:sldId id="263" r:id="rId12"/>
    <p:sldId id="264" r:id="rId13"/>
    <p:sldId id="268" r:id="rId14"/>
    <p:sldId id="269" r:id="rId15"/>
    <p:sldId id="271" r:id="rId16"/>
    <p:sldId id="270" r:id="rId17"/>
    <p:sldId id="276" r:id="rId18"/>
    <p:sldId id="274" r:id="rId19"/>
    <p:sldId id="275" r:id="rId20"/>
    <p:sldId id="272" r:id="rId21"/>
    <p:sldId id="273" r:id="rId22"/>
    <p:sldId id="277" r:id="rId23"/>
    <p:sldId id="278" r:id="rId24"/>
    <p:sldId id="279" r:id="rId25"/>
    <p:sldId id="280" r:id="rId26"/>
    <p:sldId id="281" r:id="rId27"/>
    <p:sldId id="330" r:id="rId28"/>
    <p:sldId id="282" r:id="rId29"/>
    <p:sldId id="283" r:id="rId30"/>
    <p:sldId id="284" r:id="rId31"/>
    <p:sldId id="286" r:id="rId32"/>
    <p:sldId id="289" r:id="rId33"/>
    <p:sldId id="287" r:id="rId34"/>
    <p:sldId id="291" r:id="rId35"/>
    <p:sldId id="290" r:id="rId36"/>
    <p:sldId id="292" r:id="rId37"/>
    <p:sldId id="293" r:id="rId38"/>
    <p:sldId id="294" r:id="rId39"/>
    <p:sldId id="295" r:id="rId40"/>
    <p:sldId id="332" r:id="rId41"/>
    <p:sldId id="302" r:id="rId42"/>
    <p:sldId id="307" r:id="rId43"/>
    <p:sldId id="305" r:id="rId44"/>
    <p:sldId id="309" r:id="rId45"/>
    <p:sldId id="304" r:id="rId46"/>
    <p:sldId id="308" r:id="rId47"/>
    <p:sldId id="298" r:id="rId48"/>
    <p:sldId id="299" r:id="rId49"/>
    <p:sldId id="310" r:id="rId50"/>
    <p:sldId id="300" r:id="rId51"/>
    <p:sldId id="301" r:id="rId52"/>
    <p:sldId id="313" r:id="rId53"/>
    <p:sldId id="314" r:id="rId54"/>
    <p:sldId id="297" r:id="rId55"/>
    <p:sldId id="311" r:id="rId56"/>
    <p:sldId id="312" r:id="rId57"/>
    <p:sldId id="303" r:id="rId58"/>
    <p:sldId id="306" r:id="rId59"/>
    <p:sldId id="315" r:id="rId60"/>
    <p:sldId id="316" r:id="rId61"/>
    <p:sldId id="317" r:id="rId62"/>
    <p:sldId id="318" r:id="rId63"/>
    <p:sldId id="319" r:id="rId64"/>
    <p:sldId id="320" r:id="rId65"/>
    <p:sldId id="321" r:id="rId66"/>
    <p:sldId id="322" r:id="rId67"/>
    <p:sldId id="324" r:id="rId68"/>
    <p:sldId id="325" r:id="rId69"/>
    <p:sldId id="326" r:id="rId70"/>
    <p:sldId id="327" r:id="rId71"/>
    <p:sldId id="331" r:id="rId72"/>
    <p:sldId id="328" r:id="rId73"/>
    <p:sldId id="329" r:id="rId7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Abigail S Graham" initials="ASG" lastIdx="1"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0" d="100"/>
          <a:sy n="80" d="100"/>
        </p:scale>
        <p:origin x="-116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printerSettings" Target="printerSettings/printerSettings1.bin"/><Relationship Id="rId76" Type="http://schemas.openxmlformats.org/officeDocument/2006/relationships/commentAuthors" Target="commentAuthors.xml"/><Relationship Id="rId77" Type="http://schemas.openxmlformats.org/officeDocument/2006/relationships/presProps" Target="presProps.xml"/><Relationship Id="rId78" Type="http://schemas.openxmlformats.org/officeDocument/2006/relationships/viewProps" Target="viewProps.xml"/><Relationship Id="rId79" Type="http://schemas.openxmlformats.org/officeDocument/2006/relationships/theme" Target="theme/theme1.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 authorId="0" dt="2012-02-08T20:12:37.744" idx="1">
    <p:pos x="3080" y="560"/>
    <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6555834-B4F1-BB45-BC3E-80669CBADDE1}" type="datetimeFigureOut">
              <a:rPr lang="en-US" smtClean="0"/>
              <a:pPr/>
              <a:t>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C74E21-747C-4D45-BEAE-66E30B844E9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6555834-B4F1-BB45-BC3E-80669CBADDE1}" type="datetimeFigureOut">
              <a:rPr lang="en-US" smtClean="0"/>
              <a:pPr/>
              <a:t>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C74E21-747C-4D45-BEAE-66E30B844E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6555834-B4F1-BB45-BC3E-80669CBADDE1}" type="datetimeFigureOut">
              <a:rPr lang="en-US" smtClean="0"/>
              <a:pPr/>
              <a:t>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C74E21-747C-4D45-BEAE-66E30B844E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6555834-B4F1-BB45-BC3E-80669CBADDE1}" type="datetimeFigureOut">
              <a:rPr lang="en-US" smtClean="0"/>
              <a:pPr/>
              <a:t>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C74E21-747C-4D45-BEAE-66E30B844E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6555834-B4F1-BB45-BC3E-80669CBADDE1}" type="datetimeFigureOut">
              <a:rPr lang="en-US" smtClean="0"/>
              <a:pPr/>
              <a:t>2/11/12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C74E21-747C-4D45-BEAE-66E30B844E9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6555834-B4F1-BB45-BC3E-80669CBADDE1}" type="datetimeFigureOut">
              <a:rPr lang="en-US" smtClean="0"/>
              <a:pPr/>
              <a:t>2/11/12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C74E21-747C-4D45-BEAE-66E30B844E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6555834-B4F1-BB45-BC3E-80669CBADDE1}" type="datetimeFigureOut">
              <a:rPr lang="en-US" smtClean="0"/>
              <a:pPr/>
              <a:t>2/11/12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C74E21-747C-4D45-BEAE-66E30B844E9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6555834-B4F1-BB45-BC3E-80669CBADDE1}" type="datetimeFigureOut">
              <a:rPr lang="en-US" smtClean="0"/>
              <a:pPr/>
              <a:t>2/11/12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C74E21-747C-4D45-BEAE-66E30B844E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55834-B4F1-BB45-BC3E-80669CBADDE1}" type="datetimeFigureOut">
              <a:rPr lang="en-US" smtClean="0"/>
              <a:pPr/>
              <a:t>2/11/12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C74E21-747C-4D45-BEAE-66E30B844E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6555834-B4F1-BB45-BC3E-80669CBADDE1}" type="datetimeFigureOut">
              <a:rPr lang="en-US" smtClean="0"/>
              <a:pPr/>
              <a:t>2/11/12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C74E21-747C-4D45-BEAE-66E30B844E9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6555834-B4F1-BB45-BC3E-80669CBADDE1}" type="datetimeFigureOut">
              <a:rPr lang="en-US" smtClean="0"/>
              <a:pPr/>
              <a:t>2/11/12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C74E21-747C-4D45-BEAE-66E30B844E9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555834-B4F1-BB45-BC3E-80669CBADDE1}" type="datetimeFigureOut">
              <a:rPr lang="en-US" smtClean="0"/>
              <a:pPr/>
              <a:t>2/11/12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C74E21-747C-4D45-BEAE-66E30B844E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 Id="rId3"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 Id="rId3" Type="http://schemas.openxmlformats.org/officeDocument/2006/relationships/image" Target="../media/image2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 Id="rId3"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 Id="rId3" Type="http://schemas.openxmlformats.org/officeDocument/2006/relationships/image" Target="../media/image2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 Id="rId3" Type="http://schemas.openxmlformats.org/officeDocument/2006/relationships/image" Target="../media/image3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 Id="rId3" Type="http://schemas.openxmlformats.org/officeDocument/2006/relationships/image" Target="../media/image3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 Id="rId3" Type="http://schemas.openxmlformats.org/officeDocument/2006/relationships/image" Target="../media/image3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 Id="rId3" Type="http://schemas.openxmlformats.org/officeDocument/2006/relationships/image" Target="../media/image3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 Id="rId3" Type="http://schemas.openxmlformats.org/officeDocument/2006/relationships/comments" Target="../comments/commen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 Id="rId3" Type="http://schemas.openxmlformats.org/officeDocument/2006/relationships/image" Target="../media/image4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 Id="rId3" Type="http://schemas.openxmlformats.org/officeDocument/2006/relationships/image" Target="../media/image46.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jpeg"/><Relationship Id="rId3" Type="http://schemas.openxmlformats.org/officeDocument/2006/relationships/image" Target="../media/image4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43.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51.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jpeg"/><Relationship Id="rId3" Type="http://schemas.openxmlformats.org/officeDocument/2006/relationships/image" Target="../media/image57.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 Id="rId3" Type="http://schemas.openxmlformats.org/officeDocument/2006/relationships/image" Target="../media/image6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63.jpeg"/><Relationship Id="rId4" Type="http://schemas.openxmlformats.org/officeDocument/2006/relationships/image" Target="../media/image64.png"/><Relationship Id="rId1" Type="http://schemas.openxmlformats.org/officeDocument/2006/relationships/slideLayout" Target="../slideLayouts/slideLayout2.xml"/><Relationship Id="rId2" Type="http://schemas.openxmlformats.org/officeDocument/2006/relationships/image" Target="../media/image6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 Id="rId3" Type="http://schemas.openxmlformats.org/officeDocument/2006/relationships/image" Target="../media/image66.png"/></Relationships>
</file>

<file path=ppt/slides/_rels/slide52.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5" Type="http://schemas.openxmlformats.org/officeDocument/2006/relationships/image" Target="../media/image70.png"/><Relationship Id="rId1" Type="http://schemas.openxmlformats.org/officeDocument/2006/relationships/slideLayout" Target="../slideLayouts/slideLayout2.xml"/><Relationship Id="rId2" Type="http://schemas.openxmlformats.org/officeDocument/2006/relationships/image" Target="../media/image6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2.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 Id="rId3" Type="http://schemas.openxmlformats.org/officeDocument/2006/relationships/image" Target="../media/image7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png"/><Relationship Id="rId3" Type="http://schemas.openxmlformats.org/officeDocument/2006/relationships/image" Target="../media/image76.png"/></Relationships>
</file>

<file path=ppt/slides/_rels/slide57.xml.rels><?xml version="1.0" encoding="UTF-8" standalone="yes"?>
<Relationships xmlns="http://schemas.openxmlformats.org/package/2006/relationships"><Relationship Id="rId3" Type="http://schemas.openxmlformats.org/officeDocument/2006/relationships/image" Target="../media/image78.png"/><Relationship Id="rId4" Type="http://schemas.openxmlformats.org/officeDocument/2006/relationships/image" Target="../media/image79.png"/><Relationship Id="rId1" Type="http://schemas.openxmlformats.org/officeDocument/2006/relationships/slideLayout" Target="../slideLayouts/slideLayout2.xml"/><Relationship Id="rId2" Type="http://schemas.openxmlformats.org/officeDocument/2006/relationships/image" Target="../media/image7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gi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1.jpeg"/><Relationship Id="rId3" Type="http://schemas.openxmlformats.org/officeDocument/2006/relationships/image" Target="../media/image8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4.png"/><Relationship Id="rId3" Type="http://schemas.openxmlformats.org/officeDocument/2006/relationships/image" Target="../media/image8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6.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7.png"/><Relationship Id="rId3" Type="http://schemas.openxmlformats.org/officeDocument/2006/relationships/image" Target="../media/image88.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9.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1.png"/><Relationship Id="rId3" Type="http://schemas.openxmlformats.org/officeDocument/2006/relationships/image" Target="../media/image92.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3.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4.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5.jpeg"/><Relationship Id="rId3" Type="http://schemas.openxmlformats.org/officeDocument/2006/relationships/image" Target="../media/image9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0.xml.rels><?xml version="1.0" encoding="UTF-8" standalone="yes"?>
<Relationships xmlns="http://schemas.openxmlformats.org/package/2006/relationships"><Relationship Id="rId3" Type="http://schemas.openxmlformats.org/officeDocument/2006/relationships/image" Target="../media/image98.png"/><Relationship Id="rId4" Type="http://schemas.openxmlformats.org/officeDocument/2006/relationships/image" Target="../media/image99.png"/><Relationship Id="rId1" Type="http://schemas.openxmlformats.org/officeDocument/2006/relationships/slideLayout" Target="../slideLayouts/slideLayout2.xml"/><Relationship Id="rId2" Type="http://schemas.openxmlformats.org/officeDocument/2006/relationships/image" Target="../media/image97.jpe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0.png"/><Relationship Id="rId3" Type="http://schemas.openxmlformats.org/officeDocument/2006/relationships/image" Target="../media/image101.png"/></Relationships>
</file>

<file path=ppt/slides/_rels/slide72.xml.rels><?xml version="1.0" encoding="UTF-8" standalone="yes"?>
<Relationships xmlns="http://schemas.openxmlformats.org/package/2006/relationships"><Relationship Id="rId3" Type="http://schemas.openxmlformats.org/officeDocument/2006/relationships/image" Target="../media/image103.jpeg"/><Relationship Id="rId4" Type="http://schemas.openxmlformats.org/officeDocument/2006/relationships/image" Target="../media/image104.png"/><Relationship Id="rId1" Type="http://schemas.openxmlformats.org/officeDocument/2006/relationships/slideLayout" Target="../slideLayouts/slideLayout2.xml"/><Relationship Id="rId2" Type="http://schemas.openxmlformats.org/officeDocument/2006/relationships/image" Target="../media/image102.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717550" y="3902076"/>
            <a:ext cx="7772400" cy="1225550"/>
          </a:xfrm>
        </p:spPr>
        <p:txBody>
          <a:bodyPr/>
          <a:lstStyle/>
          <a:p>
            <a:r>
              <a:rPr lang="en-US" dirty="0" smtClean="0"/>
              <a:t>Roman Architecture</a:t>
            </a:r>
            <a:endParaRPr lang="en-US" dirty="0"/>
          </a:p>
        </p:txBody>
      </p:sp>
      <p:sp>
        <p:nvSpPr>
          <p:cNvPr id="3" name="Subtitle 2"/>
          <p:cNvSpPr>
            <a:spLocks noGrp="1"/>
          </p:cNvSpPr>
          <p:nvPr>
            <p:ph type="subTitle" idx="1"/>
          </p:nvPr>
        </p:nvSpPr>
        <p:spPr>
          <a:xfrm>
            <a:off x="1016000" y="5251450"/>
            <a:ext cx="7042150" cy="1495425"/>
          </a:xfrm>
          <a:solidFill>
            <a:schemeClr val="bg1"/>
          </a:solidFill>
          <a:effectLst>
            <a:glow rad="101600">
              <a:schemeClr val="tx1">
                <a:alpha val="75000"/>
              </a:schemeClr>
            </a:glow>
          </a:effectLst>
        </p:spPr>
        <p:txBody>
          <a:bodyPr>
            <a:noAutofit/>
          </a:bodyPr>
          <a:lstStyle/>
          <a:p>
            <a:r>
              <a:rPr lang="en-US" sz="2000" dirty="0" smtClean="0">
                <a:solidFill>
                  <a:schemeClr val="tx1"/>
                </a:solidFill>
              </a:rPr>
              <a:t>‘Alright, apart from the sanitation, medicine, education, wine, public order, irrigation, roads, a fresh water system, and public  health, what have the Romans ever done for us??’</a:t>
            </a:r>
          </a:p>
          <a:p>
            <a:r>
              <a:rPr lang="en-US" sz="2000" dirty="0" smtClean="0">
                <a:solidFill>
                  <a:schemeClr val="tx1"/>
                </a:solidFill>
              </a:rPr>
              <a:t>Monty Python</a:t>
            </a:r>
            <a:r>
              <a:rPr lang="en-US" sz="2000" i="1" dirty="0" smtClean="0">
                <a:solidFill>
                  <a:schemeClr val="tx1"/>
                </a:solidFill>
              </a:rPr>
              <a:t>, Life of Brian</a:t>
            </a:r>
            <a:endParaRPr lang="en-US" sz="2000" i="1" dirty="0">
              <a:solidFill>
                <a:schemeClr val="tx1"/>
              </a:solidFill>
            </a:endParaRPr>
          </a:p>
        </p:txBody>
      </p:sp>
      <p:pic>
        <p:nvPicPr>
          <p:cNvPr id="5" name="Picture 4"/>
          <p:cNvPicPr>
            <a:picLocks noChangeAspect="1"/>
          </p:cNvPicPr>
          <p:nvPr/>
        </p:nvPicPr>
        <p:blipFill>
          <a:blip r:embed="rId2"/>
          <a:stretch>
            <a:fillRect/>
          </a:stretch>
        </p:blipFill>
        <p:spPr>
          <a:xfrm>
            <a:off x="269875" y="63500"/>
            <a:ext cx="8636000" cy="4064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8"/>
            <a:ext cx="8229600" cy="1143000"/>
          </a:xfrm>
        </p:spPr>
        <p:txBody>
          <a:bodyPr/>
          <a:lstStyle/>
          <a:p>
            <a:r>
              <a:rPr lang="en-US" dirty="0" smtClean="0"/>
              <a:t>Urban plan at Ephesus (Asia Minor)</a:t>
            </a:r>
            <a:endParaRPr lang="en-US" dirty="0"/>
          </a:p>
        </p:txBody>
      </p:sp>
      <p:pic>
        <p:nvPicPr>
          <p:cNvPr id="4" name="Picture 3" descr="PICT0040.JPG"/>
          <p:cNvPicPr>
            <a:picLocks noChangeAspect="1"/>
          </p:cNvPicPr>
          <p:nvPr/>
        </p:nvPicPr>
        <p:blipFill>
          <a:blip r:embed="rId2"/>
          <a:stretch>
            <a:fillRect/>
          </a:stretch>
        </p:blipFill>
        <p:spPr>
          <a:xfrm>
            <a:off x="631826" y="1019359"/>
            <a:ext cx="7750174" cy="5718446"/>
          </a:xfrm>
          <a:prstGeom prst="rect">
            <a:avLst/>
          </a:prstGeom>
        </p:spPr>
      </p:pic>
      <p:cxnSp>
        <p:nvCxnSpPr>
          <p:cNvPr id="6" name="Straight Connector 5"/>
          <p:cNvCxnSpPr/>
          <p:nvPr/>
        </p:nvCxnSpPr>
        <p:spPr>
          <a:xfrm rot="5400000">
            <a:off x="2538413" y="1728788"/>
            <a:ext cx="2844800" cy="258762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16200000" flipH="1">
            <a:off x="1693866" y="2852737"/>
            <a:ext cx="1412874" cy="914400"/>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16200000" flipH="1">
            <a:off x="2469360" y="4547395"/>
            <a:ext cx="1966909" cy="1190622"/>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Urban Plan at Palmyra (Syria)</a:t>
            </a:r>
            <a:endParaRPr lang="en-US" dirty="0"/>
          </a:p>
        </p:txBody>
      </p:sp>
      <p:pic>
        <p:nvPicPr>
          <p:cNvPr id="6" name="Content Placeholder 5" descr="palmyra01.jpg"/>
          <p:cNvPicPr>
            <a:picLocks noGrp="1" noChangeAspect="1"/>
          </p:cNvPicPr>
          <p:nvPr>
            <p:ph idx="1"/>
          </p:nvPr>
        </p:nvPicPr>
        <p:blipFill>
          <a:blip r:embed="rId2"/>
          <a:srcRect l="-10610" r="-10610"/>
          <a:stretch>
            <a:fillRect/>
          </a:stretch>
        </p:blipFill>
        <p:spPr/>
      </p:pic>
      <p:cxnSp>
        <p:nvCxnSpPr>
          <p:cNvPr id="8" name="Straight Connector 7"/>
          <p:cNvCxnSpPr/>
          <p:nvPr/>
        </p:nvCxnSpPr>
        <p:spPr>
          <a:xfrm>
            <a:off x="2381250" y="2508250"/>
            <a:ext cx="4667250" cy="277812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solidFill>
            <a:schemeClr val="tx2">
              <a:lumMod val="20000"/>
              <a:lumOff val="80000"/>
            </a:schemeClr>
          </a:solidFill>
        </p:spPr>
        <p:txBody>
          <a:bodyPr>
            <a:normAutofit/>
          </a:bodyPr>
          <a:lstStyle/>
          <a:p>
            <a:r>
              <a:rPr lang="en-US" sz="3600" dirty="0" smtClean="0"/>
              <a:t>Part 1. ‘Roman’ Temples: Style &amp; Ideology </a:t>
            </a:r>
            <a:endParaRPr lang="en-US" sz="3600" dirty="0"/>
          </a:p>
        </p:txBody>
      </p:sp>
      <p:sp>
        <p:nvSpPr>
          <p:cNvPr id="3" name="Content Placeholder 2"/>
          <p:cNvSpPr>
            <a:spLocks noGrp="1"/>
          </p:cNvSpPr>
          <p:nvPr>
            <p:ph idx="1"/>
          </p:nvPr>
        </p:nvSpPr>
        <p:spPr>
          <a:solidFill>
            <a:schemeClr val="bg1"/>
          </a:solidFill>
          <a:effectLst>
            <a:glow rad="101600">
              <a:schemeClr val="tx1">
                <a:alpha val="75000"/>
              </a:schemeClr>
            </a:glow>
          </a:effectLst>
        </p:spPr>
        <p:txBody>
          <a:bodyPr/>
          <a:lstStyle/>
          <a:p>
            <a:r>
              <a:rPr lang="en-US" dirty="0" smtClean="0"/>
              <a:t>What is the origin of a ‘Roman’ temple?</a:t>
            </a:r>
          </a:p>
          <a:p>
            <a:r>
              <a:rPr lang="en-US" dirty="0" smtClean="0"/>
              <a:t>Are all ‘Roman’ temples to ‘Roman’ gods?</a:t>
            </a:r>
          </a:p>
          <a:p>
            <a:r>
              <a:rPr lang="en-US" dirty="0" smtClean="0"/>
              <a:t>Who set up ‘Roman’ temples?</a:t>
            </a:r>
          </a:p>
          <a:p>
            <a:r>
              <a:rPr lang="en-US" dirty="0" smtClean="0"/>
              <a:t>What does adoption of style reveal about identity?</a:t>
            </a:r>
          </a:p>
          <a:p>
            <a:r>
              <a:rPr lang="en-US" dirty="0" smtClean="0"/>
              <a:t>Is adoption of style tantamount to adoption of ideology?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7"/>
            <a:ext cx="8229600" cy="1143000"/>
          </a:xfrm>
        </p:spPr>
        <p:txBody>
          <a:bodyPr>
            <a:normAutofit fontScale="90000"/>
          </a:bodyPr>
          <a:lstStyle/>
          <a:p>
            <a:r>
              <a:rPr lang="en-US" dirty="0" smtClean="0"/>
              <a:t>Greek temples in Paestum (Samnium)</a:t>
            </a:r>
            <a:endParaRPr lang="en-US" dirty="0"/>
          </a:p>
        </p:txBody>
      </p:sp>
      <p:pic>
        <p:nvPicPr>
          <p:cNvPr id="5" name="Picture 4" descr="Veduta_di_Paestum_2010.jpg"/>
          <p:cNvPicPr>
            <a:picLocks noChangeAspect="1"/>
          </p:cNvPicPr>
          <p:nvPr/>
        </p:nvPicPr>
        <p:blipFill>
          <a:blip r:embed="rId2"/>
          <a:stretch>
            <a:fillRect/>
          </a:stretch>
        </p:blipFill>
        <p:spPr>
          <a:xfrm>
            <a:off x="0" y="1020763"/>
            <a:ext cx="9144000" cy="561022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612"/>
            <a:ext cx="8229600" cy="1143000"/>
          </a:xfrm>
          <a:solidFill>
            <a:schemeClr val="bg1"/>
          </a:solidFill>
        </p:spPr>
        <p:txBody>
          <a:bodyPr>
            <a:normAutofit/>
          </a:bodyPr>
          <a:lstStyle/>
          <a:p>
            <a:r>
              <a:rPr lang="en-US" sz="3200" dirty="0" smtClean="0"/>
              <a:t>Greek Symmetry: </a:t>
            </a:r>
            <a:r>
              <a:rPr lang="en-US" sz="3200" dirty="0" err="1" smtClean="0"/>
              <a:t>cella</a:t>
            </a:r>
            <a:r>
              <a:rPr lang="en-US" sz="3200" dirty="0" smtClean="0"/>
              <a:t>, front porch/back porch</a:t>
            </a:r>
            <a:endParaRPr lang="en-US" sz="3200" dirty="0"/>
          </a:p>
        </p:txBody>
      </p:sp>
      <p:sp>
        <p:nvSpPr>
          <p:cNvPr id="3" name="Content Placeholder 2"/>
          <p:cNvSpPr>
            <a:spLocks noGrp="1"/>
          </p:cNvSpPr>
          <p:nvPr>
            <p:ph idx="1"/>
          </p:nvPr>
        </p:nvSpPr>
        <p:spPr/>
        <p:txBody>
          <a:bodyPr/>
          <a:lstStyle/>
          <a:p>
            <a:endParaRPr lang="en-US"/>
          </a:p>
        </p:txBody>
      </p:sp>
      <p:pic>
        <p:nvPicPr>
          <p:cNvPr id="8" name="Picture 7" descr="36620097.jpg"/>
          <p:cNvPicPr>
            <a:picLocks noChangeAspect="1"/>
          </p:cNvPicPr>
          <p:nvPr/>
        </p:nvPicPr>
        <p:blipFill>
          <a:blip r:embed="rId2"/>
          <a:stretch>
            <a:fillRect/>
          </a:stretch>
        </p:blipFill>
        <p:spPr>
          <a:xfrm>
            <a:off x="0" y="758824"/>
            <a:ext cx="9144000" cy="6099176"/>
          </a:xfrm>
          <a:prstGeom prst="rect">
            <a:avLst/>
          </a:prstGeom>
        </p:spPr>
      </p:pic>
      <p:sp>
        <p:nvSpPr>
          <p:cNvPr id="10" name="TextBox 9"/>
          <p:cNvSpPr txBox="1"/>
          <p:nvPr/>
        </p:nvSpPr>
        <p:spPr>
          <a:xfrm>
            <a:off x="841375" y="1377950"/>
            <a:ext cx="6177204" cy="1015663"/>
          </a:xfrm>
          <a:prstGeom prst="rect">
            <a:avLst/>
          </a:prstGeom>
          <a:solidFill>
            <a:schemeClr val="bg1"/>
          </a:solidFill>
          <a:effectLst>
            <a:glow rad="101600">
              <a:schemeClr val="tx1">
                <a:alpha val="75000"/>
              </a:schemeClr>
            </a:glow>
          </a:effectLst>
        </p:spPr>
        <p:txBody>
          <a:bodyPr wrap="none" rtlCol="0">
            <a:spAutoFit/>
          </a:bodyPr>
          <a:lstStyle/>
          <a:p>
            <a:r>
              <a:rPr lang="en-US" sz="2000" dirty="0" smtClean="0"/>
              <a:t>Vitruvius lays out the orders and plans of Greek temples</a:t>
            </a:r>
          </a:p>
          <a:p>
            <a:r>
              <a:rPr lang="en-US" sz="2000" dirty="0" smtClean="0"/>
              <a:t> and orders (Doric, Ionic, &amp;Corinthian) </a:t>
            </a:r>
            <a:r>
              <a:rPr lang="en-US" sz="2000" i="1" dirty="0" smtClean="0"/>
              <a:t>in De </a:t>
            </a:r>
            <a:r>
              <a:rPr lang="en-US" sz="2000" i="1" dirty="0" err="1" smtClean="0"/>
              <a:t>Architectura</a:t>
            </a:r>
            <a:r>
              <a:rPr lang="en-US" sz="2000" i="1" dirty="0" smtClean="0"/>
              <a:t>, </a:t>
            </a:r>
          </a:p>
          <a:p>
            <a:r>
              <a:rPr lang="en-US" sz="2000" dirty="0" smtClean="0"/>
              <a:t>Book IV. Chapters 1-6</a:t>
            </a:r>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888"/>
            <a:ext cx="8229600" cy="1143000"/>
          </a:xfrm>
        </p:spPr>
        <p:txBody>
          <a:bodyPr>
            <a:normAutofit/>
          </a:bodyPr>
          <a:lstStyle/>
          <a:p>
            <a:r>
              <a:rPr lang="en-US" sz="3600" dirty="0" smtClean="0"/>
              <a:t>Etruscan Temples: spot the differences..</a:t>
            </a:r>
            <a:endParaRPr lang="en-US" sz="3600" dirty="0"/>
          </a:p>
        </p:txBody>
      </p:sp>
      <p:sp>
        <p:nvSpPr>
          <p:cNvPr id="3" name="Content Placeholder 2"/>
          <p:cNvSpPr>
            <a:spLocks noGrp="1"/>
          </p:cNvSpPr>
          <p:nvPr>
            <p:ph idx="1"/>
          </p:nvPr>
        </p:nvSpPr>
        <p:spPr/>
        <p:txBody>
          <a:bodyPr/>
          <a:lstStyle/>
          <a:p>
            <a:endParaRPr lang="en-US"/>
          </a:p>
        </p:txBody>
      </p:sp>
      <p:pic>
        <p:nvPicPr>
          <p:cNvPr id="4" name="Picture 3" descr="temple.jpg"/>
          <p:cNvPicPr>
            <a:picLocks noChangeAspect="1"/>
          </p:cNvPicPr>
          <p:nvPr/>
        </p:nvPicPr>
        <p:blipFill>
          <a:blip r:embed="rId2"/>
          <a:stretch>
            <a:fillRect/>
          </a:stretch>
        </p:blipFill>
        <p:spPr>
          <a:xfrm>
            <a:off x="0" y="1190625"/>
            <a:ext cx="9144000" cy="539115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487"/>
            <a:ext cx="8229600" cy="1143000"/>
          </a:xfrm>
        </p:spPr>
        <p:txBody>
          <a:bodyPr>
            <a:normAutofit/>
          </a:bodyPr>
          <a:lstStyle/>
          <a:p>
            <a:r>
              <a:rPr lang="en-US" sz="3600" dirty="0" smtClean="0"/>
              <a:t>Etruscan Temples: axial plans &amp; hierarchy </a:t>
            </a:r>
            <a:endParaRPr lang="en-US" sz="3600" dirty="0"/>
          </a:p>
        </p:txBody>
      </p:sp>
      <p:pic>
        <p:nvPicPr>
          <p:cNvPr id="4" name="Content Placeholder 3" descr="EtruscanTemple_v5_02.jpg"/>
          <p:cNvPicPr>
            <a:picLocks noGrp="1" noChangeAspect="1"/>
          </p:cNvPicPr>
          <p:nvPr>
            <p:ph idx="1"/>
          </p:nvPr>
        </p:nvPicPr>
        <p:blipFill>
          <a:blip r:embed="rId2"/>
          <a:srcRect l="-11363" r="-11363"/>
          <a:stretch>
            <a:fillRect/>
          </a:stretch>
        </p:blipFill>
        <p:spPr>
          <a:xfrm>
            <a:off x="-1143234" y="877888"/>
            <a:ext cx="7464659" cy="4105275"/>
          </a:xfrm>
        </p:spPr>
      </p:pic>
      <p:sp>
        <p:nvSpPr>
          <p:cNvPr id="7" name="TextBox 6"/>
          <p:cNvSpPr txBox="1"/>
          <p:nvPr/>
        </p:nvSpPr>
        <p:spPr>
          <a:xfrm>
            <a:off x="889000" y="5397500"/>
            <a:ext cx="3889375" cy="1015663"/>
          </a:xfrm>
          <a:prstGeom prst="rect">
            <a:avLst/>
          </a:prstGeom>
          <a:solidFill>
            <a:schemeClr val="bg1"/>
          </a:solidFill>
          <a:effectLst>
            <a:glow rad="101600">
              <a:schemeClr val="tx1">
                <a:alpha val="75000"/>
              </a:schemeClr>
            </a:glow>
          </a:effectLst>
        </p:spPr>
        <p:txBody>
          <a:bodyPr wrap="square" rtlCol="0">
            <a:spAutoFit/>
          </a:bodyPr>
          <a:lstStyle/>
          <a:p>
            <a:r>
              <a:rPr lang="en-US" sz="2000" dirty="0" smtClean="0"/>
              <a:t>Etruscan temples are defined by  Vitruvius in </a:t>
            </a:r>
            <a:r>
              <a:rPr lang="en-US" sz="2000" i="1" dirty="0" smtClean="0"/>
              <a:t>De </a:t>
            </a:r>
            <a:r>
              <a:rPr lang="en-US" sz="2000" i="1" dirty="0" err="1" smtClean="0"/>
              <a:t>Architectura</a:t>
            </a:r>
            <a:r>
              <a:rPr lang="en-US" sz="2000" i="1" dirty="0" smtClean="0"/>
              <a:t> </a:t>
            </a:r>
            <a:r>
              <a:rPr lang="en-US" sz="2000" dirty="0" smtClean="0"/>
              <a:t>Book IV. Chapter 7.</a:t>
            </a: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 Temples in Rome</a:t>
            </a:r>
            <a:endParaRPr lang="en-US" dirty="0"/>
          </a:p>
        </p:txBody>
      </p:sp>
      <p:pic>
        <p:nvPicPr>
          <p:cNvPr id="4" name="Content Placeholder 3" descr="c19th_republicancityofrome.jpg"/>
          <p:cNvPicPr>
            <a:picLocks noGrp="1" noChangeAspect="1"/>
          </p:cNvPicPr>
          <p:nvPr>
            <p:ph idx="1"/>
          </p:nvPr>
        </p:nvPicPr>
        <p:blipFill>
          <a:blip r:embed="rId2"/>
          <a:srcRect l="-10039" r="-10039"/>
          <a:stretch>
            <a:fillRect/>
          </a:stretch>
        </p:blip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487"/>
            <a:ext cx="8229600" cy="1143000"/>
          </a:xfrm>
        </p:spPr>
        <p:txBody>
          <a:bodyPr/>
          <a:lstStyle/>
          <a:p>
            <a:r>
              <a:rPr lang="en-US" dirty="0" smtClean="0"/>
              <a:t>‘</a:t>
            </a:r>
            <a:endParaRPr lang="en-US" dirty="0"/>
          </a:p>
        </p:txBody>
      </p:sp>
      <p:pic>
        <p:nvPicPr>
          <p:cNvPr id="4" name="Content Placeholder 3" descr="TEMPLE_Jovi Optimus Maximus_BW copy copy.jpg"/>
          <p:cNvPicPr>
            <a:picLocks noGrp="1" noChangeAspect="1"/>
          </p:cNvPicPr>
          <p:nvPr>
            <p:ph idx="1"/>
          </p:nvPr>
        </p:nvPicPr>
        <p:blipFill>
          <a:blip r:embed="rId2"/>
          <a:srcRect l="-18187" r="-18187"/>
          <a:stretch>
            <a:fillRect/>
          </a:stretch>
        </p:blipFill>
        <p:spPr>
          <a:xfrm>
            <a:off x="-1162050" y="1314450"/>
            <a:ext cx="8229600" cy="4525963"/>
          </a:xfrm>
        </p:spPr>
      </p:pic>
      <p:pic>
        <p:nvPicPr>
          <p:cNvPr id="5" name="Picture 4" descr="joptmax.jpg"/>
          <p:cNvPicPr>
            <a:picLocks noChangeAspect="1"/>
          </p:cNvPicPr>
          <p:nvPr/>
        </p:nvPicPr>
        <p:blipFill>
          <a:blip r:embed="rId3"/>
          <a:stretch>
            <a:fillRect/>
          </a:stretch>
        </p:blipFill>
        <p:spPr>
          <a:xfrm>
            <a:off x="6580188" y="196850"/>
            <a:ext cx="2365375" cy="2400300"/>
          </a:xfrm>
          <a:prstGeom prst="rect">
            <a:avLst/>
          </a:prstGeom>
        </p:spPr>
      </p:pic>
      <p:pic>
        <p:nvPicPr>
          <p:cNvPr id="6" name="Picture 5" descr="AAFXPIZ0.jpg"/>
          <p:cNvPicPr>
            <a:picLocks noChangeAspect="1"/>
          </p:cNvPicPr>
          <p:nvPr/>
        </p:nvPicPr>
        <p:blipFill>
          <a:blip r:embed="rId4"/>
          <a:stretch>
            <a:fillRect/>
          </a:stretch>
        </p:blipFill>
        <p:spPr>
          <a:xfrm>
            <a:off x="5848350" y="2775860"/>
            <a:ext cx="4210050" cy="4000500"/>
          </a:xfrm>
          <a:prstGeom prst="rect">
            <a:avLst/>
          </a:prstGeom>
          <a:effectLst>
            <a:glow rad="101600">
              <a:schemeClr val="tx1">
                <a:alpha val="75000"/>
              </a:schemeClr>
            </a:glow>
          </a:effectLst>
        </p:spPr>
      </p:pic>
      <p:sp>
        <p:nvSpPr>
          <p:cNvPr id="7" name="TextBox 6"/>
          <p:cNvSpPr txBox="1"/>
          <p:nvPr/>
        </p:nvSpPr>
        <p:spPr>
          <a:xfrm>
            <a:off x="238125" y="148709"/>
            <a:ext cx="6180899" cy="954107"/>
          </a:xfrm>
          <a:prstGeom prst="rect">
            <a:avLst/>
          </a:prstGeom>
          <a:noFill/>
        </p:spPr>
        <p:txBody>
          <a:bodyPr wrap="none" rtlCol="0">
            <a:spAutoFit/>
          </a:bodyPr>
          <a:lstStyle/>
          <a:p>
            <a:r>
              <a:rPr lang="en-US" sz="3200" dirty="0" smtClean="0"/>
              <a:t>Temple of Jupiter </a:t>
            </a:r>
            <a:r>
              <a:rPr lang="en-US" sz="3200" dirty="0" err="1" smtClean="0"/>
              <a:t>Optimus</a:t>
            </a:r>
            <a:r>
              <a:rPr lang="en-US" sz="3200" dirty="0" smtClean="0"/>
              <a:t> </a:t>
            </a:r>
            <a:r>
              <a:rPr lang="en-US" sz="3200" dirty="0" err="1" smtClean="0"/>
              <a:t>Maximus</a:t>
            </a:r>
            <a:endParaRPr lang="en-US" sz="3200" dirty="0" smtClean="0"/>
          </a:p>
          <a:p>
            <a:r>
              <a:rPr lang="en-US" sz="2400" dirty="0" smtClean="0"/>
              <a:t>Vowed in 509 at the top of the Capitoline hill</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0" y="274638"/>
            <a:ext cx="4241800" cy="1143000"/>
          </a:xfrm>
        </p:spPr>
        <p:txBody>
          <a:bodyPr>
            <a:noAutofit/>
          </a:bodyPr>
          <a:lstStyle/>
          <a:p>
            <a:r>
              <a:rPr lang="en-US" sz="2800" dirty="0" smtClean="0"/>
              <a:t>The Temple of Concord</a:t>
            </a:r>
            <a:br>
              <a:rPr lang="en-US" sz="2800" dirty="0" smtClean="0"/>
            </a:br>
            <a:r>
              <a:rPr lang="en-US" sz="2800" dirty="0" smtClean="0"/>
              <a:t>Forum </a:t>
            </a:r>
            <a:r>
              <a:rPr lang="en-US" sz="2800" dirty="0" err="1" smtClean="0"/>
              <a:t>Romanum</a:t>
            </a:r>
            <a:r>
              <a:rPr lang="en-US" sz="2800" dirty="0" smtClean="0"/>
              <a:t/>
            </a:r>
            <a:br>
              <a:rPr lang="en-US" sz="2800" dirty="0" smtClean="0"/>
            </a:br>
            <a:r>
              <a:rPr lang="en-US" sz="2800" dirty="0" smtClean="0"/>
              <a:t>vowed 367 BC</a:t>
            </a:r>
            <a:endParaRPr lang="en-US" sz="2800" dirty="0"/>
          </a:p>
        </p:txBody>
      </p:sp>
      <p:pic>
        <p:nvPicPr>
          <p:cNvPr id="4" name="Content Placeholder 3" descr="roman_forum_medium.jpg"/>
          <p:cNvPicPr>
            <a:picLocks noGrp="1" noChangeAspect="1"/>
          </p:cNvPicPr>
          <p:nvPr>
            <p:ph idx="1"/>
          </p:nvPr>
        </p:nvPicPr>
        <p:blipFill>
          <a:blip r:embed="rId2"/>
          <a:srcRect t="-4996" b="-4996"/>
          <a:stretch>
            <a:fillRect/>
          </a:stretch>
        </p:blipFill>
        <p:spPr>
          <a:xfrm>
            <a:off x="1222375" y="2626518"/>
            <a:ext cx="8229600" cy="4525963"/>
          </a:xfrm>
        </p:spPr>
      </p:pic>
      <p:pic>
        <p:nvPicPr>
          <p:cNvPr id="5" name="Picture 4" descr="250px-Tempconcord.jpg"/>
          <p:cNvPicPr>
            <a:picLocks noChangeAspect="1"/>
          </p:cNvPicPr>
          <p:nvPr/>
        </p:nvPicPr>
        <p:blipFill>
          <a:blip r:embed="rId3"/>
          <a:stretch>
            <a:fillRect/>
          </a:stretch>
        </p:blipFill>
        <p:spPr>
          <a:xfrm>
            <a:off x="0" y="0"/>
            <a:ext cx="3778250" cy="491172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138"/>
            <a:ext cx="8229600" cy="900112"/>
          </a:xfrm>
        </p:spPr>
        <p:txBody>
          <a:bodyPr>
            <a:normAutofit/>
          </a:bodyPr>
          <a:lstStyle/>
          <a:p>
            <a:r>
              <a:rPr lang="en-US" sz="3600" dirty="0" smtClean="0"/>
              <a:t>What is ‘Roman’ Architecture?</a:t>
            </a:r>
            <a:endParaRPr lang="en-US" sz="3600" dirty="0"/>
          </a:p>
        </p:txBody>
      </p:sp>
      <p:sp>
        <p:nvSpPr>
          <p:cNvPr id="3" name="Content Placeholder 2"/>
          <p:cNvSpPr>
            <a:spLocks noGrp="1"/>
          </p:cNvSpPr>
          <p:nvPr>
            <p:ph idx="1"/>
          </p:nvPr>
        </p:nvSpPr>
        <p:spPr>
          <a:xfrm>
            <a:off x="457200" y="920750"/>
            <a:ext cx="8229600" cy="5873750"/>
          </a:xfrm>
          <a:solidFill>
            <a:schemeClr val="tx2">
              <a:lumMod val="20000"/>
              <a:lumOff val="80000"/>
            </a:schemeClr>
          </a:solidFill>
        </p:spPr>
        <p:txBody>
          <a:bodyPr>
            <a:normAutofit fontScale="92500" lnSpcReduction="20000"/>
          </a:bodyPr>
          <a:lstStyle/>
          <a:p>
            <a:pPr>
              <a:buNone/>
            </a:pPr>
            <a:r>
              <a:rPr lang="en-US" i="1" dirty="0" smtClean="0"/>
              <a:t>How many of these concepts had precedents in Greece or the Near East?</a:t>
            </a:r>
            <a:r>
              <a:rPr lang="en-GB" i="1" dirty="0" smtClean="0"/>
              <a:t> </a:t>
            </a:r>
          </a:p>
          <a:p>
            <a:pPr>
              <a:buNone/>
            </a:pPr>
            <a:r>
              <a:rPr lang="en-US" i="1" dirty="0" smtClean="0"/>
              <a:t>Are Romans merely plunderers of other cultures</a:t>
            </a:r>
            <a:r>
              <a:rPr lang="en-US" dirty="0" smtClean="0"/>
              <a:t>? </a:t>
            </a:r>
          </a:p>
          <a:p>
            <a:pPr>
              <a:buNone/>
            </a:pPr>
            <a:endParaRPr lang="en-GB" dirty="0" smtClean="0"/>
          </a:p>
          <a:p>
            <a:pPr>
              <a:buNone/>
            </a:pPr>
            <a:r>
              <a:rPr lang="en-US" i="1" dirty="0" smtClean="0"/>
              <a:t>What are factors in determining architectural style</a:t>
            </a:r>
            <a:r>
              <a:rPr lang="en-US" dirty="0" smtClean="0"/>
              <a:t>:</a:t>
            </a:r>
            <a:endParaRPr lang="en-GB" dirty="0" smtClean="0"/>
          </a:p>
          <a:p>
            <a:r>
              <a:rPr lang="en-US" dirty="0" smtClean="0"/>
              <a:t>Climate</a:t>
            </a:r>
            <a:endParaRPr lang="en-GB" dirty="0" smtClean="0"/>
          </a:p>
          <a:p>
            <a:r>
              <a:rPr lang="en-US" dirty="0" smtClean="0"/>
              <a:t>Raw Materials available</a:t>
            </a:r>
            <a:endParaRPr lang="en-GB" dirty="0" smtClean="0"/>
          </a:p>
          <a:p>
            <a:r>
              <a:rPr lang="en-US" dirty="0" smtClean="0"/>
              <a:t>Population: Indigenous culture, religion and tradition</a:t>
            </a:r>
            <a:endParaRPr lang="en-GB" dirty="0" smtClean="0"/>
          </a:p>
          <a:p>
            <a:r>
              <a:rPr lang="en-US" dirty="0" smtClean="0"/>
              <a:t>Type and function of objects</a:t>
            </a:r>
          </a:p>
          <a:p>
            <a:r>
              <a:rPr lang="en-US" dirty="0" smtClean="0"/>
              <a:t>Urban Context</a:t>
            </a:r>
            <a:endParaRPr lang="en-GB" dirty="0" smtClean="0"/>
          </a:p>
          <a:p>
            <a:r>
              <a:rPr lang="en-US" dirty="0" smtClean="0"/>
              <a:t>Ideology &amp; Personal choice: who set up these buildings?</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Temple of Hercules Victor:</a:t>
            </a:r>
            <a:br>
              <a:rPr lang="en-US" dirty="0" smtClean="0"/>
            </a:br>
            <a:r>
              <a:rPr lang="en-US" dirty="0" smtClean="0"/>
              <a:t>Forum </a:t>
            </a:r>
            <a:r>
              <a:rPr lang="en-US" dirty="0" err="1" smtClean="0"/>
              <a:t>Boarium</a:t>
            </a:r>
            <a:r>
              <a:rPr lang="en-US" dirty="0" smtClean="0"/>
              <a:t>,  Rome 100 BC</a:t>
            </a:r>
            <a:endParaRPr lang="en-US" dirty="0"/>
          </a:p>
        </p:txBody>
      </p:sp>
      <p:pic>
        <p:nvPicPr>
          <p:cNvPr id="4" name="Content Placeholder 3" descr="27 TempleOfHercules-ForumBoarium.jpg"/>
          <p:cNvPicPr>
            <a:picLocks noGrp="1" noChangeAspect="1"/>
          </p:cNvPicPr>
          <p:nvPr>
            <p:ph idx="1"/>
          </p:nvPr>
        </p:nvPicPr>
        <p:blipFill>
          <a:blip r:embed="rId2"/>
          <a:srcRect l="-18187" r="-18187"/>
          <a:stretch>
            <a:fillRect/>
          </a:stretch>
        </p:blip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272"/>
            <a:ext cx="8229600" cy="1143000"/>
          </a:xfrm>
        </p:spPr>
        <p:txBody>
          <a:bodyPr>
            <a:normAutofit fontScale="90000"/>
          </a:bodyPr>
          <a:lstStyle/>
          <a:p>
            <a:r>
              <a:rPr lang="en-US" dirty="0" smtClean="0"/>
              <a:t>The Pantheon </a:t>
            </a:r>
            <a:br>
              <a:rPr lang="en-US" dirty="0" smtClean="0"/>
            </a:br>
            <a:r>
              <a:rPr lang="en-US" sz="3111" dirty="0" smtClean="0"/>
              <a:t>built by M. Agrippa in his third consulate.. Or so it says.</a:t>
            </a:r>
            <a:endParaRPr lang="en-US" sz="3111" dirty="0"/>
          </a:p>
        </p:txBody>
      </p:sp>
      <p:pic>
        <p:nvPicPr>
          <p:cNvPr id="9" name="Picture 8" descr="Pantheon_and_Fontana_del_Pantheon.jpg"/>
          <p:cNvPicPr>
            <a:picLocks noChangeAspect="1"/>
          </p:cNvPicPr>
          <p:nvPr/>
        </p:nvPicPr>
        <p:blipFill>
          <a:blip r:embed="rId2"/>
          <a:stretch>
            <a:fillRect/>
          </a:stretch>
        </p:blipFill>
        <p:spPr>
          <a:xfrm>
            <a:off x="-1171444" y="1125411"/>
            <a:ext cx="8612584" cy="5747704"/>
          </a:xfrm>
          <a:prstGeom prst="rect">
            <a:avLst/>
          </a:prstGeom>
        </p:spPr>
      </p:pic>
      <p:pic>
        <p:nvPicPr>
          <p:cNvPr id="10" name="Picture 9" descr="404px-Dehio_1_Pantheon_Floor_plan.jpg"/>
          <p:cNvPicPr>
            <a:picLocks noChangeAspect="1"/>
          </p:cNvPicPr>
          <p:nvPr/>
        </p:nvPicPr>
        <p:blipFill>
          <a:blip r:embed="rId3"/>
          <a:stretch>
            <a:fillRect/>
          </a:stretch>
        </p:blipFill>
        <p:spPr>
          <a:xfrm>
            <a:off x="5871952" y="2017404"/>
            <a:ext cx="3240567" cy="482317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3"/>
            <a:ext cx="8229600" cy="1408112"/>
          </a:xfrm>
        </p:spPr>
        <p:txBody>
          <a:bodyPr>
            <a:normAutofit fontScale="90000"/>
          </a:bodyPr>
          <a:lstStyle/>
          <a:p>
            <a:r>
              <a:rPr lang="en-US" dirty="0" smtClean="0"/>
              <a:t>‘Roman’ temples in the Provinces:</a:t>
            </a:r>
            <a:br>
              <a:rPr lang="en-US" dirty="0" smtClean="0"/>
            </a:br>
            <a:r>
              <a:rPr lang="en-US" sz="2667" dirty="0" smtClean="0"/>
              <a:t>Temple to Augustus at Nimes (Gallia </a:t>
            </a:r>
            <a:r>
              <a:rPr lang="en-US" sz="2667" dirty="0" err="1" smtClean="0"/>
              <a:t>Narbonensis</a:t>
            </a:r>
            <a:r>
              <a:rPr lang="en-US" sz="2667" dirty="0" smtClean="0"/>
              <a:t>)</a:t>
            </a:r>
            <a:br>
              <a:rPr lang="en-US" sz="2667" dirty="0" smtClean="0"/>
            </a:br>
            <a:r>
              <a:rPr lang="en-US" sz="2667" dirty="0" smtClean="0"/>
              <a:t> vowed by Agrippa in 16 BC (now called </a:t>
            </a:r>
            <a:r>
              <a:rPr lang="en-US" sz="2667" dirty="0" err="1" smtClean="0"/>
              <a:t>Maison</a:t>
            </a:r>
            <a:r>
              <a:rPr lang="en-US" sz="2667" dirty="0" smtClean="0"/>
              <a:t> </a:t>
            </a:r>
            <a:r>
              <a:rPr lang="en-US" sz="2667" dirty="0" err="1" smtClean="0"/>
              <a:t>Carée</a:t>
            </a:r>
            <a:r>
              <a:rPr lang="en-US" sz="2667" dirty="0" smtClean="0"/>
              <a:t>) </a:t>
            </a:r>
            <a:endParaRPr lang="en-US" sz="2667" dirty="0"/>
          </a:p>
        </p:txBody>
      </p:sp>
      <p:pic>
        <p:nvPicPr>
          <p:cNvPr id="4" name="Content Placeholder 3" descr="800px-MaisonCarrée.jpeg"/>
          <p:cNvPicPr>
            <a:picLocks noGrp="1" noChangeAspect="1"/>
          </p:cNvPicPr>
          <p:nvPr>
            <p:ph idx="1"/>
          </p:nvPr>
        </p:nvPicPr>
        <p:blipFill>
          <a:blip r:embed="rId2"/>
          <a:srcRect l="-18187" r="-18187"/>
          <a:stretch>
            <a:fillRect/>
          </a:stretch>
        </p:blipFill>
        <p:spPr>
          <a:xfrm>
            <a:off x="-423545" y="1460500"/>
            <a:ext cx="9900920" cy="5445125"/>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203"/>
            <a:ext cx="8229600" cy="1143000"/>
          </a:xfrm>
        </p:spPr>
        <p:txBody>
          <a:bodyPr>
            <a:normAutofit fontScale="90000"/>
          </a:bodyPr>
          <a:lstStyle/>
          <a:p>
            <a:r>
              <a:rPr lang="en-US" dirty="0" smtClean="0"/>
              <a:t>Temple of Aphrodite at </a:t>
            </a:r>
            <a:r>
              <a:rPr lang="en-US" dirty="0" err="1" smtClean="0"/>
              <a:t>Aphrodisias</a:t>
            </a:r>
            <a:r>
              <a:rPr lang="en-US" dirty="0" smtClean="0"/>
              <a:t/>
            </a:r>
            <a:br>
              <a:rPr lang="en-US" dirty="0" smtClean="0"/>
            </a:br>
            <a:r>
              <a:rPr lang="en-US" dirty="0" smtClean="0"/>
              <a:t>late 1</a:t>
            </a:r>
            <a:r>
              <a:rPr lang="en-US" baseline="30000" dirty="0" smtClean="0"/>
              <a:t>st</a:t>
            </a:r>
            <a:r>
              <a:rPr lang="en-US" dirty="0" smtClean="0"/>
              <a:t> century BC</a:t>
            </a:r>
            <a:endParaRPr lang="en-US" dirty="0"/>
          </a:p>
        </p:txBody>
      </p:sp>
      <p:pic>
        <p:nvPicPr>
          <p:cNvPr id="6" name="Picture 5"/>
          <p:cNvPicPr>
            <a:picLocks noChangeAspect="1"/>
          </p:cNvPicPr>
          <p:nvPr/>
        </p:nvPicPr>
        <p:blipFill>
          <a:blip r:embed="rId2"/>
          <a:stretch>
            <a:fillRect/>
          </a:stretch>
        </p:blipFill>
        <p:spPr>
          <a:xfrm>
            <a:off x="6242036" y="1434133"/>
            <a:ext cx="3025533" cy="5402740"/>
          </a:xfrm>
          <a:prstGeom prst="rect">
            <a:avLst/>
          </a:prstGeom>
        </p:spPr>
      </p:pic>
      <p:pic>
        <p:nvPicPr>
          <p:cNvPr id="7" name="Picture 6"/>
          <p:cNvPicPr>
            <a:picLocks noChangeAspect="1"/>
          </p:cNvPicPr>
          <p:nvPr/>
        </p:nvPicPr>
        <p:blipFill>
          <a:blip r:embed="rId3"/>
          <a:stretch>
            <a:fillRect/>
          </a:stretch>
        </p:blipFill>
        <p:spPr>
          <a:xfrm>
            <a:off x="-599429" y="1434133"/>
            <a:ext cx="7253815" cy="5440361"/>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800px-Temple_of_Bel,_Palmyra_02.jpg"/>
          <p:cNvPicPr>
            <a:picLocks noChangeAspect="1"/>
          </p:cNvPicPr>
          <p:nvPr/>
        </p:nvPicPr>
        <p:blipFill>
          <a:blip r:embed="rId2"/>
          <a:stretch>
            <a:fillRect/>
          </a:stretch>
        </p:blipFill>
        <p:spPr>
          <a:xfrm>
            <a:off x="0" y="-1148157"/>
            <a:ext cx="8560268" cy="6087301"/>
          </a:xfrm>
          <a:prstGeom prst="rect">
            <a:avLst/>
          </a:prstGeom>
        </p:spPr>
      </p:pic>
      <p:pic>
        <p:nvPicPr>
          <p:cNvPr id="6" name="Picture 5"/>
          <p:cNvPicPr>
            <a:picLocks noChangeAspect="1"/>
          </p:cNvPicPr>
          <p:nvPr/>
        </p:nvPicPr>
        <p:blipFill>
          <a:blip r:embed="rId3"/>
          <a:stretch>
            <a:fillRect/>
          </a:stretch>
        </p:blipFill>
        <p:spPr>
          <a:xfrm>
            <a:off x="-285750" y="3329842"/>
            <a:ext cx="5270500" cy="4075853"/>
          </a:xfrm>
          <a:prstGeom prst="rect">
            <a:avLst/>
          </a:prstGeom>
        </p:spPr>
      </p:pic>
      <p:sp>
        <p:nvSpPr>
          <p:cNvPr id="10" name="Title 1"/>
          <p:cNvSpPr txBox="1">
            <a:spLocks/>
          </p:cNvSpPr>
          <p:nvPr/>
        </p:nvSpPr>
        <p:spPr>
          <a:xfrm>
            <a:off x="4937125" y="4589894"/>
            <a:ext cx="4159250" cy="1855355"/>
          </a:xfrm>
          <a:prstGeom prst="rect">
            <a:avLst/>
          </a:prstGeom>
          <a:solidFill>
            <a:schemeClr val="bg1"/>
          </a:solidFill>
          <a:effectLst>
            <a:glow rad="101600">
              <a:schemeClr val="tx1">
                <a:alpha val="75000"/>
              </a:schemeClr>
            </a:glow>
          </a:effectLst>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Temple of </a:t>
            </a:r>
            <a:r>
              <a:rPr kumimoji="0" lang="en-US" sz="3200" b="0" i="0" u="none" strike="noStrike" kern="1200" cap="none" spc="0" normalizeH="0" baseline="0" noProof="0" dirty="0" err="1" smtClean="0">
                <a:ln>
                  <a:noFill/>
                </a:ln>
                <a:solidFill>
                  <a:schemeClr val="tx1"/>
                </a:solidFill>
                <a:effectLst/>
                <a:uLnTx/>
                <a:uFillTx/>
                <a:latin typeface="+mj-lt"/>
                <a:ea typeface="+mj-ea"/>
                <a:cs typeface="+mj-cs"/>
              </a:rPr>
              <a:t>Bel</a:t>
            </a:r>
            <a:r>
              <a:rPr kumimoji="0" lang="en-US" sz="3200" b="0" i="0" u="none" strike="noStrike" kern="1200" cap="none" spc="0" normalizeH="0" baseline="0" noProof="0" dirty="0" smtClean="0">
                <a:ln>
                  <a:noFill/>
                </a:ln>
                <a:solidFill>
                  <a:schemeClr val="tx1"/>
                </a:solidFill>
                <a:effectLst/>
                <a:uLnTx/>
                <a:uFillTx/>
                <a:latin typeface="+mj-lt"/>
                <a:ea typeface="+mj-ea"/>
                <a:cs typeface="+mj-cs"/>
              </a:rPr>
              <a:t>: Palmyra (Syria)</a:t>
            </a:r>
            <a:br>
              <a:rPr kumimoji="0" lang="en-US" sz="3200" b="0" i="0" u="none" strike="noStrike" kern="1200" cap="none" spc="0" normalizeH="0" baseline="0" noProof="0" dirty="0" smtClean="0">
                <a:ln>
                  <a:noFill/>
                </a:ln>
                <a:solidFill>
                  <a:schemeClr val="tx1"/>
                </a:solidFill>
                <a:effectLst/>
                <a:uLnTx/>
                <a:uFillTx/>
                <a:latin typeface="+mj-lt"/>
                <a:ea typeface="+mj-ea"/>
                <a:cs typeface="+mj-cs"/>
              </a:rPr>
            </a:br>
            <a:r>
              <a:rPr kumimoji="0" lang="en-US" sz="3200" b="0" i="0" u="none" strike="noStrike" kern="1200" cap="none" spc="0" normalizeH="0" baseline="0" noProof="0" dirty="0" smtClean="0">
                <a:ln>
                  <a:noFill/>
                </a:ln>
                <a:solidFill>
                  <a:schemeClr val="tx1"/>
                </a:solidFill>
                <a:effectLst/>
                <a:uLnTx/>
                <a:uFillTx/>
                <a:latin typeface="+mj-lt"/>
                <a:ea typeface="+mj-ea"/>
                <a:cs typeface="+mj-cs"/>
              </a:rPr>
              <a:t>built in ca. AD 32. </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2231363" cy="2282163"/>
          </a:xfrm>
        </p:spPr>
        <p:txBody>
          <a:bodyPr>
            <a:normAutofit fontScale="90000"/>
          </a:bodyPr>
          <a:lstStyle/>
          <a:p>
            <a:r>
              <a:rPr lang="en-US" dirty="0" smtClean="0"/>
              <a:t>Reliefs from the Temple of </a:t>
            </a:r>
            <a:r>
              <a:rPr lang="en-US" dirty="0" err="1" smtClean="0"/>
              <a:t>Bel</a:t>
            </a:r>
            <a:endParaRPr lang="en-US" dirty="0"/>
          </a:p>
        </p:txBody>
      </p:sp>
      <p:pic>
        <p:nvPicPr>
          <p:cNvPr id="6" name="Picture 5" descr="7.1305846287.1_palmyra-temple-of-bel.jpg"/>
          <p:cNvPicPr>
            <a:picLocks noChangeAspect="1"/>
          </p:cNvPicPr>
          <p:nvPr/>
        </p:nvPicPr>
        <p:blipFill>
          <a:blip r:embed="rId2"/>
          <a:stretch>
            <a:fillRect/>
          </a:stretch>
        </p:blipFill>
        <p:spPr>
          <a:xfrm>
            <a:off x="2916891" y="-346395"/>
            <a:ext cx="6227109" cy="4682688"/>
          </a:xfrm>
          <a:prstGeom prst="rect">
            <a:avLst/>
          </a:prstGeom>
        </p:spPr>
      </p:pic>
      <p:pic>
        <p:nvPicPr>
          <p:cNvPr id="7" name="Picture 6"/>
          <p:cNvPicPr>
            <a:picLocks noChangeAspect="1"/>
          </p:cNvPicPr>
          <p:nvPr/>
        </p:nvPicPr>
        <p:blipFill>
          <a:blip r:embed="rId3"/>
          <a:stretch>
            <a:fillRect/>
          </a:stretch>
        </p:blipFill>
        <p:spPr>
          <a:xfrm>
            <a:off x="0" y="2868092"/>
            <a:ext cx="5699869" cy="3989908"/>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125344" y="4577141"/>
            <a:ext cx="4616609" cy="1827920"/>
          </a:xfrm>
          <a:solidFill>
            <a:schemeClr val="bg1"/>
          </a:solidFill>
          <a:effectLst>
            <a:glow rad="101600">
              <a:schemeClr val="tx1">
                <a:alpha val="75000"/>
              </a:schemeClr>
            </a:glow>
          </a:effectLst>
        </p:spPr>
        <p:txBody>
          <a:bodyPr>
            <a:normAutofit/>
          </a:bodyPr>
          <a:lstStyle/>
          <a:p>
            <a:r>
              <a:rPr lang="en-US" sz="4000" dirty="0" smtClean="0"/>
              <a:t>Temple of Minerva </a:t>
            </a:r>
            <a:r>
              <a:rPr lang="en-US" sz="4000" dirty="0" err="1" smtClean="0"/>
              <a:t>Sulis</a:t>
            </a:r>
            <a:r>
              <a:rPr lang="en-US" sz="4000" dirty="0" smtClean="0"/>
              <a:t> (Bath</a:t>
            </a:r>
            <a:r>
              <a:rPr lang="en-US" dirty="0" smtClean="0"/>
              <a:t>)</a:t>
            </a:r>
            <a:br>
              <a:rPr lang="en-US" dirty="0" smtClean="0"/>
            </a:br>
            <a:r>
              <a:rPr lang="en-US" sz="2667" dirty="0" smtClean="0"/>
              <a:t>dedicated in the 1</a:t>
            </a:r>
            <a:r>
              <a:rPr lang="en-US" sz="2667" baseline="30000" dirty="0" smtClean="0"/>
              <a:t>st</a:t>
            </a:r>
            <a:r>
              <a:rPr lang="en-US" sz="2667" dirty="0" smtClean="0"/>
              <a:t> </a:t>
            </a:r>
            <a:r>
              <a:rPr lang="en-US" sz="2667" dirty="0" err="1" smtClean="0"/>
              <a:t>c.AD</a:t>
            </a:r>
            <a:endParaRPr lang="en-US" sz="2667" dirty="0"/>
          </a:p>
        </p:txBody>
      </p:sp>
      <p:pic>
        <p:nvPicPr>
          <p:cNvPr id="5" name="Picture 4"/>
          <p:cNvPicPr>
            <a:picLocks noChangeAspect="1"/>
          </p:cNvPicPr>
          <p:nvPr/>
        </p:nvPicPr>
        <p:blipFill>
          <a:blip r:embed="rId2"/>
          <a:stretch>
            <a:fillRect/>
          </a:stretch>
        </p:blipFill>
        <p:spPr>
          <a:xfrm>
            <a:off x="3486483" y="0"/>
            <a:ext cx="6102855" cy="4577141"/>
          </a:xfrm>
          <a:prstGeom prst="rect">
            <a:avLst/>
          </a:prstGeom>
        </p:spPr>
      </p:pic>
      <p:pic>
        <p:nvPicPr>
          <p:cNvPr id="6" name="Picture 5" descr="romans-templesulisfront.jpg"/>
          <p:cNvPicPr>
            <a:picLocks noChangeAspect="1"/>
          </p:cNvPicPr>
          <p:nvPr/>
        </p:nvPicPr>
        <p:blipFill>
          <a:blip r:embed="rId3"/>
          <a:stretch>
            <a:fillRect/>
          </a:stretch>
        </p:blipFill>
        <p:spPr>
          <a:xfrm>
            <a:off x="-91881" y="1179513"/>
            <a:ext cx="4217225" cy="5680075"/>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a:effectLst>
            <a:glow rad="101600">
              <a:schemeClr val="tx1">
                <a:alpha val="75000"/>
              </a:schemeClr>
            </a:glow>
          </a:effectLst>
        </p:spPr>
        <p:txBody>
          <a:bodyPr/>
          <a:lstStyle/>
          <a:p>
            <a:r>
              <a:rPr lang="en-US" dirty="0" smtClean="0"/>
              <a:t>Part 3. What is a ‘Roman’ Theatre?</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r>
              <a:rPr lang="en-US" dirty="0" smtClean="0"/>
              <a:t>Romans adapt the Greek theatre in terms of appearance and function, and design?</a:t>
            </a:r>
          </a:p>
          <a:p>
            <a:r>
              <a:rPr lang="en-US" dirty="0" smtClean="0"/>
              <a:t>What does the location of the theatre reveal about its function and design?</a:t>
            </a:r>
          </a:p>
          <a:p>
            <a:r>
              <a:rPr lang="en-US" dirty="0" smtClean="0"/>
              <a:t>What regional variations are evident?</a:t>
            </a:r>
          </a:p>
          <a:p>
            <a:r>
              <a:rPr lang="en-US" dirty="0" smtClean="0"/>
              <a:t>Is Vitruvius’ ideal theatre useful?</a:t>
            </a:r>
          </a:p>
          <a:p>
            <a:r>
              <a:rPr lang="en-US" dirty="0" smtClean="0"/>
              <a:t>What made the Roman </a:t>
            </a:r>
            <a:r>
              <a:rPr lang="en-US" i="1" dirty="0" err="1" smtClean="0"/>
              <a:t>scaenae</a:t>
            </a:r>
            <a:r>
              <a:rPr lang="en-US" i="1" dirty="0" smtClean="0"/>
              <a:t> </a:t>
            </a:r>
            <a:r>
              <a:rPr lang="en-US" i="1" dirty="0" err="1" smtClean="0"/>
              <a:t>frons</a:t>
            </a:r>
            <a:r>
              <a:rPr lang="en-US" i="1" dirty="0" smtClean="0"/>
              <a:t> </a:t>
            </a:r>
            <a:r>
              <a:rPr lang="en-US" dirty="0" smtClean="0"/>
              <a:t>so ‘dramatic’?</a:t>
            </a:r>
          </a:p>
          <a:p>
            <a:pPr>
              <a:buNone/>
            </a:pPr>
            <a:endParaRPr lang="en-US" dirty="0" smtClean="0"/>
          </a:p>
          <a:p>
            <a:pPr>
              <a:buNone/>
            </a:pPr>
            <a:r>
              <a:rPr lang="en-US" dirty="0" smtClean="0"/>
              <a:t> </a:t>
            </a:r>
          </a:p>
          <a:p>
            <a:endParaRPr lang="en-US" dirty="0" smtClean="0"/>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973923" y="2328852"/>
            <a:ext cx="6317292" cy="4611623"/>
          </a:xfrm>
          <a:prstGeom prst="rect">
            <a:avLst/>
          </a:prstGeom>
        </p:spPr>
      </p:pic>
      <p:pic>
        <p:nvPicPr>
          <p:cNvPr id="6" name="Picture 5" descr="800px-Epidaurus_Theater.jpg"/>
          <p:cNvPicPr>
            <a:picLocks noChangeAspect="1"/>
          </p:cNvPicPr>
          <p:nvPr/>
        </p:nvPicPr>
        <p:blipFill>
          <a:blip r:embed="rId3"/>
          <a:stretch>
            <a:fillRect/>
          </a:stretch>
        </p:blipFill>
        <p:spPr>
          <a:xfrm>
            <a:off x="4" y="16511"/>
            <a:ext cx="9144000" cy="2355850"/>
          </a:xfrm>
          <a:prstGeom prst="rect">
            <a:avLst/>
          </a:prstGeom>
        </p:spPr>
      </p:pic>
      <p:sp>
        <p:nvSpPr>
          <p:cNvPr id="12" name="TextBox 11"/>
          <p:cNvSpPr txBox="1"/>
          <p:nvPr/>
        </p:nvSpPr>
        <p:spPr>
          <a:xfrm>
            <a:off x="49" y="2440597"/>
            <a:ext cx="3273252" cy="584776"/>
          </a:xfrm>
          <a:prstGeom prst="rect">
            <a:avLst/>
          </a:prstGeom>
          <a:solidFill>
            <a:schemeClr val="tx2">
              <a:lumMod val="20000"/>
              <a:lumOff val="80000"/>
            </a:schemeClr>
          </a:solidFill>
          <a:effectLst>
            <a:glow rad="101600">
              <a:schemeClr val="tx1">
                <a:alpha val="75000"/>
              </a:schemeClr>
            </a:glow>
          </a:effectLst>
        </p:spPr>
        <p:txBody>
          <a:bodyPr wrap="none" rtlCol="0">
            <a:spAutoFit/>
          </a:bodyPr>
          <a:lstStyle/>
          <a:p>
            <a:r>
              <a:rPr lang="en-US" sz="3200" dirty="0" smtClean="0"/>
              <a:t>The Greek</a:t>
            </a:r>
            <a:r>
              <a:rPr lang="en-US" sz="3200" dirty="0" smtClean="0"/>
              <a:t> </a:t>
            </a:r>
            <a:r>
              <a:rPr lang="en-US" sz="3200" dirty="0" smtClean="0"/>
              <a:t>Theatre</a:t>
            </a:r>
            <a:endParaRPr lang="en-US" sz="3200" dirty="0"/>
          </a:p>
        </p:txBody>
      </p:sp>
      <p:sp>
        <p:nvSpPr>
          <p:cNvPr id="13" name="TextBox 12"/>
          <p:cNvSpPr txBox="1"/>
          <p:nvPr/>
        </p:nvSpPr>
        <p:spPr>
          <a:xfrm>
            <a:off x="1" y="3985083"/>
            <a:ext cx="3092108" cy="1938992"/>
          </a:xfrm>
          <a:prstGeom prst="rect">
            <a:avLst/>
          </a:prstGeom>
          <a:noFill/>
        </p:spPr>
        <p:txBody>
          <a:bodyPr wrap="square" rtlCol="0">
            <a:spAutoFit/>
          </a:bodyPr>
          <a:lstStyle/>
          <a:p>
            <a:r>
              <a:rPr lang="en-US" sz="2400" dirty="0" smtClean="0"/>
              <a:t>Greek theatre model&gt;</a:t>
            </a:r>
          </a:p>
          <a:p>
            <a:r>
              <a:rPr lang="en-US" sz="2400" dirty="0" smtClean="0"/>
              <a:t>Symmetry, Equality &amp;Nature:</a:t>
            </a:r>
          </a:p>
          <a:p>
            <a:r>
              <a:rPr lang="en-US" sz="2400" dirty="0" smtClean="0"/>
              <a:t>Seating, Entrances, &amp;the Stage </a:t>
            </a:r>
            <a:endParaRPr lang="en-US" sz="2400" dirty="0"/>
          </a:p>
        </p:txBody>
      </p:sp>
      <p:sp>
        <p:nvSpPr>
          <p:cNvPr id="14" name="TextBox 13"/>
          <p:cNvSpPr txBox="1"/>
          <p:nvPr/>
        </p:nvSpPr>
        <p:spPr>
          <a:xfrm>
            <a:off x="349250" y="317500"/>
            <a:ext cx="2743434" cy="369332"/>
          </a:xfrm>
          <a:prstGeom prst="rect">
            <a:avLst/>
          </a:prstGeom>
          <a:solidFill>
            <a:schemeClr val="bg1"/>
          </a:solidFill>
        </p:spPr>
        <p:txBody>
          <a:bodyPr wrap="none" rtlCol="0">
            <a:spAutoFit/>
          </a:bodyPr>
          <a:lstStyle/>
          <a:p>
            <a:r>
              <a:rPr lang="en-US" dirty="0" smtClean="0"/>
              <a:t>Greek Theatre at Epidaurus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Picture 5" descr="800px-Taormina-Teatro_Greco01.JPG.jpeg"/>
          <p:cNvPicPr>
            <a:picLocks noChangeAspect="1"/>
          </p:cNvPicPr>
          <p:nvPr/>
        </p:nvPicPr>
        <p:blipFill>
          <a:blip r:embed="rId2"/>
          <a:stretch>
            <a:fillRect/>
          </a:stretch>
        </p:blipFill>
        <p:spPr>
          <a:xfrm>
            <a:off x="63499" y="65783"/>
            <a:ext cx="9046417" cy="6784813"/>
          </a:xfrm>
          <a:prstGeom prst="rect">
            <a:avLst/>
          </a:prstGeom>
        </p:spPr>
      </p:pic>
      <p:sp>
        <p:nvSpPr>
          <p:cNvPr id="7" name="TextBox 6"/>
          <p:cNvSpPr txBox="1"/>
          <p:nvPr/>
        </p:nvSpPr>
        <p:spPr>
          <a:xfrm>
            <a:off x="104145" y="222806"/>
            <a:ext cx="5198859" cy="1200328"/>
          </a:xfrm>
          <a:prstGeom prst="rect">
            <a:avLst/>
          </a:prstGeom>
          <a:solidFill>
            <a:schemeClr val="bg1"/>
          </a:solidFill>
          <a:effectLst>
            <a:glow rad="101600">
              <a:schemeClr val="tx1">
                <a:alpha val="75000"/>
              </a:schemeClr>
            </a:glow>
          </a:effectLst>
        </p:spPr>
        <p:txBody>
          <a:bodyPr wrap="none" rtlCol="0">
            <a:spAutoFit/>
          </a:bodyPr>
          <a:lstStyle/>
          <a:p>
            <a:r>
              <a:rPr lang="en-US" sz="2400" dirty="0" smtClean="0"/>
              <a:t>Greek Theatre at Taormina, Sicily</a:t>
            </a:r>
          </a:p>
          <a:p>
            <a:r>
              <a:rPr lang="en-US" sz="2400" dirty="0" smtClean="0"/>
              <a:t>Original ca. 7</a:t>
            </a:r>
            <a:r>
              <a:rPr lang="en-US" sz="2400" baseline="30000" dirty="0" smtClean="0"/>
              <a:t>th</a:t>
            </a:r>
            <a:r>
              <a:rPr lang="en-US" sz="2400" dirty="0" smtClean="0"/>
              <a:t>c. BC, Roman brick clearly</a:t>
            </a:r>
          </a:p>
          <a:p>
            <a:r>
              <a:rPr lang="en-US" sz="2400" dirty="0" smtClean="0"/>
              <a:t>Dates later…</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a:effectLst>
            <a:glow rad="101600">
              <a:schemeClr val="tx1">
                <a:alpha val="75000"/>
              </a:schemeClr>
            </a:glow>
          </a:effectLst>
        </p:spPr>
        <p:txBody>
          <a:bodyPr/>
          <a:lstStyle/>
          <a:p>
            <a:r>
              <a:rPr lang="en-US" dirty="0" smtClean="0"/>
              <a:t>Sources on Roman Architecture</a:t>
            </a:r>
            <a:endParaRPr lang="en-US" dirty="0"/>
          </a:p>
        </p:txBody>
      </p:sp>
      <p:sp>
        <p:nvSpPr>
          <p:cNvPr id="3" name="Content Placeholder 2"/>
          <p:cNvSpPr>
            <a:spLocks noGrp="1"/>
          </p:cNvSpPr>
          <p:nvPr>
            <p:ph idx="1"/>
          </p:nvPr>
        </p:nvSpPr>
        <p:spPr/>
        <p:txBody>
          <a:bodyPr>
            <a:normAutofit/>
          </a:bodyPr>
          <a:lstStyle/>
          <a:p>
            <a:r>
              <a:rPr lang="en-US" dirty="0" smtClean="0"/>
              <a:t>Vitruvius, </a:t>
            </a:r>
            <a:r>
              <a:rPr lang="en-US" i="1" dirty="0" smtClean="0"/>
              <a:t>De </a:t>
            </a:r>
            <a:r>
              <a:rPr lang="en-US" i="1" dirty="0" err="1" smtClean="0"/>
              <a:t>Architectura</a:t>
            </a:r>
            <a:r>
              <a:rPr lang="en-US" i="1" dirty="0" smtClean="0"/>
              <a:t>: </a:t>
            </a:r>
            <a:r>
              <a:rPr lang="en-US" dirty="0" smtClean="0"/>
              <a:t>10 </a:t>
            </a:r>
            <a:r>
              <a:rPr lang="en-US" dirty="0" smtClean="0"/>
              <a:t>books</a:t>
            </a:r>
          </a:p>
          <a:p>
            <a:r>
              <a:rPr lang="en-US" dirty="0" err="1" smtClean="0"/>
              <a:t>Frontinus</a:t>
            </a:r>
            <a:r>
              <a:rPr lang="en-US" dirty="0" smtClean="0"/>
              <a:t>, </a:t>
            </a:r>
            <a:r>
              <a:rPr lang="en-US" i="1" dirty="0" smtClean="0"/>
              <a:t>De </a:t>
            </a:r>
            <a:r>
              <a:rPr lang="en-US" i="1" dirty="0" err="1" smtClean="0"/>
              <a:t>Aquaeductu</a:t>
            </a:r>
            <a:endParaRPr lang="en-US" i="1" dirty="0" smtClean="0"/>
          </a:p>
          <a:p>
            <a:r>
              <a:rPr lang="en-US" dirty="0" smtClean="0"/>
              <a:t>Pliny </a:t>
            </a:r>
            <a:r>
              <a:rPr lang="en-US" dirty="0" smtClean="0"/>
              <a:t>the Elder, </a:t>
            </a:r>
            <a:r>
              <a:rPr lang="en-US" i="1" dirty="0" smtClean="0"/>
              <a:t>Natural History</a:t>
            </a:r>
            <a:endParaRPr lang="en-US" i="1" dirty="0" smtClean="0"/>
          </a:p>
          <a:p>
            <a:pPr>
              <a:buNone/>
            </a:pPr>
            <a:endParaRPr lang="en-US" dirty="0" smtClean="0"/>
          </a:p>
          <a:p>
            <a:r>
              <a:rPr lang="en-US" dirty="0" smtClean="0"/>
              <a:t>Coins:</a:t>
            </a:r>
          </a:p>
          <a:p>
            <a:r>
              <a:rPr lang="en-US" dirty="0" smtClean="0"/>
              <a:t> </a:t>
            </a:r>
            <a:r>
              <a:rPr lang="en-US" dirty="0" smtClean="0"/>
              <a:t>Archaeology: </a:t>
            </a:r>
            <a:endParaRPr lang="en-US" b="1" dirty="0" smtClean="0"/>
          </a:p>
          <a:p>
            <a:r>
              <a:rPr lang="en-US" dirty="0" smtClean="0"/>
              <a:t>Inscriptions</a:t>
            </a: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38126" y="-38767"/>
            <a:ext cx="9540875" cy="945060"/>
          </a:xfrm>
        </p:spPr>
        <p:txBody>
          <a:bodyPr>
            <a:normAutofit fontScale="90000"/>
          </a:bodyPr>
          <a:lstStyle/>
          <a:p>
            <a:r>
              <a:rPr lang="en-US" dirty="0" smtClean="0"/>
              <a:t>Roman theatres in Italy: Pompeii 2</a:t>
            </a:r>
            <a:r>
              <a:rPr lang="en-US" baseline="30000" dirty="0" smtClean="0"/>
              <a:t>nd</a:t>
            </a:r>
            <a:r>
              <a:rPr lang="en-US" dirty="0" smtClean="0"/>
              <a:t> C. BC</a:t>
            </a:r>
            <a:endParaRPr lang="en-US" sz="2222" dirty="0"/>
          </a:p>
        </p:txBody>
      </p:sp>
      <p:pic>
        <p:nvPicPr>
          <p:cNvPr id="7" name="Picture 6"/>
          <p:cNvPicPr>
            <a:picLocks noChangeAspect="1"/>
          </p:cNvPicPr>
          <p:nvPr/>
        </p:nvPicPr>
        <p:blipFill>
          <a:blip r:embed="rId2"/>
          <a:stretch>
            <a:fillRect/>
          </a:stretch>
        </p:blipFill>
        <p:spPr>
          <a:xfrm>
            <a:off x="391523" y="1055710"/>
            <a:ext cx="8295277" cy="5511751"/>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3987"/>
            <a:ext cx="8229600" cy="1143000"/>
          </a:xfrm>
        </p:spPr>
        <p:txBody>
          <a:bodyPr/>
          <a:lstStyle/>
          <a:p>
            <a:r>
              <a:rPr lang="en-US" dirty="0" smtClean="0"/>
              <a:t>Plan of Grand theatre at Pompeii</a:t>
            </a:r>
            <a:endParaRPr lang="en-US" dirty="0"/>
          </a:p>
        </p:txBody>
      </p:sp>
      <p:pic>
        <p:nvPicPr>
          <p:cNvPr id="4" name="Picture 3"/>
          <p:cNvPicPr>
            <a:picLocks noChangeAspect="1"/>
          </p:cNvPicPr>
          <p:nvPr/>
        </p:nvPicPr>
        <p:blipFill>
          <a:blip r:embed="rId2"/>
          <a:stretch>
            <a:fillRect/>
          </a:stretch>
        </p:blipFill>
        <p:spPr>
          <a:xfrm>
            <a:off x="1172456" y="737227"/>
            <a:ext cx="7032378" cy="6120773"/>
          </a:xfrm>
          <a:prstGeom prst="rect">
            <a:avLst/>
          </a:prstGeom>
        </p:spPr>
      </p:pic>
      <p:cxnSp>
        <p:nvCxnSpPr>
          <p:cNvPr id="6" name="Straight Connector 5"/>
          <p:cNvCxnSpPr/>
          <p:nvPr/>
        </p:nvCxnSpPr>
        <p:spPr>
          <a:xfrm rot="16200000" flipH="1">
            <a:off x="3111500" y="2428874"/>
            <a:ext cx="2143125" cy="71437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698750" y="2667000"/>
            <a:ext cx="1841500" cy="119062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3810000" y="2444749"/>
            <a:ext cx="2143126" cy="68262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0800000" flipV="1">
            <a:off x="4540250" y="2667000"/>
            <a:ext cx="1746250" cy="119062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4232"/>
            <a:ext cx="8229600" cy="1143000"/>
          </a:xfrm>
        </p:spPr>
        <p:txBody>
          <a:bodyPr/>
          <a:lstStyle/>
          <a:p>
            <a:r>
              <a:rPr lang="en-US" dirty="0" smtClean="0"/>
              <a:t>Theater of Pompey</a:t>
            </a:r>
            <a:endParaRPr lang="en-US" dirty="0"/>
          </a:p>
        </p:txBody>
      </p:sp>
      <p:pic>
        <p:nvPicPr>
          <p:cNvPr id="4" name="Picture 3"/>
          <p:cNvPicPr>
            <a:picLocks noChangeAspect="1"/>
          </p:cNvPicPr>
          <p:nvPr/>
        </p:nvPicPr>
        <p:blipFill>
          <a:blip r:embed="rId2"/>
          <a:stretch>
            <a:fillRect/>
          </a:stretch>
        </p:blipFill>
        <p:spPr>
          <a:xfrm rot="16200000">
            <a:off x="3646902" y="1295181"/>
            <a:ext cx="6129056" cy="5260992"/>
          </a:xfrm>
          <a:prstGeom prst="rect">
            <a:avLst/>
          </a:prstGeom>
        </p:spPr>
      </p:pic>
      <p:pic>
        <p:nvPicPr>
          <p:cNvPr id="5" name="Picture 4"/>
          <p:cNvPicPr>
            <a:picLocks noChangeAspect="1"/>
          </p:cNvPicPr>
          <p:nvPr/>
        </p:nvPicPr>
        <p:blipFill>
          <a:blip r:embed="rId3"/>
          <a:stretch>
            <a:fillRect/>
          </a:stretch>
        </p:blipFill>
        <p:spPr>
          <a:xfrm>
            <a:off x="55762" y="1417639"/>
            <a:ext cx="4993933" cy="3745450"/>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77"/>
            <a:ext cx="8229600" cy="1143000"/>
          </a:xfrm>
        </p:spPr>
        <p:txBody>
          <a:bodyPr>
            <a:normAutofit fontScale="90000"/>
          </a:bodyPr>
          <a:lstStyle/>
          <a:p>
            <a:r>
              <a:rPr lang="en-US" dirty="0" smtClean="0"/>
              <a:t/>
            </a:r>
            <a:br>
              <a:rPr lang="en-US" dirty="0" smtClean="0"/>
            </a:br>
            <a:r>
              <a:rPr lang="en-US" dirty="0" smtClean="0"/>
              <a:t>ca. 55 BC Rome</a:t>
            </a:r>
            <a:endParaRPr lang="en-US" dirty="0"/>
          </a:p>
        </p:txBody>
      </p:sp>
      <p:pic>
        <p:nvPicPr>
          <p:cNvPr id="7" name="Picture 6"/>
          <p:cNvPicPr>
            <a:picLocks noChangeAspect="1"/>
          </p:cNvPicPr>
          <p:nvPr/>
        </p:nvPicPr>
        <p:blipFill>
          <a:blip r:embed="rId2"/>
          <a:stretch>
            <a:fillRect/>
          </a:stretch>
        </p:blipFill>
        <p:spPr>
          <a:xfrm>
            <a:off x="-31750" y="-206375"/>
            <a:ext cx="6341944" cy="4756458"/>
          </a:xfrm>
          <a:prstGeom prst="rect">
            <a:avLst/>
          </a:prstGeom>
        </p:spPr>
      </p:pic>
      <p:pic>
        <p:nvPicPr>
          <p:cNvPr id="8" name="Picture 7"/>
          <p:cNvPicPr>
            <a:picLocks noChangeAspect="1"/>
          </p:cNvPicPr>
          <p:nvPr/>
        </p:nvPicPr>
        <p:blipFill>
          <a:blip r:embed="rId3"/>
          <a:stretch>
            <a:fillRect/>
          </a:stretch>
        </p:blipFill>
        <p:spPr>
          <a:xfrm>
            <a:off x="3111500" y="3409355"/>
            <a:ext cx="6130926" cy="3448646"/>
          </a:xfrm>
          <a:prstGeom prst="rect">
            <a:avLst/>
          </a:prstGeom>
        </p:spPr>
      </p:pic>
      <p:cxnSp>
        <p:nvCxnSpPr>
          <p:cNvPr id="10" name="Straight Connector 9"/>
          <p:cNvCxnSpPr/>
          <p:nvPr/>
        </p:nvCxnSpPr>
        <p:spPr>
          <a:xfrm rot="16200000" flipH="1">
            <a:off x="4429125" y="1809747"/>
            <a:ext cx="460375" cy="20637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a:off x="5548313" y="2420937"/>
            <a:ext cx="301625" cy="12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219" y="274638"/>
            <a:ext cx="9036155" cy="1143000"/>
          </a:xfrm>
        </p:spPr>
        <p:txBody>
          <a:bodyPr>
            <a:noAutofit/>
          </a:bodyPr>
          <a:lstStyle/>
          <a:p>
            <a:r>
              <a:rPr lang="en-US" sz="3600" dirty="0" err="1" smtClean="0"/>
              <a:t>Scaenae</a:t>
            </a:r>
            <a:r>
              <a:rPr lang="en-US" sz="3600" dirty="0" smtClean="0"/>
              <a:t> </a:t>
            </a:r>
            <a:r>
              <a:rPr lang="en-US" sz="3600" dirty="0" err="1" smtClean="0"/>
              <a:t>Frons</a:t>
            </a:r>
            <a:r>
              <a:rPr lang="en-US" sz="3600" dirty="0" smtClean="0"/>
              <a:t> at Theatre in </a:t>
            </a:r>
            <a:r>
              <a:rPr lang="en-US" sz="3600" dirty="0" err="1" smtClean="0"/>
              <a:t>Sabratha</a:t>
            </a:r>
            <a:r>
              <a:rPr lang="en-US" sz="3600" dirty="0" smtClean="0"/>
              <a:t> (Libya)</a:t>
            </a:r>
            <a:br>
              <a:rPr lang="en-US" sz="3600" dirty="0" smtClean="0"/>
            </a:br>
            <a:r>
              <a:rPr lang="en-US" sz="2800" dirty="0" smtClean="0"/>
              <a:t>3</a:t>
            </a:r>
            <a:r>
              <a:rPr lang="en-US" sz="2800" baseline="30000" dirty="0" smtClean="0"/>
              <a:t>rd</a:t>
            </a:r>
            <a:r>
              <a:rPr lang="en-US" sz="2800" dirty="0" smtClean="0"/>
              <a:t> </a:t>
            </a:r>
            <a:r>
              <a:rPr lang="en-US" sz="2800" dirty="0" err="1" smtClean="0"/>
              <a:t>c</a:t>
            </a:r>
            <a:r>
              <a:rPr lang="en-US" sz="2800" dirty="0" smtClean="0"/>
              <a:t>. AD.   Plan of a </a:t>
            </a:r>
            <a:r>
              <a:rPr lang="en-US" sz="2800" smtClean="0"/>
              <a:t>theatre: Vitruvius </a:t>
            </a:r>
            <a:r>
              <a:rPr lang="en-US" sz="2800" dirty="0" smtClean="0"/>
              <a:t>Book V, chapter 6</a:t>
            </a:r>
            <a:endParaRPr lang="en-US" sz="2800" dirty="0"/>
          </a:p>
        </p:txBody>
      </p:sp>
      <p:pic>
        <p:nvPicPr>
          <p:cNvPr id="4" name="Picture 3"/>
          <p:cNvPicPr>
            <a:picLocks noChangeAspect="1"/>
          </p:cNvPicPr>
          <p:nvPr/>
        </p:nvPicPr>
        <p:blipFill>
          <a:blip r:embed="rId2"/>
          <a:stretch>
            <a:fillRect/>
          </a:stretch>
        </p:blipFill>
        <p:spPr>
          <a:xfrm>
            <a:off x="60219" y="1735096"/>
            <a:ext cx="9036155" cy="4811753"/>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7"/>
            <a:ext cx="8229600" cy="1143000"/>
          </a:xfrm>
        </p:spPr>
        <p:txBody>
          <a:bodyPr>
            <a:normAutofit/>
          </a:bodyPr>
          <a:lstStyle/>
          <a:p>
            <a:r>
              <a:rPr lang="en-US" sz="3200" dirty="0" smtClean="0"/>
              <a:t>Brick Stage building at </a:t>
            </a:r>
            <a:r>
              <a:rPr lang="en-US" sz="3200" dirty="0" err="1" smtClean="0"/>
              <a:t>Arausio</a:t>
            </a:r>
            <a:r>
              <a:rPr lang="en-US" sz="3200" dirty="0" smtClean="0"/>
              <a:t> (Orange) 1</a:t>
            </a:r>
            <a:r>
              <a:rPr lang="en-US" sz="3200" baseline="30000" dirty="0" smtClean="0"/>
              <a:t>st</a:t>
            </a:r>
            <a:r>
              <a:rPr lang="en-US" sz="3200" dirty="0" smtClean="0"/>
              <a:t> </a:t>
            </a:r>
            <a:r>
              <a:rPr lang="en-US" sz="3200" dirty="0" err="1" smtClean="0"/>
              <a:t>c</a:t>
            </a:r>
            <a:r>
              <a:rPr lang="en-US" sz="3200" dirty="0" smtClean="0"/>
              <a:t>. AD </a:t>
            </a:r>
            <a:endParaRPr lang="en-US" sz="3200" dirty="0"/>
          </a:p>
        </p:txBody>
      </p:sp>
      <p:pic>
        <p:nvPicPr>
          <p:cNvPr id="5" name="Picture 4" descr="Theatreantique.JPG.jpeg"/>
          <p:cNvPicPr>
            <a:picLocks noChangeAspect="1"/>
          </p:cNvPicPr>
          <p:nvPr/>
        </p:nvPicPr>
        <p:blipFill>
          <a:blip r:embed="rId2"/>
          <a:stretch>
            <a:fillRect/>
          </a:stretch>
        </p:blipFill>
        <p:spPr>
          <a:xfrm>
            <a:off x="307180" y="920750"/>
            <a:ext cx="8627270" cy="5751513"/>
          </a:xfrm>
          <a:prstGeom prst="rect">
            <a:avLst/>
          </a:prstGeom>
        </p:spPr>
      </p:pic>
      <p:cxnSp>
        <p:nvCxnSpPr>
          <p:cNvPr id="7" name="Straight Connector 6"/>
          <p:cNvCxnSpPr/>
          <p:nvPr/>
        </p:nvCxnSpPr>
        <p:spPr>
          <a:xfrm rot="10800000" flipV="1">
            <a:off x="7032625" y="4841875"/>
            <a:ext cx="920750" cy="254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a:off x="6159500" y="5794375"/>
            <a:ext cx="873124" cy="47625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10800000" flipV="1">
            <a:off x="8191500" y="3746500"/>
            <a:ext cx="495300" cy="444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127759" y="-395880"/>
            <a:ext cx="7228990" cy="4812558"/>
          </a:xfrm>
          <a:prstGeom prst="rect">
            <a:avLst/>
          </a:prstGeom>
        </p:spPr>
      </p:pic>
      <p:pic>
        <p:nvPicPr>
          <p:cNvPr id="7" name="Picture 6"/>
          <p:cNvPicPr>
            <a:picLocks noChangeAspect="1"/>
          </p:cNvPicPr>
          <p:nvPr/>
        </p:nvPicPr>
        <p:blipFill>
          <a:blip r:embed="rId3"/>
          <a:stretch>
            <a:fillRect/>
          </a:stretch>
        </p:blipFill>
        <p:spPr>
          <a:xfrm>
            <a:off x="-61402" y="2516007"/>
            <a:ext cx="5104057" cy="4341993"/>
          </a:xfrm>
          <a:prstGeom prst="rect">
            <a:avLst/>
          </a:prstGeom>
        </p:spPr>
      </p:pic>
      <p:sp>
        <p:nvSpPr>
          <p:cNvPr id="8" name="TextBox 7"/>
          <p:cNvSpPr txBox="1"/>
          <p:nvPr/>
        </p:nvSpPr>
        <p:spPr>
          <a:xfrm>
            <a:off x="5542068" y="4948647"/>
            <a:ext cx="3381321" cy="1200328"/>
          </a:xfrm>
          <a:prstGeom prst="rect">
            <a:avLst/>
          </a:prstGeom>
          <a:noFill/>
        </p:spPr>
        <p:txBody>
          <a:bodyPr wrap="square" rtlCol="0">
            <a:spAutoFit/>
          </a:bodyPr>
          <a:lstStyle/>
          <a:p>
            <a:r>
              <a:rPr lang="en-US" sz="2400" dirty="0" smtClean="0"/>
              <a:t>Foundations </a:t>
            </a:r>
            <a:r>
              <a:rPr lang="en-US" sz="2400" i="1" dirty="0" smtClean="0"/>
              <a:t>ca.</a:t>
            </a:r>
            <a:r>
              <a:rPr lang="en-US" sz="2400" dirty="0" smtClean="0"/>
              <a:t> 200 BC</a:t>
            </a:r>
          </a:p>
          <a:p>
            <a:r>
              <a:rPr lang="en-US" sz="2400" dirty="0" smtClean="0"/>
              <a:t>Renovated numerous times until the 4</a:t>
            </a:r>
            <a:r>
              <a:rPr lang="en-US" sz="2400" baseline="30000" dirty="0" smtClean="0"/>
              <a:t>th</a:t>
            </a:r>
            <a:r>
              <a:rPr lang="en-US" sz="2400" dirty="0" smtClean="0"/>
              <a:t> </a:t>
            </a:r>
            <a:r>
              <a:rPr lang="en-US" sz="2400" dirty="0" err="1" smtClean="0"/>
              <a:t>c</a:t>
            </a:r>
            <a:r>
              <a:rPr lang="en-US" sz="2400" dirty="0" smtClean="0"/>
              <a:t>. AD</a:t>
            </a:r>
            <a:endParaRPr lang="en-US" sz="2400" dirty="0"/>
          </a:p>
        </p:txBody>
      </p:sp>
      <p:sp>
        <p:nvSpPr>
          <p:cNvPr id="9" name="TextBox 8"/>
          <p:cNvSpPr txBox="1"/>
          <p:nvPr/>
        </p:nvSpPr>
        <p:spPr>
          <a:xfrm>
            <a:off x="0" y="461873"/>
            <a:ext cx="2457643" cy="1384995"/>
          </a:xfrm>
          <a:prstGeom prst="rect">
            <a:avLst/>
          </a:prstGeom>
          <a:solidFill>
            <a:schemeClr val="bg1"/>
          </a:solidFill>
          <a:effectLst>
            <a:glow rad="101600">
              <a:schemeClr val="tx1">
                <a:alpha val="75000"/>
              </a:schemeClr>
            </a:glow>
          </a:effectLst>
        </p:spPr>
        <p:txBody>
          <a:bodyPr wrap="square" rtlCol="0">
            <a:spAutoFit/>
          </a:bodyPr>
          <a:lstStyle/>
          <a:p>
            <a:r>
              <a:rPr lang="en-US" sz="2800" dirty="0" err="1" smtClean="0"/>
              <a:t>Graeco</a:t>
            </a:r>
            <a:r>
              <a:rPr lang="en-US" sz="2800" dirty="0" smtClean="0"/>
              <a:t>-Roman</a:t>
            </a:r>
          </a:p>
          <a:p>
            <a:r>
              <a:rPr lang="en-US" sz="2800" dirty="0" smtClean="0"/>
              <a:t>Theatre at Ephesus</a:t>
            </a:r>
            <a:endParaRPr lang="en-US" sz="2800" dirty="0"/>
          </a:p>
        </p:txBody>
      </p:sp>
      <p:cxnSp>
        <p:nvCxnSpPr>
          <p:cNvPr id="11" name="Straight Connector 10"/>
          <p:cNvCxnSpPr/>
          <p:nvPr/>
        </p:nvCxnSpPr>
        <p:spPr>
          <a:xfrm rot="5400000" flipH="1" flipV="1">
            <a:off x="3333750" y="5286374"/>
            <a:ext cx="460376" cy="1746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flipV="1">
            <a:off x="3776074" y="5284199"/>
            <a:ext cx="877479" cy="20637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5737"/>
            <a:ext cx="8229600" cy="1143000"/>
          </a:xfrm>
        </p:spPr>
        <p:txBody>
          <a:bodyPr>
            <a:normAutofit/>
          </a:bodyPr>
          <a:lstStyle/>
          <a:p>
            <a:r>
              <a:rPr lang="en-US" sz="3600" dirty="0" smtClean="0"/>
              <a:t>Theatre at Palmyra (Syria) ca. 3</a:t>
            </a:r>
            <a:r>
              <a:rPr lang="en-US" sz="3600" baseline="30000" dirty="0" smtClean="0"/>
              <a:t>rd</a:t>
            </a:r>
            <a:r>
              <a:rPr lang="en-US" sz="3600" dirty="0" smtClean="0"/>
              <a:t> </a:t>
            </a:r>
            <a:r>
              <a:rPr lang="en-US" sz="3600" dirty="0" err="1" smtClean="0"/>
              <a:t>c</a:t>
            </a:r>
            <a:r>
              <a:rPr lang="en-US" sz="3600" dirty="0" smtClean="0"/>
              <a:t>. AD</a:t>
            </a:r>
            <a:endParaRPr lang="en-US" sz="3600" dirty="0"/>
          </a:p>
        </p:txBody>
      </p:sp>
      <p:pic>
        <p:nvPicPr>
          <p:cNvPr id="4" name="Picture 3" descr="14.-Aerial-view-of-the-Theatre-at-Palmyra....jpg"/>
          <p:cNvPicPr>
            <a:picLocks noChangeAspect="1"/>
          </p:cNvPicPr>
          <p:nvPr/>
        </p:nvPicPr>
        <p:blipFill>
          <a:blip r:embed="rId2"/>
          <a:stretch>
            <a:fillRect/>
          </a:stretch>
        </p:blipFill>
        <p:spPr>
          <a:xfrm>
            <a:off x="185479" y="957263"/>
            <a:ext cx="8836620" cy="5868988"/>
          </a:xfrm>
          <a:prstGeom prst="rect">
            <a:avLst/>
          </a:prstGeom>
        </p:spPr>
      </p:pic>
      <p:cxnSp>
        <p:nvCxnSpPr>
          <p:cNvPr id="6" name="Straight Connector 5"/>
          <p:cNvCxnSpPr/>
          <p:nvPr/>
        </p:nvCxnSpPr>
        <p:spPr>
          <a:xfrm>
            <a:off x="2936875" y="3508375"/>
            <a:ext cx="3317875" cy="2540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3634440" cy="2123811"/>
          </a:xfrm>
          <a:solidFill>
            <a:schemeClr val="tx2">
              <a:lumMod val="20000"/>
              <a:lumOff val="80000"/>
            </a:schemeClr>
          </a:solidFill>
          <a:effectLst>
            <a:glow rad="101600">
              <a:schemeClr val="tx1">
                <a:alpha val="75000"/>
              </a:schemeClr>
            </a:glow>
          </a:effectLst>
        </p:spPr>
        <p:txBody>
          <a:bodyPr>
            <a:noAutofit/>
          </a:bodyPr>
          <a:lstStyle/>
          <a:p>
            <a:r>
              <a:rPr lang="en-US" sz="3200" dirty="0" err="1" smtClean="0"/>
              <a:t>Scaenae</a:t>
            </a:r>
            <a:r>
              <a:rPr lang="en-US" sz="3200" dirty="0" smtClean="0"/>
              <a:t> </a:t>
            </a:r>
            <a:r>
              <a:rPr lang="en-US" sz="3200" dirty="0" err="1" smtClean="0"/>
              <a:t>frons</a:t>
            </a:r>
            <a:r>
              <a:rPr lang="en-US" sz="3200" dirty="0" smtClean="0"/>
              <a:t>: ‘dramatic’ architecture in Asia Minor</a:t>
            </a:r>
            <a:endParaRPr lang="en-US" sz="3200" dirty="0"/>
          </a:p>
        </p:txBody>
      </p:sp>
      <p:pic>
        <p:nvPicPr>
          <p:cNvPr id="7" name="Picture 2"/>
          <p:cNvPicPr>
            <a:picLocks noChangeAspect="1" noChangeArrowheads="1"/>
          </p:cNvPicPr>
          <p:nvPr/>
        </p:nvPicPr>
        <p:blipFill>
          <a:blip r:embed="rId2"/>
          <a:srcRect/>
          <a:stretch>
            <a:fillRect/>
          </a:stretch>
        </p:blipFill>
        <p:spPr bwMode="auto">
          <a:xfrm>
            <a:off x="-220336" y="2783611"/>
            <a:ext cx="4894398" cy="4189854"/>
          </a:xfrm>
          <a:prstGeom prst="rect">
            <a:avLst/>
          </a:prstGeom>
          <a:noFill/>
          <a:ln w="9525">
            <a:noFill/>
            <a:miter lim="800000"/>
            <a:headEnd/>
            <a:tailEnd/>
          </a:ln>
          <a:effectLst/>
        </p:spPr>
      </p:pic>
      <p:pic>
        <p:nvPicPr>
          <p:cNvPr id="8" name="Picture 7" descr="View of Celsus-alia.jpg"/>
          <p:cNvPicPr>
            <a:picLocks noChangeAspect="1"/>
          </p:cNvPicPr>
          <p:nvPr/>
        </p:nvPicPr>
        <p:blipFill>
          <a:blip r:embed="rId3"/>
          <a:stretch>
            <a:fillRect/>
          </a:stretch>
        </p:blipFill>
        <p:spPr>
          <a:xfrm>
            <a:off x="3634441" y="-71757"/>
            <a:ext cx="5773463" cy="4267953"/>
          </a:xfrm>
          <a:prstGeom prst="rect">
            <a:avLst/>
          </a:prstGeom>
        </p:spPr>
      </p:pic>
      <p:sp>
        <p:nvSpPr>
          <p:cNvPr id="9" name="TextBox 8"/>
          <p:cNvSpPr txBox="1"/>
          <p:nvPr/>
        </p:nvSpPr>
        <p:spPr>
          <a:xfrm>
            <a:off x="5469459" y="4618737"/>
            <a:ext cx="3323596" cy="1938992"/>
          </a:xfrm>
          <a:prstGeom prst="rect">
            <a:avLst/>
          </a:prstGeom>
          <a:solidFill>
            <a:schemeClr val="bg1"/>
          </a:solidFill>
          <a:effectLst>
            <a:glow rad="101600">
              <a:schemeClr val="tx1">
                <a:alpha val="45000"/>
              </a:schemeClr>
            </a:glow>
          </a:effectLst>
        </p:spPr>
        <p:txBody>
          <a:bodyPr wrap="square" rtlCol="0">
            <a:spAutoFit/>
          </a:bodyPr>
          <a:lstStyle/>
          <a:p>
            <a:r>
              <a:rPr lang="en-US" sz="2400" dirty="0" smtClean="0"/>
              <a:t>Above: Library of </a:t>
            </a:r>
            <a:r>
              <a:rPr lang="en-US" sz="2400" dirty="0" err="1" smtClean="0"/>
              <a:t>Celsus</a:t>
            </a:r>
            <a:endParaRPr lang="en-US" sz="2400" dirty="0" smtClean="0"/>
          </a:p>
          <a:p>
            <a:endParaRPr lang="en-US" sz="2400" dirty="0" smtClean="0"/>
          </a:p>
          <a:p>
            <a:r>
              <a:rPr lang="en-US" sz="2400" dirty="0" smtClean="0"/>
              <a:t>Left: </a:t>
            </a:r>
            <a:r>
              <a:rPr lang="en-US" sz="2400" dirty="0" err="1" smtClean="0"/>
              <a:t>Nymphaeum</a:t>
            </a:r>
            <a:r>
              <a:rPr lang="en-US" sz="2400" dirty="0" smtClean="0"/>
              <a:t> </a:t>
            </a:r>
            <a:r>
              <a:rPr lang="en-US" sz="2400" dirty="0" err="1" smtClean="0"/>
              <a:t>Trajani</a:t>
            </a:r>
            <a:endParaRPr lang="en-US" sz="2400" dirty="0" smtClean="0"/>
          </a:p>
          <a:p>
            <a:endParaRPr lang="en-US" sz="2400" dirty="0" smtClean="0"/>
          </a:p>
          <a:p>
            <a:r>
              <a:rPr lang="en-US" sz="2400" dirty="0" smtClean="0"/>
              <a:t>Both ca. early 2</a:t>
            </a:r>
            <a:r>
              <a:rPr lang="en-US" sz="2400" baseline="30000" dirty="0" smtClean="0"/>
              <a:t>nd</a:t>
            </a:r>
            <a:r>
              <a:rPr lang="en-US" sz="2400" dirty="0" smtClean="0"/>
              <a:t> </a:t>
            </a:r>
            <a:r>
              <a:rPr lang="en-US" sz="2400" dirty="0" err="1" smtClean="0"/>
              <a:t>c</a:t>
            </a:r>
            <a:r>
              <a:rPr lang="en-US" sz="2400" dirty="0" smtClean="0"/>
              <a:t>. AD</a:t>
            </a:r>
            <a:endParaRPr lang="en-US"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Fig. 32b Seb.jpg"/>
          <p:cNvPicPr>
            <a:picLocks noChangeAspect="1"/>
          </p:cNvPicPr>
          <p:nvPr/>
        </p:nvPicPr>
        <p:blipFill>
          <a:blip r:embed="rId2"/>
          <a:stretch>
            <a:fillRect/>
          </a:stretch>
        </p:blipFill>
        <p:spPr>
          <a:xfrm>
            <a:off x="-67552" y="1063381"/>
            <a:ext cx="5041095" cy="3253957"/>
          </a:xfrm>
          <a:prstGeom prst="rect">
            <a:avLst/>
          </a:prstGeom>
        </p:spPr>
      </p:pic>
      <p:pic>
        <p:nvPicPr>
          <p:cNvPr id="8" name="Picture 2"/>
          <p:cNvPicPr>
            <a:picLocks noChangeAspect="1" noChangeArrowheads="1"/>
          </p:cNvPicPr>
          <p:nvPr/>
        </p:nvPicPr>
        <p:blipFill>
          <a:blip r:embed="rId3"/>
          <a:srcRect/>
          <a:stretch>
            <a:fillRect/>
          </a:stretch>
        </p:blipFill>
        <p:spPr bwMode="auto">
          <a:xfrm>
            <a:off x="4461078" y="676295"/>
            <a:ext cx="4930332" cy="6574017"/>
          </a:xfrm>
          <a:prstGeom prst="rect">
            <a:avLst/>
          </a:prstGeom>
          <a:noFill/>
          <a:ln w="9525">
            <a:noFill/>
            <a:miter lim="800000"/>
            <a:headEnd/>
            <a:tailEnd/>
          </a:ln>
          <a:effectLst/>
        </p:spPr>
      </p:pic>
      <p:sp>
        <p:nvSpPr>
          <p:cNvPr id="9" name="TextBox 8"/>
          <p:cNvSpPr txBox="1"/>
          <p:nvPr/>
        </p:nvSpPr>
        <p:spPr>
          <a:xfrm>
            <a:off x="956652" y="4152387"/>
            <a:ext cx="1859212" cy="2677656"/>
          </a:xfrm>
          <a:prstGeom prst="rect">
            <a:avLst/>
          </a:prstGeom>
          <a:solidFill>
            <a:schemeClr val="bg1"/>
          </a:solidFill>
          <a:effectLst>
            <a:glow rad="101600">
              <a:schemeClr val="tx1">
                <a:alpha val="75000"/>
              </a:schemeClr>
            </a:glow>
          </a:effectLst>
        </p:spPr>
        <p:txBody>
          <a:bodyPr wrap="square" rtlCol="0">
            <a:spAutoFit/>
          </a:bodyPr>
          <a:lstStyle/>
          <a:p>
            <a:r>
              <a:rPr lang="en-US" sz="2400" dirty="0" smtClean="0"/>
              <a:t>Imperial Cult</a:t>
            </a:r>
            <a:endParaRPr lang="en-US" sz="2400" dirty="0" smtClean="0"/>
          </a:p>
          <a:p>
            <a:r>
              <a:rPr lang="en-US" sz="2400" dirty="0" smtClean="0"/>
              <a:t>Temple:</a:t>
            </a:r>
          </a:p>
          <a:p>
            <a:r>
              <a:rPr lang="en-US" sz="2400" dirty="0" smtClean="0"/>
              <a:t>Dedicated early 1</a:t>
            </a:r>
            <a:r>
              <a:rPr lang="en-US" sz="2400" baseline="30000" dirty="0" smtClean="0"/>
              <a:t>st</a:t>
            </a:r>
            <a:r>
              <a:rPr lang="en-US" sz="2400" dirty="0" smtClean="0"/>
              <a:t>c. AD</a:t>
            </a:r>
          </a:p>
          <a:p>
            <a:r>
              <a:rPr lang="en-US" sz="2400" dirty="0" smtClean="0"/>
              <a:t>(took many generations to complete)</a:t>
            </a:r>
            <a:endParaRPr lang="en-US" sz="2400" dirty="0"/>
          </a:p>
        </p:txBody>
      </p:sp>
      <p:sp>
        <p:nvSpPr>
          <p:cNvPr id="10" name="Title 1"/>
          <p:cNvSpPr txBox="1">
            <a:spLocks/>
          </p:cNvSpPr>
          <p:nvPr/>
        </p:nvSpPr>
        <p:spPr>
          <a:xfrm>
            <a:off x="33013" y="82475"/>
            <a:ext cx="7224482" cy="931421"/>
          </a:xfrm>
          <a:prstGeom prst="rect">
            <a:avLst/>
          </a:prstGeom>
          <a:solidFill>
            <a:schemeClr val="bg1"/>
          </a:solidFill>
          <a:effectLst>
            <a:glow rad="101600">
              <a:schemeClr val="tx1">
                <a:alpha val="75000"/>
              </a:schemeClr>
            </a:glow>
          </a:effectLst>
        </p:spPr>
        <p:txBody>
          <a:bodyPr vert="horz" lIns="91440" tIns="45720" rIns="91440" bIns="45720" rtlCol="0" anchor="ctr">
            <a:normAutofit fontScale="82500" lnSpcReduction="20000"/>
          </a:bodyPr>
          <a:lstStyle/>
          <a:p>
            <a:pPr lvl="0" algn="ctr">
              <a:spcBef>
                <a:spcPct val="0"/>
              </a:spcBef>
              <a:defRPr/>
            </a:pPr>
            <a:r>
              <a:rPr kumimoji="0" lang="en-US" sz="4000" b="0" i="0" u="none" strike="noStrike" kern="1200" cap="none" spc="0" normalizeH="0" baseline="0" noProof="0" dirty="0" smtClean="0">
                <a:ln>
                  <a:noFill/>
                </a:ln>
                <a:solidFill>
                  <a:schemeClr val="tx1"/>
                </a:solidFill>
                <a:effectLst/>
                <a:uLnTx/>
                <a:uFillTx/>
                <a:latin typeface="+mj-lt"/>
                <a:ea typeface="+mj-ea"/>
                <a:cs typeface="+mj-cs"/>
              </a:rPr>
              <a:t>The</a:t>
            </a:r>
            <a:r>
              <a:rPr kumimoji="0" lang="en-US" sz="4000" b="0" i="0" u="none" strike="noStrike" kern="1200" cap="none" spc="0" normalizeH="0" baseline="0" noProof="0" dirty="0" smtClean="0">
                <a:ln>
                  <a:noFill/>
                </a:ln>
                <a:solidFill>
                  <a:schemeClr val="tx1"/>
                </a:solidFill>
                <a:effectLst/>
                <a:uLnTx/>
                <a:uFillTx/>
                <a:latin typeface="+mj-lt"/>
                <a:ea typeface="+mj-ea"/>
                <a:cs typeface="+mj-cs"/>
              </a:rPr>
              <a:t> </a:t>
            </a:r>
            <a:r>
              <a:rPr lang="en-US" sz="4000" dirty="0" err="1" smtClean="0"/>
              <a:t>Sebasteion</a:t>
            </a:r>
            <a:r>
              <a:rPr lang="en-US" sz="4000" dirty="0" smtClean="0"/>
              <a:t> </a:t>
            </a:r>
            <a:r>
              <a:rPr kumimoji="0" lang="en-US" sz="4000" b="0" i="0" u="none" strike="noStrike" kern="1200" cap="none" spc="0" normalizeH="0" baseline="0" noProof="0" dirty="0" smtClean="0">
                <a:ln>
                  <a:noFill/>
                </a:ln>
                <a:solidFill>
                  <a:schemeClr val="tx1"/>
                </a:solidFill>
                <a:effectLst/>
                <a:uLnTx/>
                <a:uFillTx/>
                <a:latin typeface="+mj-lt"/>
                <a:ea typeface="+mj-ea"/>
                <a:cs typeface="+mj-cs"/>
              </a:rPr>
              <a:t>at </a:t>
            </a:r>
            <a:r>
              <a:rPr kumimoji="0" lang="en-US" sz="4000" b="0" i="0" u="none" strike="noStrike" kern="1200" cap="none" spc="0" normalizeH="0" baseline="0" noProof="0" dirty="0" err="1" smtClean="0">
                <a:ln>
                  <a:noFill/>
                </a:ln>
                <a:solidFill>
                  <a:schemeClr val="tx1"/>
                </a:solidFill>
                <a:effectLst/>
                <a:uLnTx/>
                <a:uFillTx/>
                <a:latin typeface="+mj-lt"/>
                <a:ea typeface="+mj-ea"/>
                <a:cs typeface="+mj-cs"/>
              </a:rPr>
              <a:t>Aphrodisias</a:t>
            </a:r>
            <a:r>
              <a:rPr kumimoji="0" lang="en-US" sz="4000" b="0" i="0" u="none" strike="noStrike" kern="1200" cap="none" spc="0" normalizeH="0" baseline="0" noProof="0" dirty="0" smtClean="0">
                <a:ln>
                  <a:noFill/>
                </a:ln>
                <a:solidFill>
                  <a:schemeClr val="tx1"/>
                </a:solidFill>
                <a:effectLst/>
                <a:uLnTx/>
                <a:uFillTx/>
                <a:latin typeface="+mj-lt"/>
                <a:ea typeface="+mj-ea"/>
                <a:cs typeface="+mj-cs"/>
              </a:rPr>
              <a:t>:</a:t>
            </a:r>
            <a:br>
              <a:rPr kumimoji="0" lang="en-US" sz="4000" b="0" i="0" u="none" strike="noStrike" kern="1200" cap="none" spc="0" normalizeH="0" baseline="0" noProof="0" dirty="0" smtClean="0">
                <a:ln>
                  <a:noFill/>
                </a:ln>
                <a:solidFill>
                  <a:schemeClr val="tx1"/>
                </a:solidFill>
                <a:effectLst/>
                <a:uLnTx/>
                <a:uFillTx/>
                <a:latin typeface="+mj-lt"/>
                <a:ea typeface="+mj-ea"/>
                <a:cs typeface="+mj-cs"/>
              </a:rPr>
            </a:br>
            <a:r>
              <a:rPr kumimoji="0" lang="en-US" sz="4000" b="0" i="0" u="none" strike="noStrike" kern="1200" cap="none" spc="0" normalizeH="0" baseline="0" noProof="0" dirty="0" smtClean="0">
                <a:ln>
                  <a:noFill/>
                </a:ln>
                <a:solidFill>
                  <a:schemeClr val="tx1"/>
                </a:solidFill>
                <a:effectLst/>
                <a:uLnTx/>
                <a:uFillTx/>
                <a:latin typeface="+mj-lt"/>
                <a:ea typeface="+mj-ea"/>
                <a:cs typeface="+mj-cs"/>
              </a:rPr>
              <a:t> </a:t>
            </a:r>
            <a:r>
              <a:rPr kumimoji="0" lang="en-US" sz="3556" b="0" i="0" u="none" strike="noStrike" kern="1200" cap="none" spc="0" normalizeH="0" baseline="0" noProof="0" dirty="0" smtClean="0">
                <a:ln>
                  <a:noFill/>
                </a:ln>
                <a:solidFill>
                  <a:schemeClr val="tx1"/>
                </a:solidFill>
                <a:effectLst/>
                <a:uLnTx/>
                <a:uFillTx/>
                <a:latin typeface="+mj-lt"/>
                <a:ea typeface="+mj-ea"/>
                <a:cs typeface="+mj-cs"/>
              </a:rPr>
              <a:t>Mythological, Imperial,</a:t>
            </a:r>
            <a:r>
              <a:rPr kumimoji="0" lang="en-US" sz="3556" b="0" i="0" u="none" strike="noStrike" kern="1200" cap="none" spc="0" normalizeH="0" noProof="0" dirty="0" smtClean="0">
                <a:ln>
                  <a:noFill/>
                </a:ln>
                <a:solidFill>
                  <a:schemeClr val="tx1"/>
                </a:solidFill>
                <a:effectLst/>
                <a:uLnTx/>
                <a:uFillTx/>
                <a:latin typeface="+mj-lt"/>
                <a:ea typeface="+mj-ea"/>
                <a:cs typeface="+mj-cs"/>
              </a:rPr>
              <a:t> </a:t>
            </a:r>
            <a:r>
              <a:rPr kumimoji="0" lang="en-US" sz="3556" b="0" i="0" u="none" strike="noStrike" kern="1200" cap="none" spc="0" normalizeH="0" baseline="0" noProof="0" dirty="0" smtClean="0">
                <a:ln>
                  <a:noFill/>
                </a:ln>
                <a:solidFill>
                  <a:schemeClr val="tx1"/>
                </a:solidFill>
                <a:effectLst/>
                <a:uLnTx/>
                <a:uFillTx/>
                <a:latin typeface="+mj-lt"/>
                <a:ea typeface="+mj-ea"/>
                <a:cs typeface="+mj-cs"/>
              </a:rPr>
              <a:t>Natural &amp; local drama</a:t>
            </a:r>
            <a:endParaRPr kumimoji="0" lang="en-US" sz="3556"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a:effectLst>
            <a:glow rad="101600">
              <a:schemeClr val="tx1">
                <a:alpha val="75000"/>
              </a:schemeClr>
            </a:glow>
          </a:effectLst>
        </p:spPr>
        <p:txBody>
          <a:bodyPr/>
          <a:lstStyle/>
          <a:p>
            <a:r>
              <a:rPr lang="en-US" dirty="0" smtClean="0"/>
              <a:t>We built this city:  Urban Plans</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t>What do urban plans tell us about:</a:t>
            </a:r>
          </a:p>
          <a:p>
            <a:r>
              <a:rPr lang="en-US" dirty="0" smtClean="0"/>
              <a:t> the nature of Roman urban planning</a:t>
            </a:r>
          </a:p>
          <a:p>
            <a:r>
              <a:rPr lang="en-US" dirty="0" smtClean="0"/>
              <a:t>the location of public buildings</a:t>
            </a:r>
          </a:p>
          <a:p>
            <a:r>
              <a:rPr lang="en-US" dirty="0"/>
              <a:t>t</a:t>
            </a:r>
            <a:r>
              <a:rPr lang="en-US" dirty="0" smtClean="0"/>
              <a:t>he function of architecture and its urban context</a:t>
            </a:r>
          </a:p>
          <a:p>
            <a:r>
              <a:rPr lang="en-US" dirty="0" smtClean="0"/>
              <a:t>Urban growth and development</a:t>
            </a:r>
          </a:p>
          <a:p>
            <a:endParaRPr lang="en-US" dirty="0" smtClean="0"/>
          </a:p>
          <a:p>
            <a:pPr>
              <a:buNone/>
            </a:pPr>
            <a:r>
              <a:rPr lang="en-US" dirty="0" smtClean="0"/>
              <a:t>How ‘universal’ were Roman urban plans?</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a:effectLst>
            <a:glow rad="101600">
              <a:schemeClr val="tx1">
                <a:alpha val="75000"/>
              </a:schemeClr>
            </a:glow>
          </a:effectLst>
        </p:spPr>
        <p:txBody>
          <a:bodyPr/>
          <a:lstStyle/>
          <a:p>
            <a:r>
              <a:rPr lang="en-US" dirty="0" smtClean="0"/>
              <a:t>Part 4. Roman Baths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Underground Greek Baths from Cyrene</a:t>
            </a:r>
            <a:endParaRPr lang="en-US" dirty="0"/>
          </a:p>
        </p:txBody>
      </p:sp>
      <p:pic>
        <p:nvPicPr>
          <p:cNvPr id="4" name="Picture 3"/>
          <p:cNvPicPr>
            <a:picLocks noChangeAspect="1"/>
          </p:cNvPicPr>
          <p:nvPr/>
        </p:nvPicPr>
        <p:blipFill>
          <a:blip r:embed="rId2"/>
          <a:stretch>
            <a:fillRect/>
          </a:stretch>
        </p:blipFill>
        <p:spPr>
          <a:xfrm>
            <a:off x="1900952" y="1417638"/>
            <a:ext cx="5287248" cy="5376862"/>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824083" y="254000"/>
            <a:ext cx="4328583" cy="6492875"/>
          </a:xfrm>
          <a:prstGeom prst="rect">
            <a:avLst/>
          </a:prstGeom>
        </p:spPr>
      </p:pic>
      <p:sp>
        <p:nvSpPr>
          <p:cNvPr id="6" name="Title 1"/>
          <p:cNvSpPr txBox="1">
            <a:spLocks/>
          </p:cNvSpPr>
          <p:nvPr/>
        </p:nvSpPr>
        <p:spPr>
          <a:xfrm>
            <a:off x="26718" y="34033"/>
            <a:ext cx="6511925" cy="852487"/>
          </a:xfrm>
          <a:prstGeom prst="rect">
            <a:avLst/>
          </a:prstGeom>
          <a:solidFill>
            <a:schemeClr val="tx2">
              <a:lumMod val="20000"/>
              <a:lumOff val="80000"/>
            </a:schemeClr>
          </a:solidFill>
          <a:effectLst>
            <a:glow rad="101600">
              <a:schemeClr val="tx1">
                <a:alpha val="75000"/>
              </a:schemeClr>
            </a:glow>
          </a:effectLst>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Roman Baths &amp; Bathing  </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TextBox 7"/>
          <p:cNvSpPr txBox="1"/>
          <p:nvPr/>
        </p:nvSpPr>
        <p:spPr>
          <a:xfrm>
            <a:off x="5573" y="963095"/>
            <a:ext cx="4818510" cy="5632312"/>
          </a:xfrm>
          <a:prstGeom prst="rect">
            <a:avLst/>
          </a:prstGeom>
          <a:solidFill>
            <a:schemeClr val="bg1"/>
          </a:solidFill>
          <a:effectLst>
            <a:glow rad="101600">
              <a:schemeClr val="tx1">
                <a:alpha val="75000"/>
              </a:schemeClr>
            </a:glow>
          </a:effectLst>
        </p:spPr>
        <p:txBody>
          <a:bodyPr wrap="square" rtlCol="0">
            <a:spAutoFit/>
          </a:bodyPr>
          <a:lstStyle/>
          <a:p>
            <a:r>
              <a:rPr lang="en-US" dirty="0" smtClean="0"/>
              <a:t>”</a:t>
            </a:r>
            <a:r>
              <a:rPr lang="en-US" i="1" dirty="0" smtClean="0"/>
              <a:t>I have lodgings over a bathing establishment;</a:t>
            </a:r>
          </a:p>
          <a:p>
            <a:r>
              <a:rPr lang="en-US" i="1" dirty="0" smtClean="0"/>
              <a:t>Picture the assortment of sounds, which are strong enough to make me hate my powers of hearing! When your strenuous gentleman is exercising…flourishing leaden weights… I can hear him grunt …I can hear him panting in wheezy and high-pitched tones.. I notice some lazy fellow, content with  heap rubdown and hear the crack of the pummeling hand on his shoulder....Add to this the arresting of an </a:t>
            </a:r>
            <a:r>
              <a:rPr lang="en-US" i="1" dirty="0" smtClean="0"/>
              <a:t>occasional </a:t>
            </a:r>
            <a:r>
              <a:rPr lang="en-US" i="1" dirty="0" smtClean="0"/>
              <a:t>pickpocket</a:t>
            </a:r>
            <a:r>
              <a:rPr lang="en-US" i="1" dirty="0" smtClean="0"/>
              <a:t>…the </a:t>
            </a:r>
            <a:r>
              <a:rPr lang="en-US" i="1" dirty="0" smtClean="0"/>
              <a:t>racket of the man who likes to hear his own voice in the bathroom, or the enthusiast who plunges into the pool with unconscionable noise and splashing.…imagine the hair-</a:t>
            </a:r>
            <a:r>
              <a:rPr lang="en-US" i="1" dirty="0" err="1" smtClean="0"/>
              <a:t>plucker</a:t>
            </a:r>
            <a:r>
              <a:rPr lang="en-US" i="1" dirty="0" smtClean="0"/>
              <a:t> with his penetrating shrill </a:t>
            </a:r>
            <a:r>
              <a:rPr lang="en-US" dirty="0" smtClean="0"/>
              <a:t>voice</a:t>
            </a:r>
            <a:r>
              <a:rPr lang="en-US" dirty="0" smtClean="0"/>
              <a:t> </a:t>
            </a:r>
            <a:r>
              <a:rPr lang="en-US" i="1" dirty="0" smtClean="0"/>
              <a:t>for purposes of advertising --never </a:t>
            </a:r>
            <a:r>
              <a:rPr lang="en-US" i="1" dirty="0" smtClean="0"/>
              <a:t>holding his tongue except when he is </a:t>
            </a:r>
            <a:r>
              <a:rPr lang="en-US" i="1" dirty="0" smtClean="0"/>
              <a:t>plucking </a:t>
            </a:r>
            <a:r>
              <a:rPr lang="en-US" i="1" dirty="0" smtClean="0"/>
              <a:t>armpits and making his victim yell instead. Then….all the vendors of food hawking their wares, each with his own distinctive intonation.</a:t>
            </a:r>
            <a:r>
              <a:rPr lang="en-US" i="1" dirty="0" smtClean="0"/>
              <a:t>”    </a:t>
            </a:r>
            <a:r>
              <a:rPr lang="en-US" dirty="0" smtClean="0"/>
              <a:t>Seneca</a:t>
            </a:r>
            <a:r>
              <a:rPr lang="en-US" dirty="0" smtClean="0"/>
              <a:t>, </a:t>
            </a:r>
            <a:r>
              <a:rPr lang="en-US" i="1" dirty="0" smtClean="0"/>
              <a:t>Moral Epistles (LVI)</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2700" y="0"/>
            <a:ext cx="5321300" cy="1417638"/>
          </a:xfrm>
        </p:spPr>
        <p:txBody>
          <a:bodyPr>
            <a:normAutofit fontScale="90000"/>
          </a:bodyPr>
          <a:lstStyle/>
          <a:p>
            <a:r>
              <a:rPr lang="en-US" sz="3600" dirty="0" smtClean="0"/>
              <a:t>Forum Baths: Pompeii </a:t>
            </a:r>
            <a:br>
              <a:rPr lang="en-US" sz="3600" dirty="0" smtClean="0"/>
            </a:br>
            <a:r>
              <a:rPr lang="en-US" sz="3600" i="1" dirty="0" smtClean="0"/>
              <a:t>ca.</a:t>
            </a:r>
            <a:r>
              <a:rPr lang="en-US" sz="3600" dirty="0" smtClean="0"/>
              <a:t> 80 BC*</a:t>
            </a:r>
            <a:r>
              <a:rPr lang="en-US" sz="3111" dirty="0" smtClean="0"/>
              <a:t>renovated after earthquake in AD 62</a:t>
            </a:r>
            <a:endParaRPr lang="en-US" sz="3111" dirty="0"/>
          </a:p>
        </p:txBody>
      </p:sp>
      <p:pic>
        <p:nvPicPr>
          <p:cNvPr id="5" name="Picture 4" descr="060b.jpg"/>
          <p:cNvPicPr>
            <a:picLocks noChangeAspect="1"/>
          </p:cNvPicPr>
          <p:nvPr/>
        </p:nvPicPr>
        <p:blipFill>
          <a:blip r:embed="rId2"/>
          <a:stretch>
            <a:fillRect/>
          </a:stretch>
        </p:blipFill>
        <p:spPr>
          <a:xfrm>
            <a:off x="3667125" y="3195864"/>
            <a:ext cx="5476875" cy="3630385"/>
          </a:xfrm>
          <a:prstGeom prst="rect">
            <a:avLst/>
          </a:prstGeom>
        </p:spPr>
      </p:pic>
      <p:pic>
        <p:nvPicPr>
          <p:cNvPr id="6" name="Picture 5" descr="10_pompeii_baths2233.jpg"/>
          <p:cNvPicPr>
            <a:picLocks noChangeAspect="1"/>
          </p:cNvPicPr>
          <p:nvPr/>
        </p:nvPicPr>
        <p:blipFill>
          <a:blip r:embed="rId3"/>
          <a:stretch>
            <a:fillRect/>
          </a:stretch>
        </p:blipFill>
        <p:spPr>
          <a:xfrm>
            <a:off x="5334000" y="-79375"/>
            <a:ext cx="3810000" cy="2857500"/>
          </a:xfrm>
          <a:prstGeom prst="rect">
            <a:avLst/>
          </a:prstGeom>
        </p:spPr>
      </p:pic>
      <p:sp>
        <p:nvSpPr>
          <p:cNvPr id="7" name="TextBox 6"/>
          <p:cNvSpPr txBox="1"/>
          <p:nvPr/>
        </p:nvSpPr>
        <p:spPr>
          <a:xfrm>
            <a:off x="4127500" y="2778125"/>
            <a:ext cx="4681052" cy="369332"/>
          </a:xfrm>
          <a:prstGeom prst="rect">
            <a:avLst/>
          </a:prstGeom>
          <a:noFill/>
        </p:spPr>
        <p:txBody>
          <a:bodyPr wrap="none" rtlCol="0">
            <a:spAutoFit/>
          </a:bodyPr>
          <a:lstStyle/>
          <a:p>
            <a:r>
              <a:rPr lang="en-US" dirty="0" smtClean="0"/>
              <a:t>Caldarium : Basin donated by </a:t>
            </a:r>
            <a:r>
              <a:rPr lang="en-US" dirty="0" err="1" smtClean="0"/>
              <a:t>duovirs</a:t>
            </a:r>
            <a:r>
              <a:rPr lang="en-US" dirty="0" smtClean="0"/>
              <a:t> ca. AD 3/4</a:t>
            </a:r>
            <a:endParaRPr lang="en-US" dirty="0"/>
          </a:p>
        </p:txBody>
      </p:sp>
      <p:sp>
        <p:nvSpPr>
          <p:cNvPr id="8" name="TextBox 7"/>
          <p:cNvSpPr txBox="1"/>
          <p:nvPr/>
        </p:nvSpPr>
        <p:spPr>
          <a:xfrm>
            <a:off x="3968750" y="1417638"/>
            <a:ext cx="1236712" cy="369332"/>
          </a:xfrm>
          <a:prstGeom prst="rect">
            <a:avLst/>
          </a:prstGeom>
          <a:noFill/>
        </p:spPr>
        <p:txBody>
          <a:bodyPr wrap="none" rtlCol="0">
            <a:spAutoFit/>
          </a:bodyPr>
          <a:lstStyle/>
          <a:p>
            <a:r>
              <a:rPr lang="en-US" dirty="0" err="1" smtClean="0"/>
              <a:t>Tepidarium</a:t>
            </a:r>
            <a:endParaRPr lang="en-US" dirty="0"/>
          </a:p>
        </p:txBody>
      </p:sp>
      <p:pic>
        <p:nvPicPr>
          <p:cNvPr id="9" name="Picture 8"/>
          <p:cNvPicPr>
            <a:picLocks noChangeAspect="1"/>
          </p:cNvPicPr>
          <p:nvPr/>
        </p:nvPicPr>
        <p:blipFill>
          <a:blip r:embed="rId4"/>
          <a:stretch>
            <a:fillRect/>
          </a:stretch>
        </p:blipFill>
        <p:spPr>
          <a:xfrm>
            <a:off x="0" y="2148416"/>
            <a:ext cx="3508375" cy="4677833"/>
          </a:xfrm>
          <a:prstGeom prst="rect">
            <a:avLst/>
          </a:prstGeom>
        </p:spPr>
      </p:pic>
      <p:sp>
        <p:nvSpPr>
          <p:cNvPr id="10" name="TextBox 9"/>
          <p:cNvSpPr txBox="1"/>
          <p:nvPr/>
        </p:nvSpPr>
        <p:spPr>
          <a:xfrm>
            <a:off x="254000" y="1682750"/>
            <a:ext cx="2626891" cy="369332"/>
          </a:xfrm>
          <a:prstGeom prst="rect">
            <a:avLst/>
          </a:prstGeom>
          <a:noFill/>
        </p:spPr>
        <p:txBody>
          <a:bodyPr wrap="none" rtlCol="0">
            <a:spAutoFit/>
          </a:bodyPr>
          <a:lstStyle/>
          <a:p>
            <a:r>
              <a:rPr lang="en-US" dirty="0" err="1" smtClean="0"/>
              <a:t>Frigidarium</a:t>
            </a:r>
            <a:r>
              <a:rPr lang="en-US" dirty="0" smtClean="0"/>
              <a:t> &amp; plunge pool</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of Forum Baths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939800" y="1706563"/>
            <a:ext cx="7747000" cy="4419600"/>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583"/>
            <a:ext cx="8229600" cy="798184"/>
          </a:xfrm>
          <a:solidFill>
            <a:schemeClr val="tx2">
              <a:lumMod val="20000"/>
              <a:lumOff val="80000"/>
            </a:schemeClr>
          </a:solidFill>
        </p:spPr>
        <p:txBody>
          <a:bodyPr>
            <a:normAutofit/>
          </a:bodyPr>
          <a:lstStyle/>
          <a:p>
            <a:r>
              <a:rPr lang="en-US" sz="4000" dirty="0" smtClean="0"/>
              <a:t>Baths of Agrippa: after 19 BC</a:t>
            </a:r>
            <a:endParaRPr lang="en-US" sz="4000" dirty="0"/>
          </a:p>
        </p:txBody>
      </p:sp>
      <p:pic>
        <p:nvPicPr>
          <p:cNvPr id="4" name="Picture 3"/>
          <p:cNvPicPr>
            <a:picLocks noChangeAspect="1"/>
          </p:cNvPicPr>
          <p:nvPr/>
        </p:nvPicPr>
        <p:blipFill>
          <a:blip r:embed="rId2"/>
          <a:stretch>
            <a:fillRect/>
          </a:stretch>
        </p:blipFill>
        <p:spPr>
          <a:xfrm>
            <a:off x="1393606" y="938765"/>
            <a:ext cx="6578600" cy="4178300"/>
          </a:xfrm>
          <a:prstGeom prst="rect">
            <a:avLst/>
          </a:prstGeom>
        </p:spPr>
      </p:pic>
      <p:sp>
        <p:nvSpPr>
          <p:cNvPr id="5" name="TextBox 4"/>
          <p:cNvSpPr txBox="1"/>
          <p:nvPr/>
        </p:nvSpPr>
        <p:spPr>
          <a:xfrm>
            <a:off x="210019" y="2275959"/>
            <a:ext cx="1505540" cy="461665"/>
          </a:xfrm>
          <a:prstGeom prst="rect">
            <a:avLst/>
          </a:prstGeom>
          <a:noFill/>
        </p:spPr>
        <p:txBody>
          <a:bodyPr wrap="none" rtlCol="0">
            <a:spAutoFit/>
          </a:bodyPr>
          <a:lstStyle/>
          <a:p>
            <a:r>
              <a:rPr lang="en-US" sz="2400" dirty="0" smtClean="0"/>
              <a:t>Pantheon</a:t>
            </a:r>
            <a:r>
              <a:rPr lang="en-US" dirty="0" smtClean="0"/>
              <a:t>&gt;</a:t>
            </a:r>
            <a:endParaRPr lang="en-US" dirty="0"/>
          </a:p>
        </p:txBody>
      </p:sp>
      <p:sp>
        <p:nvSpPr>
          <p:cNvPr id="6" name="TextBox 5"/>
          <p:cNvSpPr txBox="1"/>
          <p:nvPr/>
        </p:nvSpPr>
        <p:spPr>
          <a:xfrm>
            <a:off x="210019" y="4913553"/>
            <a:ext cx="8933981" cy="1908215"/>
          </a:xfrm>
          <a:prstGeom prst="rect">
            <a:avLst/>
          </a:prstGeom>
          <a:solidFill>
            <a:schemeClr val="bg1"/>
          </a:solidFill>
          <a:effectLst>
            <a:glow rad="101600">
              <a:schemeClr val="tx1">
                <a:alpha val="75000"/>
              </a:schemeClr>
            </a:glow>
          </a:effectLst>
        </p:spPr>
        <p:txBody>
          <a:bodyPr wrap="square" rtlCol="0">
            <a:spAutoFit/>
          </a:bodyPr>
          <a:lstStyle/>
          <a:p>
            <a:r>
              <a:rPr lang="en-US" dirty="0" smtClean="0"/>
              <a:t>[</a:t>
            </a:r>
            <a:r>
              <a:rPr lang="en-US" sz="2000" i="1" dirty="0" smtClean="0"/>
              <a:t>In 25 BC] Augustus finished these wars. Agrippa, meanwhile, was beautifying Rome. He completed the Basilica for Neptune in honor of their naval victories and honored it with the painting of the Argonauts and built the “Spartan Bath” as well (it was called this with reference to its own gymnasium, where patrons exercised naked and oiled, a practice associated above all with Sparta at the time)   </a:t>
            </a:r>
            <a:r>
              <a:rPr lang="en-US" b="1" dirty="0" smtClean="0"/>
              <a:t>Cassius </a:t>
            </a:r>
            <a:r>
              <a:rPr lang="en-US" b="1" dirty="0" err="1" smtClean="0"/>
              <a:t>Dio</a:t>
            </a:r>
            <a:r>
              <a:rPr lang="en-US" dirty="0" smtClean="0"/>
              <a:t>, </a:t>
            </a:r>
            <a:r>
              <a:rPr lang="en-US" i="1" dirty="0" smtClean="0"/>
              <a:t>History</a:t>
            </a:r>
            <a:r>
              <a:rPr lang="en-US" dirty="0" smtClean="0"/>
              <a:t> 53.27.1-3</a:t>
            </a:r>
            <a:endParaRPr lang="en-GB" dirty="0" smtClean="0"/>
          </a:p>
          <a:p>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30861" y="307628"/>
            <a:ext cx="7317777" cy="896542"/>
          </a:xfrm>
          <a:solidFill>
            <a:schemeClr val="tx2">
              <a:lumMod val="20000"/>
              <a:lumOff val="80000"/>
            </a:schemeClr>
          </a:solidFill>
          <a:effectLst>
            <a:glow rad="101600">
              <a:schemeClr val="tx1">
                <a:alpha val="75000"/>
              </a:schemeClr>
            </a:glow>
          </a:effectLst>
        </p:spPr>
        <p:txBody>
          <a:bodyPr>
            <a:normAutofit fontScale="90000"/>
          </a:bodyPr>
          <a:lstStyle/>
          <a:p>
            <a:r>
              <a:rPr lang="en-US" sz="4000" dirty="0" smtClean="0"/>
              <a:t>Baths of Agrippa: what remains</a:t>
            </a:r>
            <a:br>
              <a:rPr lang="en-US" sz="4000" dirty="0" smtClean="0"/>
            </a:br>
            <a:endParaRPr lang="en-US" sz="3556" dirty="0"/>
          </a:p>
        </p:txBody>
      </p:sp>
      <p:pic>
        <p:nvPicPr>
          <p:cNvPr id="5" name="Picture 4" descr="thermae_agrippae01.JPG.jpeg"/>
          <p:cNvPicPr>
            <a:picLocks noChangeAspect="1"/>
          </p:cNvPicPr>
          <p:nvPr/>
        </p:nvPicPr>
        <p:blipFill>
          <a:blip r:embed="rId2"/>
          <a:stretch>
            <a:fillRect/>
          </a:stretch>
        </p:blipFill>
        <p:spPr>
          <a:xfrm>
            <a:off x="0" y="3535310"/>
            <a:ext cx="4102086" cy="3322690"/>
          </a:xfrm>
          <a:prstGeom prst="rect">
            <a:avLst/>
          </a:prstGeom>
        </p:spPr>
      </p:pic>
      <p:pic>
        <p:nvPicPr>
          <p:cNvPr id="6" name="Picture 5" descr="palladio-agrippa.jpg"/>
          <p:cNvPicPr>
            <a:picLocks noChangeAspect="1"/>
          </p:cNvPicPr>
          <p:nvPr/>
        </p:nvPicPr>
        <p:blipFill>
          <a:blip r:embed="rId3"/>
          <a:stretch>
            <a:fillRect/>
          </a:stretch>
        </p:blipFill>
        <p:spPr>
          <a:xfrm>
            <a:off x="3263180" y="2184965"/>
            <a:ext cx="6254002" cy="4717228"/>
          </a:xfrm>
          <a:prstGeom prst="rect">
            <a:avLst/>
          </a:prstGeom>
        </p:spPr>
      </p:pic>
      <p:sp>
        <p:nvSpPr>
          <p:cNvPr id="7" name="TextBox 6"/>
          <p:cNvSpPr txBox="1"/>
          <p:nvPr/>
        </p:nvSpPr>
        <p:spPr>
          <a:xfrm>
            <a:off x="164950" y="2853730"/>
            <a:ext cx="3170509" cy="400110"/>
          </a:xfrm>
          <a:prstGeom prst="rect">
            <a:avLst/>
          </a:prstGeom>
          <a:noFill/>
        </p:spPr>
        <p:txBody>
          <a:bodyPr wrap="none" rtlCol="0">
            <a:spAutoFit/>
          </a:bodyPr>
          <a:lstStyle/>
          <a:p>
            <a:r>
              <a:rPr lang="en-US" sz="2000" dirty="0" smtClean="0"/>
              <a:t>Remains by Basilica Neptune</a:t>
            </a:r>
            <a:endParaRPr lang="en-US" sz="2000" dirty="0"/>
          </a:p>
        </p:txBody>
      </p:sp>
      <p:sp>
        <p:nvSpPr>
          <p:cNvPr id="9" name="TextBox 8"/>
          <p:cNvSpPr txBox="1"/>
          <p:nvPr/>
        </p:nvSpPr>
        <p:spPr>
          <a:xfrm>
            <a:off x="3838046" y="1616762"/>
            <a:ext cx="5124520" cy="461665"/>
          </a:xfrm>
          <a:prstGeom prst="rect">
            <a:avLst/>
          </a:prstGeom>
          <a:noFill/>
        </p:spPr>
        <p:txBody>
          <a:bodyPr wrap="none" rtlCol="0">
            <a:spAutoFit/>
          </a:bodyPr>
          <a:lstStyle/>
          <a:p>
            <a:r>
              <a:rPr lang="en-US" sz="2400" dirty="0" smtClean="0"/>
              <a:t>Drawing by Palladio (16</a:t>
            </a:r>
            <a:r>
              <a:rPr lang="en-US" sz="2400" baseline="30000" dirty="0" smtClean="0"/>
              <a:t>th</a:t>
            </a:r>
            <a:r>
              <a:rPr lang="en-US" sz="2400" dirty="0" smtClean="0"/>
              <a:t> century artist)</a:t>
            </a:r>
            <a:endParaRPr lang="en-US" sz="2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3"/>
            <a:ext cx="8229600" cy="1143000"/>
          </a:xfrm>
        </p:spPr>
        <p:txBody>
          <a:bodyPr/>
          <a:lstStyle/>
          <a:p>
            <a:r>
              <a:rPr lang="en-US" dirty="0" smtClean="0"/>
              <a:t>Baths of Caracalla: Reconstruction</a:t>
            </a:r>
            <a:endParaRPr lang="en-US" dirty="0"/>
          </a:p>
        </p:txBody>
      </p:sp>
      <p:pic>
        <p:nvPicPr>
          <p:cNvPr id="4" name="Content Placeholder 3" descr="120267581_dd5d613ad7.jpg"/>
          <p:cNvPicPr>
            <a:picLocks noGrp="1" noChangeAspect="1"/>
          </p:cNvPicPr>
          <p:nvPr>
            <p:ph idx="1"/>
          </p:nvPr>
        </p:nvPicPr>
        <p:blipFill>
          <a:blip r:embed="rId2"/>
          <a:srcRect l="-17641" r="-17641"/>
          <a:stretch>
            <a:fillRect/>
          </a:stretch>
        </p:blipFill>
        <p:spPr>
          <a:xfrm>
            <a:off x="-114300" y="1274763"/>
            <a:ext cx="9892260" cy="5440362"/>
          </a:xfr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896839" y="-354159"/>
            <a:ext cx="4964770" cy="7333182"/>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Reconstructions of the Baths of Caracalla</a:t>
            </a:r>
            <a:endParaRPr lang="en-US" dirty="0"/>
          </a:p>
        </p:txBody>
      </p:sp>
      <p:pic>
        <p:nvPicPr>
          <p:cNvPr id="5" name="Picture 4"/>
          <p:cNvPicPr>
            <a:picLocks noChangeAspect="1"/>
          </p:cNvPicPr>
          <p:nvPr/>
        </p:nvPicPr>
        <p:blipFill>
          <a:blip r:embed="rId2"/>
          <a:stretch>
            <a:fillRect/>
          </a:stretch>
        </p:blipFill>
        <p:spPr>
          <a:xfrm>
            <a:off x="4718050" y="1410502"/>
            <a:ext cx="4060825" cy="5326847"/>
          </a:xfrm>
          <a:prstGeom prst="rect">
            <a:avLst/>
          </a:prstGeom>
        </p:spPr>
      </p:pic>
      <p:pic>
        <p:nvPicPr>
          <p:cNvPr id="7" name="Picture 6"/>
          <p:cNvPicPr>
            <a:picLocks noChangeAspect="1"/>
          </p:cNvPicPr>
          <p:nvPr/>
        </p:nvPicPr>
        <p:blipFill>
          <a:blip r:embed="rId3"/>
          <a:stretch>
            <a:fillRect/>
          </a:stretch>
        </p:blipFill>
        <p:spPr>
          <a:xfrm>
            <a:off x="186738" y="1482926"/>
            <a:ext cx="4221767" cy="520044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Hippodamian</a:t>
            </a:r>
            <a:r>
              <a:rPr lang="en-US" dirty="0" smtClean="0"/>
              <a:t> Grid Plan</a:t>
            </a:r>
            <a:endParaRPr lang="en-US" dirty="0"/>
          </a:p>
        </p:txBody>
      </p:sp>
      <p:sp>
        <p:nvSpPr>
          <p:cNvPr id="3" name="Content Placeholder 2"/>
          <p:cNvSpPr>
            <a:spLocks noGrp="1"/>
          </p:cNvSpPr>
          <p:nvPr>
            <p:ph idx="1"/>
          </p:nvPr>
        </p:nvSpPr>
        <p:spPr/>
        <p:txBody>
          <a:bodyPr/>
          <a:lstStyle/>
          <a:p>
            <a:endParaRPr lang="en-US"/>
          </a:p>
        </p:txBody>
      </p:sp>
      <p:sp>
        <p:nvSpPr>
          <p:cNvPr id="7" name="TextBox 6"/>
          <p:cNvSpPr txBox="1"/>
          <p:nvPr/>
        </p:nvSpPr>
        <p:spPr>
          <a:xfrm rot="10800000" flipH="1" flipV="1">
            <a:off x="258834" y="166746"/>
            <a:ext cx="8670343" cy="1077218"/>
          </a:xfrm>
          <a:prstGeom prst="rect">
            <a:avLst/>
          </a:prstGeom>
          <a:solidFill>
            <a:schemeClr val="bg1"/>
          </a:solidFill>
          <a:effectLst>
            <a:glow rad="101600">
              <a:schemeClr val="tx1">
                <a:alpha val="75000"/>
              </a:schemeClr>
            </a:glow>
          </a:effectLst>
        </p:spPr>
        <p:txBody>
          <a:bodyPr wrap="square" rtlCol="0">
            <a:spAutoFit/>
          </a:bodyPr>
          <a:lstStyle/>
          <a:p>
            <a:r>
              <a:rPr lang="en-US" sz="3200" dirty="0" err="1" smtClean="0"/>
              <a:t>Hippodamian</a:t>
            </a:r>
            <a:r>
              <a:rPr lang="en-US" sz="3200" dirty="0" smtClean="0"/>
              <a:t> Grid Plan:  </a:t>
            </a:r>
            <a:r>
              <a:rPr lang="en-US" sz="3200" dirty="0" err="1" smtClean="0"/>
              <a:t>Miletos</a:t>
            </a:r>
            <a:r>
              <a:rPr lang="en-US" sz="3200" dirty="0" smtClean="0"/>
              <a:t>, 5</a:t>
            </a:r>
            <a:r>
              <a:rPr lang="en-US" sz="3200" baseline="30000" dirty="0" smtClean="0"/>
              <a:t>th</a:t>
            </a:r>
            <a:r>
              <a:rPr lang="en-US" sz="3200" dirty="0" smtClean="0"/>
              <a:t> century colony (Asia Minor)</a:t>
            </a:r>
            <a:endParaRPr lang="en-US" sz="3200" dirty="0"/>
          </a:p>
        </p:txBody>
      </p:sp>
      <p:pic>
        <p:nvPicPr>
          <p:cNvPr id="8" name="Picture 7"/>
          <p:cNvPicPr>
            <a:picLocks noChangeAspect="1"/>
          </p:cNvPicPr>
          <p:nvPr/>
        </p:nvPicPr>
        <p:blipFill>
          <a:blip r:embed="rId2"/>
          <a:stretch>
            <a:fillRect/>
          </a:stretch>
        </p:blipFill>
        <p:spPr>
          <a:xfrm rot="16200000">
            <a:off x="1681732" y="-125114"/>
            <a:ext cx="5610746" cy="8456541"/>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32" y="60203"/>
            <a:ext cx="3336476" cy="1143000"/>
          </a:xfrm>
          <a:solidFill>
            <a:schemeClr val="bg1"/>
          </a:solidFill>
          <a:effectLst>
            <a:glow rad="101600">
              <a:schemeClr val="tx1">
                <a:alpha val="75000"/>
              </a:schemeClr>
            </a:glow>
          </a:effectLst>
        </p:spPr>
        <p:txBody>
          <a:bodyPr>
            <a:normAutofit fontScale="90000"/>
          </a:bodyPr>
          <a:lstStyle/>
          <a:p>
            <a:r>
              <a:rPr lang="en-US" sz="3600" dirty="0" smtClean="0"/>
              <a:t>Baths of Caracalla: What remains..</a:t>
            </a:r>
            <a:endParaRPr lang="en-US" sz="3600" dirty="0"/>
          </a:p>
        </p:txBody>
      </p:sp>
      <p:pic>
        <p:nvPicPr>
          <p:cNvPr id="5" name="Picture 4"/>
          <p:cNvPicPr>
            <a:picLocks noChangeAspect="1"/>
          </p:cNvPicPr>
          <p:nvPr/>
        </p:nvPicPr>
        <p:blipFill>
          <a:blip r:embed="rId2"/>
          <a:stretch>
            <a:fillRect/>
          </a:stretch>
        </p:blipFill>
        <p:spPr>
          <a:xfrm>
            <a:off x="-94809" y="1317616"/>
            <a:ext cx="4138423" cy="5547484"/>
          </a:xfrm>
          <a:prstGeom prst="rect">
            <a:avLst/>
          </a:prstGeom>
        </p:spPr>
      </p:pic>
      <p:pic>
        <p:nvPicPr>
          <p:cNvPr id="7" name="Content Placeholder 3" descr="rome-baths-of-caracalla1.jpg"/>
          <p:cNvPicPr>
            <a:picLocks noGrp="1" noChangeAspect="1"/>
          </p:cNvPicPr>
          <p:nvPr>
            <p:ph idx="1"/>
          </p:nvPr>
        </p:nvPicPr>
        <p:blipFill>
          <a:blip r:embed="rId3"/>
          <a:srcRect l="-18187" r="-18187"/>
          <a:stretch>
            <a:fillRect/>
          </a:stretch>
        </p:blipFill>
        <p:spPr>
          <a:xfrm>
            <a:off x="1937286" y="1326312"/>
            <a:ext cx="10071229" cy="5538788"/>
          </a:xfrm>
        </p:spPr>
      </p:pic>
      <p:pic>
        <p:nvPicPr>
          <p:cNvPr id="8" name="Picture 7"/>
          <p:cNvPicPr>
            <a:picLocks noChangeAspect="1"/>
          </p:cNvPicPr>
          <p:nvPr/>
        </p:nvPicPr>
        <p:blipFill>
          <a:blip r:embed="rId4"/>
          <a:stretch>
            <a:fillRect/>
          </a:stretch>
        </p:blipFill>
        <p:spPr>
          <a:xfrm>
            <a:off x="5744164" y="-14582"/>
            <a:ext cx="2486467" cy="2983761"/>
          </a:xfrm>
          <a:prstGeom prst="rect">
            <a:avLst/>
          </a:prstGeom>
        </p:spPr>
      </p:pic>
      <p:sp>
        <p:nvSpPr>
          <p:cNvPr id="9" name="TextBox 8"/>
          <p:cNvSpPr txBox="1"/>
          <p:nvPr/>
        </p:nvSpPr>
        <p:spPr>
          <a:xfrm>
            <a:off x="3397820" y="33002"/>
            <a:ext cx="2410332" cy="400110"/>
          </a:xfrm>
          <a:prstGeom prst="rect">
            <a:avLst/>
          </a:prstGeom>
          <a:noFill/>
        </p:spPr>
        <p:txBody>
          <a:bodyPr wrap="square" rtlCol="0">
            <a:spAutoFit/>
          </a:bodyPr>
          <a:lstStyle/>
          <a:p>
            <a:r>
              <a:rPr lang="en-US" sz="2000" dirty="0" smtClean="0"/>
              <a:t>A very special Chariot</a:t>
            </a:r>
            <a:endParaRPr lang="en-US" sz="20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Varius</a:t>
            </a:r>
            <a:r>
              <a:rPr lang="en-US" dirty="0" smtClean="0"/>
              <a:t> Baths &amp; Latrines in Ephesus</a:t>
            </a:r>
            <a:br>
              <a:rPr lang="en-US" dirty="0" smtClean="0"/>
            </a:br>
            <a:r>
              <a:rPr lang="en-US" dirty="0" smtClean="0"/>
              <a:t>early 2</a:t>
            </a:r>
            <a:r>
              <a:rPr lang="en-US" baseline="30000" dirty="0" smtClean="0"/>
              <a:t>nd</a:t>
            </a:r>
            <a:r>
              <a:rPr lang="en-US" dirty="0" smtClean="0"/>
              <a:t> </a:t>
            </a:r>
            <a:r>
              <a:rPr lang="en-US" dirty="0" err="1" smtClean="0"/>
              <a:t>c</a:t>
            </a:r>
            <a:r>
              <a:rPr lang="en-US" dirty="0" smtClean="0"/>
              <a:t>. AD</a:t>
            </a:r>
            <a:r>
              <a:rPr lang="en-US" baseline="30000" dirty="0" smtClean="0"/>
              <a:t> </a:t>
            </a:r>
            <a:r>
              <a:rPr lang="en-US" dirty="0" smtClean="0"/>
              <a:t> </a:t>
            </a:r>
            <a:endParaRPr lang="en-US" dirty="0"/>
          </a:p>
        </p:txBody>
      </p:sp>
      <p:pic>
        <p:nvPicPr>
          <p:cNvPr id="8" name="Picture 7"/>
          <p:cNvPicPr>
            <a:picLocks noChangeAspect="1"/>
          </p:cNvPicPr>
          <p:nvPr/>
        </p:nvPicPr>
        <p:blipFill>
          <a:blip r:embed="rId2"/>
          <a:stretch>
            <a:fillRect/>
          </a:stretch>
        </p:blipFill>
        <p:spPr>
          <a:xfrm>
            <a:off x="4381501" y="1674813"/>
            <a:ext cx="5844116" cy="4383087"/>
          </a:xfrm>
          <a:prstGeom prst="rect">
            <a:avLst/>
          </a:prstGeom>
        </p:spPr>
      </p:pic>
      <p:pic>
        <p:nvPicPr>
          <p:cNvPr id="9" name="Picture 8"/>
          <p:cNvPicPr>
            <a:picLocks noChangeAspect="1"/>
          </p:cNvPicPr>
          <p:nvPr/>
        </p:nvPicPr>
        <p:blipFill>
          <a:blip r:embed="rId3"/>
          <a:stretch>
            <a:fillRect/>
          </a:stretch>
        </p:blipFill>
        <p:spPr>
          <a:xfrm>
            <a:off x="-793750" y="1625600"/>
            <a:ext cx="5930900" cy="4432300"/>
          </a:xfrm>
          <a:prstGeom prst="rect">
            <a:avLst/>
          </a:prstGeo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694714" y="98626"/>
            <a:ext cx="1946322" cy="989013"/>
          </a:xfrm>
        </p:spPr>
        <p:txBody>
          <a:bodyPr>
            <a:normAutofit fontScale="90000"/>
          </a:bodyPr>
          <a:lstStyle/>
          <a:p>
            <a:r>
              <a:rPr lang="en-US" dirty="0" smtClean="0"/>
              <a:t> Baths in Bath</a:t>
            </a:r>
            <a:endParaRPr lang="en-US" dirty="0"/>
          </a:p>
        </p:txBody>
      </p:sp>
      <p:pic>
        <p:nvPicPr>
          <p:cNvPr id="6" name="Picture 5"/>
          <p:cNvPicPr>
            <a:picLocks noChangeAspect="1"/>
          </p:cNvPicPr>
          <p:nvPr/>
        </p:nvPicPr>
        <p:blipFill>
          <a:blip r:embed="rId2"/>
          <a:stretch>
            <a:fillRect/>
          </a:stretch>
        </p:blipFill>
        <p:spPr>
          <a:xfrm rot="16200000">
            <a:off x="457516" y="-308608"/>
            <a:ext cx="2871813" cy="3503612"/>
          </a:xfrm>
          <a:prstGeom prst="rect">
            <a:avLst/>
          </a:prstGeom>
        </p:spPr>
      </p:pic>
      <p:pic>
        <p:nvPicPr>
          <p:cNvPr id="8" name="Picture 7"/>
          <p:cNvPicPr>
            <a:picLocks noChangeAspect="1"/>
          </p:cNvPicPr>
          <p:nvPr/>
        </p:nvPicPr>
        <p:blipFill>
          <a:blip r:embed="rId3"/>
          <a:stretch>
            <a:fillRect/>
          </a:stretch>
        </p:blipFill>
        <p:spPr>
          <a:xfrm>
            <a:off x="5624542" y="-164950"/>
            <a:ext cx="3736189" cy="4981585"/>
          </a:xfrm>
          <a:prstGeom prst="rect">
            <a:avLst/>
          </a:prstGeom>
        </p:spPr>
      </p:pic>
      <p:pic>
        <p:nvPicPr>
          <p:cNvPr id="10" name="Picture 9"/>
          <p:cNvPicPr>
            <a:picLocks noChangeAspect="1"/>
          </p:cNvPicPr>
          <p:nvPr/>
        </p:nvPicPr>
        <p:blipFill>
          <a:blip r:embed="rId4"/>
          <a:stretch>
            <a:fillRect/>
          </a:stretch>
        </p:blipFill>
        <p:spPr>
          <a:xfrm>
            <a:off x="0" y="2961580"/>
            <a:ext cx="3962400" cy="3962400"/>
          </a:xfrm>
          <a:prstGeom prst="rect">
            <a:avLst/>
          </a:prstGeom>
        </p:spPr>
      </p:pic>
      <p:pic>
        <p:nvPicPr>
          <p:cNvPr id="11" name="Picture 10"/>
          <p:cNvPicPr>
            <a:picLocks noChangeAspect="1"/>
          </p:cNvPicPr>
          <p:nvPr/>
        </p:nvPicPr>
        <p:blipFill>
          <a:blip r:embed="rId5"/>
          <a:stretch>
            <a:fillRect/>
          </a:stretch>
        </p:blipFill>
        <p:spPr>
          <a:xfrm>
            <a:off x="4092485" y="2961581"/>
            <a:ext cx="3162679" cy="3896420"/>
          </a:xfrm>
          <a:prstGeom prst="rect">
            <a:avLst/>
          </a:prstGeom>
        </p:spPr>
      </p:pic>
      <p:sp>
        <p:nvSpPr>
          <p:cNvPr id="12" name="TextBox 11"/>
          <p:cNvSpPr txBox="1"/>
          <p:nvPr/>
        </p:nvSpPr>
        <p:spPr>
          <a:xfrm>
            <a:off x="395862" y="6284782"/>
            <a:ext cx="2061782" cy="461665"/>
          </a:xfrm>
          <a:prstGeom prst="rect">
            <a:avLst/>
          </a:prstGeom>
          <a:solidFill>
            <a:schemeClr val="bg1"/>
          </a:solidFill>
        </p:spPr>
        <p:txBody>
          <a:bodyPr wrap="square" rtlCol="0">
            <a:spAutoFit/>
          </a:bodyPr>
          <a:lstStyle/>
          <a:p>
            <a:r>
              <a:rPr lang="en-US" sz="2400" dirty="0" smtClean="0"/>
              <a:t>Sacred Spring</a:t>
            </a:r>
            <a:endParaRPr lang="en-US" sz="2400" dirty="0"/>
          </a:p>
        </p:txBody>
      </p:sp>
      <p:sp>
        <p:nvSpPr>
          <p:cNvPr id="13" name="TextBox 12"/>
          <p:cNvSpPr txBox="1"/>
          <p:nvPr/>
        </p:nvSpPr>
        <p:spPr>
          <a:xfrm>
            <a:off x="3876148" y="2226891"/>
            <a:ext cx="1510712" cy="646331"/>
          </a:xfrm>
          <a:prstGeom prst="rect">
            <a:avLst/>
          </a:prstGeom>
          <a:noFill/>
        </p:spPr>
        <p:txBody>
          <a:bodyPr wrap="none" rtlCol="0">
            <a:spAutoFit/>
          </a:bodyPr>
          <a:lstStyle/>
          <a:p>
            <a:r>
              <a:rPr lang="en-US" dirty="0" smtClean="0"/>
              <a:t>Plunge Pool in </a:t>
            </a:r>
          </a:p>
          <a:p>
            <a:r>
              <a:rPr lang="en-US" dirty="0" err="1" smtClean="0"/>
              <a:t>Frigidarium</a:t>
            </a:r>
            <a:endParaRPr lang="en-US" dirty="0"/>
          </a:p>
        </p:txBody>
      </p:sp>
      <p:sp>
        <p:nvSpPr>
          <p:cNvPr id="15" name="TextBox 14"/>
          <p:cNvSpPr txBox="1"/>
          <p:nvPr/>
        </p:nvSpPr>
        <p:spPr>
          <a:xfrm>
            <a:off x="7521378" y="6218800"/>
            <a:ext cx="1130087" cy="369332"/>
          </a:xfrm>
          <a:prstGeom prst="rect">
            <a:avLst/>
          </a:prstGeom>
          <a:noFill/>
        </p:spPr>
        <p:txBody>
          <a:bodyPr wrap="none" rtlCol="0">
            <a:spAutoFit/>
          </a:bodyPr>
          <a:lstStyle/>
          <a:p>
            <a:r>
              <a:rPr lang="en-US" dirty="0" smtClean="0"/>
              <a:t>Main Pool</a:t>
            </a:r>
            <a:endParaRPr lang="en-US" dirty="0"/>
          </a:p>
        </p:txBody>
      </p:sp>
      <p:sp>
        <p:nvSpPr>
          <p:cNvPr id="16" name="TextBox 15"/>
          <p:cNvSpPr txBox="1"/>
          <p:nvPr/>
        </p:nvSpPr>
        <p:spPr>
          <a:xfrm>
            <a:off x="7315003" y="5000625"/>
            <a:ext cx="1958627" cy="369332"/>
          </a:xfrm>
          <a:prstGeom prst="rect">
            <a:avLst/>
          </a:prstGeom>
          <a:noFill/>
        </p:spPr>
        <p:txBody>
          <a:bodyPr wrap="square" rtlCol="0">
            <a:spAutoFit/>
          </a:bodyPr>
          <a:lstStyle/>
          <a:p>
            <a:r>
              <a:rPr lang="en-US" dirty="0" smtClean="0"/>
              <a:t>Spring overflow</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of the Baths</a:t>
            </a:r>
            <a:endParaRPr lang="en-US" dirty="0"/>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 y="1778000"/>
            <a:ext cx="9136511" cy="4648200"/>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Health is to be clean!</a:t>
            </a:r>
            <a:br>
              <a:rPr lang="en-US" dirty="0" smtClean="0"/>
            </a:br>
            <a:r>
              <a:rPr lang="en-US" dirty="0" smtClean="0"/>
              <a:t>Roman Baths at </a:t>
            </a:r>
            <a:r>
              <a:rPr lang="en-US" dirty="0" err="1" smtClean="0"/>
              <a:t>Sabratha</a:t>
            </a:r>
            <a:endParaRPr lang="en-US" dirty="0"/>
          </a:p>
        </p:txBody>
      </p:sp>
      <p:pic>
        <p:nvPicPr>
          <p:cNvPr id="6" name="Content Placeholder 5" descr="682px-Public_bath_sign_-_Sabratha_(cropped).jpg"/>
          <p:cNvPicPr>
            <a:picLocks noGrp="1" noChangeAspect="1"/>
          </p:cNvPicPr>
          <p:nvPr>
            <p:ph idx="1"/>
          </p:nvPr>
        </p:nvPicPr>
        <p:blipFill>
          <a:blip r:embed="rId2"/>
          <a:srcRect l="-29851" r="-29851"/>
          <a:stretch>
            <a:fillRect/>
          </a:stretch>
        </p:blipFill>
        <p:spPr/>
      </p:pic>
      <p:sp>
        <p:nvSpPr>
          <p:cNvPr id="7" name="TextBox 6"/>
          <p:cNvSpPr txBox="1"/>
          <p:nvPr/>
        </p:nvSpPr>
        <p:spPr>
          <a:xfrm>
            <a:off x="10191750" y="4111625"/>
            <a:ext cx="184666" cy="369332"/>
          </a:xfrm>
          <a:prstGeom prst="rect">
            <a:avLst/>
          </a:prstGeom>
          <a:noFill/>
        </p:spPr>
        <p:txBody>
          <a:bodyPr wrap="none" rtlCol="0">
            <a:spAutoFit/>
          </a:bodyPr>
          <a:lstStyle/>
          <a:p>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3500" y="84138"/>
            <a:ext cx="6350000" cy="2451100"/>
          </a:xfrm>
          <a:prstGeom prst="rect">
            <a:avLst/>
          </a:prstGeom>
        </p:spPr>
      </p:pic>
      <p:pic>
        <p:nvPicPr>
          <p:cNvPr id="8" name="Picture 7"/>
          <p:cNvPicPr>
            <a:picLocks noChangeAspect="1"/>
          </p:cNvPicPr>
          <p:nvPr/>
        </p:nvPicPr>
        <p:blipFill>
          <a:blip r:embed="rId3"/>
          <a:stretch>
            <a:fillRect/>
          </a:stretch>
        </p:blipFill>
        <p:spPr>
          <a:xfrm>
            <a:off x="2670175" y="2449437"/>
            <a:ext cx="6743700" cy="4424438"/>
          </a:xfrm>
          <a:prstGeom prst="rect">
            <a:avLst/>
          </a:prstGeom>
        </p:spPr>
      </p:pic>
      <p:sp>
        <p:nvSpPr>
          <p:cNvPr id="9" name="TextBox 8"/>
          <p:cNvSpPr txBox="1"/>
          <p:nvPr/>
        </p:nvSpPr>
        <p:spPr>
          <a:xfrm>
            <a:off x="222249" y="3254375"/>
            <a:ext cx="2447926" cy="1384995"/>
          </a:xfrm>
          <a:prstGeom prst="rect">
            <a:avLst/>
          </a:prstGeom>
          <a:noFill/>
        </p:spPr>
        <p:txBody>
          <a:bodyPr wrap="square" rtlCol="0">
            <a:spAutoFit/>
          </a:bodyPr>
          <a:lstStyle/>
          <a:p>
            <a:r>
              <a:rPr lang="en-US" sz="2800" dirty="0" smtClean="0"/>
              <a:t>Hunting Baths </a:t>
            </a:r>
          </a:p>
          <a:p>
            <a:r>
              <a:rPr lang="en-US" sz="2800" dirty="0" smtClean="0"/>
              <a:t> </a:t>
            </a:r>
            <a:r>
              <a:rPr lang="en-US" sz="2800" dirty="0" err="1" smtClean="0"/>
              <a:t>Lepcis</a:t>
            </a:r>
            <a:r>
              <a:rPr lang="en-US" sz="2800" dirty="0" smtClean="0"/>
              <a:t> Magna</a:t>
            </a:r>
          </a:p>
          <a:p>
            <a:r>
              <a:rPr lang="en-US" sz="2800" dirty="0" smtClean="0"/>
              <a:t>Early 3</a:t>
            </a:r>
            <a:r>
              <a:rPr lang="en-US" sz="2800" baseline="30000" dirty="0" smtClean="0"/>
              <a:t>rd</a:t>
            </a:r>
            <a:r>
              <a:rPr lang="en-US" sz="2800" dirty="0" smtClean="0"/>
              <a:t> </a:t>
            </a:r>
            <a:r>
              <a:rPr lang="en-US" sz="2800" dirty="0" err="1" smtClean="0"/>
              <a:t>c</a:t>
            </a:r>
            <a:r>
              <a:rPr lang="en-US" sz="2800" dirty="0" smtClean="0"/>
              <a:t>. </a:t>
            </a:r>
            <a:r>
              <a:rPr lang="en-US" sz="2800" smtClean="0"/>
              <a:t>AD</a:t>
            </a:r>
            <a:endParaRPr lang="en-US" sz="28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794250" y="274637"/>
            <a:ext cx="3892550" cy="1900237"/>
          </a:xfrm>
          <a:solidFill>
            <a:schemeClr val="bg1"/>
          </a:solidFill>
          <a:effectLst>
            <a:glow rad="101600">
              <a:schemeClr val="tx1">
                <a:alpha val="75000"/>
              </a:schemeClr>
            </a:glow>
          </a:effectLst>
        </p:spPr>
        <p:txBody>
          <a:bodyPr>
            <a:normAutofit fontScale="90000"/>
          </a:bodyPr>
          <a:lstStyle/>
          <a:p>
            <a:r>
              <a:rPr lang="en-US" dirty="0" smtClean="0"/>
              <a:t>A closer look: Mosaics &amp;</a:t>
            </a:r>
            <a:br>
              <a:rPr lang="en-US" dirty="0" smtClean="0"/>
            </a:br>
            <a:r>
              <a:rPr lang="en-US" dirty="0" smtClean="0"/>
              <a:t> Wall Painting</a:t>
            </a:r>
            <a:endParaRPr lang="en-US" dirty="0"/>
          </a:p>
        </p:txBody>
      </p:sp>
      <p:pic>
        <p:nvPicPr>
          <p:cNvPr id="5" name="Picture 4"/>
          <p:cNvPicPr>
            <a:picLocks noChangeAspect="1"/>
          </p:cNvPicPr>
          <p:nvPr/>
        </p:nvPicPr>
        <p:blipFill>
          <a:blip r:embed="rId2"/>
          <a:stretch>
            <a:fillRect/>
          </a:stretch>
        </p:blipFill>
        <p:spPr>
          <a:xfrm>
            <a:off x="3778250" y="3356165"/>
            <a:ext cx="5429250" cy="3507296"/>
          </a:xfrm>
          <a:prstGeom prst="rect">
            <a:avLst/>
          </a:prstGeom>
        </p:spPr>
      </p:pic>
      <p:pic>
        <p:nvPicPr>
          <p:cNvPr id="6" name="Picture 5"/>
          <p:cNvPicPr>
            <a:picLocks noChangeAspect="1"/>
          </p:cNvPicPr>
          <p:nvPr/>
        </p:nvPicPr>
        <p:blipFill>
          <a:blip r:embed="rId3"/>
          <a:stretch>
            <a:fillRect/>
          </a:stretch>
        </p:blipFill>
        <p:spPr>
          <a:xfrm>
            <a:off x="-111125" y="444500"/>
            <a:ext cx="4174817" cy="6397625"/>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06375" y="131763"/>
            <a:ext cx="3400425" cy="1852612"/>
          </a:xfrm>
          <a:solidFill>
            <a:schemeClr val="tx2">
              <a:lumMod val="20000"/>
              <a:lumOff val="80000"/>
            </a:schemeClr>
          </a:solidFill>
          <a:effectLst>
            <a:glow rad="101600">
              <a:schemeClr val="tx1">
                <a:alpha val="75000"/>
              </a:schemeClr>
            </a:glow>
          </a:effectLst>
        </p:spPr>
        <p:txBody>
          <a:bodyPr>
            <a:normAutofit fontScale="90000"/>
          </a:bodyPr>
          <a:lstStyle/>
          <a:p>
            <a:r>
              <a:rPr lang="en-US" dirty="0" smtClean="0"/>
              <a:t>Around the globe in hypocausts</a:t>
            </a:r>
            <a:endParaRPr lang="en-US" dirty="0"/>
          </a:p>
        </p:txBody>
      </p:sp>
      <p:pic>
        <p:nvPicPr>
          <p:cNvPr id="4" name="Picture 3"/>
          <p:cNvPicPr>
            <a:picLocks noChangeAspect="1"/>
          </p:cNvPicPr>
          <p:nvPr/>
        </p:nvPicPr>
        <p:blipFill>
          <a:blip r:embed="rId2"/>
          <a:stretch>
            <a:fillRect/>
          </a:stretch>
        </p:blipFill>
        <p:spPr>
          <a:xfrm>
            <a:off x="171449" y="3175001"/>
            <a:ext cx="3709015" cy="3678106"/>
          </a:xfrm>
          <a:prstGeom prst="rect">
            <a:avLst/>
          </a:prstGeom>
        </p:spPr>
      </p:pic>
      <p:sp>
        <p:nvSpPr>
          <p:cNvPr id="5" name="TextBox 4"/>
          <p:cNvSpPr txBox="1"/>
          <p:nvPr/>
        </p:nvSpPr>
        <p:spPr>
          <a:xfrm>
            <a:off x="206375" y="2742168"/>
            <a:ext cx="2568369" cy="369332"/>
          </a:xfrm>
          <a:prstGeom prst="rect">
            <a:avLst/>
          </a:prstGeom>
          <a:noFill/>
        </p:spPr>
        <p:txBody>
          <a:bodyPr wrap="square" rtlCol="0">
            <a:spAutoFit/>
          </a:bodyPr>
          <a:lstStyle/>
          <a:p>
            <a:r>
              <a:rPr lang="en-US" dirty="0" smtClean="0"/>
              <a:t>Hypocausts at Timgad</a:t>
            </a:r>
            <a:endParaRPr lang="en-US" dirty="0"/>
          </a:p>
        </p:txBody>
      </p:sp>
      <p:pic>
        <p:nvPicPr>
          <p:cNvPr id="6" name="Picture 2"/>
          <p:cNvPicPr>
            <a:picLocks noChangeAspect="1" noChangeArrowheads="1"/>
          </p:cNvPicPr>
          <p:nvPr/>
        </p:nvPicPr>
        <p:blipFill>
          <a:blip r:embed="rId3"/>
          <a:srcRect/>
          <a:stretch>
            <a:fillRect/>
          </a:stretch>
        </p:blipFill>
        <p:spPr bwMode="auto">
          <a:xfrm>
            <a:off x="4222749" y="131763"/>
            <a:ext cx="4826001" cy="3619368"/>
          </a:xfrm>
          <a:prstGeom prst="rect">
            <a:avLst/>
          </a:prstGeom>
          <a:noFill/>
          <a:ln w="9525">
            <a:noFill/>
            <a:miter lim="800000"/>
            <a:headEnd/>
            <a:tailEnd/>
          </a:ln>
          <a:effectLst/>
        </p:spPr>
      </p:pic>
      <p:sp>
        <p:nvSpPr>
          <p:cNvPr id="7" name="TextBox 6"/>
          <p:cNvSpPr txBox="1"/>
          <p:nvPr/>
        </p:nvSpPr>
        <p:spPr>
          <a:xfrm>
            <a:off x="6064250" y="3834884"/>
            <a:ext cx="2313454" cy="369332"/>
          </a:xfrm>
          <a:prstGeom prst="rect">
            <a:avLst/>
          </a:prstGeom>
          <a:noFill/>
        </p:spPr>
        <p:txBody>
          <a:bodyPr wrap="none" rtlCol="0">
            <a:spAutoFit/>
          </a:bodyPr>
          <a:lstStyle/>
          <a:p>
            <a:r>
              <a:rPr lang="en-US" dirty="0" smtClean="0"/>
              <a:t>Hypocausts in Ephesus</a:t>
            </a:r>
            <a:endParaRPr lang="en-US" dirty="0"/>
          </a:p>
        </p:txBody>
      </p:sp>
      <p:pic>
        <p:nvPicPr>
          <p:cNvPr id="8" name="Picture 7"/>
          <p:cNvPicPr>
            <a:picLocks noChangeAspect="1"/>
          </p:cNvPicPr>
          <p:nvPr/>
        </p:nvPicPr>
        <p:blipFill>
          <a:blip r:embed="rId4"/>
          <a:stretch>
            <a:fillRect/>
          </a:stretch>
        </p:blipFill>
        <p:spPr>
          <a:xfrm>
            <a:off x="5794375" y="4295775"/>
            <a:ext cx="3175000" cy="2514600"/>
          </a:xfrm>
          <a:prstGeom prst="rect">
            <a:avLst/>
          </a:prstGeom>
        </p:spPr>
      </p:pic>
      <p:sp>
        <p:nvSpPr>
          <p:cNvPr id="9" name="TextBox 8"/>
          <p:cNvSpPr txBox="1"/>
          <p:nvPr/>
        </p:nvSpPr>
        <p:spPr>
          <a:xfrm>
            <a:off x="3857625" y="6270625"/>
            <a:ext cx="1981507" cy="369332"/>
          </a:xfrm>
          <a:prstGeom prst="rect">
            <a:avLst/>
          </a:prstGeom>
          <a:noFill/>
        </p:spPr>
        <p:txBody>
          <a:bodyPr wrap="square" rtlCol="0">
            <a:spAutoFit/>
          </a:bodyPr>
          <a:lstStyle/>
          <a:p>
            <a:r>
              <a:rPr lang="en-US" dirty="0" smtClean="0"/>
              <a:t>Hypocausts at Bath</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Hypocausts worked</a:t>
            </a:r>
            <a:endParaRPr lang="en-US" dirty="0"/>
          </a:p>
        </p:txBody>
      </p:sp>
      <p:sp>
        <p:nvSpPr>
          <p:cNvPr id="3" name="Content Placeholder 2"/>
          <p:cNvSpPr>
            <a:spLocks noGrp="1"/>
          </p:cNvSpPr>
          <p:nvPr>
            <p:ph idx="1"/>
          </p:nvPr>
        </p:nvSpPr>
        <p:spPr/>
        <p:txBody>
          <a:bodyPr/>
          <a:lstStyle/>
          <a:p>
            <a:endParaRPr lang="en-US"/>
          </a:p>
        </p:txBody>
      </p:sp>
      <p:pic>
        <p:nvPicPr>
          <p:cNvPr id="4" name="Picture 3" descr="32.gif"/>
          <p:cNvPicPr>
            <a:picLocks noChangeAspect="1"/>
          </p:cNvPicPr>
          <p:nvPr/>
        </p:nvPicPr>
        <p:blipFill>
          <a:blip r:embed="rId2"/>
          <a:stretch>
            <a:fillRect/>
          </a:stretch>
        </p:blipFill>
        <p:spPr>
          <a:xfrm>
            <a:off x="254000" y="1714500"/>
            <a:ext cx="8890000" cy="5143500"/>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ps193219-1_1.jpg"/>
          <p:cNvPicPr>
            <a:picLocks noChangeAspect="1"/>
          </p:cNvPicPr>
          <p:nvPr/>
        </p:nvPicPr>
        <p:blipFill>
          <a:blip r:embed="rId2"/>
          <a:stretch>
            <a:fillRect/>
          </a:stretch>
        </p:blipFill>
        <p:spPr>
          <a:xfrm>
            <a:off x="0" y="-141196"/>
            <a:ext cx="4964020" cy="4964020"/>
          </a:xfrm>
          <a:prstGeom prst="rect">
            <a:avLst/>
          </a:prstGeom>
        </p:spPr>
      </p:pic>
      <p:pic>
        <p:nvPicPr>
          <p:cNvPr id="8" name="Picture 7"/>
          <p:cNvPicPr>
            <a:picLocks noChangeAspect="1"/>
          </p:cNvPicPr>
          <p:nvPr/>
        </p:nvPicPr>
        <p:blipFill>
          <a:blip r:embed="rId3"/>
          <a:stretch>
            <a:fillRect/>
          </a:stretch>
        </p:blipFill>
        <p:spPr>
          <a:xfrm>
            <a:off x="4964020" y="920750"/>
            <a:ext cx="4211730" cy="6317595"/>
          </a:xfrm>
          <a:prstGeom prst="rect">
            <a:avLst/>
          </a:prstGeom>
        </p:spPr>
      </p:pic>
      <p:sp>
        <p:nvSpPr>
          <p:cNvPr id="10" name="Title 1"/>
          <p:cNvSpPr txBox="1">
            <a:spLocks/>
          </p:cNvSpPr>
          <p:nvPr/>
        </p:nvSpPr>
        <p:spPr>
          <a:xfrm>
            <a:off x="203200" y="-111125"/>
            <a:ext cx="8229600" cy="1143000"/>
          </a:xfrm>
          <a:prstGeom prst="rect">
            <a:avLst/>
          </a:prstGeom>
          <a:solidFill>
            <a:schemeClr val="tx2">
              <a:lumMod val="20000"/>
              <a:lumOff val="80000"/>
            </a:schemeClr>
          </a:solidFill>
          <a:effectLst>
            <a:glow rad="101600">
              <a:schemeClr val="tx1">
                <a:alpha val="75000"/>
              </a:schemeClr>
            </a:glow>
          </a:effectLst>
        </p:spPr>
        <p:txBody>
          <a:bodyPr vert="horz" lIns="91440" tIns="45720" rIns="91440" bIns="45720" rtlCol="0" anchor="ctr">
            <a:normAutofit fontScale="90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Part</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5.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The Arch: Rome’s ultimate triumph</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15875" y="4016376"/>
            <a:ext cx="4979895" cy="2862323"/>
          </a:xfrm>
          <a:prstGeom prst="rect">
            <a:avLst/>
          </a:prstGeom>
          <a:solidFill>
            <a:schemeClr val="bg1"/>
          </a:solidFill>
          <a:effectLst>
            <a:glow rad="101600">
              <a:schemeClr val="tx1">
                <a:alpha val="75000"/>
              </a:schemeClr>
            </a:glow>
          </a:effectLst>
        </p:spPr>
        <p:txBody>
          <a:bodyPr wrap="square" rtlCol="0">
            <a:spAutoFit/>
          </a:bodyPr>
          <a:lstStyle/>
          <a:p>
            <a:r>
              <a:rPr lang="en-US" dirty="0" smtClean="0"/>
              <a:t> </a:t>
            </a:r>
            <a:r>
              <a:rPr lang="en-US" i="1" dirty="0" smtClean="0"/>
              <a:t>“The senate on learning of his achievement gave him the title </a:t>
            </a:r>
            <a:r>
              <a:rPr lang="en-US" i="1" dirty="0" err="1" smtClean="0"/>
              <a:t>Britannicus</a:t>
            </a:r>
            <a:r>
              <a:rPr lang="en-US" i="1" dirty="0" smtClean="0"/>
              <a:t> &amp; granted him permission to celebrate a triumph. They voted also that there should be an annual festival to commemorate the event and that two triumphal arches should be erected, one in the city and the other in Gaul, because it was from that country that he had set sail when </a:t>
            </a:r>
            <a:r>
              <a:rPr lang="en-US" i="1" dirty="0" err="1" smtClean="0"/>
              <a:t>hecrossed</a:t>
            </a:r>
            <a:r>
              <a:rPr lang="en-US" i="1" dirty="0" smtClean="0"/>
              <a:t> over to Britain</a:t>
            </a:r>
            <a:r>
              <a:rPr lang="en-US" dirty="0" smtClean="0"/>
              <a:t>." Cassius </a:t>
            </a:r>
            <a:r>
              <a:rPr lang="en-US" dirty="0" err="1" smtClean="0"/>
              <a:t>Dio</a:t>
            </a:r>
            <a:r>
              <a:rPr lang="en-US" dirty="0" smtClean="0"/>
              <a:t>, </a:t>
            </a:r>
            <a:r>
              <a:rPr lang="en-US" i="1" dirty="0" smtClean="0"/>
              <a:t>Roman History (LX.22.)</a:t>
            </a:r>
            <a:endParaRPr lang="en-GB" dirty="0" smtClean="0"/>
          </a:p>
          <a:p>
            <a:endParaRPr lang="en-US" dirty="0"/>
          </a:p>
        </p:txBody>
      </p:sp>
      <p:sp>
        <p:nvSpPr>
          <p:cNvPr id="12" name="TextBox 11"/>
          <p:cNvSpPr txBox="1"/>
          <p:nvPr/>
        </p:nvSpPr>
        <p:spPr>
          <a:xfrm>
            <a:off x="0" y="3429655"/>
            <a:ext cx="5344933" cy="523220"/>
          </a:xfrm>
          <a:prstGeom prst="rect">
            <a:avLst/>
          </a:prstGeom>
          <a:solidFill>
            <a:schemeClr val="bg1"/>
          </a:solidFill>
          <a:effectLst>
            <a:glow rad="101600">
              <a:schemeClr val="tx1">
                <a:alpha val="75000"/>
              </a:schemeClr>
            </a:glow>
          </a:effectLst>
        </p:spPr>
        <p:txBody>
          <a:bodyPr wrap="square" rtlCol="0">
            <a:spAutoFit/>
          </a:bodyPr>
          <a:lstStyle/>
          <a:p>
            <a:r>
              <a:rPr lang="en-US" sz="2800" dirty="0" smtClean="0"/>
              <a:t>The Arch of Claudius: what survives </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38125" y="0"/>
            <a:ext cx="8686800" cy="993728"/>
          </a:xfrm>
        </p:spPr>
        <p:txBody>
          <a:bodyPr>
            <a:normAutofit/>
          </a:bodyPr>
          <a:lstStyle/>
          <a:p>
            <a:r>
              <a:rPr lang="en-US" sz="3200" dirty="0" smtClean="0"/>
              <a:t>Urban Plans: Rome a case study in organic growth</a:t>
            </a:r>
            <a:endParaRPr lang="en-US" sz="3200" dirty="0"/>
          </a:p>
        </p:txBody>
      </p:sp>
      <p:sp>
        <p:nvSpPr>
          <p:cNvPr id="5" name="Content Placeholder 4"/>
          <p:cNvSpPr>
            <a:spLocks noGrp="1"/>
          </p:cNvSpPr>
          <p:nvPr>
            <p:ph idx="1"/>
          </p:nvPr>
        </p:nvSpPr>
        <p:spPr/>
        <p:txBody>
          <a:bodyPr/>
          <a:lstStyle/>
          <a:p>
            <a:endParaRPr lang="en-US"/>
          </a:p>
        </p:txBody>
      </p:sp>
      <p:pic>
        <p:nvPicPr>
          <p:cNvPr id="7" name="Picture 6" descr="roma_plan.jpg"/>
          <p:cNvPicPr>
            <a:picLocks noChangeAspect="1"/>
          </p:cNvPicPr>
          <p:nvPr/>
        </p:nvPicPr>
        <p:blipFill>
          <a:blip r:embed="rId2"/>
          <a:stretch>
            <a:fillRect/>
          </a:stretch>
        </p:blipFill>
        <p:spPr>
          <a:xfrm>
            <a:off x="889000" y="795334"/>
            <a:ext cx="7565191" cy="6015041"/>
          </a:xfrm>
          <a:prstGeom prst="rect">
            <a:avLst/>
          </a:prstGeom>
        </p:spPr>
      </p:pic>
      <p:cxnSp>
        <p:nvCxnSpPr>
          <p:cNvPr id="8" name="Straight Arrow Connector 7"/>
          <p:cNvCxnSpPr/>
          <p:nvPr/>
        </p:nvCxnSpPr>
        <p:spPr>
          <a:xfrm>
            <a:off x="3476625" y="3698875"/>
            <a:ext cx="158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rot="5400000" flipH="1" flipV="1">
            <a:off x="4333875" y="3700463"/>
            <a:ext cx="158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Up Arrow 14"/>
          <p:cNvSpPr/>
          <p:nvPr/>
        </p:nvSpPr>
        <p:spPr>
          <a:xfrm>
            <a:off x="3222625" y="3651250"/>
            <a:ext cx="484632" cy="3810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Up Arrow 15"/>
          <p:cNvSpPr/>
          <p:nvPr/>
        </p:nvSpPr>
        <p:spPr>
          <a:xfrm>
            <a:off x="4065588" y="4032250"/>
            <a:ext cx="484632" cy="34925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7222"/>
            <a:ext cx="8229600" cy="1143000"/>
          </a:xfrm>
        </p:spPr>
        <p:txBody>
          <a:bodyPr/>
          <a:lstStyle/>
          <a:p>
            <a:r>
              <a:rPr lang="en-US" dirty="0" smtClean="0"/>
              <a:t>Arch of Titus ca. 80 BC</a:t>
            </a:r>
            <a:endParaRPr lang="en-US" dirty="0"/>
          </a:p>
        </p:txBody>
      </p:sp>
      <p:pic>
        <p:nvPicPr>
          <p:cNvPr id="5" name="Picture 4"/>
          <p:cNvPicPr>
            <a:picLocks noChangeAspect="1"/>
          </p:cNvPicPr>
          <p:nvPr/>
        </p:nvPicPr>
        <p:blipFill>
          <a:blip r:embed="rId2"/>
          <a:stretch>
            <a:fillRect/>
          </a:stretch>
        </p:blipFill>
        <p:spPr>
          <a:xfrm>
            <a:off x="457200" y="765705"/>
            <a:ext cx="8299006" cy="6224255"/>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77479" y="793750"/>
            <a:ext cx="2609320" cy="2047874"/>
          </a:xfrm>
        </p:spPr>
        <p:txBody>
          <a:bodyPr/>
          <a:lstStyle/>
          <a:p>
            <a:r>
              <a:rPr lang="en-US" dirty="0" smtClean="0"/>
              <a:t>&lt; </a:t>
            </a:r>
            <a:r>
              <a:rPr lang="en-US" sz="3600" dirty="0" smtClean="0"/>
              <a:t>Siege of Jerusalem</a:t>
            </a:r>
            <a:endParaRPr lang="en-US" sz="3600" dirty="0"/>
          </a:p>
        </p:txBody>
      </p:sp>
      <p:pic>
        <p:nvPicPr>
          <p:cNvPr id="5" name="Picture 4"/>
          <p:cNvPicPr>
            <a:picLocks noChangeAspect="1"/>
          </p:cNvPicPr>
          <p:nvPr/>
        </p:nvPicPr>
        <p:blipFill>
          <a:blip r:embed="rId2"/>
          <a:stretch>
            <a:fillRect/>
          </a:stretch>
        </p:blipFill>
        <p:spPr>
          <a:xfrm>
            <a:off x="2236227" y="3611126"/>
            <a:ext cx="6860148" cy="3421499"/>
          </a:xfrm>
          <a:prstGeom prst="rect">
            <a:avLst/>
          </a:prstGeom>
        </p:spPr>
      </p:pic>
      <p:pic>
        <p:nvPicPr>
          <p:cNvPr id="6" name="Picture 5"/>
          <p:cNvPicPr>
            <a:picLocks noChangeAspect="1"/>
          </p:cNvPicPr>
          <p:nvPr/>
        </p:nvPicPr>
        <p:blipFill>
          <a:blip r:embed="rId3"/>
          <a:stretch>
            <a:fillRect/>
          </a:stretch>
        </p:blipFill>
        <p:spPr>
          <a:xfrm>
            <a:off x="-63499" y="-138112"/>
            <a:ext cx="6140978" cy="4605733"/>
          </a:xfrm>
          <a:prstGeom prst="rect">
            <a:avLst/>
          </a:prstGeom>
        </p:spPr>
      </p:pic>
      <p:sp>
        <p:nvSpPr>
          <p:cNvPr id="7" name="TextBox 6"/>
          <p:cNvSpPr txBox="1"/>
          <p:nvPr/>
        </p:nvSpPr>
        <p:spPr>
          <a:xfrm>
            <a:off x="142875" y="4857750"/>
            <a:ext cx="2116886" cy="1077218"/>
          </a:xfrm>
          <a:prstGeom prst="rect">
            <a:avLst/>
          </a:prstGeom>
          <a:noFill/>
        </p:spPr>
        <p:txBody>
          <a:bodyPr wrap="none" rtlCol="0">
            <a:spAutoFit/>
          </a:bodyPr>
          <a:lstStyle/>
          <a:p>
            <a:r>
              <a:rPr lang="en-US" sz="3200" dirty="0" smtClean="0"/>
              <a:t>Triumphant </a:t>
            </a:r>
          </a:p>
          <a:p>
            <a:r>
              <a:rPr lang="en-US" sz="3200" dirty="0" smtClean="0"/>
              <a:t>Return</a:t>
            </a:r>
            <a:endParaRPr lang="en-US" sz="3200"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5737"/>
            <a:ext cx="8229600" cy="1143000"/>
          </a:xfrm>
        </p:spPr>
        <p:txBody>
          <a:bodyPr/>
          <a:lstStyle/>
          <a:p>
            <a:r>
              <a:rPr lang="en-US" dirty="0" smtClean="0"/>
              <a:t>Arch of Constantine ca. 312-315 AD</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26167" y="766763"/>
            <a:ext cx="8135208" cy="6091237"/>
          </a:xfrm>
          <a:prstGeom prst="rect">
            <a:avLst/>
          </a:prstGeom>
        </p:spPr>
      </p:pic>
      <p:cxnSp>
        <p:nvCxnSpPr>
          <p:cNvPr id="6" name="Straight Connector 5"/>
          <p:cNvCxnSpPr/>
          <p:nvPr/>
        </p:nvCxnSpPr>
        <p:spPr>
          <a:xfrm>
            <a:off x="1714500" y="3921125"/>
            <a:ext cx="1333500" cy="3175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5794375" y="3937000"/>
            <a:ext cx="1444625"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714500" y="2222500"/>
            <a:ext cx="1333500"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5794375" y="2238375"/>
            <a:ext cx="1222375"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4025" y="0"/>
            <a:ext cx="8229600" cy="2860675"/>
          </a:xfrm>
        </p:spPr>
        <p:txBody>
          <a:bodyPr>
            <a:normAutofit fontScale="62500" lnSpcReduction="20000"/>
          </a:bodyPr>
          <a:lstStyle/>
          <a:p>
            <a:pPr>
              <a:buNone/>
            </a:pPr>
            <a:r>
              <a:rPr lang="en-US" b="1" dirty="0" smtClean="0"/>
              <a:t>   IMP · CAES · FL · CONSTANTINO · MAXIMO · P · F · AVGUSTO · S · P · Q · R · QVOD · INSTINCTV · DIVINITATIS · MENTIS · MAGNITVDINE · CVM · EXERCITV · SVO · TAM · DE · TYRANNO · QVAM · DE · OMNI · EIVS · FACTIONE · VNO · TEMPORE · IVSTIS · REM-PVBLICAM · VLTVS · EST · ARMIS · ARCVM · TRIVMPHIS · INSIGNEM · DICAVIT</a:t>
            </a:r>
            <a:endParaRPr lang="en-GB" dirty="0" smtClean="0"/>
          </a:p>
          <a:p>
            <a:pPr>
              <a:buNone/>
            </a:pPr>
            <a:r>
              <a:rPr lang="en-US" i="1" dirty="0" smtClean="0"/>
              <a:t>   To the Emperor Caesar Flavius </a:t>
            </a:r>
            <a:r>
              <a:rPr lang="en-US" i="1" dirty="0" err="1" smtClean="0"/>
              <a:t>Constantinus</a:t>
            </a:r>
            <a:r>
              <a:rPr lang="en-US" i="1" dirty="0" smtClean="0"/>
              <a:t>, the greatest, pious, and blessed Augustus: because he, </a:t>
            </a:r>
            <a:r>
              <a:rPr lang="en-US" b="1" i="1" dirty="0" smtClean="0"/>
              <a:t>inspired by the divine</a:t>
            </a:r>
            <a:r>
              <a:rPr lang="en-US" i="1" dirty="0" smtClean="0"/>
              <a:t>, and by the greatness of his mind, has delivered the state from the tyrant and all of his followers at the same time, with his army and just force of arms, the Senate and People of Rome have dedicated this arch, decorated with triumphs.</a:t>
            </a:r>
            <a:endParaRPr lang="en-GB" dirty="0" smtClean="0"/>
          </a:p>
          <a:p>
            <a:endParaRPr lang="en-US" dirty="0"/>
          </a:p>
        </p:txBody>
      </p:sp>
      <p:pic>
        <p:nvPicPr>
          <p:cNvPr id="4" name="Picture 3"/>
          <p:cNvPicPr>
            <a:picLocks noChangeAspect="1"/>
          </p:cNvPicPr>
          <p:nvPr/>
        </p:nvPicPr>
        <p:blipFill>
          <a:blip r:embed="rId2"/>
          <a:stretch>
            <a:fillRect/>
          </a:stretch>
        </p:blipFill>
        <p:spPr>
          <a:xfrm>
            <a:off x="-366396" y="2781934"/>
            <a:ext cx="5392420" cy="4044315"/>
          </a:xfrm>
          <a:prstGeom prst="rect">
            <a:avLst/>
          </a:prstGeom>
        </p:spPr>
      </p:pic>
      <p:pic>
        <p:nvPicPr>
          <p:cNvPr id="6" name="Picture 5"/>
          <p:cNvPicPr>
            <a:picLocks noChangeAspect="1"/>
          </p:cNvPicPr>
          <p:nvPr/>
        </p:nvPicPr>
        <p:blipFill>
          <a:blip r:embed="rId3"/>
          <a:stretch>
            <a:fillRect/>
          </a:stretch>
        </p:blipFill>
        <p:spPr>
          <a:xfrm>
            <a:off x="4286250" y="2781934"/>
            <a:ext cx="5238750" cy="4044315"/>
          </a:xfrm>
          <a:prstGeom prst="rect">
            <a:avLst/>
          </a:prstGeom>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18"/>
            <a:ext cx="8229600" cy="1143000"/>
          </a:xfrm>
          <a:solidFill>
            <a:schemeClr val="tx2">
              <a:lumMod val="20000"/>
              <a:lumOff val="80000"/>
            </a:schemeClr>
          </a:solidFill>
          <a:ln>
            <a:solidFill>
              <a:schemeClr val="tx2">
                <a:lumMod val="20000"/>
                <a:lumOff val="80000"/>
              </a:schemeClr>
            </a:solidFill>
          </a:ln>
        </p:spPr>
        <p:txBody>
          <a:bodyPr>
            <a:normAutofit fontScale="90000"/>
          </a:bodyPr>
          <a:lstStyle/>
          <a:p>
            <a:r>
              <a:rPr lang="en-US" dirty="0" smtClean="0"/>
              <a:t>Arches in the Provinces</a:t>
            </a:r>
            <a:br>
              <a:rPr lang="en-US" dirty="0" smtClean="0"/>
            </a:br>
            <a:r>
              <a:rPr lang="en-US" sz="3111" dirty="0" smtClean="0"/>
              <a:t>Arch at Orange: </a:t>
            </a:r>
            <a:r>
              <a:rPr lang="en-US" sz="3111" i="1" dirty="0" smtClean="0"/>
              <a:t>What is the theme of its decoration? </a:t>
            </a:r>
            <a:endParaRPr lang="en-US" sz="3111" i="1" dirty="0"/>
          </a:p>
        </p:txBody>
      </p:sp>
      <p:pic>
        <p:nvPicPr>
          <p:cNvPr id="4" name="Picture 3" descr="ARCH ORANGE.JPG"/>
          <p:cNvPicPr>
            <a:picLocks noChangeAspect="1"/>
          </p:cNvPicPr>
          <p:nvPr/>
        </p:nvPicPr>
        <p:blipFill>
          <a:blip r:embed="rId2"/>
          <a:stretch>
            <a:fillRect/>
          </a:stretch>
        </p:blipFill>
        <p:spPr>
          <a:xfrm>
            <a:off x="775218" y="1204596"/>
            <a:ext cx="7537872" cy="5653404"/>
          </a:xfrm>
          <a:prstGeom prst="rect">
            <a:avLst/>
          </a:prstGeom>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08"/>
            <a:ext cx="8229600" cy="1143000"/>
          </a:xfrm>
          <a:solidFill>
            <a:schemeClr val="tx2">
              <a:lumMod val="20000"/>
              <a:lumOff val="80000"/>
            </a:schemeClr>
          </a:solidFill>
        </p:spPr>
        <p:txBody>
          <a:bodyPr>
            <a:normAutofit fontScale="90000"/>
          </a:bodyPr>
          <a:lstStyle/>
          <a:p>
            <a:r>
              <a:rPr lang="en-US" dirty="0" smtClean="0"/>
              <a:t>Arch of </a:t>
            </a:r>
            <a:r>
              <a:rPr lang="en-US" dirty="0" err="1" smtClean="0"/>
              <a:t>Mithridates</a:t>
            </a:r>
            <a:r>
              <a:rPr lang="en-US" dirty="0" smtClean="0"/>
              <a:t> &amp; </a:t>
            </a:r>
            <a:r>
              <a:rPr lang="en-US" dirty="0" err="1" smtClean="0"/>
              <a:t>Mazeus</a:t>
            </a:r>
            <a:r>
              <a:rPr lang="en-US" dirty="0" smtClean="0"/>
              <a:t>: Ephesus ca. 3BC </a:t>
            </a:r>
            <a:endParaRPr lang="en-US" dirty="0"/>
          </a:p>
        </p:txBody>
      </p:sp>
      <p:sp>
        <p:nvSpPr>
          <p:cNvPr id="3" name="Content Placeholder 2"/>
          <p:cNvSpPr>
            <a:spLocks noGrp="1"/>
          </p:cNvSpPr>
          <p:nvPr>
            <p:ph idx="1"/>
          </p:nvPr>
        </p:nvSpPr>
        <p:spPr/>
        <p:txBody>
          <a:bodyPr/>
          <a:lstStyle/>
          <a:p>
            <a:endParaRPr lang="en-US"/>
          </a:p>
        </p:txBody>
      </p:sp>
      <p:pic>
        <p:nvPicPr>
          <p:cNvPr id="82946" name="Picture 2"/>
          <p:cNvPicPr>
            <a:picLocks noChangeAspect="1" noChangeArrowheads="1"/>
          </p:cNvPicPr>
          <p:nvPr/>
        </p:nvPicPr>
        <p:blipFill>
          <a:blip r:embed="rId2"/>
          <a:srcRect/>
          <a:stretch>
            <a:fillRect/>
          </a:stretch>
        </p:blipFill>
        <p:spPr bwMode="auto">
          <a:xfrm>
            <a:off x="702100" y="1167040"/>
            <a:ext cx="7918724" cy="562452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362"/>
            <a:ext cx="8229600" cy="1143000"/>
          </a:xfrm>
        </p:spPr>
        <p:txBody>
          <a:bodyPr/>
          <a:lstStyle/>
          <a:p>
            <a:r>
              <a:rPr lang="en-US" dirty="0" smtClean="0"/>
              <a:t>Latin Inscriptions </a:t>
            </a:r>
            <a:r>
              <a:rPr lang="en-US" i="1" dirty="0" err="1" smtClean="0"/>
              <a:t>IvE</a:t>
            </a:r>
            <a:r>
              <a:rPr lang="en-US" dirty="0" smtClean="0"/>
              <a:t> VII.1 3006</a:t>
            </a:r>
            <a:endParaRPr lang="en-US" dirty="0"/>
          </a:p>
        </p:txBody>
      </p:sp>
      <p:sp>
        <p:nvSpPr>
          <p:cNvPr id="6" name="Content Placeholder 5"/>
          <p:cNvSpPr>
            <a:spLocks noGrp="1"/>
          </p:cNvSpPr>
          <p:nvPr>
            <p:ph idx="1"/>
          </p:nvPr>
        </p:nvSpPr>
        <p:spPr>
          <a:xfrm>
            <a:off x="219075" y="1417638"/>
            <a:ext cx="8229600" cy="4525963"/>
          </a:xfrm>
        </p:spPr>
        <p:txBody>
          <a:bodyPr/>
          <a:lstStyle/>
          <a:p>
            <a:endParaRPr lang="en-US" dirty="0"/>
          </a:p>
        </p:txBody>
      </p:sp>
      <p:pic>
        <p:nvPicPr>
          <p:cNvPr id="8" name="Picture 7"/>
          <p:cNvPicPr/>
          <p:nvPr/>
        </p:nvPicPr>
        <p:blipFill>
          <a:blip r:embed="rId2"/>
          <a:srcRect/>
          <a:stretch>
            <a:fillRect/>
          </a:stretch>
        </p:blipFill>
        <p:spPr bwMode="auto">
          <a:xfrm>
            <a:off x="0" y="3639514"/>
            <a:ext cx="9144000" cy="2333625"/>
          </a:xfrm>
          <a:prstGeom prst="rect">
            <a:avLst/>
          </a:prstGeom>
          <a:noFill/>
          <a:ln w="9525">
            <a:noFill/>
            <a:miter lim="800000"/>
            <a:headEnd/>
            <a:tailEnd/>
          </a:ln>
        </p:spPr>
      </p:pic>
      <p:pic>
        <p:nvPicPr>
          <p:cNvPr id="9" name="Picture 8"/>
          <p:cNvPicPr/>
          <p:nvPr/>
        </p:nvPicPr>
        <p:blipFill>
          <a:blip r:embed="rId3"/>
          <a:srcRect/>
          <a:stretch>
            <a:fillRect/>
          </a:stretch>
        </p:blipFill>
        <p:spPr bwMode="auto">
          <a:xfrm>
            <a:off x="0" y="703263"/>
            <a:ext cx="9042916" cy="2636773"/>
          </a:xfrm>
          <a:prstGeom prst="rect">
            <a:avLst/>
          </a:prstGeom>
          <a:noFill/>
          <a:ln w="9525">
            <a:noFill/>
            <a:miter lim="800000"/>
            <a:headEnd/>
            <a:tailEnd/>
          </a:ln>
        </p:spPr>
      </p:pic>
      <p:sp>
        <p:nvSpPr>
          <p:cNvPr id="7" name="TextBox 6"/>
          <p:cNvSpPr txBox="1"/>
          <p:nvPr/>
        </p:nvSpPr>
        <p:spPr>
          <a:xfrm>
            <a:off x="11862" y="2713226"/>
            <a:ext cx="9219993" cy="923330"/>
          </a:xfrm>
          <a:prstGeom prst="rect">
            <a:avLst/>
          </a:prstGeom>
          <a:solidFill>
            <a:schemeClr val="bg1"/>
          </a:solidFill>
          <a:effectLst>
            <a:glow rad="101600">
              <a:schemeClr val="tx1">
                <a:alpha val="75000"/>
              </a:schemeClr>
            </a:glow>
          </a:effectLst>
        </p:spPr>
        <p:txBody>
          <a:bodyPr wrap="none" rtlCol="0">
            <a:spAutoFit/>
          </a:bodyPr>
          <a:lstStyle/>
          <a:p>
            <a:r>
              <a:rPr lang="en-GB" dirty="0" smtClean="0"/>
              <a:t>To Emperor Augustus, son of divine Caesar, </a:t>
            </a:r>
            <a:r>
              <a:rPr lang="en-GB" i="1" dirty="0" err="1" smtClean="0"/>
              <a:t>pontifex</a:t>
            </a:r>
            <a:r>
              <a:rPr lang="en-GB" i="1" dirty="0" smtClean="0"/>
              <a:t> </a:t>
            </a:r>
            <a:r>
              <a:rPr lang="en-GB" i="1" dirty="0" err="1" smtClean="0"/>
              <a:t>maximus</a:t>
            </a:r>
            <a:r>
              <a:rPr lang="en-GB" dirty="0" smtClean="0"/>
              <a:t>, consul for the 12</a:t>
            </a:r>
            <a:r>
              <a:rPr lang="en-GB" baseline="30000" dirty="0" smtClean="0"/>
              <a:t>th</a:t>
            </a:r>
            <a:r>
              <a:rPr lang="en-GB" dirty="0" smtClean="0"/>
              <a:t> time, </a:t>
            </a:r>
            <a:r>
              <a:rPr lang="en-GB" i="1" dirty="0" smtClean="0"/>
              <a:t>tribune </a:t>
            </a:r>
          </a:p>
          <a:p>
            <a:r>
              <a:rPr lang="en-GB" i="1" dirty="0" err="1" smtClean="0"/>
              <a:t>potestas</a:t>
            </a:r>
            <a:r>
              <a:rPr lang="en-GB" dirty="0" smtClean="0"/>
              <a:t> for the 20</a:t>
            </a:r>
            <a:r>
              <a:rPr lang="en-GB" baseline="30000" dirty="0" smtClean="0"/>
              <a:t>th</a:t>
            </a:r>
            <a:r>
              <a:rPr lang="en-GB" dirty="0" smtClean="0"/>
              <a:t> time, and </a:t>
            </a:r>
            <a:r>
              <a:rPr lang="en-GB" dirty="0" err="1" smtClean="0"/>
              <a:t>Livia</a:t>
            </a:r>
            <a:r>
              <a:rPr lang="en-GB" dirty="0" smtClean="0"/>
              <a:t> (wife of) Caesar Augustus.  </a:t>
            </a:r>
            <a:r>
              <a:rPr lang="en-GB" dirty="0" err="1" smtClean="0"/>
              <a:t>Mazeus</a:t>
            </a:r>
            <a:r>
              <a:rPr lang="en-GB" dirty="0" smtClean="0"/>
              <a:t> (set up this monument)</a:t>
            </a:r>
          </a:p>
          <a:p>
            <a:r>
              <a:rPr lang="en-GB" dirty="0" smtClean="0"/>
              <a:t> for his patron</a:t>
            </a:r>
          </a:p>
        </p:txBody>
      </p:sp>
      <p:sp>
        <p:nvSpPr>
          <p:cNvPr id="10" name="TextBox 9"/>
          <p:cNvSpPr txBox="1"/>
          <p:nvPr/>
        </p:nvSpPr>
        <p:spPr>
          <a:xfrm>
            <a:off x="-49480" y="5608486"/>
            <a:ext cx="9308145" cy="1200329"/>
          </a:xfrm>
          <a:prstGeom prst="rect">
            <a:avLst/>
          </a:prstGeom>
          <a:solidFill>
            <a:schemeClr val="bg1"/>
          </a:solidFill>
          <a:effectLst>
            <a:glow rad="101600">
              <a:schemeClr val="tx1">
                <a:alpha val="75000"/>
              </a:schemeClr>
            </a:glow>
          </a:effectLst>
        </p:spPr>
        <p:txBody>
          <a:bodyPr wrap="square" rtlCol="0">
            <a:spAutoFit/>
          </a:bodyPr>
          <a:lstStyle/>
          <a:p>
            <a:r>
              <a:rPr lang="en-GB" dirty="0" smtClean="0"/>
              <a:t>Marcus Agrippa, son of </a:t>
            </a:r>
            <a:r>
              <a:rPr lang="en-GB" dirty="0" err="1" smtClean="0"/>
              <a:t>Lucius</a:t>
            </a:r>
            <a:r>
              <a:rPr lang="en-GB" dirty="0" smtClean="0"/>
              <a:t>, consul for the third time, holder of </a:t>
            </a:r>
            <a:r>
              <a:rPr lang="en-GB" dirty="0" err="1" smtClean="0"/>
              <a:t>Imperium</a:t>
            </a:r>
            <a:r>
              <a:rPr lang="en-GB" dirty="0" smtClean="0"/>
              <a:t>, </a:t>
            </a:r>
            <a:r>
              <a:rPr lang="en-GB" i="1" dirty="0" smtClean="0"/>
              <a:t>tribune </a:t>
            </a:r>
            <a:r>
              <a:rPr lang="en-GB" i="1" dirty="0" err="1" smtClean="0"/>
              <a:t>potestas</a:t>
            </a:r>
            <a:r>
              <a:rPr lang="en-GB" dirty="0" smtClean="0"/>
              <a:t>  </a:t>
            </a:r>
          </a:p>
          <a:p>
            <a:r>
              <a:rPr lang="en-GB" dirty="0" smtClean="0"/>
              <a:t>for the 3</a:t>
            </a:r>
            <a:r>
              <a:rPr lang="en-GB" baseline="30000" dirty="0" smtClean="0"/>
              <a:t>rd</a:t>
            </a:r>
            <a:r>
              <a:rPr lang="en-GB" dirty="0" smtClean="0"/>
              <a:t> time, and to Julia the daughter of Caesar Augustus, </a:t>
            </a:r>
            <a:r>
              <a:rPr lang="en-GB" dirty="0" err="1" smtClean="0"/>
              <a:t>Mithridates</a:t>
            </a:r>
            <a:r>
              <a:rPr lang="en-GB" dirty="0" smtClean="0"/>
              <a:t> (Set up this monument)</a:t>
            </a:r>
          </a:p>
          <a:p>
            <a:r>
              <a:rPr lang="en-GB" dirty="0" smtClean="0"/>
              <a:t>for his patron.</a:t>
            </a:r>
          </a:p>
          <a:p>
            <a:r>
              <a:rPr lang="en-GB" dirty="0" smtClean="0"/>
              <a:t> </a:t>
            </a:r>
            <a:endParaRPr lang="en-GB"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Inscription</a:t>
            </a:r>
            <a:endParaRPr lang="en-US" dirty="0"/>
          </a:p>
        </p:txBody>
      </p:sp>
      <p:pic>
        <p:nvPicPr>
          <p:cNvPr id="4" name="Picture 3"/>
          <p:cNvPicPr/>
          <p:nvPr/>
        </p:nvPicPr>
        <p:blipFill>
          <a:blip r:embed="rId2"/>
          <a:srcRect/>
          <a:stretch>
            <a:fillRect/>
          </a:stretch>
        </p:blipFill>
        <p:spPr bwMode="auto">
          <a:xfrm>
            <a:off x="223280" y="1600201"/>
            <a:ext cx="8920720" cy="3250336"/>
          </a:xfrm>
          <a:prstGeom prst="rect">
            <a:avLst/>
          </a:prstGeom>
          <a:noFill/>
          <a:ln w="9525">
            <a:noFill/>
            <a:miter lim="800000"/>
            <a:headEnd/>
            <a:tailEnd/>
          </a:ln>
        </p:spPr>
      </p:pic>
      <p:sp>
        <p:nvSpPr>
          <p:cNvPr id="5" name="TextBox 4"/>
          <p:cNvSpPr txBox="1"/>
          <p:nvPr/>
        </p:nvSpPr>
        <p:spPr>
          <a:xfrm>
            <a:off x="301625" y="5159375"/>
            <a:ext cx="8733180" cy="707886"/>
          </a:xfrm>
          <a:prstGeom prst="rect">
            <a:avLst/>
          </a:prstGeom>
          <a:solidFill>
            <a:schemeClr val="bg1"/>
          </a:solidFill>
          <a:effectLst>
            <a:glow rad="101600">
              <a:schemeClr val="tx1">
                <a:alpha val="75000"/>
              </a:schemeClr>
            </a:glow>
          </a:effectLst>
        </p:spPr>
        <p:txBody>
          <a:bodyPr wrap="none" rtlCol="0">
            <a:spAutoFit/>
          </a:bodyPr>
          <a:lstStyle/>
          <a:p>
            <a:r>
              <a:rPr lang="en-GB" sz="2000" dirty="0" err="1" smtClean="0"/>
              <a:t>Mazeus</a:t>
            </a:r>
            <a:r>
              <a:rPr lang="en-GB" sz="2000" dirty="0" smtClean="0"/>
              <a:t> and </a:t>
            </a:r>
            <a:r>
              <a:rPr lang="en-GB" sz="2000" dirty="0" err="1" smtClean="0"/>
              <a:t>Mithridates</a:t>
            </a:r>
            <a:r>
              <a:rPr lang="en-GB" sz="2000" dirty="0" smtClean="0"/>
              <a:t> ( set up this monument) for their patrons and the </a:t>
            </a:r>
            <a:r>
              <a:rPr lang="en-GB" sz="2000" i="1" dirty="0" smtClean="0"/>
              <a:t>Demos.</a:t>
            </a:r>
            <a:endParaRPr lang="en-GB" sz="2000" dirty="0" smtClean="0"/>
          </a:p>
          <a:p>
            <a:endParaRPr lang="en-US" sz="20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8"/>
            <a:ext cx="8229600" cy="1143000"/>
          </a:xfrm>
        </p:spPr>
        <p:txBody>
          <a:bodyPr/>
          <a:lstStyle/>
          <a:p>
            <a:r>
              <a:rPr lang="en-US" dirty="0" smtClean="0"/>
              <a:t>The Arch at Timgad ca. AD 100</a:t>
            </a:r>
            <a:endParaRPr lang="en-US" dirty="0"/>
          </a:p>
        </p:txBody>
      </p:sp>
      <p:pic>
        <p:nvPicPr>
          <p:cNvPr id="5" name="Picture 4" descr="Timgad_The-Arch-of-Trajan_15132.jpg"/>
          <p:cNvPicPr>
            <a:picLocks noChangeAspect="1"/>
          </p:cNvPicPr>
          <p:nvPr/>
        </p:nvPicPr>
        <p:blipFill>
          <a:blip r:embed="rId2"/>
          <a:stretch>
            <a:fillRect/>
          </a:stretch>
        </p:blipFill>
        <p:spPr>
          <a:xfrm>
            <a:off x="635001" y="939799"/>
            <a:ext cx="7797800" cy="5778983"/>
          </a:xfrm>
          <a:prstGeom prst="rect">
            <a:avLst/>
          </a:prstGeom>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4232"/>
            <a:ext cx="8229600" cy="1143000"/>
          </a:xfrm>
        </p:spPr>
        <p:txBody>
          <a:bodyPr>
            <a:normAutofit fontScale="90000"/>
          </a:bodyPr>
          <a:lstStyle/>
          <a:p>
            <a:r>
              <a:rPr lang="en-US" dirty="0" smtClean="0"/>
              <a:t>The </a:t>
            </a:r>
            <a:r>
              <a:rPr lang="en-US" dirty="0" err="1" smtClean="0"/>
              <a:t>Propylon</a:t>
            </a:r>
            <a:r>
              <a:rPr lang="en-US" dirty="0" smtClean="0"/>
              <a:t>: Where East Meets West </a:t>
            </a:r>
            <a:endParaRPr lang="en-US" dirty="0"/>
          </a:p>
        </p:txBody>
      </p:sp>
      <p:pic>
        <p:nvPicPr>
          <p:cNvPr id="6" name="Picture 5" descr="20051220-145953_Syria_Palmyra_Tetrapylon.jpg"/>
          <p:cNvPicPr>
            <a:picLocks noChangeAspect="1"/>
          </p:cNvPicPr>
          <p:nvPr/>
        </p:nvPicPr>
        <p:blipFill>
          <a:blip r:embed="rId2"/>
          <a:stretch>
            <a:fillRect/>
          </a:stretch>
        </p:blipFill>
        <p:spPr>
          <a:xfrm>
            <a:off x="-791384" y="662134"/>
            <a:ext cx="5740443" cy="4305332"/>
          </a:xfrm>
          <a:prstGeom prst="rect">
            <a:avLst/>
          </a:prstGeom>
        </p:spPr>
      </p:pic>
      <p:pic>
        <p:nvPicPr>
          <p:cNvPr id="8" name="Picture 7" descr="Kenan and Me.jpg"/>
          <p:cNvPicPr>
            <a:picLocks noChangeAspect="1"/>
          </p:cNvPicPr>
          <p:nvPr/>
        </p:nvPicPr>
        <p:blipFill>
          <a:blip r:embed="rId3"/>
          <a:stretch>
            <a:fillRect/>
          </a:stretch>
        </p:blipFill>
        <p:spPr>
          <a:xfrm>
            <a:off x="4305004" y="2687988"/>
            <a:ext cx="6845113" cy="4275818"/>
          </a:xfrm>
          <a:prstGeom prst="rect">
            <a:avLst/>
          </a:prstGeom>
        </p:spPr>
      </p:pic>
      <p:sp>
        <p:nvSpPr>
          <p:cNvPr id="9" name="TextBox 8"/>
          <p:cNvSpPr txBox="1"/>
          <p:nvPr/>
        </p:nvSpPr>
        <p:spPr>
          <a:xfrm>
            <a:off x="5254625" y="1587500"/>
            <a:ext cx="933406" cy="369332"/>
          </a:xfrm>
          <a:prstGeom prst="rect">
            <a:avLst/>
          </a:prstGeom>
          <a:noFill/>
        </p:spPr>
        <p:txBody>
          <a:bodyPr wrap="none" rtlCol="0">
            <a:spAutoFit/>
          </a:bodyPr>
          <a:lstStyle/>
          <a:p>
            <a:r>
              <a:rPr lang="en-US" dirty="0" smtClean="0"/>
              <a:t>Palmyra</a:t>
            </a:r>
            <a:endParaRPr lang="en-US" dirty="0"/>
          </a:p>
        </p:txBody>
      </p:sp>
      <p:sp>
        <p:nvSpPr>
          <p:cNvPr id="10" name="TextBox 9"/>
          <p:cNvSpPr txBox="1"/>
          <p:nvPr/>
        </p:nvSpPr>
        <p:spPr>
          <a:xfrm>
            <a:off x="2079625" y="5873750"/>
            <a:ext cx="1277626" cy="369332"/>
          </a:xfrm>
          <a:prstGeom prst="rect">
            <a:avLst/>
          </a:prstGeom>
          <a:noFill/>
        </p:spPr>
        <p:txBody>
          <a:bodyPr wrap="none" rtlCol="0">
            <a:spAutoFit/>
          </a:bodyPr>
          <a:lstStyle/>
          <a:p>
            <a:r>
              <a:rPr lang="en-US" dirty="0" err="1" smtClean="0"/>
              <a:t>Aphrodisias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5737"/>
            <a:ext cx="8229600" cy="1020762"/>
          </a:xfrm>
        </p:spPr>
        <p:txBody>
          <a:bodyPr>
            <a:normAutofit/>
          </a:bodyPr>
          <a:lstStyle/>
          <a:p>
            <a:r>
              <a:rPr lang="en-US" sz="3200" dirty="0" smtClean="0"/>
              <a:t>Pompeii: Gradual and regulated growth</a:t>
            </a:r>
            <a:endParaRPr lang="en-US" sz="3200"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312442" y="835025"/>
            <a:ext cx="6847670" cy="5135752"/>
          </a:xfrm>
          <a:prstGeom prst="rect">
            <a:avLst/>
          </a:prstGeom>
        </p:spPr>
      </p:pic>
      <p:sp>
        <p:nvSpPr>
          <p:cNvPr id="6" name="TextBox 5"/>
          <p:cNvSpPr txBox="1"/>
          <p:nvPr/>
        </p:nvSpPr>
        <p:spPr>
          <a:xfrm>
            <a:off x="5794718" y="4720768"/>
            <a:ext cx="2892082" cy="1477328"/>
          </a:xfrm>
          <a:prstGeom prst="rect">
            <a:avLst/>
          </a:prstGeom>
          <a:solidFill>
            <a:schemeClr val="bg1"/>
          </a:solidFill>
          <a:effectLst>
            <a:glow rad="101600">
              <a:schemeClr val="tx1">
                <a:alpha val="75000"/>
              </a:schemeClr>
            </a:glow>
          </a:effectLst>
        </p:spPr>
        <p:txBody>
          <a:bodyPr wrap="square" rtlCol="0">
            <a:spAutoFit/>
          </a:bodyPr>
          <a:lstStyle/>
          <a:p>
            <a:r>
              <a:rPr lang="en-US" dirty="0" smtClean="0">
                <a:solidFill>
                  <a:srgbClr val="008000"/>
                </a:solidFill>
              </a:rPr>
              <a:t>Oscan/Etruscan 7</a:t>
            </a:r>
            <a:r>
              <a:rPr lang="en-US" baseline="30000" dirty="0" smtClean="0">
                <a:solidFill>
                  <a:srgbClr val="008000"/>
                </a:solidFill>
              </a:rPr>
              <a:t>th</a:t>
            </a:r>
            <a:r>
              <a:rPr lang="en-US" dirty="0" smtClean="0">
                <a:solidFill>
                  <a:srgbClr val="008000"/>
                </a:solidFill>
              </a:rPr>
              <a:t>-6</a:t>
            </a:r>
            <a:r>
              <a:rPr lang="en-US" baseline="30000" dirty="0" smtClean="0">
                <a:solidFill>
                  <a:srgbClr val="008000"/>
                </a:solidFill>
              </a:rPr>
              <a:t>th</a:t>
            </a:r>
            <a:r>
              <a:rPr lang="en-US" dirty="0" smtClean="0">
                <a:solidFill>
                  <a:srgbClr val="008000"/>
                </a:solidFill>
              </a:rPr>
              <a:t> </a:t>
            </a:r>
            <a:r>
              <a:rPr lang="en-US" dirty="0" err="1" smtClean="0">
                <a:solidFill>
                  <a:srgbClr val="008000"/>
                </a:solidFill>
              </a:rPr>
              <a:t>c</a:t>
            </a:r>
            <a:r>
              <a:rPr lang="en-US" dirty="0" smtClean="0">
                <a:solidFill>
                  <a:srgbClr val="008000"/>
                </a:solidFill>
              </a:rPr>
              <a:t> BC</a:t>
            </a:r>
          </a:p>
          <a:p>
            <a:r>
              <a:rPr lang="en-US" dirty="0" smtClean="0">
                <a:solidFill>
                  <a:srgbClr val="0000FF"/>
                </a:solidFill>
              </a:rPr>
              <a:t>Greek City 6</a:t>
            </a:r>
            <a:r>
              <a:rPr lang="en-US" baseline="30000" dirty="0" smtClean="0">
                <a:solidFill>
                  <a:srgbClr val="0000FF"/>
                </a:solidFill>
              </a:rPr>
              <a:t>th/5th </a:t>
            </a:r>
            <a:r>
              <a:rPr lang="en-US" dirty="0" smtClean="0">
                <a:solidFill>
                  <a:srgbClr val="0000FF"/>
                </a:solidFill>
              </a:rPr>
              <a:t> </a:t>
            </a:r>
            <a:r>
              <a:rPr lang="en-US" dirty="0" err="1" smtClean="0">
                <a:solidFill>
                  <a:srgbClr val="0000FF"/>
                </a:solidFill>
              </a:rPr>
              <a:t>c</a:t>
            </a:r>
            <a:r>
              <a:rPr lang="en-US" dirty="0" smtClean="0">
                <a:solidFill>
                  <a:srgbClr val="0000FF"/>
                </a:solidFill>
              </a:rPr>
              <a:t> BC</a:t>
            </a:r>
          </a:p>
          <a:p>
            <a:r>
              <a:rPr lang="en-US" dirty="0" err="1" smtClean="0">
                <a:solidFill>
                  <a:schemeClr val="accent6">
                    <a:lumMod val="50000"/>
                  </a:schemeClr>
                </a:solidFill>
              </a:rPr>
              <a:t>Samnite</a:t>
            </a:r>
            <a:r>
              <a:rPr lang="en-US" dirty="0" smtClean="0">
                <a:solidFill>
                  <a:schemeClr val="accent6">
                    <a:lumMod val="50000"/>
                  </a:schemeClr>
                </a:solidFill>
              </a:rPr>
              <a:t> City 4</a:t>
            </a:r>
            <a:r>
              <a:rPr lang="en-US" baseline="30000" dirty="0" smtClean="0">
                <a:solidFill>
                  <a:schemeClr val="accent6">
                    <a:lumMod val="50000"/>
                  </a:schemeClr>
                </a:solidFill>
              </a:rPr>
              <a:t>th</a:t>
            </a:r>
            <a:r>
              <a:rPr lang="en-US" dirty="0" smtClean="0">
                <a:solidFill>
                  <a:schemeClr val="accent6">
                    <a:lumMod val="50000"/>
                  </a:schemeClr>
                </a:solidFill>
              </a:rPr>
              <a:t> </a:t>
            </a:r>
            <a:r>
              <a:rPr lang="en-US" dirty="0" err="1" smtClean="0">
                <a:solidFill>
                  <a:schemeClr val="accent6">
                    <a:lumMod val="50000"/>
                  </a:schemeClr>
                </a:solidFill>
              </a:rPr>
              <a:t>c</a:t>
            </a:r>
            <a:r>
              <a:rPr lang="en-US" dirty="0" smtClean="0">
                <a:solidFill>
                  <a:schemeClr val="accent6">
                    <a:lumMod val="50000"/>
                  </a:schemeClr>
                </a:solidFill>
              </a:rPr>
              <a:t>. BC</a:t>
            </a:r>
          </a:p>
          <a:p>
            <a:r>
              <a:rPr lang="en-US" dirty="0" err="1" smtClean="0">
                <a:solidFill>
                  <a:srgbClr val="FF0000"/>
                </a:solidFill>
              </a:rPr>
              <a:t>Sullan</a:t>
            </a:r>
            <a:r>
              <a:rPr lang="en-US" dirty="0" smtClean="0">
                <a:solidFill>
                  <a:srgbClr val="FF0000"/>
                </a:solidFill>
              </a:rPr>
              <a:t> Colony </a:t>
            </a:r>
            <a:r>
              <a:rPr lang="en-US" i="1" dirty="0" smtClean="0">
                <a:solidFill>
                  <a:srgbClr val="FF0000"/>
                </a:solidFill>
              </a:rPr>
              <a:t>ca</a:t>
            </a:r>
            <a:r>
              <a:rPr lang="en-US" dirty="0" smtClean="0">
                <a:solidFill>
                  <a:srgbClr val="FF0000"/>
                </a:solidFill>
              </a:rPr>
              <a:t>. 80 BC </a:t>
            </a:r>
          </a:p>
          <a:p>
            <a:r>
              <a:rPr lang="en-US" dirty="0" smtClean="0">
                <a:solidFill>
                  <a:srgbClr val="FFFF00"/>
                </a:solidFill>
              </a:rPr>
              <a:t>Post </a:t>
            </a:r>
            <a:r>
              <a:rPr lang="en-US" dirty="0" err="1" smtClean="0">
                <a:solidFill>
                  <a:srgbClr val="FFFF00"/>
                </a:solidFill>
              </a:rPr>
              <a:t>Sullan</a:t>
            </a:r>
            <a:r>
              <a:rPr lang="en-US" dirty="0" smtClean="0">
                <a:solidFill>
                  <a:srgbClr val="FFFF00"/>
                </a:solidFill>
              </a:rPr>
              <a:t> City  79BC-AD 79</a:t>
            </a:r>
            <a:endParaRPr lang="en-US" dirty="0">
              <a:solidFill>
                <a:srgbClr val="FFFF00"/>
              </a:solidFill>
            </a:endParaRPr>
          </a:p>
        </p:txBody>
      </p:sp>
      <p:cxnSp>
        <p:nvCxnSpPr>
          <p:cNvPr id="8" name="Straight Connector 7"/>
          <p:cNvCxnSpPr/>
          <p:nvPr/>
        </p:nvCxnSpPr>
        <p:spPr>
          <a:xfrm>
            <a:off x="1987079" y="2408342"/>
            <a:ext cx="2755015" cy="255679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0800000" flipV="1">
            <a:off x="1987084" y="2177404"/>
            <a:ext cx="4214755" cy="2787737"/>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8" descr="800px-Nimes_amphi.jpg"/>
          <p:cNvPicPr>
            <a:picLocks noChangeAspect="1"/>
          </p:cNvPicPr>
          <p:nvPr/>
        </p:nvPicPr>
        <p:blipFill>
          <a:blip r:embed="rId2"/>
          <a:stretch>
            <a:fillRect/>
          </a:stretch>
        </p:blipFill>
        <p:spPr>
          <a:xfrm>
            <a:off x="-977660" y="497638"/>
            <a:ext cx="5376333" cy="4032250"/>
          </a:xfrm>
          <a:prstGeom prst="rect">
            <a:avLst/>
          </a:prstGeom>
        </p:spPr>
      </p:pic>
      <p:pic>
        <p:nvPicPr>
          <p:cNvPr id="12" name="Picture 11"/>
          <p:cNvPicPr>
            <a:picLocks noChangeAspect="1"/>
          </p:cNvPicPr>
          <p:nvPr/>
        </p:nvPicPr>
        <p:blipFill>
          <a:blip r:embed="rId3"/>
          <a:stretch>
            <a:fillRect/>
          </a:stretch>
        </p:blipFill>
        <p:spPr>
          <a:xfrm>
            <a:off x="4370971" y="442363"/>
            <a:ext cx="5086415" cy="3774120"/>
          </a:xfrm>
          <a:prstGeom prst="rect">
            <a:avLst/>
          </a:prstGeom>
        </p:spPr>
      </p:pic>
      <p:sp>
        <p:nvSpPr>
          <p:cNvPr id="13" name="Title 1"/>
          <p:cNvSpPr txBox="1">
            <a:spLocks/>
          </p:cNvSpPr>
          <p:nvPr/>
        </p:nvSpPr>
        <p:spPr>
          <a:xfrm>
            <a:off x="897906" y="18778"/>
            <a:ext cx="8229600" cy="1143000"/>
          </a:xfrm>
          <a:prstGeom prst="rect">
            <a:avLst/>
          </a:prstGeom>
          <a:solidFill>
            <a:schemeClr val="tx2">
              <a:lumMod val="20000"/>
              <a:lumOff val="80000"/>
            </a:schemeClr>
          </a:solidFill>
          <a:effectLst>
            <a:glow rad="101600">
              <a:schemeClr val="tx1">
                <a:alpha val="75000"/>
              </a:schemeClr>
            </a:glow>
          </a:effectLst>
        </p:spPr>
        <p:txBody>
          <a:bodyPr vert="horz" lIns="91440" tIns="45720" rIns="91440" bIns="45720" rtlCol="0" anchor="ctr">
            <a:normAutofit fontScale="90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Arches Arches everywhere: </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r>
              <a:rPr kumimoji="0" lang="en-US" sz="4400" b="0" i="0" u="none" strike="noStrike" kern="1200" cap="none" spc="0" normalizeH="0" baseline="0" noProof="0" dirty="0" smtClean="0">
                <a:ln>
                  <a:noFill/>
                </a:ln>
                <a:solidFill>
                  <a:schemeClr val="tx1"/>
                </a:solidFill>
                <a:effectLst/>
                <a:uLnTx/>
                <a:uFillTx/>
                <a:latin typeface="+mj-lt"/>
                <a:ea typeface="+mj-ea"/>
                <a:cs typeface="+mj-cs"/>
              </a:rPr>
              <a:t>Roman Amphitheatres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4" name="Picture 13"/>
          <p:cNvPicPr>
            <a:picLocks noChangeAspect="1"/>
          </p:cNvPicPr>
          <p:nvPr/>
        </p:nvPicPr>
        <p:blipFill>
          <a:blip r:embed="rId4"/>
          <a:stretch>
            <a:fillRect/>
          </a:stretch>
        </p:blipFill>
        <p:spPr>
          <a:xfrm>
            <a:off x="1958177" y="3770048"/>
            <a:ext cx="5454581" cy="3204566"/>
          </a:xfrm>
          <a:prstGeom prst="rect">
            <a:avLst/>
          </a:prstGeom>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26822" y="4252392"/>
            <a:ext cx="8018530" cy="2876648"/>
          </a:xfrm>
          <a:prstGeom prst="rect">
            <a:avLst/>
          </a:prstGeom>
        </p:spPr>
      </p:pic>
      <p:pic>
        <p:nvPicPr>
          <p:cNvPr id="5" name="Picture 4"/>
          <p:cNvPicPr>
            <a:picLocks noChangeAspect="1"/>
          </p:cNvPicPr>
          <p:nvPr/>
        </p:nvPicPr>
        <p:blipFill>
          <a:blip r:embed="rId3"/>
          <a:stretch>
            <a:fillRect/>
          </a:stretch>
        </p:blipFill>
        <p:spPr>
          <a:xfrm>
            <a:off x="2273388" y="-5777"/>
            <a:ext cx="6870612" cy="4575935"/>
          </a:xfrm>
          <a:prstGeom prst="rect">
            <a:avLst/>
          </a:prstGeom>
        </p:spPr>
      </p:pic>
      <p:sp>
        <p:nvSpPr>
          <p:cNvPr id="7" name="Title 1"/>
          <p:cNvSpPr txBox="1">
            <a:spLocks/>
          </p:cNvSpPr>
          <p:nvPr/>
        </p:nvSpPr>
        <p:spPr>
          <a:xfrm>
            <a:off x="12700" y="-15875"/>
            <a:ext cx="7527925" cy="883222"/>
          </a:xfrm>
          <a:prstGeom prst="rect">
            <a:avLst/>
          </a:prstGeom>
          <a:solidFill>
            <a:schemeClr val="bg1"/>
          </a:solidFill>
          <a:effectLst>
            <a:glow rad="101600">
              <a:schemeClr val="tx1">
                <a:alpha val="75000"/>
              </a:schemeClr>
            </a:glow>
          </a:effectLst>
        </p:spPr>
        <p:txBody>
          <a:bodyPr vert="horz" lIns="91440" tIns="45720" rIns="91440" bIns="45720" rtlCol="0" anchor="ctr">
            <a:normAutofit fontScale="9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The oldest Amphitheatre: Pompeii</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TextBox 7"/>
          <p:cNvSpPr txBox="1"/>
          <p:nvPr/>
        </p:nvSpPr>
        <p:spPr>
          <a:xfrm>
            <a:off x="412750" y="1555750"/>
            <a:ext cx="1356561" cy="461665"/>
          </a:xfrm>
          <a:prstGeom prst="rect">
            <a:avLst/>
          </a:prstGeom>
          <a:noFill/>
          <a:effectLst>
            <a:glow rad="101600">
              <a:schemeClr val="tx1">
                <a:alpha val="75000"/>
              </a:schemeClr>
            </a:glow>
          </a:effectLst>
        </p:spPr>
        <p:txBody>
          <a:bodyPr wrap="none" rtlCol="0">
            <a:spAutoFit/>
          </a:bodyPr>
          <a:lstStyle/>
          <a:p>
            <a:r>
              <a:rPr lang="en-US" sz="2400" dirty="0" smtClean="0"/>
              <a:t>Ca. 75 BC</a:t>
            </a:r>
            <a:endParaRPr lang="en-US" sz="2400" dirty="0"/>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43594" y="126183"/>
            <a:ext cx="3141133" cy="1143000"/>
          </a:xfrm>
          <a:solidFill>
            <a:schemeClr val="tx2">
              <a:lumMod val="20000"/>
              <a:lumOff val="80000"/>
            </a:schemeClr>
          </a:solidFill>
          <a:effectLst>
            <a:glow rad="101600">
              <a:schemeClr val="tx1">
                <a:alpha val="75000"/>
              </a:schemeClr>
            </a:glow>
          </a:effectLst>
        </p:spPr>
        <p:txBody>
          <a:bodyPr/>
          <a:lstStyle/>
          <a:p>
            <a:r>
              <a:rPr lang="en-US" dirty="0" smtClean="0"/>
              <a:t>Aqueducts</a:t>
            </a:r>
            <a:endParaRPr lang="en-US" dirty="0"/>
          </a:p>
        </p:txBody>
      </p:sp>
      <p:pic>
        <p:nvPicPr>
          <p:cNvPr id="4" name="Picture 3" descr="Pont_du_gard.jpg"/>
          <p:cNvPicPr>
            <a:picLocks noChangeAspect="1"/>
          </p:cNvPicPr>
          <p:nvPr/>
        </p:nvPicPr>
        <p:blipFill>
          <a:blip r:embed="rId2"/>
          <a:stretch>
            <a:fillRect/>
          </a:stretch>
        </p:blipFill>
        <p:spPr>
          <a:xfrm>
            <a:off x="0" y="-544335"/>
            <a:ext cx="5545667" cy="4159250"/>
          </a:xfrm>
          <a:prstGeom prst="rect">
            <a:avLst/>
          </a:prstGeom>
        </p:spPr>
      </p:pic>
      <p:pic>
        <p:nvPicPr>
          <p:cNvPr id="5" name="Picture 4" descr="PICT0041.JPG"/>
          <p:cNvPicPr>
            <a:picLocks noChangeAspect="1"/>
          </p:cNvPicPr>
          <p:nvPr/>
        </p:nvPicPr>
        <p:blipFill>
          <a:blip r:embed="rId3"/>
          <a:stretch>
            <a:fillRect/>
          </a:stretch>
        </p:blipFill>
        <p:spPr>
          <a:xfrm>
            <a:off x="3810172" y="3435209"/>
            <a:ext cx="5700921" cy="3842183"/>
          </a:xfrm>
          <a:prstGeom prst="rect">
            <a:avLst/>
          </a:prstGeom>
        </p:spPr>
      </p:pic>
      <p:sp>
        <p:nvSpPr>
          <p:cNvPr id="6" name="TextBox 5"/>
          <p:cNvSpPr txBox="1"/>
          <p:nvPr/>
        </p:nvSpPr>
        <p:spPr>
          <a:xfrm>
            <a:off x="5740002" y="1501110"/>
            <a:ext cx="1534156" cy="369332"/>
          </a:xfrm>
          <a:prstGeom prst="rect">
            <a:avLst/>
          </a:prstGeom>
          <a:noFill/>
        </p:spPr>
        <p:txBody>
          <a:bodyPr wrap="none" rtlCol="0">
            <a:spAutoFit/>
          </a:bodyPr>
          <a:lstStyle/>
          <a:p>
            <a:r>
              <a:rPr lang="en-US" dirty="0" smtClean="0"/>
              <a:t>&lt;Pont du </a:t>
            </a:r>
            <a:r>
              <a:rPr lang="en-US" dirty="0" err="1" smtClean="0"/>
              <a:t>Gard</a:t>
            </a:r>
            <a:endParaRPr lang="en-US" dirty="0"/>
          </a:p>
        </p:txBody>
      </p:sp>
      <p:sp>
        <p:nvSpPr>
          <p:cNvPr id="7" name="TextBox 6"/>
          <p:cNvSpPr txBox="1"/>
          <p:nvPr/>
        </p:nvSpPr>
        <p:spPr>
          <a:xfrm>
            <a:off x="1632933" y="5476503"/>
            <a:ext cx="1946320" cy="646331"/>
          </a:xfrm>
          <a:prstGeom prst="rect">
            <a:avLst/>
          </a:prstGeom>
          <a:noFill/>
        </p:spPr>
        <p:txBody>
          <a:bodyPr wrap="square" rtlCol="0">
            <a:spAutoFit/>
          </a:bodyPr>
          <a:lstStyle/>
          <a:p>
            <a:r>
              <a:rPr lang="en-US" dirty="0" err="1" smtClean="0"/>
              <a:t>Pollio’s</a:t>
            </a:r>
            <a:r>
              <a:rPr lang="en-US" dirty="0" smtClean="0"/>
              <a:t> Aqueduct</a:t>
            </a:r>
          </a:p>
          <a:p>
            <a:r>
              <a:rPr lang="en-US" dirty="0" smtClean="0"/>
              <a:t>Ephesus</a:t>
            </a:r>
            <a:endParaRPr lang="en-US" dirty="0"/>
          </a:p>
        </p:txBody>
      </p:sp>
      <p:pic>
        <p:nvPicPr>
          <p:cNvPr id="8" name="Picture 7"/>
          <p:cNvPicPr>
            <a:picLocks noChangeAspect="1"/>
          </p:cNvPicPr>
          <p:nvPr/>
        </p:nvPicPr>
        <p:blipFill>
          <a:blip r:embed="rId4"/>
          <a:stretch>
            <a:fillRect/>
          </a:stretch>
        </p:blipFill>
        <p:spPr>
          <a:xfrm>
            <a:off x="-606694" y="3545350"/>
            <a:ext cx="4416866" cy="3312650"/>
          </a:xfrm>
          <a:prstGeom prst="rect">
            <a:avLst/>
          </a:prstGeom>
        </p:spPr>
      </p:pic>
      <p:sp>
        <p:nvSpPr>
          <p:cNvPr id="9" name="TextBox 8"/>
          <p:cNvSpPr txBox="1"/>
          <p:nvPr/>
        </p:nvSpPr>
        <p:spPr>
          <a:xfrm>
            <a:off x="541641" y="5753502"/>
            <a:ext cx="2182584" cy="369332"/>
          </a:xfrm>
          <a:prstGeom prst="rect">
            <a:avLst/>
          </a:prstGeom>
          <a:solidFill>
            <a:schemeClr val="bg1"/>
          </a:solidFill>
          <a:effectLst>
            <a:glow rad="101600">
              <a:schemeClr val="tx1">
                <a:alpha val="75000"/>
              </a:schemeClr>
            </a:glow>
          </a:effectLst>
        </p:spPr>
        <p:txBody>
          <a:bodyPr wrap="none" rtlCol="0">
            <a:spAutoFit/>
          </a:bodyPr>
          <a:lstStyle/>
          <a:p>
            <a:r>
              <a:rPr lang="en-US" dirty="0" smtClean="0"/>
              <a:t>&lt;Aqua Claudia, Rome</a:t>
            </a:r>
            <a:endParaRPr lang="en-US" dirty="0"/>
          </a:p>
        </p:txBody>
      </p:sp>
      <p:sp>
        <p:nvSpPr>
          <p:cNvPr id="10" name="TextBox 9"/>
          <p:cNvSpPr txBox="1"/>
          <p:nvPr/>
        </p:nvSpPr>
        <p:spPr>
          <a:xfrm>
            <a:off x="6168850" y="3018675"/>
            <a:ext cx="2659702" cy="369332"/>
          </a:xfrm>
          <a:prstGeom prst="rect">
            <a:avLst/>
          </a:prstGeom>
          <a:noFill/>
        </p:spPr>
        <p:txBody>
          <a:bodyPr wrap="none" rtlCol="0">
            <a:spAutoFit/>
          </a:bodyPr>
          <a:lstStyle/>
          <a:p>
            <a:r>
              <a:rPr lang="en-US" dirty="0" err="1" smtClean="0"/>
              <a:t>Pollio’s</a:t>
            </a:r>
            <a:r>
              <a:rPr lang="en-US" dirty="0" smtClean="0"/>
              <a:t> aqueduct, Ephesus</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a:effectLst>
            <a:glow rad="101600">
              <a:schemeClr val="tx1">
                <a:alpha val="75000"/>
              </a:schemeClr>
            </a:glow>
          </a:effectLst>
        </p:spPr>
        <p:txBody>
          <a:bodyPr/>
          <a:lstStyle/>
          <a:p>
            <a:r>
              <a:rPr lang="en-US" dirty="0" smtClean="0"/>
              <a:t>What is Roman Architecture?</a:t>
            </a:r>
            <a:endParaRPr lang="en-US" dirty="0"/>
          </a:p>
        </p:txBody>
      </p:sp>
      <p:sp>
        <p:nvSpPr>
          <p:cNvPr id="3" name="Content Placeholder 2"/>
          <p:cNvSpPr>
            <a:spLocks noGrp="1"/>
          </p:cNvSpPr>
          <p:nvPr>
            <p:ph idx="1"/>
          </p:nvPr>
        </p:nvSpPr>
        <p:spPr/>
        <p:txBody>
          <a:bodyPr/>
          <a:lstStyle/>
          <a:p>
            <a:r>
              <a:rPr lang="en-US" dirty="0" smtClean="0"/>
              <a:t>What do ‘ideal’ models reveal about Roman architecture?</a:t>
            </a:r>
          </a:p>
          <a:p>
            <a:r>
              <a:rPr lang="en-US" dirty="0" smtClean="0"/>
              <a:t>How do buildings reflect state ideology?</a:t>
            </a:r>
          </a:p>
          <a:p>
            <a:r>
              <a:rPr lang="en-US" dirty="0" smtClean="0"/>
              <a:t>Is adoption of an architectural style tantamount to adoption of ideology?</a:t>
            </a:r>
          </a:p>
          <a:p>
            <a:r>
              <a:rPr lang="en-US" dirty="0" smtClean="0"/>
              <a:t>How adaptive and innovative was Roman Architecture?</a:t>
            </a:r>
          </a:p>
          <a:p>
            <a:r>
              <a:rPr lang="en-US" dirty="0" smtClean="0"/>
              <a:t>What is ‘Roman’ about Roman architecture?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330"/>
            <a:ext cx="8229600" cy="1143000"/>
          </a:xfrm>
        </p:spPr>
        <p:txBody>
          <a:bodyPr/>
          <a:lstStyle/>
          <a:p>
            <a:r>
              <a:rPr lang="en-US" dirty="0" smtClean="0"/>
              <a:t>Timgad (Algeria): The Ideal Plan</a:t>
            </a:r>
            <a:endParaRPr lang="en-US" dirty="0"/>
          </a:p>
        </p:txBody>
      </p:sp>
      <p:sp>
        <p:nvSpPr>
          <p:cNvPr id="3" name="Content Placeholder 2"/>
          <p:cNvSpPr>
            <a:spLocks noGrp="1"/>
          </p:cNvSpPr>
          <p:nvPr>
            <p:ph idx="1"/>
          </p:nvPr>
        </p:nvSpPr>
        <p:spPr/>
        <p:txBody>
          <a:bodyPr/>
          <a:lstStyle/>
          <a:p>
            <a:endParaRPr lang="en-US" dirty="0"/>
          </a:p>
        </p:txBody>
      </p:sp>
      <p:pic>
        <p:nvPicPr>
          <p:cNvPr id="6" name="Picture 5" descr="timgad4.jpg"/>
          <p:cNvPicPr>
            <a:picLocks noChangeAspect="1"/>
          </p:cNvPicPr>
          <p:nvPr/>
        </p:nvPicPr>
        <p:blipFill>
          <a:blip r:embed="rId2"/>
          <a:stretch>
            <a:fillRect/>
          </a:stretch>
        </p:blipFill>
        <p:spPr>
          <a:xfrm>
            <a:off x="865494" y="1043430"/>
            <a:ext cx="6582111" cy="5781764"/>
          </a:xfrm>
          <a:prstGeom prst="rect">
            <a:avLst/>
          </a:prstGeom>
        </p:spPr>
      </p:pic>
      <p:cxnSp>
        <p:nvCxnSpPr>
          <p:cNvPr id="8" name="Straight Connector 7"/>
          <p:cNvCxnSpPr/>
          <p:nvPr/>
        </p:nvCxnSpPr>
        <p:spPr>
          <a:xfrm rot="5400000">
            <a:off x="1872423" y="3126368"/>
            <a:ext cx="3908486"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507126" y="3150639"/>
            <a:ext cx="3381321" cy="16495"/>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Centuriate</a:t>
            </a:r>
            <a:r>
              <a:rPr lang="en-US" dirty="0" smtClean="0"/>
              <a:t> Plan at </a:t>
            </a:r>
            <a:r>
              <a:rPr lang="en-US" dirty="0" err="1" smtClean="0"/>
              <a:t>Arausio</a:t>
            </a:r>
            <a:r>
              <a:rPr lang="en-US" dirty="0" smtClean="0"/>
              <a:t> (Orange)</a:t>
            </a:r>
            <a:endParaRPr lang="en-US" dirty="0"/>
          </a:p>
        </p:txBody>
      </p:sp>
      <p:pic>
        <p:nvPicPr>
          <p:cNvPr id="4" name="Content Placeholder 3" descr="636px-Cadastre_d'Arausio.jpg"/>
          <p:cNvPicPr>
            <a:picLocks noGrp="1" noChangeAspect="1"/>
          </p:cNvPicPr>
          <p:nvPr>
            <p:ph idx="1"/>
          </p:nvPr>
        </p:nvPicPr>
        <p:blipFill>
          <a:blip r:embed="rId2"/>
          <a:srcRect l="-35626" r="-35626"/>
          <a:stretch>
            <a:fillRect/>
          </a:stretch>
        </p:blip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9881</TotalTime>
  <Words>1800</Words>
  <Application>Microsoft Macintosh PowerPoint</Application>
  <PresentationFormat>On-screen Show (4:3)</PresentationFormat>
  <Paragraphs>187</Paragraphs>
  <Slides>73</Slides>
  <Notes>0</Notes>
  <HiddenSlides>0</HiddenSlides>
  <MMClips>0</MMClips>
  <ScaleCrop>false</ScaleCrop>
  <HeadingPairs>
    <vt:vector size="4" baseType="variant">
      <vt:variant>
        <vt:lpstr>Design Template</vt:lpstr>
      </vt:variant>
      <vt:variant>
        <vt:i4>1</vt:i4>
      </vt:variant>
      <vt:variant>
        <vt:lpstr>Slide Titles</vt:lpstr>
      </vt:variant>
      <vt:variant>
        <vt:i4>73</vt:i4>
      </vt:variant>
    </vt:vector>
  </HeadingPairs>
  <TitlesOfParts>
    <vt:vector size="74" baseType="lpstr">
      <vt:lpstr>Office Theme</vt:lpstr>
      <vt:lpstr>Roman Architecture</vt:lpstr>
      <vt:lpstr>What is ‘Roman’ Architecture?</vt:lpstr>
      <vt:lpstr>Sources on Roman Architecture</vt:lpstr>
      <vt:lpstr>We built this city:  Urban Plans</vt:lpstr>
      <vt:lpstr>Hippodamian Grid Plan</vt:lpstr>
      <vt:lpstr>Urban Plans: Rome a case study in organic growth</vt:lpstr>
      <vt:lpstr>Pompeii: Gradual and regulated growth</vt:lpstr>
      <vt:lpstr>Timgad (Algeria): The Ideal Plan</vt:lpstr>
      <vt:lpstr>Centuriate Plan at Arausio (Orange)</vt:lpstr>
      <vt:lpstr>Urban plan at Ephesus (Asia Minor)</vt:lpstr>
      <vt:lpstr>Urban Plan at Palmyra (Syria)</vt:lpstr>
      <vt:lpstr>Part 1. ‘Roman’ Temples: Style &amp; Ideology </vt:lpstr>
      <vt:lpstr>Greek temples in Paestum (Samnium)</vt:lpstr>
      <vt:lpstr>Greek Symmetry: cella, front porch/back porch</vt:lpstr>
      <vt:lpstr>Etruscan Temples: spot the differences..</vt:lpstr>
      <vt:lpstr>Etruscan Temples: axial plans &amp; hierarchy </vt:lpstr>
      <vt:lpstr>Roman’ Temples in Rome</vt:lpstr>
      <vt:lpstr>‘</vt:lpstr>
      <vt:lpstr>The Temple of Concord Forum Romanum vowed 367 BC</vt:lpstr>
      <vt:lpstr>Temple of Hercules Victor: Forum Boarium,  Rome 100 BC</vt:lpstr>
      <vt:lpstr>The Pantheon  built by M. Agrippa in his third consulate.. Or so it says.</vt:lpstr>
      <vt:lpstr>‘Roman’ temples in the Provinces: Temple to Augustus at Nimes (Gallia Narbonensis)  vowed by Agrippa in 16 BC (now called Maison Carée) </vt:lpstr>
      <vt:lpstr>Temple of Aphrodite at Aphrodisias late 1st century BC</vt:lpstr>
      <vt:lpstr>Slide 24</vt:lpstr>
      <vt:lpstr>Reliefs from the Temple of Bel</vt:lpstr>
      <vt:lpstr>Temple of Minerva Sulis (Bath) dedicated in the 1st c.AD</vt:lpstr>
      <vt:lpstr>Part 3. What is a ‘Roman’ Theatre?</vt:lpstr>
      <vt:lpstr>Slide 28</vt:lpstr>
      <vt:lpstr>Slide 29</vt:lpstr>
      <vt:lpstr>Roman theatres in Italy: Pompeii 2nd C. BC</vt:lpstr>
      <vt:lpstr>Plan of Grand theatre at Pompeii</vt:lpstr>
      <vt:lpstr>Theater of Pompey</vt:lpstr>
      <vt:lpstr> ca. 55 BC Rome</vt:lpstr>
      <vt:lpstr>Scaenae Frons at Theatre in Sabratha (Libya) 3rd c. AD.   Plan of a theatre: Vitruvius Book V, chapter 6</vt:lpstr>
      <vt:lpstr>Brick Stage building at Arausio (Orange) 1st c. AD </vt:lpstr>
      <vt:lpstr>Slide 36</vt:lpstr>
      <vt:lpstr>Theatre at Palmyra (Syria) ca. 3rd c. AD</vt:lpstr>
      <vt:lpstr>Scaenae frons: ‘dramatic’ architecture in Asia Minor</vt:lpstr>
      <vt:lpstr>Slide 39</vt:lpstr>
      <vt:lpstr>Part 4. Roman Baths</vt:lpstr>
      <vt:lpstr>Underground Greek Baths from Cyrene</vt:lpstr>
      <vt:lpstr>Slide 42</vt:lpstr>
      <vt:lpstr>Forum Baths: Pompeii  ca. 80 BC*renovated after earthquake in AD 62</vt:lpstr>
      <vt:lpstr>Plan of Forum Baths</vt:lpstr>
      <vt:lpstr>Baths of Agrippa: after 19 BC</vt:lpstr>
      <vt:lpstr>Baths of Agrippa: what remains </vt:lpstr>
      <vt:lpstr>Baths of Caracalla: Reconstruction</vt:lpstr>
      <vt:lpstr>Slide 48</vt:lpstr>
      <vt:lpstr>Reconstructions of the Baths of Caracalla</vt:lpstr>
      <vt:lpstr>Baths of Caracalla: What remains..</vt:lpstr>
      <vt:lpstr>Varius Baths &amp; Latrines in Ephesus early 2nd c. AD  </vt:lpstr>
      <vt:lpstr> Baths in Bath</vt:lpstr>
      <vt:lpstr>Plan of the Baths</vt:lpstr>
      <vt:lpstr>Health is to be clean! Roman Baths at Sabratha</vt:lpstr>
      <vt:lpstr>Slide 55</vt:lpstr>
      <vt:lpstr>A closer look: Mosaics &amp;  Wall Painting</vt:lpstr>
      <vt:lpstr>Around the globe in hypocausts</vt:lpstr>
      <vt:lpstr>How Hypocausts worked</vt:lpstr>
      <vt:lpstr>Slide 59</vt:lpstr>
      <vt:lpstr>Arch of Titus ca. 80 BC</vt:lpstr>
      <vt:lpstr>&lt; Siege of Jerusalem</vt:lpstr>
      <vt:lpstr>Arch of Constantine ca. 312-315 AD</vt:lpstr>
      <vt:lpstr>Slide 63</vt:lpstr>
      <vt:lpstr>Arches in the Provinces Arch at Orange: What is the theme of its decoration? </vt:lpstr>
      <vt:lpstr>Arch of Mithridates &amp; Mazeus: Ephesus ca. 3BC </vt:lpstr>
      <vt:lpstr>Latin Inscriptions IvE VII.1 3006</vt:lpstr>
      <vt:lpstr>Greek Inscription</vt:lpstr>
      <vt:lpstr>The Arch at Timgad ca. AD 100</vt:lpstr>
      <vt:lpstr>The Propylon: Where East Meets West </vt:lpstr>
      <vt:lpstr>Slide 70</vt:lpstr>
      <vt:lpstr>Slide 71</vt:lpstr>
      <vt:lpstr>Aqueducts</vt:lpstr>
      <vt:lpstr>What is Roman Architecture?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 Architecture</dc:title>
  <dc:creator>Abigail S Graham</dc:creator>
  <cp:lastModifiedBy>Abigail S Graham</cp:lastModifiedBy>
  <cp:revision>11</cp:revision>
  <dcterms:created xsi:type="dcterms:W3CDTF">2012-02-11T23:43:55Z</dcterms:created>
  <dcterms:modified xsi:type="dcterms:W3CDTF">2012-02-15T17:59:01Z</dcterms:modified>
</cp:coreProperties>
</file>