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7"/>
  </p:notesMasterIdLst>
  <p:sldIdLst>
    <p:sldId id="267" r:id="rId2"/>
    <p:sldId id="284" r:id="rId3"/>
    <p:sldId id="285" r:id="rId4"/>
    <p:sldId id="280" r:id="rId5"/>
    <p:sldId id="281" r:id="rId6"/>
    <p:sldId id="268" r:id="rId7"/>
    <p:sldId id="300" r:id="rId8"/>
    <p:sldId id="282" r:id="rId9"/>
    <p:sldId id="269" r:id="rId10"/>
    <p:sldId id="301" r:id="rId11"/>
    <p:sldId id="279" r:id="rId12"/>
    <p:sldId id="292" r:id="rId13"/>
    <p:sldId id="270" r:id="rId14"/>
    <p:sldId id="271" r:id="rId15"/>
    <p:sldId id="257" r:id="rId16"/>
    <p:sldId id="260" r:id="rId17"/>
    <p:sldId id="261" r:id="rId18"/>
    <p:sldId id="266" r:id="rId19"/>
    <p:sldId id="272" r:id="rId20"/>
    <p:sldId id="288" r:id="rId21"/>
    <p:sldId id="303" r:id="rId22"/>
    <p:sldId id="277" r:id="rId23"/>
    <p:sldId id="297" r:id="rId24"/>
    <p:sldId id="294" r:id="rId25"/>
    <p:sldId id="276" r:id="rId26"/>
    <p:sldId id="287" r:id="rId27"/>
    <p:sldId id="291" r:id="rId28"/>
    <p:sldId id="293" r:id="rId29"/>
    <p:sldId id="298" r:id="rId30"/>
    <p:sldId id="299" r:id="rId31"/>
    <p:sldId id="289" r:id="rId32"/>
    <p:sldId id="295" r:id="rId33"/>
    <p:sldId id="296" r:id="rId34"/>
    <p:sldId id="286"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DB67F-3F7F-4BD6-865F-DF7E18304B1B}" type="datetimeFigureOut">
              <a:rPr lang="en-US" smtClean="0"/>
              <a:pPr/>
              <a:t>2/27/2012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33733E-273E-463B-9399-E20C32A2086F}" type="slidenum">
              <a:rPr lang="en-GB" smtClean="0"/>
              <a:pPr/>
              <a:t>‹#›</a:t>
            </a:fld>
            <a:endParaRPr lang="en-GB"/>
          </a:p>
        </p:txBody>
      </p:sp>
    </p:spTree>
    <p:extLst>
      <p:ext uri="{BB962C8B-B14F-4D97-AF65-F5344CB8AC3E}">
        <p14:creationId xmlns="" xmlns:p14="http://schemas.microsoft.com/office/powerpoint/2010/main" val="70622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C41EA4AF-4016-4CA8-9675-B72D26E170C2}" type="slidenum">
              <a:rPr lang="en-GB" smtClean="0"/>
              <a:pPr/>
              <a:t>15</a:t>
            </a:fld>
            <a:endParaRPr lang="en-GB" smtClean="0"/>
          </a:p>
        </p:txBody>
      </p:sp>
      <p:sp>
        <p:nvSpPr>
          <p:cNvPr id="27651"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ln/>
        </p:spPr>
        <p:txBody>
          <a:bodyPr/>
          <a:lstStyle/>
          <a:p>
            <a:pPr eaLnBrk="1" hangingPunct="1">
              <a:lnSpc>
                <a:spcPct val="90000"/>
              </a:lnSpc>
              <a:defRPr/>
            </a:pPr>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33733E-273E-463B-9399-E20C32A2086F}" type="slidenum">
              <a:rPr lang="en-GB" smtClean="0"/>
              <a:pPr/>
              <a:t>16</a:t>
            </a:fld>
            <a:endParaRPr lang="en-GB"/>
          </a:p>
        </p:txBody>
      </p:sp>
    </p:spTree>
    <p:extLst>
      <p:ext uri="{BB962C8B-B14F-4D97-AF65-F5344CB8AC3E}">
        <p14:creationId xmlns="" xmlns:p14="http://schemas.microsoft.com/office/powerpoint/2010/main" val="3794877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33733E-273E-463B-9399-E20C32A2086F}" type="slidenum">
              <a:rPr lang="en-GB" smtClean="0">
                <a:solidFill>
                  <a:prstClr val="black"/>
                </a:solidFill>
              </a:rPr>
              <a:pPr/>
              <a:t>18</a:t>
            </a:fld>
            <a:endParaRPr lang="en-GB">
              <a:solidFill>
                <a:prstClr val="black"/>
              </a:solidFill>
            </a:endParaRPr>
          </a:p>
        </p:txBody>
      </p:sp>
    </p:spTree>
    <p:extLst>
      <p:ext uri="{BB962C8B-B14F-4D97-AF65-F5344CB8AC3E}">
        <p14:creationId xmlns="" xmlns:p14="http://schemas.microsoft.com/office/powerpoint/2010/main" val="33480542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6022CBC-B149-48A4-835E-6D80C72B9237}"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35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033733E-273E-463B-9399-E20C32A2086F}"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38672F9-E196-4262-99B8-8120156E4510}" type="datetimeFigureOut">
              <a:rPr lang="en-US" smtClean="0"/>
              <a:pPr/>
              <a:t>2/27/2012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96346EF-4530-4539-8811-EB172F4C19D6}" type="slidenum">
              <a:rPr lang="en-GB" smtClean="0"/>
              <a:pPr/>
              <a:t>‹#›</a:t>
            </a:fld>
            <a:endParaRPr lang="en-GB"/>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8672F9-E196-4262-99B8-8120156E4510}" type="datetimeFigureOut">
              <a:rPr lang="en-US" smtClean="0"/>
              <a:pPr/>
              <a:t>2/27/2012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96346EF-4530-4539-8811-EB172F4C19D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8672F9-E196-4262-99B8-8120156E4510}" type="datetimeFigureOut">
              <a:rPr lang="en-US" smtClean="0"/>
              <a:pPr/>
              <a:t>2/27/2012</a:t>
            </a:fld>
            <a:endParaRPr lang="en-GB"/>
          </a:p>
        </p:txBody>
      </p:sp>
      <p:sp>
        <p:nvSpPr>
          <p:cNvPr id="5" name="Footer Placeholder 4"/>
          <p:cNvSpPr>
            <a:spLocks noGrp="1"/>
          </p:cNvSpPr>
          <p:nvPr>
            <p:ph type="ftr" sz="quarter" idx="11"/>
          </p:nvPr>
        </p:nvSpPr>
        <p:spPr>
          <a:xfrm>
            <a:off x="2640597" y="6377459"/>
            <a:ext cx="3836404" cy="365125"/>
          </a:xfrm>
        </p:spPr>
        <p:txBody>
          <a:bodyPr/>
          <a:lstStyle/>
          <a:p>
            <a:endParaRPr lang="en-GB"/>
          </a:p>
        </p:txBody>
      </p:sp>
      <p:sp>
        <p:nvSpPr>
          <p:cNvPr id="6" name="Slide Number Placeholder 5"/>
          <p:cNvSpPr>
            <a:spLocks noGrp="1"/>
          </p:cNvSpPr>
          <p:nvPr>
            <p:ph type="sldNum" sz="quarter" idx="12"/>
          </p:nvPr>
        </p:nvSpPr>
        <p:spPr/>
        <p:txBody>
          <a:bodyPr/>
          <a:lstStyle/>
          <a:p>
            <a:fld id="{D96346EF-4530-4539-8811-EB172F4C19D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8672F9-E196-4262-99B8-8120156E4510}" type="datetimeFigureOut">
              <a:rPr lang="en-US" smtClean="0"/>
              <a:pPr/>
              <a:t>2/27/2012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96346EF-4530-4539-8811-EB172F4C19D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38672F9-E196-4262-99B8-8120156E4510}" type="datetimeFigureOut">
              <a:rPr lang="en-US" smtClean="0"/>
              <a:pPr/>
              <a:t>2/27/2012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96346EF-4530-4539-8811-EB172F4C19D6}"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38672F9-E196-4262-99B8-8120156E4510}" type="datetimeFigureOut">
              <a:rPr lang="en-US" smtClean="0"/>
              <a:pPr/>
              <a:t>2/27/2012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96346EF-4530-4539-8811-EB172F4C19D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38672F9-E196-4262-99B8-8120156E4510}" type="datetimeFigureOut">
              <a:rPr lang="en-US" smtClean="0"/>
              <a:pPr/>
              <a:t>2/27/2012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96346EF-4530-4539-8811-EB172F4C19D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38672F9-E196-4262-99B8-8120156E4510}" type="datetimeFigureOut">
              <a:rPr lang="en-US" smtClean="0"/>
              <a:pPr/>
              <a:t>2/27/2012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96346EF-4530-4539-8811-EB172F4C19D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8672F9-E196-4262-99B8-8120156E4510}" type="datetimeFigureOut">
              <a:rPr lang="en-US" smtClean="0"/>
              <a:pPr/>
              <a:t>2/27/2012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96346EF-4530-4539-8811-EB172F4C19D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38672F9-E196-4262-99B8-8120156E4510}" type="datetimeFigureOut">
              <a:rPr lang="en-US" smtClean="0"/>
              <a:pPr/>
              <a:t>2/27/2012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96346EF-4530-4539-8811-EB172F4C19D6}" type="slidenum">
              <a:rPr lang="en-GB" smtClean="0"/>
              <a:pPr/>
              <a:t>‹#›</a:t>
            </a:fld>
            <a:endParaRPr lang="en-GB"/>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38672F9-E196-4262-99B8-8120156E4510}" type="datetimeFigureOut">
              <a:rPr lang="en-US" smtClean="0"/>
              <a:pPr/>
              <a:t>2/27/2012</a:t>
            </a:fld>
            <a:endParaRPr lang="en-GB"/>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GB"/>
          </a:p>
        </p:txBody>
      </p:sp>
      <p:sp>
        <p:nvSpPr>
          <p:cNvPr id="7" name="Slide Number Placeholder 6"/>
          <p:cNvSpPr>
            <a:spLocks noGrp="1"/>
          </p:cNvSpPr>
          <p:nvPr>
            <p:ph type="sldNum" sz="quarter" idx="12"/>
          </p:nvPr>
        </p:nvSpPr>
        <p:spPr>
          <a:xfrm>
            <a:off x="8339328" y="1170432"/>
            <a:ext cx="733864" cy="201168"/>
          </a:xfrm>
        </p:spPr>
        <p:txBody>
          <a:bodyPr/>
          <a:lstStyle/>
          <a:p>
            <a:fld id="{D96346EF-4530-4539-8811-EB172F4C19D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38672F9-E196-4262-99B8-8120156E4510}" type="datetimeFigureOut">
              <a:rPr lang="en-US" smtClean="0"/>
              <a:pPr/>
              <a:t>2/27/2012</a:t>
            </a:fld>
            <a:endParaRPr lang="en-GB"/>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GB"/>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96346EF-4530-4539-8811-EB172F4C19D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amie.wood@manchester.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mailto:jamie.wood@manchester.ac.u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548680"/>
            <a:ext cx="8077200" cy="1673352"/>
          </a:xfrm>
        </p:spPr>
        <p:txBody>
          <a:bodyPr/>
          <a:lstStyle/>
          <a:p>
            <a:r>
              <a:rPr lang="en-GB" dirty="0" smtClean="0"/>
              <a:t>The Muslim Conquests and their Aftermaths</a:t>
            </a:r>
            <a:endParaRPr lang="en-GB" dirty="0"/>
          </a:p>
        </p:txBody>
      </p:sp>
      <p:sp>
        <p:nvSpPr>
          <p:cNvPr id="3" name="Subtitle 2"/>
          <p:cNvSpPr>
            <a:spLocks noGrp="1"/>
          </p:cNvSpPr>
          <p:nvPr>
            <p:ph type="subTitle" idx="1"/>
          </p:nvPr>
        </p:nvSpPr>
        <p:spPr>
          <a:xfrm>
            <a:off x="323528" y="2348880"/>
            <a:ext cx="8077200" cy="1499616"/>
          </a:xfrm>
        </p:spPr>
        <p:txBody>
          <a:bodyPr>
            <a:normAutofit/>
          </a:bodyPr>
          <a:lstStyle/>
          <a:p>
            <a:r>
              <a:rPr lang="en-GB" sz="2400" dirty="0" smtClean="0"/>
              <a:t>Dr Jamie Wood</a:t>
            </a:r>
          </a:p>
          <a:p>
            <a:r>
              <a:rPr lang="en-GB" sz="2400" dirty="0" smtClean="0"/>
              <a:t>University of Manchester</a:t>
            </a:r>
          </a:p>
          <a:p>
            <a:r>
              <a:rPr lang="en-GB" sz="2400" dirty="0" smtClean="0"/>
              <a:t>(</a:t>
            </a:r>
            <a:r>
              <a:rPr lang="en-GB" sz="2400" dirty="0" smtClean="0">
                <a:hlinkClick r:id="rId3"/>
              </a:rPr>
              <a:t>jamie.wood@manchester.ac.uk</a:t>
            </a:r>
            <a:r>
              <a:rPr lang="en-GB" sz="2400" dirty="0" smtClean="0"/>
              <a:t>)</a:t>
            </a:r>
            <a:endParaRPr lang="en-GB"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Justinian’s Empire (mid-6</a:t>
            </a:r>
            <a:r>
              <a:rPr lang="en-GB" baseline="30000" dirty="0" smtClean="0"/>
              <a:t>th</a:t>
            </a:r>
            <a:r>
              <a:rPr lang="en-GB" dirty="0" smtClean="0"/>
              <a:t> C)</a:t>
            </a:r>
            <a:endParaRPr lang="en-GB"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0" y="1836762"/>
            <a:ext cx="9144000" cy="440055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Roman and Persian wars: </a:t>
            </a:r>
            <a:br>
              <a:rPr lang="en-GB" dirty="0" smtClean="0"/>
            </a:br>
            <a:r>
              <a:rPr lang="en-GB" dirty="0" smtClean="0"/>
              <a:t>Arabian involvement </a:t>
            </a:r>
            <a:endParaRPr lang="en-GB" dirty="0"/>
          </a:p>
        </p:txBody>
      </p:sp>
      <p:sp>
        <p:nvSpPr>
          <p:cNvPr id="3" name="Content Placeholder 2"/>
          <p:cNvSpPr>
            <a:spLocks noGrp="1"/>
          </p:cNvSpPr>
          <p:nvPr>
            <p:ph idx="1"/>
          </p:nvPr>
        </p:nvSpPr>
        <p:spPr>
          <a:xfrm>
            <a:off x="0" y="1484784"/>
            <a:ext cx="3203848" cy="5373216"/>
          </a:xfrm>
        </p:spPr>
        <p:txBody>
          <a:bodyPr>
            <a:normAutofit fontScale="92500" lnSpcReduction="10000"/>
          </a:bodyPr>
          <a:lstStyle/>
          <a:p>
            <a:r>
              <a:rPr lang="en-GB" dirty="0" err="1" smtClean="0"/>
              <a:t>Ghassanids</a:t>
            </a:r>
            <a:r>
              <a:rPr lang="en-GB" dirty="0" smtClean="0"/>
              <a:t> and </a:t>
            </a:r>
            <a:r>
              <a:rPr lang="en-GB" dirty="0" err="1" smtClean="0"/>
              <a:t>Lakhmids</a:t>
            </a:r>
            <a:endParaRPr lang="en-GB" dirty="0" smtClean="0"/>
          </a:p>
          <a:p>
            <a:r>
              <a:rPr lang="en-GB" dirty="0" smtClean="0"/>
              <a:t>Arab tribes on edge of empires</a:t>
            </a:r>
          </a:p>
          <a:p>
            <a:r>
              <a:rPr lang="en-GB" dirty="0" smtClean="0"/>
              <a:t>Irregular troops; managing borderlands</a:t>
            </a:r>
          </a:p>
          <a:p>
            <a:r>
              <a:rPr lang="en-GB" dirty="0" smtClean="0"/>
              <a:t>Client states </a:t>
            </a:r>
            <a:r>
              <a:rPr lang="en-GB" dirty="0" smtClean="0"/>
              <a:t>(standard practice)</a:t>
            </a:r>
          </a:p>
          <a:p>
            <a:r>
              <a:rPr lang="en-GB" dirty="0" smtClean="0"/>
              <a:t>Religious sponsorship</a:t>
            </a:r>
          </a:p>
        </p:txBody>
      </p:sp>
      <p:pic>
        <p:nvPicPr>
          <p:cNvPr id="5122" name="Picture 2"/>
          <p:cNvPicPr>
            <a:picLocks noChangeAspect="1" noChangeArrowheads="1"/>
          </p:cNvPicPr>
          <p:nvPr/>
        </p:nvPicPr>
        <p:blipFill>
          <a:blip r:embed="rId3" cstate="print"/>
          <a:srcRect/>
          <a:stretch>
            <a:fillRect/>
          </a:stretch>
        </p:blipFill>
        <p:spPr bwMode="auto">
          <a:xfrm>
            <a:off x="3203848" y="1484784"/>
            <a:ext cx="5940152" cy="537321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772816"/>
            <a:ext cx="8424936" cy="4625609"/>
          </a:xfrm>
        </p:spPr>
        <p:txBody>
          <a:bodyPr>
            <a:normAutofit/>
          </a:bodyPr>
          <a:lstStyle/>
          <a:p>
            <a:r>
              <a:rPr lang="en-GB" b="1" dirty="0" smtClean="0"/>
              <a:t>Paganism</a:t>
            </a:r>
          </a:p>
          <a:p>
            <a:pPr lvl="1"/>
            <a:r>
              <a:rPr lang="en-GB" dirty="0" smtClean="0"/>
              <a:t>Many local pagan sanctuaries; e.g. </a:t>
            </a:r>
            <a:r>
              <a:rPr lang="en-GB" dirty="0" err="1" smtClean="0"/>
              <a:t>Ka'ba</a:t>
            </a:r>
            <a:r>
              <a:rPr lang="en-GB" dirty="0" smtClean="0"/>
              <a:t> at Mecca</a:t>
            </a:r>
          </a:p>
          <a:p>
            <a:pPr lvl="1"/>
            <a:r>
              <a:rPr lang="en-GB" dirty="0" smtClean="0"/>
              <a:t>Qur’an: strong rhetoric against polytheists </a:t>
            </a:r>
          </a:p>
          <a:p>
            <a:pPr lvl="1"/>
            <a:r>
              <a:rPr lang="en-GB" dirty="0" err="1" smtClean="0"/>
              <a:t>Jahiliyya</a:t>
            </a:r>
            <a:r>
              <a:rPr lang="en-GB" dirty="0" smtClean="0"/>
              <a:t>: ‘period of ignorance</a:t>
            </a:r>
            <a:r>
              <a:rPr lang="en-GB" dirty="0" smtClean="0"/>
              <a:t>’ – pre-Islamic Arabia</a:t>
            </a:r>
            <a:endParaRPr lang="en-GB" dirty="0" smtClean="0"/>
          </a:p>
          <a:p>
            <a:r>
              <a:rPr lang="en-GB" b="1" dirty="0" smtClean="0"/>
              <a:t>Jewish influence</a:t>
            </a:r>
          </a:p>
          <a:p>
            <a:pPr lvl="1"/>
            <a:r>
              <a:rPr lang="en-GB" dirty="0" smtClean="0"/>
              <a:t>Qur’an: </a:t>
            </a:r>
            <a:r>
              <a:rPr lang="en-GB" dirty="0" err="1" smtClean="0"/>
              <a:t>Ka'ba</a:t>
            </a:r>
            <a:r>
              <a:rPr lang="en-GB" dirty="0" smtClean="0"/>
              <a:t> was built by Abraham and Ishmael</a:t>
            </a:r>
          </a:p>
          <a:p>
            <a:r>
              <a:rPr lang="en-GB" b="1" dirty="0" smtClean="0"/>
              <a:t>Christian influence</a:t>
            </a:r>
          </a:p>
          <a:p>
            <a:pPr lvl="1"/>
            <a:r>
              <a:rPr lang="en-GB" dirty="0" smtClean="0"/>
              <a:t>e.g. from surrounding empires (Byzantium; Axum)</a:t>
            </a:r>
            <a:endParaRPr lang="en-GB" dirty="0"/>
          </a:p>
        </p:txBody>
      </p:sp>
      <p:sp>
        <p:nvSpPr>
          <p:cNvPr id="4" name="Title 1"/>
          <p:cNvSpPr>
            <a:spLocks noGrp="1"/>
          </p:cNvSpPr>
          <p:nvPr>
            <p:ph type="title"/>
          </p:nvPr>
        </p:nvSpPr>
        <p:spPr/>
        <p:txBody>
          <a:bodyPr>
            <a:normAutofit fontScale="90000"/>
          </a:bodyPr>
          <a:lstStyle/>
          <a:p>
            <a:r>
              <a:rPr lang="en-GB" dirty="0" smtClean="0"/>
              <a:t>Pre-Islamic Arabia: </a:t>
            </a:r>
            <a:br>
              <a:rPr lang="en-GB" dirty="0" smtClean="0"/>
            </a:br>
            <a:r>
              <a:rPr lang="en-GB" dirty="0" smtClean="0"/>
              <a:t>the religious context (</a:t>
            </a:r>
            <a:r>
              <a:rPr lang="en-GB" dirty="0" err="1" smtClean="0"/>
              <a:t>i</a:t>
            </a:r>
            <a:r>
              <a:rPr lang="en-GB" dirty="0" smtClean="0"/>
              <a:t>)</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Pre-Islamic Arabia: </a:t>
            </a:r>
            <a:br>
              <a:rPr lang="en-GB" dirty="0" smtClean="0"/>
            </a:br>
            <a:r>
              <a:rPr lang="en-GB" dirty="0" smtClean="0"/>
              <a:t>the religious context (ii)</a:t>
            </a:r>
            <a:endParaRPr lang="en-GB" dirty="0"/>
          </a:p>
        </p:txBody>
      </p:sp>
      <p:sp>
        <p:nvSpPr>
          <p:cNvPr id="3" name="Content Placeholder 2"/>
          <p:cNvSpPr>
            <a:spLocks noGrp="1"/>
          </p:cNvSpPr>
          <p:nvPr>
            <p:ph idx="1"/>
          </p:nvPr>
        </p:nvSpPr>
        <p:spPr>
          <a:xfrm>
            <a:off x="179512" y="1628800"/>
            <a:ext cx="8784976" cy="5229200"/>
          </a:xfrm>
        </p:spPr>
        <p:txBody>
          <a:bodyPr>
            <a:normAutofit fontScale="92500" lnSpcReduction="10000"/>
          </a:bodyPr>
          <a:lstStyle/>
          <a:p>
            <a:r>
              <a:rPr lang="en-GB" dirty="0" smtClean="0"/>
              <a:t>Read the extracts on your handout about religious affairs in Arabia before the coming of Islam</a:t>
            </a:r>
          </a:p>
          <a:p>
            <a:r>
              <a:rPr lang="en-GB" dirty="0" smtClean="0"/>
              <a:t>Think about the following questions:</a:t>
            </a:r>
          </a:p>
          <a:p>
            <a:pPr lvl="1"/>
            <a:r>
              <a:rPr lang="en-GB" dirty="0" smtClean="0"/>
              <a:t>What does your source reveal about politics and society of pre-Islamic Arabia? </a:t>
            </a:r>
          </a:p>
          <a:p>
            <a:pPr lvl="1"/>
            <a:r>
              <a:rPr lang="en-GB" dirty="0" smtClean="0"/>
              <a:t>What does your source reveal about </a:t>
            </a:r>
            <a:r>
              <a:rPr lang="en-GB" dirty="0" smtClean="0"/>
              <a:t>the organisation of religious </a:t>
            </a:r>
            <a:r>
              <a:rPr lang="en-GB" dirty="0" smtClean="0"/>
              <a:t>communities in the period? </a:t>
            </a:r>
          </a:p>
          <a:p>
            <a:pPr lvl="1"/>
            <a:r>
              <a:rPr lang="en-GB" dirty="0" smtClean="0"/>
              <a:t>How do these religious communities relate to one another?</a:t>
            </a:r>
          </a:p>
          <a:p>
            <a:pPr lvl="1"/>
            <a:r>
              <a:rPr lang="en-GB" dirty="0" smtClean="0"/>
              <a:t>How would </a:t>
            </a:r>
            <a:r>
              <a:rPr lang="en-GB" dirty="0" smtClean="0"/>
              <a:t>you describe the relationship between religious identity and political power in this period in Arabia?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Muhammad</a:t>
            </a:r>
            <a:endParaRPr lang="en-GB" dirty="0"/>
          </a:p>
        </p:txBody>
      </p:sp>
      <p:sp>
        <p:nvSpPr>
          <p:cNvPr id="3" name="Content Placeholder 2"/>
          <p:cNvSpPr>
            <a:spLocks noGrp="1"/>
          </p:cNvSpPr>
          <p:nvPr>
            <p:ph idx="1"/>
          </p:nvPr>
        </p:nvSpPr>
        <p:spPr>
          <a:xfrm>
            <a:off x="0" y="1484784"/>
            <a:ext cx="8964488" cy="5373216"/>
          </a:xfrm>
        </p:spPr>
        <p:txBody>
          <a:bodyPr>
            <a:normAutofit fontScale="92500" lnSpcReduction="20000"/>
          </a:bodyPr>
          <a:lstStyle/>
          <a:p>
            <a:r>
              <a:rPr lang="en-GB" dirty="0" smtClean="0"/>
              <a:t>Member of an important tribe: </a:t>
            </a:r>
            <a:r>
              <a:rPr lang="en-GB" dirty="0" err="1" smtClean="0"/>
              <a:t>Quraysh</a:t>
            </a:r>
            <a:r>
              <a:rPr lang="en-GB" dirty="0" smtClean="0"/>
              <a:t> (guardians of </a:t>
            </a:r>
            <a:r>
              <a:rPr lang="en-GB" dirty="0" err="1" smtClean="0"/>
              <a:t>Ka’ba</a:t>
            </a:r>
            <a:r>
              <a:rPr lang="en-GB" dirty="0" smtClean="0"/>
              <a:t>)</a:t>
            </a:r>
          </a:p>
          <a:p>
            <a:r>
              <a:rPr lang="en-GB" dirty="0" smtClean="0"/>
              <a:t>Orphaned at an early age and brought up by uncle, Abu </a:t>
            </a:r>
            <a:r>
              <a:rPr lang="en-GB" dirty="0" err="1" smtClean="0"/>
              <a:t>Talib</a:t>
            </a:r>
            <a:endParaRPr lang="en-GB" dirty="0" smtClean="0"/>
          </a:p>
          <a:p>
            <a:r>
              <a:rPr lang="en-GB" dirty="0" smtClean="0"/>
              <a:t>Educated away from the towns with tribes in the countryside </a:t>
            </a:r>
          </a:p>
          <a:p>
            <a:r>
              <a:rPr lang="en-GB" dirty="0" smtClean="0"/>
              <a:t>A trusted agent (e.g. first wife Khadijah)</a:t>
            </a:r>
          </a:p>
          <a:p>
            <a:r>
              <a:rPr lang="en-GB" dirty="0" smtClean="0"/>
              <a:t>Initial revelations and preaching met with hostility in Mecca</a:t>
            </a:r>
          </a:p>
          <a:p>
            <a:r>
              <a:rPr lang="en-GB" dirty="0" smtClean="0"/>
              <a:t>Moves to Medina and establishes base there </a:t>
            </a:r>
          </a:p>
          <a:p>
            <a:r>
              <a:rPr lang="en-GB" dirty="0" smtClean="0"/>
              <a:t>Conquest of Mecca and gradual unification of Arab </a:t>
            </a:r>
            <a:r>
              <a:rPr lang="en-GB" dirty="0" smtClean="0"/>
              <a:t>tribes (through war and other means)</a:t>
            </a:r>
            <a:endParaRPr lang="en-GB" dirty="0" smtClean="0"/>
          </a:p>
          <a:p>
            <a:r>
              <a:rPr lang="en-GB" dirty="0" smtClean="0"/>
              <a:t>Marriages </a:t>
            </a:r>
            <a:r>
              <a:rPr lang="en-GB" dirty="0" smtClean="0"/>
              <a:t>– cement political </a:t>
            </a:r>
            <a:r>
              <a:rPr lang="en-GB" dirty="0" smtClean="0"/>
              <a:t>bonds</a:t>
            </a:r>
          </a:p>
          <a:p>
            <a:r>
              <a:rPr lang="en-GB" dirty="0" smtClean="0"/>
              <a:t>Revelations – 2 stages</a:t>
            </a:r>
          </a:p>
          <a:p>
            <a:pPr>
              <a:buNone/>
            </a:pPr>
            <a:endParaRPr lang="en-GB" dirty="0" smtClean="0"/>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4"/>
          <p:cNvSpPr>
            <a:spLocks noGrp="1"/>
          </p:cNvSpPr>
          <p:nvPr>
            <p:ph type="ctrTitle"/>
          </p:nvPr>
        </p:nvSpPr>
        <p:spPr>
          <a:xfrm>
            <a:off x="179512" y="404664"/>
            <a:ext cx="7772400" cy="1470025"/>
          </a:xfrm>
        </p:spPr>
        <p:txBody>
          <a:bodyPr/>
          <a:lstStyle/>
          <a:p>
            <a:r>
              <a:rPr lang="en-GB" sz="5400" dirty="0" smtClean="0"/>
              <a:t>Islam</a:t>
            </a:r>
          </a:p>
        </p:txBody>
      </p:sp>
      <p:sp>
        <p:nvSpPr>
          <p:cNvPr id="3074" name="Subtitle 3"/>
          <p:cNvSpPr>
            <a:spLocks noGrp="1"/>
          </p:cNvSpPr>
          <p:nvPr>
            <p:ph type="subTitle" idx="1"/>
          </p:nvPr>
        </p:nvSpPr>
        <p:spPr>
          <a:xfrm>
            <a:off x="2195736" y="188640"/>
            <a:ext cx="6400800" cy="1752600"/>
          </a:xfrm>
        </p:spPr>
        <p:txBody>
          <a:bodyPr/>
          <a:lstStyle/>
          <a:p>
            <a:r>
              <a:rPr lang="en-GB" dirty="0" smtClean="0">
                <a:solidFill>
                  <a:schemeClr val="tx1"/>
                </a:solidFill>
              </a:rPr>
              <a:t>Root: </a:t>
            </a:r>
            <a:r>
              <a:rPr lang="en-GB" b="1" i="1" dirty="0" smtClean="0">
                <a:solidFill>
                  <a:schemeClr val="tx1"/>
                </a:solidFill>
              </a:rPr>
              <a:t>peace</a:t>
            </a:r>
            <a:r>
              <a:rPr lang="en-GB" i="1" dirty="0" smtClean="0">
                <a:solidFill>
                  <a:schemeClr val="tx1"/>
                </a:solidFill>
              </a:rPr>
              <a:t>, purity, soundness, obedience, submission</a:t>
            </a:r>
            <a:endParaRPr lang="en-GB" dirty="0" smtClean="0">
              <a:solidFill>
                <a:schemeClr val="tx1"/>
              </a:solidFill>
            </a:endParaRPr>
          </a:p>
        </p:txBody>
      </p:sp>
      <p:sp>
        <p:nvSpPr>
          <p:cNvPr id="6" name="Subtitle 3"/>
          <p:cNvSpPr txBox="1">
            <a:spLocks/>
          </p:cNvSpPr>
          <p:nvPr/>
        </p:nvSpPr>
        <p:spPr bwMode="auto">
          <a:xfrm>
            <a:off x="1043608" y="2276872"/>
            <a:ext cx="7056438" cy="3168650"/>
          </a:xfrm>
          <a:prstGeom prst="rect">
            <a:avLst/>
          </a:prstGeom>
          <a:noFill/>
          <a:ln w="9525">
            <a:noFill/>
            <a:miter lim="800000"/>
            <a:headEnd/>
            <a:tailEnd/>
          </a:ln>
        </p:spPr>
        <p:txBody>
          <a:bodyPr/>
          <a:lstStyle/>
          <a:p>
            <a:pPr algn="ctr" eaLnBrk="0" hangingPunct="0">
              <a:spcBef>
                <a:spcPct val="20000"/>
              </a:spcBef>
              <a:defRPr/>
            </a:pPr>
            <a:r>
              <a:rPr lang="en-GB" sz="3200" kern="0" dirty="0">
                <a:latin typeface="+mn-lt"/>
                <a:cs typeface="+mn-cs"/>
              </a:rPr>
              <a:t>Definition: </a:t>
            </a:r>
            <a:r>
              <a:rPr lang="en-GB" sz="3200" i="1" kern="0" dirty="0">
                <a:latin typeface="+mn-lt"/>
                <a:cs typeface="+mn-cs"/>
              </a:rPr>
              <a:t>The willing and active submission to the command  of the One, Allah.</a:t>
            </a:r>
          </a:p>
          <a:p>
            <a:pPr algn="ctr" eaLnBrk="0" hangingPunct="0">
              <a:spcBef>
                <a:spcPct val="20000"/>
              </a:spcBef>
              <a:defRPr/>
            </a:pPr>
            <a:endParaRPr lang="en-GB" sz="2600" kern="0" dirty="0">
              <a:latin typeface="+mn-lt"/>
              <a:cs typeface="+mn-cs"/>
            </a:endParaRPr>
          </a:p>
          <a:p>
            <a:pPr algn="ctr" eaLnBrk="0" hangingPunct="0">
              <a:spcBef>
                <a:spcPct val="20000"/>
              </a:spcBef>
              <a:defRPr/>
            </a:pPr>
            <a:r>
              <a:rPr lang="en-GB" sz="3200" kern="0" dirty="0">
                <a:latin typeface="+mn-lt"/>
                <a:cs typeface="+mn-cs"/>
              </a:rPr>
              <a:t>People who practice this are </a:t>
            </a:r>
            <a:r>
              <a:rPr lang="en-GB" sz="3200" i="1" kern="0" dirty="0">
                <a:latin typeface="+mn-lt"/>
                <a:cs typeface="+mn-cs"/>
              </a:rPr>
              <a:t>Muslims</a:t>
            </a:r>
            <a:endParaRPr lang="en-GB" sz="3200" kern="0" dirty="0">
              <a:latin typeface="+mn-lt"/>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Pillars of Islam</a:t>
            </a:r>
            <a:endParaRPr lang="en-GB" dirty="0"/>
          </a:p>
        </p:txBody>
      </p:sp>
      <p:sp>
        <p:nvSpPr>
          <p:cNvPr id="3" name="Content Placeholder 2"/>
          <p:cNvSpPr>
            <a:spLocks noGrp="1"/>
          </p:cNvSpPr>
          <p:nvPr>
            <p:ph idx="1"/>
          </p:nvPr>
        </p:nvSpPr>
        <p:spPr/>
        <p:txBody>
          <a:bodyPr>
            <a:normAutofit/>
          </a:bodyPr>
          <a:lstStyle/>
          <a:p>
            <a:r>
              <a:rPr lang="en-GB" dirty="0" smtClean="0"/>
              <a:t>Testimony of </a:t>
            </a:r>
            <a:r>
              <a:rPr lang="en-GB" dirty="0" smtClean="0"/>
              <a:t>Faith (</a:t>
            </a:r>
            <a:r>
              <a:rPr lang="en-GB" dirty="0" err="1" smtClean="0"/>
              <a:t>S</a:t>
            </a:r>
            <a:r>
              <a:rPr lang="en-GB" dirty="0" err="1" smtClean="0"/>
              <a:t>hahadah</a:t>
            </a:r>
            <a:r>
              <a:rPr lang="en-GB" dirty="0" smtClean="0"/>
              <a:t>)</a:t>
            </a:r>
            <a:endParaRPr lang="en-GB" dirty="0" smtClean="0"/>
          </a:p>
          <a:p>
            <a:endParaRPr lang="en-GB" dirty="0" smtClean="0"/>
          </a:p>
          <a:p>
            <a:r>
              <a:rPr lang="en-GB" dirty="0" smtClean="0"/>
              <a:t>Five Daily Prayers</a:t>
            </a:r>
          </a:p>
          <a:p>
            <a:endParaRPr lang="en-GB" dirty="0" smtClean="0"/>
          </a:p>
          <a:p>
            <a:r>
              <a:rPr lang="en-GB" dirty="0" smtClean="0"/>
              <a:t>Fasting (Ramadan)</a:t>
            </a:r>
            <a:endParaRPr lang="en-GB" dirty="0" smtClean="0"/>
          </a:p>
          <a:p>
            <a:endParaRPr lang="en-GB" dirty="0" smtClean="0"/>
          </a:p>
          <a:p>
            <a:r>
              <a:rPr lang="en-GB" dirty="0" smtClean="0"/>
              <a:t>Charity/Almsgiving</a:t>
            </a:r>
          </a:p>
          <a:p>
            <a:endParaRPr lang="en-GB" dirty="0" smtClean="0"/>
          </a:p>
          <a:p>
            <a:r>
              <a:rPr lang="en-GB" dirty="0" smtClean="0"/>
              <a:t>Pilgrimage (Hajj)</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7 Articles of Faith</a:t>
            </a:r>
            <a:endParaRPr lang="en-GB" dirty="0"/>
          </a:p>
        </p:txBody>
      </p:sp>
      <p:sp>
        <p:nvSpPr>
          <p:cNvPr id="3" name="Content Placeholder 2"/>
          <p:cNvSpPr>
            <a:spLocks noGrp="1"/>
          </p:cNvSpPr>
          <p:nvPr>
            <p:ph idx="1"/>
          </p:nvPr>
        </p:nvSpPr>
        <p:spPr>
          <a:xfrm>
            <a:off x="395536" y="1785902"/>
            <a:ext cx="8352928" cy="4811450"/>
          </a:xfrm>
        </p:spPr>
        <p:txBody>
          <a:bodyPr>
            <a:normAutofit fontScale="92500" lnSpcReduction="20000"/>
          </a:bodyPr>
          <a:lstStyle/>
          <a:p>
            <a:pPr marL="514350" indent="-514350">
              <a:buNone/>
            </a:pPr>
            <a:r>
              <a:rPr lang="en-GB" b="1" dirty="0" smtClean="0"/>
              <a:t>Belief in:</a:t>
            </a:r>
          </a:p>
          <a:p>
            <a:pPr marL="514350" indent="-514350">
              <a:buAutoNum type="arabicPeriod"/>
            </a:pPr>
            <a:r>
              <a:rPr lang="en-GB" dirty="0" smtClean="0"/>
              <a:t>Oneness </a:t>
            </a:r>
            <a:r>
              <a:rPr lang="en-GB" dirty="0"/>
              <a:t>of </a:t>
            </a:r>
            <a:r>
              <a:rPr lang="en-GB" dirty="0" smtClean="0"/>
              <a:t>God</a:t>
            </a:r>
          </a:p>
          <a:p>
            <a:pPr marL="514350" indent="-514350">
              <a:buAutoNum type="arabicPeriod"/>
            </a:pPr>
            <a:r>
              <a:rPr lang="en-GB" dirty="0" smtClean="0"/>
              <a:t>Angels of God</a:t>
            </a:r>
          </a:p>
          <a:p>
            <a:pPr marL="514350" indent="-514350">
              <a:buAutoNum type="arabicPeriod"/>
            </a:pPr>
            <a:r>
              <a:rPr lang="en-GB" dirty="0" smtClean="0"/>
              <a:t>Revelatory Scriptures of </a:t>
            </a:r>
            <a:r>
              <a:rPr lang="en-GB" dirty="0" smtClean="0"/>
              <a:t>God</a:t>
            </a:r>
          </a:p>
          <a:p>
            <a:pPr marL="806958" lvl="1" indent="-514350"/>
            <a:r>
              <a:rPr lang="en-GB" dirty="0" smtClean="0"/>
              <a:t>Peoples of the book</a:t>
            </a:r>
            <a:endParaRPr lang="en-GB" dirty="0" smtClean="0"/>
          </a:p>
          <a:p>
            <a:pPr marL="514350" indent="-514350">
              <a:buAutoNum type="arabicPeriod"/>
            </a:pPr>
            <a:r>
              <a:rPr lang="en-GB" dirty="0" smtClean="0"/>
              <a:t>Prophets of </a:t>
            </a:r>
            <a:r>
              <a:rPr lang="en-GB" dirty="0" smtClean="0"/>
              <a:t>God</a:t>
            </a:r>
          </a:p>
          <a:p>
            <a:pPr marL="806958" lvl="1" indent="-514350"/>
            <a:r>
              <a:rPr lang="en-GB" dirty="0" smtClean="0"/>
              <a:t>Including Jewish prophets and Jesus</a:t>
            </a:r>
            <a:endParaRPr lang="en-GB" dirty="0" smtClean="0"/>
          </a:p>
          <a:p>
            <a:pPr marL="514350" indent="-514350">
              <a:buAutoNum type="arabicPeriod"/>
            </a:pPr>
            <a:r>
              <a:rPr lang="en-GB" dirty="0" smtClean="0"/>
              <a:t>Day of Judgement</a:t>
            </a:r>
          </a:p>
          <a:p>
            <a:pPr marL="514350" indent="-514350">
              <a:buAutoNum type="arabicPeriod"/>
            </a:pPr>
            <a:r>
              <a:rPr lang="en-GB" dirty="0" smtClean="0"/>
              <a:t>Pre-Measurement: </a:t>
            </a:r>
            <a:endParaRPr lang="en-GB" dirty="0" smtClean="0"/>
          </a:p>
          <a:p>
            <a:pPr marL="806958" lvl="1" indent="-514350"/>
            <a:r>
              <a:rPr lang="en-GB" dirty="0" smtClean="0"/>
              <a:t>everything designed by God for good use under </a:t>
            </a:r>
            <a:r>
              <a:rPr lang="en-GB" dirty="0" smtClean="0"/>
              <a:t>correct conditions (so, not predestination or fatalism)</a:t>
            </a:r>
            <a:endParaRPr lang="en-GB" dirty="0" smtClean="0"/>
          </a:p>
          <a:p>
            <a:pPr marL="514350" indent="-514350">
              <a:buAutoNum type="arabicPeriod"/>
            </a:pPr>
            <a:r>
              <a:rPr lang="en-GB" dirty="0" smtClean="0"/>
              <a:t>Resurrection after Death</a:t>
            </a:r>
          </a:p>
          <a:p>
            <a:pPr marL="514350" indent="-514350">
              <a:buAutoNum type="arabicPeriod"/>
            </a:pPr>
            <a:endParaRPr lang="en-GB" b="1" dirty="0" smtClean="0"/>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892480" cy="1252728"/>
          </a:xfrm>
        </p:spPr>
        <p:txBody>
          <a:bodyPr>
            <a:normAutofit/>
          </a:bodyPr>
          <a:lstStyle/>
          <a:p>
            <a:r>
              <a:rPr lang="en-GB" dirty="0" smtClean="0"/>
              <a:t>Key sources for studying Islam</a:t>
            </a:r>
            <a:endParaRPr lang="en-GB" dirty="0"/>
          </a:p>
        </p:txBody>
      </p:sp>
      <p:sp>
        <p:nvSpPr>
          <p:cNvPr id="3" name="Content Placeholder 2"/>
          <p:cNvSpPr>
            <a:spLocks noGrp="1"/>
          </p:cNvSpPr>
          <p:nvPr>
            <p:ph idx="1"/>
          </p:nvPr>
        </p:nvSpPr>
        <p:spPr>
          <a:xfrm>
            <a:off x="251520" y="1772816"/>
            <a:ext cx="8229600" cy="4625609"/>
          </a:xfrm>
        </p:spPr>
        <p:txBody>
          <a:bodyPr>
            <a:normAutofit lnSpcReduction="10000"/>
          </a:bodyPr>
          <a:lstStyle/>
          <a:p>
            <a:pPr marL="633222" indent="-514350">
              <a:buFont typeface="+mj-lt"/>
              <a:buAutoNum type="arabicPeriod"/>
            </a:pPr>
            <a:r>
              <a:rPr lang="en-GB" dirty="0" smtClean="0"/>
              <a:t>Qur’an</a:t>
            </a:r>
          </a:p>
          <a:p>
            <a:pPr marL="633222" indent="-514350">
              <a:buFont typeface="+mj-lt"/>
              <a:buAutoNum type="arabicPeriod"/>
            </a:pPr>
            <a:r>
              <a:rPr lang="en-GB" dirty="0" smtClean="0"/>
              <a:t>Hadith (</a:t>
            </a:r>
            <a:r>
              <a:rPr lang="en-GB" dirty="0" err="1" smtClean="0"/>
              <a:t>Sunna</a:t>
            </a:r>
            <a:r>
              <a:rPr lang="en-GB" dirty="0" smtClean="0"/>
              <a:t>)</a:t>
            </a:r>
          </a:p>
          <a:p>
            <a:pPr marL="633222" indent="-514350">
              <a:buFont typeface="+mj-lt"/>
              <a:buAutoNum type="arabicPeriod"/>
            </a:pPr>
            <a:r>
              <a:rPr lang="en-GB" dirty="0" smtClean="0"/>
              <a:t>Biography of the Prophet (</a:t>
            </a:r>
            <a:r>
              <a:rPr lang="en-GB" dirty="0" err="1" smtClean="0"/>
              <a:t>Sira</a:t>
            </a:r>
            <a:r>
              <a:rPr lang="en-GB" dirty="0" smtClean="0"/>
              <a:t>)</a:t>
            </a:r>
          </a:p>
          <a:p>
            <a:pPr marL="633222" indent="-514350">
              <a:buFont typeface="+mj-lt"/>
              <a:buAutoNum type="arabicPeriod"/>
            </a:pPr>
            <a:r>
              <a:rPr lang="en-GB" dirty="0" smtClean="0"/>
              <a:t>History (</a:t>
            </a:r>
            <a:r>
              <a:rPr lang="en-GB" dirty="0" err="1" smtClean="0"/>
              <a:t>Ta’rikh</a:t>
            </a:r>
            <a:r>
              <a:rPr lang="en-GB" dirty="0" smtClean="0"/>
              <a:t>)</a:t>
            </a:r>
          </a:p>
          <a:p>
            <a:endParaRPr lang="en-GB" dirty="0" smtClean="0"/>
          </a:p>
          <a:p>
            <a:r>
              <a:rPr lang="en-GB" dirty="0" smtClean="0"/>
              <a:t>Schools of Islamic Law</a:t>
            </a:r>
          </a:p>
          <a:p>
            <a:r>
              <a:rPr lang="en-GB" dirty="0" smtClean="0"/>
              <a:t>Works on theology, Sufi literature, material on general guidance</a:t>
            </a:r>
          </a:p>
          <a:p>
            <a:endParaRPr lang="en-GB" dirty="0" smtClean="0"/>
          </a:p>
          <a:p>
            <a:r>
              <a:rPr lang="en-GB" dirty="0" smtClean="0"/>
              <a:t>But, what </a:t>
            </a:r>
            <a:r>
              <a:rPr lang="en-GB" dirty="0" smtClean="0"/>
              <a:t>else can we use?</a:t>
            </a:r>
          </a:p>
          <a:p>
            <a:endParaRPr lang="en-GB" dirty="0" smtClean="0"/>
          </a:p>
          <a:p>
            <a:endParaRPr lang="en-GB" dirty="0" smtClean="0"/>
          </a:p>
          <a:p>
            <a:endParaRPr lang="en-GB" dirty="0"/>
          </a:p>
        </p:txBody>
      </p:sp>
    </p:spTree>
    <p:extLst>
      <p:ext uri="{BB962C8B-B14F-4D97-AF65-F5344CB8AC3E}">
        <p14:creationId xmlns="" xmlns:p14="http://schemas.microsoft.com/office/powerpoint/2010/main" val="394498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ircle(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circle(in)">
                                      <p:cBhvr>
                                        <p:cTn id="3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Muhammad’s successors: the conquests</a:t>
            </a:r>
            <a:endParaRPr lang="en-GB" dirty="0"/>
          </a:p>
        </p:txBody>
      </p:sp>
      <p:sp>
        <p:nvSpPr>
          <p:cNvPr id="3" name="Content Placeholder 2"/>
          <p:cNvSpPr>
            <a:spLocks noGrp="1"/>
          </p:cNvSpPr>
          <p:nvPr>
            <p:ph idx="1"/>
          </p:nvPr>
        </p:nvSpPr>
        <p:spPr>
          <a:xfrm>
            <a:off x="755576" y="1628801"/>
            <a:ext cx="7632848" cy="5040560"/>
          </a:xfrm>
        </p:spPr>
        <p:txBody>
          <a:bodyPr/>
          <a:lstStyle/>
          <a:p>
            <a:r>
              <a:rPr lang="en-GB" dirty="0" smtClean="0"/>
              <a:t>Expansion begins under the Muhammad but takes off under his immediate successors</a:t>
            </a:r>
          </a:p>
          <a:p>
            <a:endParaRPr lang="en-GB" dirty="0" smtClean="0"/>
          </a:p>
          <a:p>
            <a:pPr lvl="1"/>
            <a:r>
              <a:rPr lang="en-GB" dirty="0" smtClean="0"/>
              <a:t>We will look at specific moments of and responses to conquest in more detail in the next two weeks</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Aims of this lecture</a:t>
            </a:r>
            <a:endParaRPr lang="en-GB" dirty="0"/>
          </a:p>
        </p:txBody>
      </p:sp>
      <p:sp>
        <p:nvSpPr>
          <p:cNvPr id="3" name="Content Placeholder 2"/>
          <p:cNvSpPr>
            <a:spLocks noGrp="1"/>
          </p:cNvSpPr>
          <p:nvPr>
            <p:ph idx="1"/>
          </p:nvPr>
        </p:nvSpPr>
        <p:spPr>
          <a:xfrm>
            <a:off x="467544" y="1772816"/>
            <a:ext cx="8208912" cy="4625609"/>
          </a:xfrm>
        </p:spPr>
        <p:txBody>
          <a:bodyPr>
            <a:normAutofit/>
          </a:bodyPr>
          <a:lstStyle/>
          <a:p>
            <a:r>
              <a:rPr lang="en-GB" dirty="0" smtClean="0"/>
              <a:t>To introduce you to the social, political and religious situation in pre-Islamic Arabia</a:t>
            </a:r>
          </a:p>
          <a:p>
            <a:r>
              <a:rPr lang="en-GB" dirty="0" smtClean="0"/>
              <a:t>To provide you with an overview of </a:t>
            </a:r>
            <a:r>
              <a:rPr lang="en-GB" dirty="0" smtClean="0"/>
              <a:t>key </a:t>
            </a:r>
            <a:r>
              <a:rPr lang="en-GB" dirty="0" smtClean="0"/>
              <a:t>themes relating to the Muslim conquests</a:t>
            </a:r>
          </a:p>
          <a:p>
            <a:r>
              <a:rPr lang="en-GB" dirty="0" smtClean="0"/>
              <a:t>To enable you to identify key reasons for the early successes and later slowing down of the Muslim conquests</a:t>
            </a:r>
          </a:p>
          <a:p>
            <a:r>
              <a:rPr lang="en-GB" dirty="0" smtClean="0"/>
              <a:t>To provide you with a basic introduction to Islam as a religion in historical context</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Foundation of the Caliphate: </a:t>
            </a:r>
            <a:r>
              <a:rPr lang="en-GB" dirty="0" err="1" smtClean="0"/>
              <a:t>Umar</a:t>
            </a:r>
            <a:r>
              <a:rPr lang="en-GB" dirty="0" smtClean="0"/>
              <a:t> (634-644)</a:t>
            </a:r>
            <a:endParaRPr lang="en-GB" dirty="0"/>
          </a:p>
        </p:txBody>
      </p:sp>
      <p:sp>
        <p:nvSpPr>
          <p:cNvPr id="3" name="Content Placeholder 2"/>
          <p:cNvSpPr>
            <a:spLocks noGrp="1"/>
          </p:cNvSpPr>
          <p:nvPr>
            <p:ph idx="1"/>
          </p:nvPr>
        </p:nvSpPr>
        <p:spPr>
          <a:xfrm>
            <a:off x="0" y="1484784"/>
            <a:ext cx="9144000" cy="5373217"/>
          </a:xfrm>
        </p:spPr>
        <p:txBody>
          <a:bodyPr>
            <a:normAutofit fontScale="77500" lnSpcReduction="20000"/>
          </a:bodyPr>
          <a:lstStyle/>
          <a:p>
            <a:r>
              <a:rPr lang="en-GB" dirty="0" smtClean="0"/>
              <a:t>Provincial organisation: </a:t>
            </a:r>
          </a:p>
          <a:p>
            <a:pPr lvl="1"/>
            <a:r>
              <a:rPr lang="en-GB" dirty="0" smtClean="0"/>
              <a:t>Governors, administration and offices established</a:t>
            </a:r>
          </a:p>
          <a:p>
            <a:pPr lvl="1"/>
            <a:r>
              <a:rPr lang="en-GB" dirty="0" smtClean="0"/>
              <a:t>Chief secretary; military secretary; revenue collector; police chief; treasury officer; chief judge</a:t>
            </a:r>
          </a:p>
          <a:p>
            <a:pPr lvl="1"/>
            <a:r>
              <a:rPr lang="en-GB" dirty="0" smtClean="0"/>
              <a:t>All officials: </a:t>
            </a:r>
            <a:r>
              <a:rPr lang="en-GB" dirty="0" smtClean="0"/>
              <a:t>obliged to abide by strict code of conduct and to come to Mecca for Hajj</a:t>
            </a:r>
          </a:p>
          <a:p>
            <a:r>
              <a:rPr lang="en-GB" dirty="0" smtClean="0"/>
              <a:t>Record system – of official correspondence and complaints</a:t>
            </a:r>
          </a:p>
          <a:p>
            <a:r>
              <a:rPr lang="en-GB" dirty="0" smtClean="0"/>
              <a:t>Accountability</a:t>
            </a:r>
            <a:r>
              <a:rPr lang="en-GB" dirty="0" smtClean="0"/>
              <a:t>: grievances can be aired; proceedings led by U personally </a:t>
            </a:r>
          </a:p>
          <a:p>
            <a:r>
              <a:rPr lang="en-GB" dirty="0" smtClean="0"/>
              <a:t>Paid high salaries to staff – to prevent corruption</a:t>
            </a:r>
          </a:p>
          <a:p>
            <a:endParaRPr lang="en-GB" dirty="0" smtClean="0"/>
          </a:p>
          <a:p>
            <a:r>
              <a:rPr lang="en-GB" dirty="0" smtClean="0"/>
              <a:t>Consolidation of power rather than pursuing new conquests; nevertheless, conquests proceeded at unprecedented levels</a:t>
            </a:r>
          </a:p>
          <a:p>
            <a:endParaRPr lang="en-GB" dirty="0" smtClean="0"/>
          </a:p>
          <a:p>
            <a:r>
              <a:rPr lang="en-GB" dirty="0" smtClean="0"/>
              <a:t>U = first to conquer Jerusalem = walking while his servant and slave is mounted</a:t>
            </a:r>
          </a:p>
          <a:p>
            <a:pPr lvl="1"/>
            <a:r>
              <a:rPr lang="en-GB" dirty="0" smtClean="0"/>
              <a:t>Symbolic gesture of his justice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Stages of expansion</a:t>
            </a:r>
            <a:endParaRPr lang="en-GB"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0" y="1484784"/>
            <a:ext cx="9144000" cy="4194810"/>
          </a:xfrm>
          <a:prstGeom prst="rect">
            <a:avLst/>
          </a:prstGeom>
          <a:noFill/>
          <a:ln w="9525">
            <a:noFill/>
            <a:miter lim="800000"/>
            <a:headEnd/>
            <a:tailEnd/>
          </a:ln>
        </p:spPr>
      </p:pic>
      <p:sp>
        <p:nvSpPr>
          <p:cNvPr id="4" name="Rectangle 3"/>
          <p:cNvSpPr/>
          <p:nvPr/>
        </p:nvSpPr>
        <p:spPr>
          <a:xfrm>
            <a:off x="899592" y="5934670"/>
            <a:ext cx="7488832" cy="923330"/>
          </a:xfrm>
          <a:prstGeom prst="rect">
            <a:avLst/>
          </a:prstGeom>
        </p:spPr>
        <p:txBody>
          <a:bodyPr wrap="square">
            <a:spAutoFit/>
          </a:bodyPr>
          <a:lstStyle/>
          <a:p>
            <a:r>
              <a:rPr lang="en-GB" dirty="0" smtClean="0"/>
              <a:t>1: Expansion under Muhammad, 622–632/A.H. 1-11</a:t>
            </a:r>
          </a:p>
          <a:p>
            <a:r>
              <a:rPr lang="en-GB" dirty="0" smtClean="0"/>
              <a:t>2: Expansion during the </a:t>
            </a:r>
            <a:r>
              <a:rPr lang="en-GB" dirty="0" err="1" smtClean="0"/>
              <a:t>Rashidun</a:t>
            </a:r>
            <a:r>
              <a:rPr lang="en-GB" dirty="0" smtClean="0"/>
              <a:t> Caliphate, 632–661/A.H. 11-40</a:t>
            </a:r>
          </a:p>
          <a:p>
            <a:r>
              <a:rPr lang="en-GB" dirty="0" smtClean="0"/>
              <a:t>3: Expansion during the Umayyad Caliphate, 661–750/A.H. 40-129</a:t>
            </a:r>
            <a:endParaRPr lang="en-GB" dirty="0"/>
          </a:p>
        </p:txBody>
      </p:sp>
      <p:sp>
        <p:nvSpPr>
          <p:cNvPr id="5" name="TextBox 4"/>
          <p:cNvSpPr txBox="1"/>
          <p:nvPr/>
        </p:nvSpPr>
        <p:spPr>
          <a:xfrm>
            <a:off x="1763688" y="3212976"/>
            <a:ext cx="216024" cy="369332"/>
          </a:xfrm>
          <a:prstGeom prst="rect">
            <a:avLst/>
          </a:prstGeom>
          <a:noFill/>
        </p:spPr>
        <p:txBody>
          <a:bodyPr wrap="square" rtlCol="0">
            <a:spAutoFit/>
          </a:bodyPr>
          <a:lstStyle/>
          <a:p>
            <a:r>
              <a:rPr lang="en-GB" b="1" dirty="0" smtClean="0"/>
              <a:t>3</a:t>
            </a:r>
            <a:endParaRPr lang="en-GB" b="1" dirty="0"/>
          </a:p>
        </p:txBody>
      </p:sp>
      <p:sp>
        <p:nvSpPr>
          <p:cNvPr id="6" name="TextBox 5"/>
          <p:cNvSpPr txBox="1"/>
          <p:nvPr/>
        </p:nvSpPr>
        <p:spPr>
          <a:xfrm>
            <a:off x="5580112" y="4005064"/>
            <a:ext cx="288032" cy="369332"/>
          </a:xfrm>
          <a:prstGeom prst="rect">
            <a:avLst/>
          </a:prstGeom>
          <a:noFill/>
        </p:spPr>
        <p:txBody>
          <a:bodyPr wrap="square" rtlCol="0">
            <a:spAutoFit/>
          </a:bodyPr>
          <a:lstStyle/>
          <a:p>
            <a:r>
              <a:rPr lang="en-GB" b="1" dirty="0" smtClean="0"/>
              <a:t>1</a:t>
            </a:r>
            <a:endParaRPr lang="en-GB" b="1" dirty="0"/>
          </a:p>
        </p:txBody>
      </p:sp>
      <p:sp>
        <p:nvSpPr>
          <p:cNvPr id="7" name="TextBox 6"/>
          <p:cNvSpPr txBox="1"/>
          <p:nvPr/>
        </p:nvSpPr>
        <p:spPr>
          <a:xfrm>
            <a:off x="5508104" y="2780928"/>
            <a:ext cx="360040" cy="369332"/>
          </a:xfrm>
          <a:prstGeom prst="rect">
            <a:avLst/>
          </a:prstGeom>
          <a:noFill/>
        </p:spPr>
        <p:txBody>
          <a:bodyPr wrap="square" rtlCol="0">
            <a:spAutoFit/>
          </a:bodyPr>
          <a:lstStyle/>
          <a:p>
            <a:r>
              <a:rPr lang="en-GB" b="1" dirty="0" smtClean="0"/>
              <a:t>2</a:t>
            </a:r>
            <a:endParaRPr lang="en-GB" b="1" dirty="0"/>
          </a:p>
        </p:txBody>
      </p:sp>
      <p:sp>
        <p:nvSpPr>
          <p:cNvPr id="8" name="TextBox 7"/>
          <p:cNvSpPr txBox="1"/>
          <p:nvPr/>
        </p:nvSpPr>
        <p:spPr>
          <a:xfrm>
            <a:off x="7812360" y="3068960"/>
            <a:ext cx="288032" cy="369332"/>
          </a:xfrm>
          <a:prstGeom prst="rect">
            <a:avLst/>
          </a:prstGeom>
          <a:noFill/>
        </p:spPr>
        <p:txBody>
          <a:bodyPr wrap="square" rtlCol="0">
            <a:spAutoFit/>
          </a:bodyPr>
          <a:lstStyle/>
          <a:p>
            <a:r>
              <a:rPr lang="en-GB" b="1" dirty="0" smtClean="0"/>
              <a:t>3</a:t>
            </a:r>
            <a:endParaRPr lang="en-GB"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Reasons for success and speed of conquests</a:t>
            </a:r>
            <a:endParaRPr lang="en-GB" dirty="0"/>
          </a:p>
        </p:txBody>
      </p:sp>
      <p:sp>
        <p:nvSpPr>
          <p:cNvPr id="3" name="Content Placeholder 2"/>
          <p:cNvSpPr>
            <a:spLocks noGrp="1"/>
          </p:cNvSpPr>
          <p:nvPr>
            <p:ph idx="1"/>
          </p:nvPr>
        </p:nvSpPr>
        <p:spPr>
          <a:xfrm>
            <a:off x="0" y="1700808"/>
            <a:ext cx="9144000" cy="4968551"/>
          </a:xfrm>
        </p:spPr>
        <p:txBody>
          <a:bodyPr>
            <a:normAutofit fontScale="92500"/>
          </a:bodyPr>
          <a:lstStyle/>
          <a:p>
            <a:r>
              <a:rPr lang="en-GB" dirty="0" smtClean="0"/>
              <a:t>Luck – right place, right time? </a:t>
            </a:r>
          </a:p>
          <a:p>
            <a:r>
              <a:rPr lang="en-GB" dirty="0" smtClean="0"/>
              <a:t>Weakness of enemies </a:t>
            </a:r>
            <a:r>
              <a:rPr lang="en-GB" dirty="0" smtClean="0"/>
              <a:t> </a:t>
            </a:r>
            <a:endParaRPr lang="en-GB" dirty="0" smtClean="0"/>
          </a:p>
          <a:p>
            <a:pPr lvl="1"/>
            <a:r>
              <a:rPr lang="en-GB" dirty="0" smtClean="0"/>
              <a:t>Fighting between empires </a:t>
            </a:r>
          </a:p>
          <a:p>
            <a:pPr lvl="1"/>
            <a:r>
              <a:rPr lang="en-GB" dirty="0" smtClean="0"/>
              <a:t>Internal divisions (usurpers; rebellions; religious infighting) </a:t>
            </a:r>
          </a:p>
          <a:p>
            <a:r>
              <a:rPr lang="en-GB" dirty="0" smtClean="0"/>
              <a:t>Doing deals – </a:t>
            </a:r>
            <a:r>
              <a:rPr lang="en-GB" dirty="0" smtClean="0"/>
              <a:t>accommodation</a:t>
            </a:r>
          </a:p>
          <a:p>
            <a:pPr lvl="1"/>
            <a:r>
              <a:rPr lang="en-GB" dirty="0" smtClean="0"/>
              <a:t>E.g. cities that surrender are granted protection; a protection racket? </a:t>
            </a:r>
          </a:p>
          <a:p>
            <a:r>
              <a:rPr lang="en-GB" dirty="0" smtClean="0"/>
              <a:t>A </a:t>
            </a:r>
            <a:r>
              <a:rPr lang="en-GB" dirty="0" smtClean="0"/>
              <a:t>rolling stone – momentum causes others to buy in </a:t>
            </a:r>
            <a:endParaRPr lang="en-GB" dirty="0" smtClean="0"/>
          </a:p>
          <a:p>
            <a:pPr lvl="1"/>
            <a:r>
              <a:rPr lang="en-GB" dirty="0" smtClean="0"/>
              <a:t>Berbers </a:t>
            </a:r>
            <a:r>
              <a:rPr lang="en-GB" dirty="0" smtClean="0"/>
              <a:t>from African form majority of forces invading Spain</a:t>
            </a:r>
          </a:p>
          <a:p>
            <a:r>
              <a:rPr lang="en-GB" dirty="0" smtClean="0"/>
              <a:t>Ideology? </a:t>
            </a:r>
            <a:r>
              <a:rPr lang="en-GB" dirty="0" smtClean="0"/>
              <a:t>(next </a:t>
            </a:r>
            <a:r>
              <a:rPr lang="en-GB" dirty="0" smtClean="0"/>
              <a:t>slide)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628800"/>
            <a:ext cx="8712968" cy="5229200"/>
          </a:xfrm>
        </p:spPr>
        <p:txBody>
          <a:bodyPr>
            <a:normAutofit fontScale="92500" lnSpcReduction="10000"/>
          </a:bodyPr>
          <a:lstStyle/>
          <a:p>
            <a:r>
              <a:rPr lang="en-GB" dirty="0" smtClean="0"/>
              <a:t>“Stop</a:t>
            </a:r>
            <a:r>
              <a:rPr lang="en-GB" dirty="0"/>
              <a:t>, O people, that I may give you ten rules for your guidance in the battlefield. Do not commit treachery or deviate from the right path. You must not mutilate dead bodies. Neither kill a child, nor a woman, nor an aged man. Bring no harm to the trees, nor burn them with fire, especially those which are fruitful. Slay not any of the enemy's flock, save for your food. You are likely to pass by people who have devoted their lives to monastic services; leave them alone</a:t>
            </a:r>
            <a:r>
              <a:rPr lang="en-GB" dirty="0" smtClean="0"/>
              <a:t>.” </a:t>
            </a:r>
          </a:p>
          <a:p>
            <a:pPr lvl="2"/>
            <a:r>
              <a:rPr lang="en-GB" dirty="0" smtClean="0"/>
              <a:t>Sermon of Abu </a:t>
            </a:r>
            <a:r>
              <a:rPr lang="en-GB" dirty="0" err="1" smtClean="0"/>
              <a:t>Bakr</a:t>
            </a:r>
            <a:r>
              <a:rPr lang="en-GB" dirty="0" smtClean="0"/>
              <a:t> (Muhammad's successor and close companion), from H. Y. </a:t>
            </a:r>
            <a:r>
              <a:rPr lang="en-GB" dirty="0" err="1" smtClean="0"/>
              <a:t>Aboul-Enein</a:t>
            </a:r>
            <a:r>
              <a:rPr lang="en-GB" dirty="0" smtClean="0"/>
              <a:t> and </a:t>
            </a:r>
            <a:r>
              <a:rPr lang="en-GB" dirty="0" err="1" smtClean="0"/>
              <a:t>Sherifa</a:t>
            </a:r>
            <a:r>
              <a:rPr lang="en-GB" dirty="0" smtClean="0"/>
              <a:t> </a:t>
            </a:r>
            <a:r>
              <a:rPr lang="en-GB" dirty="0" err="1" smtClean="0"/>
              <a:t>Zuhur</a:t>
            </a:r>
            <a:r>
              <a:rPr lang="en-GB" dirty="0" smtClean="0"/>
              <a:t>, </a:t>
            </a:r>
            <a:r>
              <a:rPr lang="en-GB" i="1" dirty="0" smtClean="0"/>
              <a:t>Islamic Rulings on Warfare</a:t>
            </a:r>
            <a:r>
              <a:rPr lang="en-GB" dirty="0" smtClean="0"/>
              <a:t>, p. 22, </a:t>
            </a:r>
            <a:endParaRPr lang="en-GB" dirty="0"/>
          </a:p>
        </p:txBody>
      </p:sp>
      <p:sp>
        <p:nvSpPr>
          <p:cNvPr id="2" name="Title 1"/>
          <p:cNvSpPr>
            <a:spLocks noGrp="1"/>
          </p:cNvSpPr>
          <p:nvPr>
            <p:ph type="title"/>
          </p:nvPr>
        </p:nvSpPr>
        <p:spPr/>
        <p:txBody>
          <a:bodyPr/>
          <a:lstStyle/>
          <a:p>
            <a:r>
              <a:rPr lang="en-GB" dirty="0" smtClean="0"/>
              <a:t>Conduct in War</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55448"/>
            <a:ext cx="8568952" cy="1252728"/>
          </a:xfrm>
        </p:spPr>
        <p:txBody>
          <a:bodyPr>
            <a:normAutofit fontScale="90000"/>
          </a:bodyPr>
          <a:lstStyle/>
          <a:p>
            <a:r>
              <a:rPr lang="en-GB" dirty="0" smtClean="0"/>
              <a:t>Success of the conquests: </a:t>
            </a:r>
            <a:r>
              <a:rPr lang="en-GB" dirty="0" smtClean="0"/>
              <a:t>pragmatism, power and religion</a:t>
            </a:r>
            <a:endParaRPr lang="en-GB" dirty="0"/>
          </a:p>
        </p:txBody>
      </p:sp>
      <p:sp>
        <p:nvSpPr>
          <p:cNvPr id="3" name="Content Placeholder 2"/>
          <p:cNvSpPr>
            <a:spLocks noGrp="1"/>
          </p:cNvSpPr>
          <p:nvPr>
            <p:ph idx="1"/>
          </p:nvPr>
        </p:nvSpPr>
        <p:spPr>
          <a:xfrm>
            <a:off x="251520" y="1844824"/>
            <a:ext cx="8640960" cy="5229200"/>
          </a:xfrm>
        </p:spPr>
        <p:txBody>
          <a:bodyPr>
            <a:normAutofit/>
          </a:bodyPr>
          <a:lstStyle/>
          <a:p>
            <a:r>
              <a:rPr lang="en-GB" dirty="0" smtClean="0"/>
              <a:t>Read the first two extracts on the handout for Week 9 (</a:t>
            </a:r>
            <a:r>
              <a:rPr lang="en-GB" i="1" dirty="0" smtClean="0"/>
              <a:t>Covenant of </a:t>
            </a:r>
            <a:r>
              <a:rPr lang="en-GB" i="1" dirty="0" err="1" smtClean="0"/>
              <a:t>Umar</a:t>
            </a:r>
            <a:r>
              <a:rPr lang="en-GB" dirty="0" smtClean="0"/>
              <a:t> and </a:t>
            </a:r>
            <a:r>
              <a:rPr lang="en-GB" i="1" dirty="0" smtClean="0"/>
              <a:t>Treaty of </a:t>
            </a:r>
            <a:r>
              <a:rPr lang="en-GB" i="1" dirty="0" err="1" smtClean="0"/>
              <a:t>Tudmir</a:t>
            </a:r>
            <a:r>
              <a:rPr lang="en-GB" dirty="0" smtClean="0"/>
              <a:t>)</a:t>
            </a:r>
          </a:p>
          <a:p>
            <a:pPr lvl="1"/>
            <a:r>
              <a:rPr lang="en-GB" dirty="0" smtClean="0"/>
              <a:t>What are the main differences between these two texts? </a:t>
            </a:r>
            <a:endParaRPr lang="en-GB" sz="2400" dirty="0" smtClean="0"/>
          </a:p>
          <a:p>
            <a:pPr lvl="1"/>
            <a:r>
              <a:rPr lang="en-GB" dirty="0" smtClean="0"/>
              <a:t>How </a:t>
            </a:r>
            <a:r>
              <a:rPr lang="en-GB" dirty="0" smtClean="0"/>
              <a:t>prominent are religious matters in these texts</a:t>
            </a:r>
            <a:r>
              <a:rPr lang="en-GB" dirty="0" smtClean="0"/>
              <a:t>? </a:t>
            </a:r>
            <a:endParaRPr lang="en-GB" dirty="0" smtClean="0"/>
          </a:p>
          <a:p>
            <a:pPr lvl="1"/>
            <a:r>
              <a:rPr lang="en-GB" dirty="0" smtClean="0"/>
              <a:t>What other factors played a role? </a:t>
            </a:r>
            <a:endParaRPr lang="en-GB" sz="2400" dirty="0" smtClean="0"/>
          </a:p>
          <a:p>
            <a:pPr lvl="1"/>
            <a:r>
              <a:rPr lang="en-GB" dirty="0" smtClean="0"/>
              <a:t>What do these sources reveal about how the Arab-Muslim conquerors interacted with the peoples they conquered? </a:t>
            </a:r>
            <a:endParaRPr lang="en-GB" sz="24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229600" cy="1252728"/>
          </a:xfrm>
        </p:spPr>
        <p:txBody>
          <a:bodyPr>
            <a:normAutofit/>
          </a:bodyPr>
          <a:lstStyle/>
          <a:p>
            <a:r>
              <a:rPr lang="en-GB" dirty="0" smtClean="0"/>
              <a:t>Expansion slows and then halts</a:t>
            </a:r>
            <a:endParaRPr lang="en-GB" dirty="0"/>
          </a:p>
        </p:txBody>
      </p:sp>
      <p:sp>
        <p:nvSpPr>
          <p:cNvPr id="3" name="Content Placeholder 2"/>
          <p:cNvSpPr>
            <a:spLocks noGrp="1"/>
          </p:cNvSpPr>
          <p:nvPr>
            <p:ph idx="1"/>
          </p:nvPr>
        </p:nvSpPr>
        <p:spPr>
          <a:xfrm>
            <a:off x="0" y="1484784"/>
            <a:ext cx="9144000" cy="5373216"/>
          </a:xfrm>
        </p:spPr>
        <p:txBody>
          <a:bodyPr>
            <a:normAutofit lnSpcReduction="10000"/>
          </a:bodyPr>
          <a:lstStyle/>
          <a:p>
            <a:r>
              <a:rPr lang="en-GB" dirty="0" smtClean="0"/>
              <a:t>West: </a:t>
            </a:r>
          </a:p>
          <a:p>
            <a:pPr lvl="2"/>
            <a:r>
              <a:rPr lang="en-GB" dirty="0" smtClean="0"/>
              <a:t>Battle of Poitiers (</a:t>
            </a:r>
            <a:r>
              <a:rPr lang="en-GB" dirty="0" err="1" smtClean="0"/>
              <a:t>Frankia</a:t>
            </a:r>
            <a:r>
              <a:rPr lang="en-GB" dirty="0" smtClean="0"/>
              <a:t>) and in northern Spain in </a:t>
            </a:r>
            <a:r>
              <a:rPr lang="en-GB" dirty="0" smtClean="0"/>
              <a:t>8</a:t>
            </a:r>
            <a:r>
              <a:rPr lang="en-GB" baseline="30000" dirty="0" smtClean="0"/>
              <a:t>th</a:t>
            </a:r>
            <a:r>
              <a:rPr lang="en-GB" dirty="0" smtClean="0"/>
              <a:t> </a:t>
            </a:r>
            <a:r>
              <a:rPr lang="en-GB" dirty="0" smtClean="0"/>
              <a:t>century</a:t>
            </a:r>
          </a:p>
          <a:p>
            <a:pPr lvl="2"/>
            <a:r>
              <a:rPr lang="en-GB" dirty="0" smtClean="0"/>
              <a:t>Do the Muslim armies really want to conquer these places?  </a:t>
            </a:r>
          </a:p>
          <a:p>
            <a:pPr lvl="2"/>
            <a:r>
              <a:rPr lang="en-GB" dirty="0" smtClean="0"/>
              <a:t>Are they looking for easy pickings? </a:t>
            </a:r>
          </a:p>
          <a:p>
            <a:r>
              <a:rPr lang="en-GB" dirty="0" smtClean="0"/>
              <a:t>Eastern Mediterranean: </a:t>
            </a:r>
          </a:p>
          <a:p>
            <a:pPr lvl="2"/>
            <a:r>
              <a:rPr lang="en-GB" dirty="0" smtClean="0"/>
              <a:t>Constantinople well-defended (by sea and strong land walls)</a:t>
            </a:r>
          </a:p>
          <a:p>
            <a:pPr lvl="2"/>
            <a:r>
              <a:rPr lang="en-GB" dirty="0" smtClean="0"/>
              <a:t>Byzantine naval supremacy (at first)</a:t>
            </a:r>
          </a:p>
          <a:p>
            <a:r>
              <a:rPr lang="en-GB" dirty="0" smtClean="0"/>
              <a:t>East</a:t>
            </a:r>
          </a:p>
          <a:p>
            <a:pPr lvl="2"/>
            <a:r>
              <a:rPr lang="en-GB" dirty="0" smtClean="0"/>
              <a:t>As far as India and Afghanistan by 750s</a:t>
            </a:r>
          </a:p>
          <a:p>
            <a:pPr marL="438912" lvl="1" indent="-320040">
              <a:spcBef>
                <a:spcPts val="0"/>
              </a:spcBef>
              <a:buClr>
                <a:schemeClr val="accent1"/>
              </a:buClr>
              <a:buSzPct val="80000"/>
              <a:buFont typeface="Wingdings 2"/>
              <a:buChar char=""/>
            </a:pPr>
            <a:r>
              <a:rPr lang="en-GB" dirty="0" smtClean="0"/>
              <a:t>Reasons</a:t>
            </a:r>
          </a:p>
          <a:p>
            <a:pPr marL="704088" lvl="2" indent="-320040">
              <a:spcBef>
                <a:spcPts val="0"/>
              </a:spcBef>
              <a:buClr>
                <a:schemeClr val="accent1"/>
              </a:buClr>
              <a:buSzPct val="80000"/>
              <a:buFont typeface="Wingdings 2"/>
              <a:buChar char=""/>
            </a:pPr>
            <a:r>
              <a:rPr lang="en-GB" dirty="0" smtClean="0"/>
              <a:t>Communications over-extended </a:t>
            </a:r>
          </a:p>
          <a:p>
            <a:pPr marL="704088" lvl="2" indent="-320040">
              <a:spcBef>
                <a:spcPts val="0"/>
              </a:spcBef>
              <a:buClr>
                <a:schemeClr val="accent1"/>
              </a:buClr>
              <a:buSzPct val="80000"/>
              <a:buFont typeface="Wingdings 2"/>
              <a:buChar char=""/>
            </a:pPr>
            <a:r>
              <a:rPr lang="en-GB" dirty="0" smtClean="0"/>
              <a:t>Physical/strategic conditions no longer favour  Muslim forces</a:t>
            </a:r>
          </a:p>
          <a:p>
            <a:pPr marL="704088" lvl="2" indent="-320040">
              <a:spcBef>
                <a:spcPts val="0"/>
              </a:spcBef>
              <a:buClr>
                <a:schemeClr val="accent1"/>
              </a:buClr>
              <a:buSzPct val="80000"/>
              <a:buFont typeface="Wingdings 2"/>
              <a:buChar char=""/>
            </a:pPr>
            <a:r>
              <a:rPr lang="en-GB" dirty="0" smtClean="0"/>
              <a:t>Or: was the aim to consolidate and then extend conquests?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55448"/>
            <a:ext cx="8712968" cy="1252728"/>
          </a:xfrm>
        </p:spPr>
        <p:txBody>
          <a:bodyPr>
            <a:normAutofit fontScale="90000"/>
          </a:bodyPr>
          <a:lstStyle/>
          <a:p>
            <a:r>
              <a:rPr lang="en-GB" dirty="0" smtClean="0"/>
              <a:t>Impact of the conquests: an overview</a:t>
            </a:r>
            <a:endParaRPr lang="en-GB" dirty="0"/>
          </a:p>
        </p:txBody>
      </p:sp>
      <p:sp>
        <p:nvSpPr>
          <p:cNvPr id="3" name="Content Placeholder 2"/>
          <p:cNvSpPr>
            <a:spLocks noGrp="1"/>
          </p:cNvSpPr>
          <p:nvPr>
            <p:ph idx="1"/>
          </p:nvPr>
        </p:nvSpPr>
        <p:spPr>
          <a:xfrm>
            <a:off x="251520" y="1628800"/>
            <a:ext cx="8712968" cy="5040560"/>
          </a:xfrm>
        </p:spPr>
        <p:txBody>
          <a:bodyPr>
            <a:normAutofit/>
          </a:bodyPr>
          <a:lstStyle/>
          <a:p>
            <a:r>
              <a:rPr lang="en-GB" dirty="0" smtClean="0"/>
              <a:t>Geographically-varied</a:t>
            </a:r>
          </a:p>
          <a:p>
            <a:r>
              <a:rPr lang="en-GB" dirty="0" smtClean="0"/>
              <a:t>Foundation of a new world empire </a:t>
            </a:r>
          </a:p>
          <a:p>
            <a:pPr lvl="1"/>
            <a:r>
              <a:rPr lang="en-GB" dirty="0" smtClean="0"/>
              <a:t>From Spain to the borders of India by eighth century</a:t>
            </a:r>
          </a:p>
          <a:p>
            <a:pPr lvl="1"/>
            <a:r>
              <a:rPr lang="en-GB" dirty="0" smtClean="0"/>
              <a:t>Mediterranean and Middle East tied together again</a:t>
            </a:r>
          </a:p>
          <a:p>
            <a:r>
              <a:rPr lang="en-GB" dirty="0" smtClean="0"/>
              <a:t>Common ruling elite and culture across the empire </a:t>
            </a:r>
          </a:p>
          <a:p>
            <a:r>
              <a:rPr lang="en-GB" dirty="0" smtClean="0"/>
              <a:t>Integration of existing elites provided they accept </a:t>
            </a:r>
            <a:r>
              <a:rPr lang="en-GB" dirty="0" err="1" smtClean="0"/>
              <a:t>Caliphal</a:t>
            </a:r>
            <a:r>
              <a:rPr lang="en-GB" dirty="0" smtClean="0"/>
              <a:t> authority (and Islam)</a:t>
            </a:r>
            <a:endParaRPr lang="en-GB" dirty="0" smtClean="0"/>
          </a:p>
          <a:p>
            <a:r>
              <a:rPr lang="en-GB" dirty="0" smtClean="0"/>
              <a:t>Economic expansion and prosperity</a:t>
            </a:r>
          </a:p>
          <a:p>
            <a:pPr lvl="1"/>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conversion to Islam</a:t>
            </a:r>
            <a:endParaRPr lang="en-GB" dirty="0"/>
          </a:p>
        </p:txBody>
      </p:sp>
      <p:sp>
        <p:nvSpPr>
          <p:cNvPr id="3" name="Content Placeholder 2"/>
          <p:cNvSpPr>
            <a:spLocks noGrp="1"/>
          </p:cNvSpPr>
          <p:nvPr>
            <p:ph idx="1"/>
          </p:nvPr>
        </p:nvSpPr>
        <p:spPr>
          <a:xfrm>
            <a:off x="0" y="1484784"/>
            <a:ext cx="9144000" cy="5373216"/>
          </a:xfrm>
        </p:spPr>
        <p:txBody>
          <a:bodyPr>
            <a:normAutofit fontScale="77500" lnSpcReduction="20000"/>
          </a:bodyPr>
          <a:lstStyle/>
          <a:p>
            <a:r>
              <a:rPr lang="en-GB" dirty="0" smtClean="0"/>
              <a:t>Relatively simple: profession of the faith; then adherence to 5 Pillars of Islam; no ritual or clerical involvement</a:t>
            </a:r>
          </a:p>
          <a:p>
            <a:r>
              <a:rPr lang="en-GB" dirty="0" smtClean="0"/>
              <a:t>Social aspect: entry into client relationship with existing Muslim-Arab group</a:t>
            </a:r>
          </a:p>
          <a:p>
            <a:r>
              <a:rPr lang="en-GB" dirty="0" smtClean="0"/>
              <a:t>Rate: probably relatively slow at first, but steady progress</a:t>
            </a:r>
          </a:p>
          <a:p>
            <a:r>
              <a:rPr lang="en-GB" dirty="0" smtClean="0"/>
              <a:t>Reasons: </a:t>
            </a:r>
          </a:p>
          <a:p>
            <a:pPr lvl="1"/>
            <a:r>
              <a:rPr lang="en-GB" dirty="0" smtClean="0"/>
              <a:t>A condition of conquest</a:t>
            </a:r>
          </a:p>
          <a:p>
            <a:pPr lvl="1"/>
            <a:r>
              <a:rPr lang="en-GB" dirty="0" smtClean="0"/>
              <a:t>Lower orders follow their leaders</a:t>
            </a:r>
          </a:p>
          <a:p>
            <a:pPr lvl="1"/>
            <a:r>
              <a:rPr lang="en-GB" dirty="0" smtClean="0"/>
              <a:t>Economic incentives: </a:t>
            </a:r>
            <a:r>
              <a:rPr lang="en-GB" i="1" dirty="0" err="1" smtClean="0"/>
              <a:t>jizya</a:t>
            </a:r>
            <a:r>
              <a:rPr lang="en-GB" dirty="0" smtClean="0"/>
              <a:t> –poll tax paid in return for same rights and same protection as Muslim subjects of the Caliphate </a:t>
            </a:r>
          </a:p>
          <a:p>
            <a:pPr lvl="2"/>
            <a:r>
              <a:rPr lang="en-GB" dirty="0" smtClean="0"/>
              <a:t>(but also possible disincentive from </a:t>
            </a:r>
            <a:r>
              <a:rPr lang="en-GB" dirty="0" smtClean="0"/>
              <a:t>view of </a:t>
            </a:r>
            <a:r>
              <a:rPr lang="en-GB" dirty="0" smtClean="0"/>
              <a:t>political leaders – loss of revenue?)</a:t>
            </a:r>
          </a:p>
          <a:p>
            <a:pPr lvl="1"/>
            <a:r>
              <a:rPr lang="en-GB" dirty="0" smtClean="0"/>
              <a:t>Emergence of an elite culture (theology, literature, poetry) into which educated people can </a:t>
            </a:r>
            <a:r>
              <a:rPr lang="en-GB" dirty="0" smtClean="0"/>
              <a:t>buy, e.g. Cordoba martyrs (850s) </a:t>
            </a:r>
            <a:endParaRPr lang="en-GB" dirty="0" smtClean="0"/>
          </a:p>
          <a:p>
            <a:pPr lvl="1"/>
            <a:r>
              <a:rPr lang="en-GB" dirty="0" smtClean="0"/>
              <a:t>A means of advancement, e.g. within administration/ government (though Christians and Jews often play important roles, especially in early stages)</a:t>
            </a:r>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55448"/>
            <a:ext cx="8496944" cy="1252728"/>
          </a:xfrm>
        </p:spPr>
        <p:txBody>
          <a:bodyPr>
            <a:normAutofit fontScale="90000"/>
          </a:bodyPr>
          <a:lstStyle/>
          <a:p>
            <a:r>
              <a:rPr lang="en-GB" dirty="0" smtClean="0"/>
              <a:t>Impact: Islamic identity and culture</a:t>
            </a:r>
            <a:endParaRPr lang="en-GB" dirty="0"/>
          </a:p>
        </p:txBody>
      </p:sp>
      <p:sp>
        <p:nvSpPr>
          <p:cNvPr id="3" name="Content Placeholder 2"/>
          <p:cNvSpPr>
            <a:spLocks noGrp="1"/>
          </p:cNvSpPr>
          <p:nvPr>
            <p:ph idx="1"/>
          </p:nvPr>
        </p:nvSpPr>
        <p:spPr>
          <a:xfrm>
            <a:off x="0" y="1484784"/>
            <a:ext cx="9144000" cy="5373216"/>
          </a:xfrm>
        </p:spPr>
        <p:txBody>
          <a:bodyPr>
            <a:normAutofit fontScale="85000" lnSpcReduction="20000"/>
          </a:bodyPr>
          <a:lstStyle/>
          <a:p>
            <a:r>
              <a:rPr lang="en-GB" dirty="0" smtClean="0"/>
              <a:t>Development of an Islamic identity</a:t>
            </a:r>
          </a:p>
          <a:p>
            <a:r>
              <a:rPr lang="en-GB" dirty="0" smtClean="0"/>
              <a:t>Development of Islamic knowledge and culture</a:t>
            </a:r>
          </a:p>
          <a:p>
            <a:pPr lvl="1"/>
            <a:r>
              <a:rPr lang="en-GB" dirty="0" smtClean="0"/>
              <a:t>Theology </a:t>
            </a:r>
          </a:p>
          <a:p>
            <a:pPr lvl="1"/>
            <a:r>
              <a:rPr lang="en-GB" dirty="0" smtClean="0"/>
              <a:t>Law</a:t>
            </a:r>
          </a:p>
          <a:p>
            <a:pPr lvl="1"/>
            <a:r>
              <a:rPr lang="en-GB" dirty="0" smtClean="0"/>
              <a:t>Time: Muslim calendar and dating system developed (begins with emigration of Muhammad and his followers to </a:t>
            </a:r>
            <a:r>
              <a:rPr lang="en-GB" dirty="0" smtClean="0"/>
              <a:t>Medina, </a:t>
            </a:r>
            <a:r>
              <a:rPr lang="en-GB" dirty="0" smtClean="0"/>
              <a:t>the </a:t>
            </a:r>
            <a:r>
              <a:rPr lang="en-GB" dirty="0" err="1" smtClean="0"/>
              <a:t>Hijra</a:t>
            </a:r>
            <a:r>
              <a:rPr lang="en-GB" dirty="0" smtClean="0"/>
              <a:t>, </a:t>
            </a:r>
            <a:r>
              <a:rPr lang="en-GB" dirty="0" smtClean="0"/>
              <a:t>which occurred in 622 </a:t>
            </a:r>
            <a:r>
              <a:rPr lang="en-GB" dirty="0" smtClean="0"/>
              <a:t>CE – </a:t>
            </a:r>
            <a:r>
              <a:rPr lang="en-GB" dirty="0" smtClean="0"/>
              <a:t>therefore ‘AH’ dating)</a:t>
            </a:r>
          </a:p>
          <a:p>
            <a:r>
              <a:rPr lang="en-GB" dirty="0" smtClean="0"/>
              <a:t>Development of Islamic material culture</a:t>
            </a:r>
          </a:p>
          <a:p>
            <a:pPr lvl="1"/>
            <a:r>
              <a:rPr lang="en-GB" dirty="0" smtClean="0"/>
              <a:t>Transformation of cities</a:t>
            </a:r>
          </a:p>
          <a:p>
            <a:pPr lvl="2"/>
            <a:r>
              <a:rPr lang="en-GB" dirty="0" smtClean="0"/>
              <a:t>New buildings: mosques; </a:t>
            </a:r>
            <a:r>
              <a:rPr lang="en-GB" i="1" dirty="0" err="1" smtClean="0"/>
              <a:t>dar</a:t>
            </a:r>
            <a:r>
              <a:rPr lang="en-GB" i="1" dirty="0" smtClean="0"/>
              <a:t> al-</a:t>
            </a:r>
            <a:r>
              <a:rPr lang="en-GB" i="1" dirty="0" err="1" smtClean="0"/>
              <a:t>imara</a:t>
            </a:r>
            <a:r>
              <a:rPr lang="en-GB" i="1" dirty="0" smtClean="0"/>
              <a:t> </a:t>
            </a:r>
            <a:r>
              <a:rPr lang="en-GB" dirty="0" smtClean="0"/>
              <a:t>(governor’s palace); markets</a:t>
            </a:r>
          </a:p>
          <a:p>
            <a:pPr lvl="2"/>
            <a:r>
              <a:rPr lang="en-GB" dirty="0" smtClean="0"/>
              <a:t>Street plan changes</a:t>
            </a:r>
          </a:p>
          <a:p>
            <a:pPr lvl="3"/>
            <a:r>
              <a:rPr lang="en-GB" dirty="0" err="1" smtClean="0"/>
              <a:t>Bulliet</a:t>
            </a:r>
            <a:r>
              <a:rPr lang="en-GB" dirty="0" smtClean="0"/>
              <a:t>, </a:t>
            </a:r>
            <a:r>
              <a:rPr lang="en-GB" i="1" dirty="0" smtClean="0"/>
              <a:t>The Camel and the Wheel</a:t>
            </a:r>
            <a:r>
              <a:rPr lang="en-GB" dirty="0" smtClean="0"/>
              <a:t> (1975)</a:t>
            </a:r>
            <a:endParaRPr lang="en-GB" i="1" dirty="0" smtClean="0"/>
          </a:p>
          <a:p>
            <a:pPr lvl="3"/>
            <a:r>
              <a:rPr lang="en-GB" dirty="0" smtClean="0"/>
              <a:t>Millwright, </a:t>
            </a:r>
            <a:r>
              <a:rPr lang="en-GB" i="1" dirty="0" smtClean="0"/>
              <a:t>An Introduction to Islamic Archaeology</a:t>
            </a:r>
            <a:r>
              <a:rPr lang="en-GB" dirty="0" smtClean="0"/>
              <a:t> (2010)</a:t>
            </a:r>
          </a:p>
          <a:p>
            <a:pPr lvl="1"/>
            <a:r>
              <a:rPr lang="en-GB" dirty="0" smtClean="0"/>
              <a:t>Coins (ideological and economic roles/ connotations) – differentiation from Rome/ </a:t>
            </a:r>
            <a:r>
              <a:rPr lang="en-GB" dirty="0" err="1" smtClean="0"/>
              <a:t>Sassanids</a:t>
            </a:r>
            <a:endParaRPr lang="en-GB" dirty="0" smtClean="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Arab-</a:t>
            </a:r>
            <a:r>
              <a:rPr lang="en-GB" dirty="0" err="1" smtClean="0"/>
              <a:t>Sassanian</a:t>
            </a:r>
            <a:r>
              <a:rPr lang="en-GB" dirty="0" smtClean="0"/>
              <a:t> coins</a:t>
            </a:r>
            <a:endParaRPr lang="en-GB" dirty="0"/>
          </a:p>
        </p:txBody>
      </p:sp>
      <p:sp>
        <p:nvSpPr>
          <p:cNvPr id="3" name="Content Placeholder 2"/>
          <p:cNvSpPr>
            <a:spLocks noGrp="1"/>
          </p:cNvSpPr>
          <p:nvPr>
            <p:ph idx="1"/>
          </p:nvPr>
        </p:nvSpPr>
        <p:spPr>
          <a:xfrm>
            <a:off x="0" y="5445224"/>
            <a:ext cx="9144000" cy="1412776"/>
          </a:xfrm>
        </p:spPr>
        <p:txBody>
          <a:bodyPr>
            <a:normAutofit fontScale="77500" lnSpcReduction="20000"/>
          </a:bodyPr>
          <a:lstStyle/>
          <a:p>
            <a:r>
              <a:rPr lang="en-GB" dirty="0" smtClean="0"/>
              <a:t>'</a:t>
            </a:r>
            <a:r>
              <a:rPr lang="en-GB" dirty="0" err="1" smtClean="0"/>
              <a:t>Umar</a:t>
            </a:r>
            <a:r>
              <a:rPr lang="en-GB" dirty="0" smtClean="0"/>
              <a:t> b. '</a:t>
            </a:r>
            <a:r>
              <a:rPr lang="en-GB" dirty="0" err="1" smtClean="0"/>
              <a:t>Ubaydallah</a:t>
            </a:r>
            <a:r>
              <a:rPr lang="en-GB" dirty="0" smtClean="0"/>
              <a:t> b. </a:t>
            </a:r>
            <a:r>
              <a:rPr lang="en-GB" dirty="0" err="1" smtClean="0"/>
              <a:t>Mi'mar</a:t>
            </a:r>
            <a:r>
              <a:rPr lang="en-GB" dirty="0" smtClean="0"/>
              <a:t>; Governor of Fars (686-89 AD)</a:t>
            </a:r>
            <a:br>
              <a:rPr lang="en-GB" dirty="0" smtClean="0"/>
            </a:br>
            <a:r>
              <a:rPr lang="en-GB" dirty="0" err="1" smtClean="0"/>
              <a:t>Ardashir-Khurra</a:t>
            </a:r>
            <a:r>
              <a:rPr lang="en-GB" dirty="0" smtClean="0"/>
              <a:t> mint, 69 AH</a:t>
            </a:r>
            <a:br>
              <a:rPr lang="en-GB" dirty="0" smtClean="0"/>
            </a:br>
            <a:r>
              <a:rPr lang="en-GB" dirty="0" smtClean="0"/>
              <a:t>Dirham, silver, 30 mm</a:t>
            </a:r>
          </a:p>
          <a:p>
            <a:r>
              <a:rPr lang="en-GB" dirty="0" smtClean="0"/>
              <a:t>Same pattern in former Byzantine areas</a:t>
            </a:r>
            <a:endParaRPr lang="en-GB" dirty="0"/>
          </a:p>
        </p:txBody>
      </p:sp>
      <p:pic>
        <p:nvPicPr>
          <p:cNvPr id="3075" name="Picture 3"/>
          <p:cNvPicPr>
            <a:picLocks noChangeAspect="1" noChangeArrowheads="1"/>
          </p:cNvPicPr>
          <p:nvPr/>
        </p:nvPicPr>
        <p:blipFill>
          <a:blip r:embed="rId3" cstate="print"/>
          <a:srcRect/>
          <a:stretch>
            <a:fillRect/>
          </a:stretch>
        </p:blipFill>
        <p:spPr bwMode="auto">
          <a:xfrm>
            <a:off x="539552" y="1484784"/>
            <a:ext cx="7793535" cy="396044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 of this lecture</a:t>
            </a:r>
            <a:endParaRPr lang="en-GB" dirty="0"/>
          </a:p>
        </p:txBody>
      </p:sp>
      <p:sp>
        <p:nvSpPr>
          <p:cNvPr id="3" name="Content Placeholder 2"/>
          <p:cNvSpPr>
            <a:spLocks noGrp="1"/>
          </p:cNvSpPr>
          <p:nvPr>
            <p:ph idx="1"/>
          </p:nvPr>
        </p:nvSpPr>
        <p:spPr>
          <a:xfrm>
            <a:off x="251520" y="1628800"/>
            <a:ext cx="8892480" cy="5229200"/>
          </a:xfrm>
        </p:spPr>
        <p:txBody>
          <a:bodyPr>
            <a:normAutofit lnSpcReduction="10000"/>
          </a:bodyPr>
          <a:lstStyle/>
          <a:p>
            <a:r>
              <a:rPr lang="en-GB" dirty="0" smtClean="0"/>
              <a:t>Introductions and basics</a:t>
            </a:r>
          </a:p>
          <a:p>
            <a:r>
              <a:rPr lang="en-GB" dirty="0" smtClean="0"/>
              <a:t>Pre-Islamic Arabia</a:t>
            </a:r>
          </a:p>
          <a:p>
            <a:r>
              <a:rPr lang="en-GB" dirty="0" smtClean="0"/>
              <a:t>Romans (= </a:t>
            </a:r>
            <a:r>
              <a:rPr lang="en-GB" dirty="0" smtClean="0"/>
              <a:t>Byzantines) </a:t>
            </a:r>
            <a:r>
              <a:rPr lang="en-GB" dirty="0" smtClean="0"/>
              <a:t>and Persians (= </a:t>
            </a:r>
            <a:r>
              <a:rPr lang="en-GB" dirty="0" err="1" smtClean="0"/>
              <a:t>Sassanids</a:t>
            </a:r>
            <a:r>
              <a:rPr lang="en-GB" dirty="0" smtClean="0"/>
              <a:t>)</a:t>
            </a:r>
            <a:endParaRPr lang="en-GB" dirty="0" smtClean="0"/>
          </a:p>
          <a:p>
            <a:r>
              <a:rPr lang="en-GB" dirty="0" smtClean="0"/>
              <a:t>Muhammad and the unification of Arabia</a:t>
            </a:r>
          </a:p>
          <a:p>
            <a:r>
              <a:rPr lang="en-GB" dirty="0" smtClean="0"/>
              <a:t>Islam</a:t>
            </a:r>
          </a:p>
          <a:p>
            <a:r>
              <a:rPr lang="en-GB" dirty="0" smtClean="0"/>
              <a:t>Founding the Caliphate</a:t>
            </a:r>
          </a:p>
          <a:p>
            <a:r>
              <a:rPr lang="en-GB" dirty="0" smtClean="0"/>
              <a:t>Conquests: geographical overview</a:t>
            </a:r>
          </a:p>
          <a:p>
            <a:r>
              <a:rPr lang="en-GB" dirty="0" smtClean="0"/>
              <a:t>Conquests: common themes</a:t>
            </a:r>
          </a:p>
          <a:p>
            <a:r>
              <a:rPr lang="en-GB" dirty="0" smtClean="0"/>
              <a:t>Why did the conquests slow down? </a:t>
            </a:r>
          </a:p>
          <a:p>
            <a:r>
              <a:rPr lang="en-GB" dirty="0" smtClean="0"/>
              <a:t>Effects of the conquests</a:t>
            </a:r>
          </a:p>
          <a:p>
            <a:r>
              <a:rPr lang="en-GB" dirty="0" smtClean="0"/>
              <a:t>Conclusions</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Coins of Umayyad Caliphate</a:t>
            </a:r>
            <a:endParaRPr lang="en-GB" dirty="0"/>
          </a:p>
        </p:txBody>
      </p:sp>
      <p:sp>
        <p:nvSpPr>
          <p:cNvPr id="3" name="Content Placeholder 2"/>
          <p:cNvSpPr>
            <a:spLocks noGrp="1"/>
          </p:cNvSpPr>
          <p:nvPr>
            <p:ph idx="1"/>
          </p:nvPr>
        </p:nvSpPr>
        <p:spPr>
          <a:xfrm>
            <a:off x="395536" y="5075040"/>
            <a:ext cx="8208912" cy="1782960"/>
          </a:xfrm>
        </p:spPr>
        <p:txBody>
          <a:bodyPr/>
          <a:lstStyle/>
          <a:p>
            <a:r>
              <a:rPr lang="en-GB" dirty="0" smtClean="0"/>
              <a:t>Al-</a:t>
            </a:r>
            <a:r>
              <a:rPr lang="en-GB" dirty="0" err="1" smtClean="0"/>
              <a:t>Walid</a:t>
            </a:r>
            <a:r>
              <a:rPr lang="en-GB" dirty="0" smtClean="0"/>
              <a:t> I (705-15 AD)</a:t>
            </a:r>
            <a:br>
              <a:rPr lang="en-GB" dirty="0" smtClean="0"/>
            </a:br>
            <a:r>
              <a:rPr lang="en-GB" dirty="0" smtClean="0"/>
              <a:t>Damascus mint, 90 AH</a:t>
            </a:r>
            <a:br>
              <a:rPr lang="en-GB" dirty="0" smtClean="0"/>
            </a:br>
            <a:r>
              <a:rPr lang="en-GB" dirty="0" smtClean="0"/>
              <a:t>Dirham, silver, 27 mm.</a:t>
            </a:r>
            <a:endParaRPr lang="en-GB" dirty="0"/>
          </a:p>
        </p:txBody>
      </p:sp>
      <p:pic>
        <p:nvPicPr>
          <p:cNvPr id="4098" name="Picture 2"/>
          <p:cNvPicPr>
            <a:picLocks noChangeAspect="1" noChangeArrowheads="1"/>
          </p:cNvPicPr>
          <p:nvPr/>
        </p:nvPicPr>
        <p:blipFill>
          <a:blip r:embed="rId3" cstate="print"/>
          <a:srcRect/>
          <a:stretch>
            <a:fillRect/>
          </a:stretch>
        </p:blipFill>
        <p:spPr bwMode="auto">
          <a:xfrm>
            <a:off x="971600" y="1556791"/>
            <a:ext cx="7045350" cy="3564827"/>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 political </a:t>
            </a:r>
            <a:endParaRPr lang="en-GB" dirty="0"/>
          </a:p>
        </p:txBody>
      </p:sp>
      <p:sp>
        <p:nvSpPr>
          <p:cNvPr id="3" name="Content Placeholder 2"/>
          <p:cNvSpPr>
            <a:spLocks noGrp="1"/>
          </p:cNvSpPr>
          <p:nvPr>
            <p:ph idx="1"/>
          </p:nvPr>
        </p:nvSpPr>
        <p:spPr>
          <a:xfrm>
            <a:off x="0" y="1556792"/>
            <a:ext cx="9144000" cy="5154817"/>
          </a:xfrm>
        </p:spPr>
        <p:txBody>
          <a:bodyPr>
            <a:normAutofit/>
          </a:bodyPr>
          <a:lstStyle/>
          <a:p>
            <a:r>
              <a:rPr lang="en-GB" dirty="0" smtClean="0"/>
              <a:t>Redrawing the political map of the Mediterranean/ Middle East: a new empire – the Caliphate </a:t>
            </a:r>
          </a:p>
          <a:p>
            <a:pPr lvl="1"/>
            <a:r>
              <a:rPr lang="en-GB" dirty="0" smtClean="0"/>
              <a:t>End of two ‘superpowers’ of ancient world: Rome and Persia</a:t>
            </a:r>
          </a:p>
          <a:p>
            <a:r>
              <a:rPr lang="en-GB" dirty="0" smtClean="0"/>
              <a:t>Integration of new elites from conquered provinces </a:t>
            </a:r>
          </a:p>
          <a:p>
            <a:pPr lvl="1"/>
            <a:r>
              <a:rPr lang="en-GB" dirty="0" smtClean="0"/>
              <a:t>Involvement of elites from former Sassanid Empire pushes centre of gravity East to old Iranian heartlands</a:t>
            </a:r>
          </a:p>
          <a:p>
            <a:pPr lvl="2"/>
            <a:r>
              <a:rPr lang="en-GB" dirty="0" smtClean="0"/>
              <a:t>E.g. from Damascus to Baghdad with the Abbasid revolution of 751</a:t>
            </a:r>
          </a:p>
          <a:p>
            <a:pPr lvl="2"/>
            <a:r>
              <a:rPr lang="en-GB" dirty="0" smtClean="0"/>
              <a:t>Creates further tensions: resurgence of Byzantium; Muslim Spain splits off</a:t>
            </a:r>
          </a:p>
          <a:p>
            <a:pPr lvl="1">
              <a:buNone/>
            </a:pP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Impact of the conquests: economic</a:t>
            </a:r>
            <a:endParaRPr lang="en-GB" dirty="0"/>
          </a:p>
        </p:txBody>
      </p:sp>
      <p:sp>
        <p:nvSpPr>
          <p:cNvPr id="3" name="Content Placeholder 2"/>
          <p:cNvSpPr>
            <a:spLocks noGrp="1"/>
          </p:cNvSpPr>
          <p:nvPr>
            <p:ph idx="1"/>
          </p:nvPr>
        </p:nvSpPr>
        <p:spPr>
          <a:xfrm>
            <a:off x="0" y="1484784"/>
            <a:ext cx="9144000" cy="5544616"/>
          </a:xfrm>
        </p:spPr>
        <p:txBody>
          <a:bodyPr>
            <a:normAutofit fontScale="92500" lnSpcReduction="20000"/>
          </a:bodyPr>
          <a:lstStyle/>
          <a:p>
            <a:r>
              <a:rPr lang="en-GB" dirty="0" smtClean="0"/>
              <a:t>Beginning of the ‘Middle Ages’ economically (and therefore politically)? </a:t>
            </a:r>
          </a:p>
          <a:p>
            <a:pPr lvl="1"/>
            <a:r>
              <a:rPr lang="en-GB" dirty="0" smtClean="0"/>
              <a:t>Henri </a:t>
            </a:r>
            <a:r>
              <a:rPr lang="en-GB" dirty="0" err="1" smtClean="0"/>
              <a:t>Pirenne</a:t>
            </a:r>
            <a:r>
              <a:rPr lang="en-GB" dirty="0" smtClean="0"/>
              <a:t>, </a:t>
            </a:r>
            <a:r>
              <a:rPr lang="en-GB" i="1" dirty="0" smtClean="0"/>
              <a:t>Mohammed and Charlemagne</a:t>
            </a:r>
          </a:p>
          <a:p>
            <a:pPr lvl="2"/>
            <a:r>
              <a:rPr lang="en-GB" dirty="0" smtClean="0"/>
              <a:t>breaks connection between northern Europe and the Mediterranean; an inward economic turn in the north; without Muhammad, no Charlemagne (= new western Roman Empire in </a:t>
            </a:r>
            <a:r>
              <a:rPr lang="en-GB" dirty="0" err="1" smtClean="0"/>
              <a:t>Frankia</a:t>
            </a:r>
            <a:r>
              <a:rPr lang="en-GB" dirty="0" smtClean="0"/>
              <a:t>)</a:t>
            </a:r>
          </a:p>
          <a:p>
            <a:pPr lvl="2"/>
            <a:r>
              <a:rPr lang="en-GB" dirty="0" smtClean="0"/>
              <a:t>BUT: is this too focussed on the West? Many challenges to P’s theories</a:t>
            </a:r>
          </a:p>
          <a:p>
            <a:r>
              <a:rPr lang="en-GB" dirty="0" smtClean="0"/>
              <a:t>Islamic states</a:t>
            </a:r>
          </a:p>
          <a:p>
            <a:pPr lvl="1"/>
            <a:r>
              <a:rPr lang="en-GB" dirty="0" smtClean="0"/>
              <a:t>control economic heartlands of former </a:t>
            </a:r>
            <a:r>
              <a:rPr lang="en-GB" dirty="0" smtClean="0"/>
              <a:t>Rome/ Persia</a:t>
            </a:r>
            <a:endParaRPr lang="en-GB" dirty="0" smtClean="0"/>
          </a:p>
          <a:p>
            <a:pPr lvl="1"/>
            <a:r>
              <a:rPr lang="en-GB" dirty="0" smtClean="0"/>
              <a:t>control trade routes between far east and northern Europe</a:t>
            </a:r>
          </a:p>
          <a:p>
            <a:pPr lvl="1"/>
            <a:r>
              <a:rPr lang="en-GB" dirty="0" smtClean="0"/>
              <a:t>control centres of extraction and production of precious metals and manufacturing</a:t>
            </a:r>
          </a:p>
          <a:p>
            <a:pPr lvl="2"/>
            <a:r>
              <a:rPr lang="en-GB" dirty="0" smtClean="0"/>
              <a:t>Result = realignment of trade routes: e.g. Russian rivers/Scandinavia (raw materials/ slaves exchanged for coin/ high status goods)</a:t>
            </a:r>
          </a:p>
          <a:p>
            <a:pPr>
              <a:buNone/>
            </a:pPr>
            <a:endParaRPr lang="en-GB" dirty="0" smtClean="0"/>
          </a:p>
          <a:p>
            <a:pPr lvl="2"/>
            <a:endParaRPr lang="en-GB" dirty="0" smtClean="0"/>
          </a:p>
          <a:p>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Offa’s </a:t>
            </a:r>
            <a:r>
              <a:rPr lang="en-GB" i="1" dirty="0" smtClean="0"/>
              <a:t>dinar</a:t>
            </a:r>
            <a:endParaRPr lang="en-GB" i="1"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79512" y="1625118"/>
            <a:ext cx="4896544" cy="5065390"/>
          </a:xfrm>
          <a:prstGeom prst="rect">
            <a:avLst/>
          </a:prstGeom>
          <a:noFill/>
          <a:ln w="9525">
            <a:noFill/>
            <a:miter lim="800000"/>
            <a:headEnd/>
            <a:tailEnd/>
          </a:ln>
        </p:spPr>
      </p:pic>
      <p:sp>
        <p:nvSpPr>
          <p:cNvPr id="5" name="TextBox 4"/>
          <p:cNvSpPr txBox="1"/>
          <p:nvPr/>
        </p:nvSpPr>
        <p:spPr>
          <a:xfrm>
            <a:off x="5220072" y="1628800"/>
            <a:ext cx="3528392" cy="5970865"/>
          </a:xfrm>
          <a:prstGeom prst="rect">
            <a:avLst/>
          </a:prstGeom>
          <a:noFill/>
        </p:spPr>
        <p:txBody>
          <a:bodyPr wrap="square" rtlCol="0">
            <a:spAutoFit/>
          </a:bodyPr>
          <a:lstStyle/>
          <a:p>
            <a:pPr>
              <a:buFont typeface="Arial" pitchFamily="34" charset="0"/>
              <a:buChar char="•"/>
            </a:pPr>
            <a:r>
              <a:rPr lang="en-GB" sz="2800" b="1" dirty="0" smtClean="0"/>
              <a:t> Offa, King of Mercia (England), 757-796</a:t>
            </a:r>
          </a:p>
          <a:p>
            <a:pPr>
              <a:buFont typeface="Arial" pitchFamily="34" charset="0"/>
              <a:buChar char="•"/>
            </a:pPr>
            <a:r>
              <a:rPr lang="en-GB" sz="2800" b="1" dirty="0" smtClean="0"/>
              <a:t> Gold </a:t>
            </a:r>
            <a:r>
              <a:rPr lang="en-GB" sz="2800" b="1" i="1" dirty="0" smtClean="0"/>
              <a:t>dinar</a:t>
            </a:r>
            <a:r>
              <a:rPr lang="en-GB" sz="2800" b="1" dirty="0" smtClean="0"/>
              <a:t>; </a:t>
            </a:r>
            <a:r>
              <a:rPr lang="en-GB" sz="2800" b="1" dirty="0" smtClean="0"/>
              <a:t>copy of </a:t>
            </a:r>
            <a:r>
              <a:rPr lang="en-GB" sz="2800" b="1" i="1" dirty="0" smtClean="0"/>
              <a:t>dinar</a:t>
            </a:r>
            <a:r>
              <a:rPr lang="en-GB" sz="2800" b="1" dirty="0" smtClean="0"/>
              <a:t> of the </a:t>
            </a:r>
            <a:r>
              <a:rPr lang="en-GB" sz="2800" b="1" dirty="0" err="1" smtClean="0"/>
              <a:t>Abassid</a:t>
            </a:r>
            <a:r>
              <a:rPr lang="en-GB" sz="2800" b="1" dirty="0" smtClean="0"/>
              <a:t> Caliph Al-Mansur struck in 774 </a:t>
            </a:r>
          </a:p>
          <a:p>
            <a:pPr>
              <a:buFont typeface="Arial" pitchFamily="34" charset="0"/>
              <a:buChar char="•"/>
            </a:pPr>
            <a:r>
              <a:rPr lang="en-GB" sz="2800" b="1" dirty="0" smtClean="0"/>
              <a:t> ‘OFFA REX’</a:t>
            </a:r>
          </a:p>
          <a:p>
            <a:pPr>
              <a:buFont typeface="Arial" pitchFamily="34" charset="0"/>
              <a:buChar char="•"/>
            </a:pPr>
            <a:r>
              <a:rPr lang="en-GB" sz="2800" b="1" dirty="0" smtClean="0"/>
              <a:t> Errors in the Arabic</a:t>
            </a:r>
          </a:p>
          <a:p>
            <a:pPr>
              <a:buFont typeface="Arial" pitchFamily="34" charset="0"/>
              <a:buChar char="•"/>
            </a:pPr>
            <a:endParaRPr lang="en-GB" sz="2800" b="1" dirty="0" smtClean="0"/>
          </a:p>
          <a:p>
            <a:pPr>
              <a:buFont typeface="Arial" pitchFamily="34" charset="0"/>
              <a:buChar char="•"/>
            </a:pPr>
            <a:r>
              <a:rPr lang="en-GB" sz="2800" b="1" dirty="0" smtClean="0"/>
              <a:t> Reverse of earlier imitation process</a:t>
            </a:r>
            <a:r>
              <a:rPr lang="en-GB" sz="2800" b="1" dirty="0" smtClean="0"/>
              <a:t>?</a:t>
            </a:r>
          </a:p>
          <a:p>
            <a:pPr>
              <a:buFont typeface="Arial" pitchFamily="34" charset="0"/>
              <a:buChar char="•"/>
            </a:pPr>
            <a:r>
              <a:rPr lang="en-GB" sz="2800" b="1" dirty="0" smtClean="0"/>
              <a:t> </a:t>
            </a:r>
            <a:r>
              <a:rPr lang="en-GB" sz="2800" b="1" dirty="0" smtClean="0"/>
              <a:t>E.g. </a:t>
            </a:r>
            <a:r>
              <a:rPr lang="en-GB" sz="2800" b="1" i="1" dirty="0" smtClean="0"/>
              <a:t>dinar</a:t>
            </a:r>
            <a:r>
              <a:rPr lang="en-GB" sz="2800" b="1" dirty="0" smtClean="0"/>
              <a:t> = </a:t>
            </a:r>
            <a:r>
              <a:rPr lang="en-GB" sz="2800" b="1" i="1" dirty="0" smtClean="0"/>
              <a:t>denarius</a:t>
            </a:r>
            <a:r>
              <a:rPr lang="en-GB" sz="2800" b="1" dirty="0" smtClean="0"/>
              <a:t> </a:t>
            </a:r>
          </a:p>
          <a:p>
            <a:pPr>
              <a:buFont typeface="Arial" pitchFamily="34" charset="0"/>
              <a:buChar char="•"/>
            </a:pPr>
            <a:endParaRPr lang="en-GB" sz="2800" b="1" dirty="0" smtClean="0"/>
          </a:p>
          <a:p>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0" y="1484784"/>
            <a:ext cx="9144000" cy="5373216"/>
          </a:xfrm>
        </p:spPr>
        <p:txBody>
          <a:bodyPr>
            <a:normAutofit fontScale="85000" lnSpcReduction="10000"/>
          </a:bodyPr>
          <a:lstStyle/>
          <a:p>
            <a:r>
              <a:rPr lang="en-GB" dirty="0" smtClean="0"/>
              <a:t>Context is all important</a:t>
            </a:r>
          </a:p>
          <a:p>
            <a:pPr lvl="1"/>
            <a:r>
              <a:rPr lang="en-GB" dirty="0" smtClean="0"/>
              <a:t>Muhammad catalyses changes that are already occurring in Arabia</a:t>
            </a:r>
          </a:p>
          <a:p>
            <a:pPr lvl="1"/>
            <a:r>
              <a:rPr lang="en-GB" dirty="0" smtClean="0"/>
              <a:t>Roman-Persian wars important – creates opportunity</a:t>
            </a:r>
          </a:p>
          <a:p>
            <a:pPr lvl="2"/>
            <a:r>
              <a:rPr lang="en-GB" dirty="0" smtClean="0"/>
              <a:t>Weakness of other polities that are encountered – e.g. </a:t>
            </a:r>
            <a:r>
              <a:rPr lang="en-GB" dirty="0" err="1" smtClean="0"/>
              <a:t>Visigothic</a:t>
            </a:r>
            <a:r>
              <a:rPr lang="en-GB" dirty="0" smtClean="0"/>
              <a:t> kingdom in Spain – reveal similar themes</a:t>
            </a:r>
          </a:p>
          <a:p>
            <a:pPr lvl="2"/>
            <a:endParaRPr lang="en-GB" dirty="0" smtClean="0"/>
          </a:p>
          <a:p>
            <a:r>
              <a:rPr lang="en-GB" dirty="0" smtClean="0"/>
              <a:t>Slow process of differentiation from that context</a:t>
            </a:r>
          </a:p>
          <a:p>
            <a:pPr lvl="1"/>
            <a:r>
              <a:rPr lang="en-GB" dirty="0" smtClean="0"/>
              <a:t>From Roman and Persian systems (e.g. coins and calendars; administration; noble elites are integrated); </a:t>
            </a:r>
          </a:p>
          <a:p>
            <a:pPr lvl="1"/>
            <a:r>
              <a:rPr lang="en-GB" dirty="0" smtClean="0"/>
              <a:t>From Christian and Jewish religious traditions</a:t>
            </a:r>
          </a:p>
          <a:p>
            <a:pPr lvl="1"/>
            <a:endParaRPr lang="en-GB" dirty="0" smtClean="0"/>
          </a:p>
          <a:p>
            <a:r>
              <a:rPr lang="en-GB" dirty="0" smtClean="0"/>
              <a:t>Emergence </a:t>
            </a:r>
            <a:r>
              <a:rPr lang="en-GB" dirty="0" smtClean="0"/>
              <a:t>of a distinct Islamic identity/ culture over time </a:t>
            </a:r>
            <a:endParaRPr lang="en-GB" dirty="0" smtClean="0"/>
          </a:p>
          <a:p>
            <a:pPr lvl="1"/>
            <a:r>
              <a:rPr lang="en-GB" dirty="0" smtClean="0"/>
              <a:t>Although in some senses there is a coming together</a:t>
            </a:r>
            <a:endParaRPr lang="en-GB"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55448"/>
            <a:ext cx="8892480" cy="1252728"/>
          </a:xfrm>
        </p:spPr>
        <p:txBody>
          <a:bodyPr>
            <a:normAutofit fontScale="90000"/>
          </a:bodyPr>
          <a:lstStyle/>
          <a:p>
            <a:r>
              <a:rPr lang="en-GB" dirty="0" smtClean="0"/>
              <a:t>Preparation for next week: a summary </a:t>
            </a:r>
            <a:br>
              <a:rPr lang="en-GB" dirty="0" smtClean="0"/>
            </a:br>
            <a:r>
              <a:rPr lang="en-GB" dirty="0" smtClean="0"/>
              <a:t>(see handout for full details)</a:t>
            </a:r>
            <a:endParaRPr lang="en-GB" dirty="0"/>
          </a:p>
        </p:txBody>
      </p:sp>
      <p:sp>
        <p:nvSpPr>
          <p:cNvPr id="3" name="Content Placeholder 2"/>
          <p:cNvSpPr>
            <a:spLocks noGrp="1"/>
          </p:cNvSpPr>
          <p:nvPr>
            <p:ph idx="1"/>
          </p:nvPr>
        </p:nvSpPr>
        <p:spPr>
          <a:xfrm>
            <a:off x="179512" y="1700809"/>
            <a:ext cx="8784976" cy="4968552"/>
          </a:xfrm>
        </p:spPr>
        <p:txBody>
          <a:bodyPr>
            <a:normAutofit lnSpcReduction="10000"/>
          </a:bodyPr>
          <a:lstStyle/>
          <a:p>
            <a:r>
              <a:rPr lang="en-GB" dirty="0" smtClean="0"/>
              <a:t>All: read the primary source extracts on </a:t>
            </a:r>
            <a:r>
              <a:rPr lang="en-GB" dirty="0" smtClean="0"/>
              <a:t>Christian responses </a:t>
            </a:r>
            <a:r>
              <a:rPr lang="en-GB" dirty="0" smtClean="0"/>
              <a:t>to the Muslim conquests</a:t>
            </a:r>
          </a:p>
          <a:p>
            <a:pPr>
              <a:buNone/>
            </a:pPr>
            <a:r>
              <a:rPr lang="en-GB" dirty="0" smtClean="0"/>
              <a:t>		</a:t>
            </a:r>
          </a:p>
          <a:p>
            <a:r>
              <a:rPr lang="en-GB" dirty="0" smtClean="0"/>
              <a:t>All: do some independent research on ‘</a:t>
            </a:r>
            <a:r>
              <a:rPr lang="en-GB" dirty="0" err="1" smtClean="0"/>
              <a:t>hagarism</a:t>
            </a:r>
            <a:r>
              <a:rPr lang="en-GB" dirty="0" smtClean="0"/>
              <a:t>’</a:t>
            </a:r>
          </a:p>
          <a:p>
            <a:endParaRPr lang="en-GB" dirty="0" smtClean="0"/>
          </a:p>
          <a:p>
            <a:r>
              <a:rPr lang="en-GB" dirty="0" smtClean="0"/>
              <a:t>All: read the Conrad chapter on pre-Islamic Arabia</a:t>
            </a:r>
          </a:p>
          <a:p>
            <a:endParaRPr lang="en-GB" dirty="0" smtClean="0"/>
          </a:p>
          <a:p>
            <a:r>
              <a:rPr lang="en-GB" dirty="0" smtClean="0"/>
              <a:t>Two groups: each read a separate article by Tom </a:t>
            </a:r>
            <a:r>
              <a:rPr lang="en-GB" dirty="0" err="1" smtClean="0"/>
              <a:t>Sizgorich</a:t>
            </a:r>
            <a:r>
              <a:rPr lang="en-GB" dirty="0" smtClean="0"/>
              <a:t> on links between Christian and Islamic traditions</a:t>
            </a:r>
            <a:endParaRPr lang="en-GB"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Introductions</a:t>
            </a:r>
            <a:endParaRPr lang="en-GB"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251520" y="2420888"/>
            <a:ext cx="5397933" cy="316835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868144" y="1772816"/>
            <a:ext cx="3048000" cy="4572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basics</a:t>
            </a:r>
            <a:endParaRPr lang="en-GB" dirty="0"/>
          </a:p>
        </p:txBody>
      </p:sp>
      <p:sp>
        <p:nvSpPr>
          <p:cNvPr id="3" name="Content Placeholder 2"/>
          <p:cNvSpPr>
            <a:spLocks noGrp="1"/>
          </p:cNvSpPr>
          <p:nvPr>
            <p:ph idx="1"/>
          </p:nvPr>
        </p:nvSpPr>
        <p:spPr>
          <a:xfrm>
            <a:off x="467544" y="1817440"/>
            <a:ext cx="8352928" cy="5040560"/>
          </a:xfrm>
        </p:spPr>
        <p:txBody>
          <a:bodyPr>
            <a:normAutofit fontScale="92500" lnSpcReduction="10000"/>
          </a:bodyPr>
          <a:lstStyle/>
          <a:p>
            <a:r>
              <a:rPr lang="en-GB" dirty="0" smtClean="0"/>
              <a:t>Handouts of reading </a:t>
            </a:r>
          </a:p>
          <a:p>
            <a:pPr lvl="1"/>
            <a:r>
              <a:rPr lang="en-GB" dirty="0" smtClean="0"/>
              <a:t>Each week, that I expect you to read for the following week</a:t>
            </a:r>
          </a:p>
          <a:p>
            <a:r>
              <a:rPr lang="en-GB" dirty="0" smtClean="0"/>
              <a:t>Questions or activities </a:t>
            </a:r>
          </a:p>
          <a:p>
            <a:pPr lvl="1"/>
            <a:r>
              <a:rPr lang="en-GB" dirty="0" smtClean="0"/>
              <a:t>Each week, that I expect you to prepare for the next week</a:t>
            </a:r>
          </a:p>
          <a:p>
            <a:r>
              <a:rPr lang="en-GB" dirty="0" smtClean="0"/>
              <a:t>I will be in Warwick in weeks 8, 9, 10 (this term) and 1, 2, 3 (summer term)</a:t>
            </a:r>
          </a:p>
          <a:p>
            <a:r>
              <a:rPr lang="en-GB" dirty="0" smtClean="0"/>
              <a:t>At other times, I will be available via email (</a:t>
            </a:r>
            <a:r>
              <a:rPr lang="en-GB" dirty="0" smtClean="0">
                <a:hlinkClick r:id="rId3"/>
              </a:rPr>
              <a:t>jamie.wood@manchester.ac.uk</a:t>
            </a:r>
            <a:r>
              <a:rPr lang="en-GB" dirty="0" smtClean="0"/>
              <a:t>) if you have any questions/ problems</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Arabia: geography</a:t>
            </a:r>
            <a:endParaRPr lang="en-GB" dirty="0"/>
          </a:p>
        </p:txBody>
      </p:sp>
      <p:pic>
        <p:nvPicPr>
          <p:cNvPr id="6" name="Picture 2"/>
          <p:cNvPicPr>
            <a:picLocks noGrp="1" noChangeAspect="1" noChangeArrowheads="1"/>
          </p:cNvPicPr>
          <p:nvPr>
            <p:ph idx="1"/>
          </p:nvPr>
        </p:nvPicPr>
        <p:blipFill>
          <a:blip r:embed="rId3" cstate="print"/>
          <a:srcRect/>
          <a:stretch>
            <a:fillRect/>
          </a:stretch>
        </p:blipFill>
        <p:spPr bwMode="auto">
          <a:xfrm>
            <a:off x="683568" y="1484784"/>
            <a:ext cx="7920880" cy="537321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252728"/>
          </a:xfrm>
        </p:spPr>
        <p:txBody>
          <a:bodyPr>
            <a:normAutofit fontScale="90000"/>
          </a:bodyPr>
          <a:lstStyle/>
          <a:p>
            <a:r>
              <a:rPr lang="en-GB" dirty="0" smtClean="0"/>
              <a:t>Pre-Islamic Arabia: </a:t>
            </a:r>
            <a:br>
              <a:rPr lang="en-GB" dirty="0" smtClean="0"/>
            </a:br>
            <a:r>
              <a:rPr lang="en-GB" dirty="0" smtClean="0"/>
              <a:t>economy and trade</a:t>
            </a:r>
            <a:endParaRPr lang="en-GB" dirty="0"/>
          </a:p>
        </p:txBody>
      </p:sp>
      <p:pic>
        <p:nvPicPr>
          <p:cNvPr id="4" name="Content Placeholder 3"/>
          <p:cNvPicPr>
            <a:picLocks noGrp="1" noChangeAspect="1" noChangeArrowheads="1"/>
          </p:cNvPicPr>
          <p:nvPr>
            <p:ph idx="1"/>
          </p:nvPr>
        </p:nvPicPr>
        <p:blipFill>
          <a:blip r:embed="rId3" cstate="print"/>
          <a:srcRect/>
          <a:stretch>
            <a:fillRect/>
          </a:stretch>
        </p:blipFill>
        <p:spPr bwMode="auto">
          <a:xfrm>
            <a:off x="0" y="1340768"/>
            <a:ext cx="9144000" cy="551723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55448"/>
            <a:ext cx="8496944" cy="1252728"/>
          </a:xfrm>
        </p:spPr>
        <p:txBody>
          <a:bodyPr>
            <a:normAutofit fontScale="90000"/>
          </a:bodyPr>
          <a:lstStyle/>
          <a:p>
            <a:r>
              <a:rPr lang="en-GB" dirty="0" smtClean="0"/>
              <a:t>Pre-Islamic Arabia: </a:t>
            </a:r>
            <a:br>
              <a:rPr lang="en-GB" dirty="0" smtClean="0"/>
            </a:br>
            <a:r>
              <a:rPr lang="en-GB" dirty="0" smtClean="0"/>
              <a:t>the political context</a:t>
            </a:r>
            <a:endParaRPr lang="en-GB" dirty="0"/>
          </a:p>
        </p:txBody>
      </p:sp>
      <p:sp>
        <p:nvSpPr>
          <p:cNvPr id="3" name="Content Placeholder 2"/>
          <p:cNvSpPr>
            <a:spLocks noGrp="1"/>
          </p:cNvSpPr>
          <p:nvPr>
            <p:ph idx="1"/>
          </p:nvPr>
        </p:nvSpPr>
        <p:spPr>
          <a:xfrm>
            <a:off x="0" y="1484784"/>
            <a:ext cx="3131840" cy="5373216"/>
          </a:xfrm>
        </p:spPr>
        <p:txBody>
          <a:bodyPr>
            <a:normAutofit lnSpcReduction="10000"/>
          </a:bodyPr>
          <a:lstStyle/>
          <a:p>
            <a:r>
              <a:rPr lang="en-GB" dirty="0" smtClean="0"/>
              <a:t>Tribal</a:t>
            </a:r>
          </a:p>
          <a:p>
            <a:r>
              <a:rPr lang="en-GB" dirty="0" smtClean="0"/>
              <a:t>Urban-rural divisions</a:t>
            </a:r>
          </a:p>
          <a:p>
            <a:pPr lvl="1"/>
            <a:r>
              <a:rPr lang="en-GB" dirty="0" smtClean="0"/>
              <a:t>Bedouin </a:t>
            </a:r>
          </a:p>
          <a:p>
            <a:r>
              <a:rPr lang="en-GB" dirty="0" smtClean="0"/>
              <a:t>Outside interference</a:t>
            </a:r>
          </a:p>
          <a:p>
            <a:pPr lvl="1"/>
            <a:r>
              <a:rPr lang="en-GB" dirty="0" smtClean="0"/>
              <a:t>Byzantium and the </a:t>
            </a:r>
            <a:r>
              <a:rPr lang="en-GB" dirty="0" err="1" smtClean="0"/>
              <a:t>Sassanids</a:t>
            </a:r>
            <a:endParaRPr lang="en-GB" dirty="0" smtClean="0"/>
          </a:p>
          <a:p>
            <a:pPr lvl="1"/>
            <a:r>
              <a:rPr lang="en-GB" dirty="0" smtClean="0"/>
              <a:t>Other neighbouring powers, e.g. Axum</a:t>
            </a:r>
          </a:p>
          <a:p>
            <a:endParaRPr lang="en-GB" dirty="0"/>
          </a:p>
        </p:txBody>
      </p:sp>
      <p:pic>
        <p:nvPicPr>
          <p:cNvPr id="6146" name="Picture 2"/>
          <p:cNvPicPr>
            <a:picLocks noChangeAspect="1" noChangeArrowheads="1"/>
          </p:cNvPicPr>
          <p:nvPr/>
        </p:nvPicPr>
        <p:blipFill>
          <a:blip r:embed="rId3" cstate="print"/>
          <a:srcRect/>
          <a:stretch>
            <a:fillRect/>
          </a:stretch>
        </p:blipFill>
        <p:spPr bwMode="auto">
          <a:xfrm>
            <a:off x="3059832" y="1412776"/>
            <a:ext cx="6084168" cy="544522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Roman-Persian wars</a:t>
            </a:r>
            <a:endParaRPr lang="en-GB" dirty="0"/>
          </a:p>
        </p:txBody>
      </p:sp>
      <p:sp>
        <p:nvSpPr>
          <p:cNvPr id="3" name="Content Placeholder 2"/>
          <p:cNvSpPr>
            <a:spLocks noGrp="1"/>
          </p:cNvSpPr>
          <p:nvPr>
            <p:ph idx="1"/>
          </p:nvPr>
        </p:nvSpPr>
        <p:spPr/>
        <p:txBody>
          <a:bodyPr/>
          <a:lstStyle/>
          <a:p>
            <a:r>
              <a:rPr lang="en-GB" dirty="0" smtClean="0"/>
              <a:t>East-West conflict going back to ancient Greece and Persia</a:t>
            </a:r>
          </a:p>
          <a:p>
            <a:r>
              <a:rPr lang="en-GB" dirty="0" smtClean="0"/>
              <a:t>Continued into Roman Empire: e.g. Trajan (vs. </a:t>
            </a:r>
            <a:r>
              <a:rPr lang="en-GB" dirty="0" err="1" smtClean="0"/>
              <a:t>Parthians</a:t>
            </a:r>
            <a:r>
              <a:rPr lang="en-GB" dirty="0" smtClean="0"/>
              <a:t>), Julian (vs. </a:t>
            </a:r>
            <a:r>
              <a:rPr lang="en-GB" dirty="0" err="1" smtClean="0"/>
              <a:t>Sassanids</a:t>
            </a:r>
            <a:r>
              <a:rPr lang="en-GB" dirty="0" smtClean="0"/>
              <a:t>)</a:t>
            </a:r>
          </a:p>
          <a:p>
            <a:r>
              <a:rPr lang="en-GB" dirty="0" smtClean="0"/>
              <a:t>Sixth century: Justinian agrees ‘eternal peace’ with the </a:t>
            </a:r>
            <a:r>
              <a:rPr lang="en-GB" dirty="0" err="1" smtClean="0"/>
              <a:t>Sassanids</a:t>
            </a:r>
            <a:r>
              <a:rPr lang="en-GB" dirty="0" smtClean="0"/>
              <a:t> in 532</a:t>
            </a:r>
          </a:p>
          <a:p>
            <a:pPr lvl="1"/>
            <a:r>
              <a:rPr lang="en-GB" dirty="0" smtClean="0"/>
              <a:t>This is </a:t>
            </a:r>
            <a:r>
              <a:rPr lang="en-GB" dirty="0" smtClean="0"/>
              <a:t>soon broken </a:t>
            </a:r>
            <a:r>
              <a:rPr lang="en-GB" dirty="0" smtClean="0"/>
              <a:t>and hostilities break out again; on and off until 620s, with Byzantine victory under Heraclius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1179</TotalTime>
  <Words>2016</Words>
  <Application>Microsoft Office PowerPoint</Application>
  <PresentationFormat>On-screen Show (4:3)</PresentationFormat>
  <Paragraphs>290</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Module</vt:lpstr>
      <vt:lpstr>The Muslim Conquests and their Aftermaths</vt:lpstr>
      <vt:lpstr>Aims of this lecture</vt:lpstr>
      <vt:lpstr>Structure of this lecture</vt:lpstr>
      <vt:lpstr>Introductions</vt:lpstr>
      <vt:lpstr>The basics</vt:lpstr>
      <vt:lpstr>Arabia: geography</vt:lpstr>
      <vt:lpstr>Pre-Islamic Arabia:  economy and trade</vt:lpstr>
      <vt:lpstr>Pre-Islamic Arabia:  the political context</vt:lpstr>
      <vt:lpstr>Roman-Persian wars</vt:lpstr>
      <vt:lpstr>Justinian’s Empire (mid-6th C)</vt:lpstr>
      <vt:lpstr>Roman and Persian wars:  Arabian involvement </vt:lpstr>
      <vt:lpstr>Pre-Islamic Arabia:  the religious context (i)</vt:lpstr>
      <vt:lpstr>Pre-Islamic Arabia:  the religious context (ii)</vt:lpstr>
      <vt:lpstr>Muhammad</vt:lpstr>
      <vt:lpstr>Islam</vt:lpstr>
      <vt:lpstr>5 Pillars of Islam</vt:lpstr>
      <vt:lpstr>7 Articles of Faith</vt:lpstr>
      <vt:lpstr>Key sources for studying Islam</vt:lpstr>
      <vt:lpstr>Muhammad’s successors: the conquests</vt:lpstr>
      <vt:lpstr>Foundation of the Caliphate: Umar (634-644)</vt:lpstr>
      <vt:lpstr>Stages of expansion</vt:lpstr>
      <vt:lpstr>Reasons for success and speed of conquests</vt:lpstr>
      <vt:lpstr>Conduct in War</vt:lpstr>
      <vt:lpstr>Success of the conquests: pragmatism, power and religion</vt:lpstr>
      <vt:lpstr>Expansion slows and then halts</vt:lpstr>
      <vt:lpstr>Impact of the conquests: an overview</vt:lpstr>
      <vt:lpstr>Impact: conversion to Islam</vt:lpstr>
      <vt:lpstr>Impact: Islamic identity and culture</vt:lpstr>
      <vt:lpstr>Arab-Sassanian coins</vt:lpstr>
      <vt:lpstr>Coins of Umayyad Caliphate</vt:lpstr>
      <vt:lpstr>Impact : political </vt:lpstr>
      <vt:lpstr>Impact of the conquests: economic</vt:lpstr>
      <vt:lpstr>Offa’s dinar</vt:lpstr>
      <vt:lpstr>Conclusions</vt:lpstr>
      <vt:lpstr>Preparation for next week: a summary  (see handout for full details)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Islam</dc:title>
  <dc:creator>Mustafa</dc:creator>
  <cp:lastModifiedBy>Wood</cp:lastModifiedBy>
  <cp:revision>62</cp:revision>
  <dcterms:created xsi:type="dcterms:W3CDTF">2011-02-08T08:30:48Z</dcterms:created>
  <dcterms:modified xsi:type="dcterms:W3CDTF">2012-02-27T10:11:18Z</dcterms:modified>
</cp:coreProperties>
</file>