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8" r:id="rId6"/>
    <p:sldId id="260" r:id="rId7"/>
    <p:sldId id="266" r:id="rId8"/>
    <p:sldId id="273" r:id="rId9"/>
    <p:sldId id="270" r:id="rId10"/>
    <p:sldId id="264" r:id="rId11"/>
    <p:sldId id="275" r:id="rId12"/>
    <p:sldId id="265" r:id="rId13"/>
    <p:sldId id="267" r:id="rId14"/>
    <p:sldId id="271" r:id="rId15"/>
    <p:sldId id="276" r:id="rId16"/>
    <p:sldId id="261" r:id="rId17"/>
    <p:sldId id="269" r:id="rId18"/>
    <p:sldId id="274" r:id="rId19"/>
    <p:sldId id="272" r:id="rId20"/>
    <p:sldId id="262" r:id="rId21"/>
  </p:sldIdLst>
  <p:sldSz cx="9144000" cy="6858000" type="screen4x3"/>
  <p:notesSz cx="6772275" cy="9902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6055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EE37-7D8B-48D3-9656-3F35E257EB6B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6055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2708F-1177-4FFA-9AC2-06177E0C00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6055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0CFDD-5CA9-41F8-9417-3C6D1F6FC917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228" y="4703842"/>
            <a:ext cx="5417820" cy="4456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6055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CFBCD-91DA-4FD2-AD99-2E5FD7B9D36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3733E-273E-463B-9399-E20C32A2086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CFBCD-91DA-4FD2-AD99-2E5FD7B9D36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99829E9-E4D2-493C-A9B6-4A68AC50710F}" type="datetimeFigureOut">
              <a:rPr lang="en-GB" smtClean="0"/>
              <a:pPr/>
              <a:t>06/03/2012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840F790-91A8-44F1-86A2-E658080DF6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1800" y="836712"/>
            <a:ext cx="5772476" cy="2868168"/>
          </a:xfrm>
        </p:spPr>
        <p:txBody>
          <a:bodyPr/>
          <a:lstStyle/>
          <a:p>
            <a:r>
              <a:rPr lang="en-GB" sz="2800" dirty="0" smtClean="0"/>
              <a:t>THE WORLD OF LATE ANTIQUITY</a:t>
            </a:r>
            <a:br>
              <a:rPr lang="en-GB" sz="28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Week 9: responses to </a:t>
            </a:r>
            <a:r>
              <a:rPr lang="en-GB" dirty="0" err="1" smtClean="0"/>
              <a:t>islamic</a:t>
            </a:r>
            <a:r>
              <a:rPr lang="en-GB" dirty="0" smtClean="0"/>
              <a:t> expansion </a:t>
            </a:r>
            <a:r>
              <a:rPr lang="en-GB" sz="2800" dirty="0" smtClean="0"/>
              <a:t>(by contemporaries and scholars)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872" y="4293096"/>
            <a:ext cx="5114778" cy="1101248"/>
          </a:xfrm>
        </p:spPr>
        <p:txBody>
          <a:bodyPr/>
          <a:lstStyle/>
          <a:p>
            <a:r>
              <a:rPr lang="en-GB" dirty="0" smtClean="0"/>
              <a:t>Dr Jamie Wood</a:t>
            </a:r>
          </a:p>
          <a:p>
            <a:r>
              <a:rPr lang="en-GB" dirty="0" smtClean="0"/>
              <a:t>University of Manchester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71500"/>
            <a:ext cx="9144000" cy="1143000"/>
          </a:xfrm>
        </p:spPr>
        <p:txBody>
          <a:bodyPr>
            <a:normAutofit/>
          </a:bodyPr>
          <a:lstStyle/>
          <a:p>
            <a:r>
              <a:rPr lang="en-GB" sz="2900" dirty="0" smtClean="0"/>
              <a:t>Responses to the conquests</a:t>
            </a:r>
            <a:endParaRPr lang="en-GB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8172400" cy="623731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Key text: Robert G. </a:t>
            </a:r>
            <a:r>
              <a:rPr lang="en-GB" dirty="0" err="1" smtClean="0"/>
              <a:t>Hoyland</a:t>
            </a:r>
            <a:r>
              <a:rPr lang="en-GB" dirty="0" smtClean="0"/>
              <a:t>, </a:t>
            </a:r>
            <a:r>
              <a:rPr lang="en-GB" i="1" dirty="0" smtClean="0"/>
              <a:t>Seeing Islam As Others Saw It: A Survey and Evaluation of Christian, Jewish and Zoroastrian Writings on Early Islam</a:t>
            </a:r>
            <a:r>
              <a:rPr lang="en-GB" dirty="0" smtClean="0"/>
              <a:t> (Princeton, 1997)</a:t>
            </a:r>
          </a:p>
          <a:p>
            <a:r>
              <a:rPr lang="en-GB" dirty="0" smtClean="0"/>
              <a:t>Collects Greek, Syrian, Coptic, Armenian, Latin, Jewish, Persian and other primary sources written between 620 and 780 about the Middle East</a:t>
            </a:r>
          </a:p>
          <a:p>
            <a:r>
              <a:rPr lang="en-GB" dirty="0" smtClean="0"/>
              <a:t>Incidental and deliberate references to Islam:</a:t>
            </a:r>
          </a:p>
          <a:p>
            <a:pPr lvl="1"/>
            <a:r>
              <a:rPr lang="en-GB" dirty="0" smtClean="0"/>
              <a:t>Muslims as a punishment sent by God for collective sins or the sins of emperor</a:t>
            </a:r>
          </a:p>
          <a:p>
            <a:pPr lvl="1"/>
            <a:r>
              <a:rPr lang="en-GB" dirty="0" smtClean="0"/>
              <a:t>Jews saw Muslims as an instrument of God's deliverance </a:t>
            </a:r>
          </a:p>
          <a:p>
            <a:pPr lvl="1"/>
            <a:r>
              <a:rPr lang="en-GB" dirty="0" smtClean="0"/>
              <a:t>Muslims seen as primitive monotheists</a:t>
            </a:r>
          </a:p>
          <a:p>
            <a:pPr lvl="1"/>
            <a:r>
              <a:rPr lang="en-GB" dirty="0" smtClean="0"/>
              <a:t>Ascetic texts criticise Islam for its worldliness (common concern for ascetics, given new meaning by Islam’s success) </a:t>
            </a:r>
          </a:p>
          <a:p>
            <a:r>
              <a:rPr lang="en-GB" dirty="0" smtClean="0"/>
              <a:t>New developments</a:t>
            </a:r>
          </a:p>
          <a:p>
            <a:pPr lvl="1"/>
            <a:r>
              <a:rPr lang="en-GB" dirty="0" smtClean="0"/>
              <a:t>Non-veneration of images </a:t>
            </a:r>
          </a:p>
          <a:p>
            <a:pPr lvl="1"/>
            <a:r>
              <a:rPr lang="en-GB" dirty="0" smtClean="0"/>
              <a:t>Worship toward the south </a:t>
            </a:r>
          </a:p>
          <a:p>
            <a:r>
              <a:rPr lang="en-GB" dirty="0" smtClean="0"/>
              <a:t>Recycled polemics</a:t>
            </a:r>
          </a:p>
          <a:p>
            <a:pPr lvl="1"/>
            <a:r>
              <a:rPr lang="en-GB" dirty="0" smtClean="0"/>
              <a:t>Christians recycled old arguments against Judaism to use against Islam</a:t>
            </a:r>
          </a:p>
          <a:p>
            <a:pPr lvl="1"/>
            <a:r>
              <a:rPr lang="en-GB" dirty="0" smtClean="0"/>
              <a:t>Zoroastrians also recycled arguments against monotheism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Regional variation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Areas with larger Jewish population more accepting due to Byzantine persecution?</a:t>
            </a:r>
          </a:p>
          <a:p>
            <a:r>
              <a:rPr lang="en-GB" dirty="0" smtClean="0"/>
              <a:t>Areas with existing contacts with Arabs more accommodating?</a:t>
            </a:r>
          </a:p>
          <a:p>
            <a:r>
              <a:rPr lang="en-GB" dirty="0" smtClean="0"/>
              <a:t>Areas with problems of political/ religious authority more concerned about internal problems? </a:t>
            </a:r>
          </a:p>
          <a:p>
            <a:r>
              <a:rPr lang="en-GB" dirty="0" smtClean="0"/>
              <a:t>Areas nearer to Byzantine territory (and therefore influence) more resistant? 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7239000" cy="1143000"/>
          </a:xfrm>
        </p:spPr>
        <p:txBody>
          <a:bodyPr/>
          <a:lstStyle/>
          <a:p>
            <a:r>
              <a:rPr lang="en-GB" dirty="0" err="1" smtClean="0"/>
              <a:t>SizgoricH</a:t>
            </a:r>
            <a:r>
              <a:rPr lang="en-GB" dirty="0" smtClean="0"/>
              <a:t>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7848872" cy="547260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 pairs, think about the following questions relating to the </a:t>
            </a:r>
            <a:r>
              <a:rPr lang="en-GB" dirty="0" err="1" smtClean="0"/>
              <a:t>Sizgorich</a:t>
            </a:r>
            <a:r>
              <a:rPr lang="en-GB" dirty="0" smtClean="0"/>
              <a:t> article that you read at home</a:t>
            </a:r>
          </a:p>
          <a:p>
            <a:pPr lvl="1"/>
            <a:r>
              <a:rPr lang="en-GB" dirty="0" smtClean="0"/>
              <a:t>What is the article about? </a:t>
            </a:r>
          </a:p>
          <a:p>
            <a:pPr lvl="2"/>
            <a:r>
              <a:rPr lang="en-GB" dirty="0" smtClean="0"/>
              <a:t>[= the topic]</a:t>
            </a:r>
          </a:p>
          <a:p>
            <a:pPr lvl="1"/>
            <a:r>
              <a:rPr lang="en-GB" dirty="0" smtClean="0"/>
              <a:t>What is </a:t>
            </a:r>
            <a:r>
              <a:rPr lang="en-GB" dirty="0" err="1" smtClean="0"/>
              <a:t>Sizgorich’s</a:t>
            </a:r>
            <a:r>
              <a:rPr lang="en-GB" dirty="0" smtClean="0"/>
              <a:t> methodology?</a:t>
            </a:r>
          </a:p>
          <a:p>
            <a:pPr lvl="2"/>
            <a:r>
              <a:rPr lang="en-GB" dirty="0" smtClean="0"/>
              <a:t>[= how he approaches and deals with his evidence]</a:t>
            </a:r>
          </a:p>
          <a:p>
            <a:pPr lvl="1"/>
            <a:r>
              <a:rPr lang="en-GB" dirty="0" smtClean="0"/>
              <a:t>How is the article structured? </a:t>
            </a:r>
          </a:p>
          <a:p>
            <a:pPr lvl="2"/>
            <a:r>
              <a:rPr lang="en-GB" dirty="0" smtClean="0"/>
              <a:t>[= identify the different parts of the text]</a:t>
            </a:r>
          </a:p>
          <a:p>
            <a:pPr lvl="1"/>
            <a:r>
              <a:rPr lang="en-GB" dirty="0" smtClean="0"/>
              <a:t>What is the argument? </a:t>
            </a:r>
          </a:p>
          <a:p>
            <a:pPr lvl="2"/>
            <a:r>
              <a:rPr lang="en-GB" dirty="0" smtClean="0"/>
              <a:t>[= the key point being made]</a:t>
            </a:r>
          </a:p>
          <a:p>
            <a:pPr lvl="1"/>
            <a:r>
              <a:rPr lang="en-GB" dirty="0" smtClean="0"/>
              <a:t>How convincing do you find the argument? </a:t>
            </a:r>
          </a:p>
          <a:p>
            <a:pPr lvl="2"/>
            <a:r>
              <a:rPr lang="en-GB" dirty="0" smtClean="0"/>
              <a:t>[= problems or issues with it]</a:t>
            </a:r>
          </a:p>
          <a:p>
            <a:pPr>
              <a:buNone/>
            </a:pPr>
            <a:r>
              <a:rPr lang="en-GB" dirty="0" smtClean="0"/>
              <a:t>(refer to specific points in the text wherever possible to back up your suggestions)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Sizgorich</a:t>
            </a:r>
            <a:r>
              <a:rPr lang="en-GB" dirty="0" smtClean="0"/>
              <a:t>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6840760" cy="4339864"/>
          </a:xfrm>
        </p:spPr>
        <p:txBody>
          <a:bodyPr/>
          <a:lstStyle/>
          <a:p>
            <a:r>
              <a:rPr lang="en-GB" dirty="0" smtClean="0"/>
              <a:t>Get into a larger group with others who have done the same reading</a:t>
            </a:r>
          </a:p>
          <a:p>
            <a:r>
              <a:rPr lang="en-GB" dirty="0" smtClean="0"/>
              <a:t>Discuss your answers to the questions</a:t>
            </a:r>
          </a:p>
          <a:p>
            <a:r>
              <a:rPr lang="en-GB" dirty="0" smtClean="0"/>
              <a:t>Come to a consensus and then prepare a short presentation back to the other group (who have done a different piece of reading) </a:t>
            </a:r>
          </a:p>
          <a:p>
            <a:pPr lvl="1"/>
            <a:r>
              <a:rPr lang="en-GB" dirty="0" smtClean="0"/>
              <a:t>Use the whiteboard/ marker pens to give this presentation a visual element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104456" cy="1143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GB" sz="2800" dirty="0" smtClean="0"/>
              <a:t>SIZGORICH, Narrative </a:t>
            </a:r>
            <a:r>
              <a:rPr lang="en-GB" sz="2800" dirty="0" smtClean="0"/>
              <a:t>and community (2004)</a:t>
            </a:r>
            <a:endParaRPr lang="en-GB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79912" y="1700808"/>
            <a:ext cx="3672408" cy="4752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https://lh5.googleusercontent.com/XCPDQtensSOOyh0BCvUXwlfbFlz4Oj8k1aZNOA-Jus_rpqtJE7Ngi7F-52rrYsK6B6iFEQB-DAHesabGtYWV120mL7e0PQWzYdQE0kFDuGmJzRrwCtk"/>
          <p:cNvPicPr>
            <a:picLocks noChangeAspect="1" noChangeArrowheads="1"/>
          </p:cNvPicPr>
          <p:nvPr/>
        </p:nvPicPr>
        <p:blipFill>
          <a:blip r:embed="rId3" cstate="print"/>
          <a:srcRect l="6124" t="2922" r="11082" b="9741"/>
          <a:stretch>
            <a:fillRect/>
          </a:stretch>
        </p:blipFill>
        <p:spPr bwMode="auto">
          <a:xfrm>
            <a:off x="323528" y="1772816"/>
            <a:ext cx="7573656" cy="4783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19872" y="188640"/>
            <a:ext cx="4330824" cy="11430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45720" tIns="0" rIns="45720" bIns="0" anchor="b" anchorCtr="0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SIZGORICH, Sanctified </a:t>
            </a:r>
            <a:r>
              <a:rPr kumimoji="0" lang="en-GB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violence (2009)</a:t>
            </a:r>
            <a:endParaRPr kumimoji="0" lang="en-GB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298" name="Picture 2" descr="https://lh6.googleusercontent.com/KkKz4-cJIp34N9GYTzY3tDRKdIVcl_oyBRPYUuVqHvrqi3s-hoVL-nvgOBltYzqduOIPffgQpq_VRGHom347H_Uyx2C9J7gwnX1b-yX2aw7iIHtuH1g"/>
          <p:cNvPicPr>
            <a:picLocks noChangeAspect="1" noChangeArrowheads="1"/>
          </p:cNvPicPr>
          <p:nvPr/>
        </p:nvPicPr>
        <p:blipFill>
          <a:blip r:embed="rId3" cstate="print"/>
          <a:srcRect l="13415" t="4383" r="20706" b="8767"/>
          <a:stretch>
            <a:fillRect/>
          </a:stretch>
        </p:blipFill>
        <p:spPr bwMode="auto">
          <a:xfrm>
            <a:off x="683568" y="1411648"/>
            <a:ext cx="6624736" cy="5229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992888" cy="1143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Sizgorich</a:t>
            </a:r>
            <a:r>
              <a:rPr lang="en-GB" dirty="0" smtClean="0"/>
              <a:t> and </a:t>
            </a:r>
            <a:r>
              <a:rPr lang="en-GB" dirty="0" err="1" smtClean="0"/>
              <a:t>hagarism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7239000" cy="4178864"/>
          </a:xfrm>
        </p:spPr>
        <p:txBody>
          <a:bodyPr/>
          <a:lstStyle/>
          <a:p>
            <a:r>
              <a:rPr lang="en-GB" dirty="0" smtClean="0"/>
              <a:t>Individually, think about the following question and be ready to discuss it with the rest of the class: </a:t>
            </a:r>
          </a:p>
          <a:p>
            <a:pPr lvl="1"/>
            <a:r>
              <a:rPr lang="en-GB" dirty="0" smtClean="0"/>
              <a:t>In what ways do you think that </a:t>
            </a:r>
            <a:r>
              <a:rPr lang="en-GB" dirty="0" err="1" smtClean="0"/>
              <a:t>Sizgorich’s</a:t>
            </a:r>
            <a:r>
              <a:rPr lang="en-GB" dirty="0" smtClean="0"/>
              <a:t> work relates to that of Cook and Crone? 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VERY BRIEF summary of recent scholarship on </a:t>
            </a:r>
            <a:r>
              <a:rPr lang="en-GB" dirty="0" err="1" smtClean="0"/>
              <a:t>islam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7239000" cy="4680520"/>
          </a:xfrm>
        </p:spPr>
        <p:txBody>
          <a:bodyPr>
            <a:normAutofit/>
          </a:bodyPr>
          <a:lstStyle/>
          <a:p>
            <a:r>
              <a:rPr lang="en-GB" dirty="0" smtClean="0"/>
              <a:t>Not a total reliance on ‘</a:t>
            </a:r>
            <a:r>
              <a:rPr lang="en-GB" dirty="0" err="1" smtClean="0"/>
              <a:t>hagarism</a:t>
            </a:r>
            <a:r>
              <a:rPr lang="en-GB" dirty="0" smtClean="0"/>
              <a:t>’, but it did help to catalyse new ways of thinking about early Islam</a:t>
            </a:r>
          </a:p>
          <a:p>
            <a:pPr lvl="1"/>
            <a:r>
              <a:rPr lang="en-GB" dirty="0" smtClean="0"/>
              <a:t>Looking at it in Christian-Jewish-Arabian religious context</a:t>
            </a:r>
          </a:p>
          <a:p>
            <a:pPr lvl="1"/>
            <a:r>
              <a:rPr lang="en-GB" dirty="0" smtClean="0"/>
              <a:t>Looking at it in political-governmental context of Persia-Byzantium (and other political groups that were conquered)</a:t>
            </a:r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4704"/>
            <a:ext cx="8172400" cy="360040"/>
          </a:xfrm>
        </p:spPr>
        <p:txBody>
          <a:bodyPr>
            <a:noAutofit/>
          </a:bodyPr>
          <a:lstStyle/>
          <a:p>
            <a:r>
              <a:rPr lang="en-GB" sz="2400" dirty="0" smtClean="0"/>
              <a:t>EXAMPLE: Andrew </a:t>
            </a:r>
            <a:r>
              <a:rPr lang="en-GB" sz="2400" dirty="0" err="1" smtClean="0"/>
              <a:t>Marsham</a:t>
            </a:r>
            <a:r>
              <a:rPr lang="en-GB" sz="2400" dirty="0" smtClean="0"/>
              <a:t>, </a:t>
            </a:r>
            <a:r>
              <a:rPr lang="en-GB" sz="2400" i="1" dirty="0" smtClean="0"/>
              <a:t>Rituals of Islamic Monarchy: Accession and Succession in the First Muslim Empire</a:t>
            </a:r>
            <a:r>
              <a:rPr lang="en-GB" sz="2400" dirty="0" smtClean="0"/>
              <a:t> (Edinburgh, 2009)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172400" cy="566124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Tendency in previous scholarship to accept uncritically classical </a:t>
            </a:r>
            <a:r>
              <a:rPr lang="en-GB" dirty="0" err="1" smtClean="0"/>
              <a:t>sacralizing</a:t>
            </a:r>
            <a:r>
              <a:rPr lang="en-GB" dirty="0" smtClean="0"/>
              <a:t> Sunni interpretations of Muslim past</a:t>
            </a:r>
          </a:p>
          <a:p>
            <a:r>
              <a:rPr lang="en-GB" dirty="0" smtClean="0"/>
              <a:t>Preferable to take a historical (not normative) approach to the early Muslim caliphate in context of late antique Roman and </a:t>
            </a:r>
            <a:r>
              <a:rPr lang="en-GB" dirty="0" err="1" smtClean="0"/>
              <a:t>Sasanian</a:t>
            </a:r>
            <a:r>
              <a:rPr lang="en-GB" dirty="0" smtClean="0"/>
              <a:t> universal monarchy</a:t>
            </a:r>
          </a:p>
          <a:p>
            <a:r>
              <a:rPr lang="en-GB" dirty="0" smtClean="0"/>
              <a:t>Focus of book: the pledge (</a:t>
            </a:r>
            <a:r>
              <a:rPr lang="en-GB" i="1" dirty="0" err="1" smtClean="0"/>
              <a:t>bay‘a</a:t>
            </a:r>
            <a:r>
              <a:rPr lang="en-GB" dirty="0" smtClean="0"/>
              <a:t>) given to a new caliph or to the person designated to succeed him</a:t>
            </a:r>
          </a:p>
          <a:p>
            <a:r>
              <a:rPr lang="en-GB" dirty="0" smtClean="0"/>
              <a:t>Caliphate preserved </a:t>
            </a:r>
          </a:p>
          <a:p>
            <a:pPr lvl="1"/>
            <a:r>
              <a:rPr lang="en-GB" u="sng" dirty="0" smtClean="0"/>
              <a:t>tribal tradition</a:t>
            </a:r>
            <a:r>
              <a:rPr lang="en-GB" dirty="0" smtClean="0"/>
              <a:t>  of ‘pledged agreement’ for leadership, esp. in military affairs, </a:t>
            </a:r>
          </a:p>
          <a:p>
            <a:pPr lvl="1"/>
            <a:r>
              <a:rPr lang="en-GB" u="sng" dirty="0" smtClean="0"/>
              <a:t>monotheistic and imperial traditions</a:t>
            </a:r>
            <a:r>
              <a:rPr lang="en-GB" dirty="0" smtClean="0"/>
              <a:t> of ‘hereditary monarchy, acceptable to the military elites and sanctioned in religious terms' (p. 9)</a:t>
            </a:r>
          </a:p>
          <a:p>
            <a:r>
              <a:rPr lang="en-GB" i="1" dirty="0" err="1" smtClean="0"/>
              <a:t>bay‘a</a:t>
            </a:r>
            <a:r>
              <a:rPr lang="en-GB" dirty="0" smtClean="0"/>
              <a:t> progressed </a:t>
            </a:r>
          </a:p>
          <a:p>
            <a:pPr lvl="1"/>
            <a:r>
              <a:rPr lang="en-GB" dirty="0" smtClean="0"/>
              <a:t>from fairly simple, oral pledge of obedience, primarily in warfare, confirmed by a handclasp </a:t>
            </a:r>
          </a:p>
          <a:p>
            <a:pPr lvl="1"/>
            <a:r>
              <a:rPr lang="en-GB" dirty="0" smtClean="0"/>
              <a:t>to detailed, written, highly legalistic contractual agreement between a caliph and his powerful retainers, often witnessed at ‘carefully scripted’ court ceremonies (p. 302)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7239000" cy="1143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7632848" cy="594928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Importance of looking at early Islam in historical context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rather than accepting visions of later, normative sources (Islamic, Christian and modern scholarship)</a:t>
            </a:r>
          </a:p>
          <a:p>
            <a:r>
              <a:rPr lang="en-GB" dirty="0" smtClean="0"/>
              <a:t>Value of sources outside Islamic tradition for reconstructing early Islamic history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Relatively high, especially when they correlate with Islamic sources; though in many cases possibly more useful for Christian responses than Arab-Muslim developments? </a:t>
            </a:r>
          </a:p>
          <a:p>
            <a:r>
              <a:rPr lang="en-GB" dirty="0" smtClean="0"/>
              <a:t>Variety of Christian responses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Not one-size-fits-all hostility, but processes of social, political and religious accommodation and opposition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Vary with: 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time; geography; existing political, social and religious structures; outside interference (e.g. by Byzantium)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 of today’s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9416"/>
            <a:ext cx="7560840" cy="4846320"/>
          </a:xfrm>
        </p:spPr>
        <p:txBody>
          <a:bodyPr/>
          <a:lstStyle/>
          <a:p>
            <a:r>
              <a:rPr lang="en-GB" dirty="0" smtClean="0"/>
              <a:t>To introduce you to a key theory about the emergence of Islam as a religion (‘</a:t>
            </a:r>
            <a:r>
              <a:rPr lang="en-GB" dirty="0" err="1" smtClean="0"/>
              <a:t>hagarism</a:t>
            </a:r>
            <a:r>
              <a:rPr lang="en-GB" dirty="0" smtClean="0"/>
              <a:t>’)</a:t>
            </a:r>
          </a:p>
          <a:p>
            <a:r>
              <a:rPr lang="en-GB" dirty="0" smtClean="0"/>
              <a:t>To dig a bit more deeply into the impact of the Islamic conquests on the lives of the people of the conquered territories</a:t>
            </a:r>
          </a:p>
          <a:p>
            <a:r>
              <a:rPr lang="en-GB" dirty="0" smtClean="0"/>
              <a:t>To think about the different ways in which these peoples reacted to the Islamic conquests, especially in religious terms</a:t>
            </a:r>
          </a:p>
          <a:p>
            <a:r>
              <a:rPr lang="en-GB" dirty="0" smtClean="0"/>
              <a:t>To consider recent developments in the study of early Islamic religion and politics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7239000" cy="1143000"/>
          </a:xfrm>
        </p:spPr>
        <p:txBody>
          <a:bodyPr/>
          <a:lstStyle/>
          <a:p>
            <a:r>
              <a:rPr lang="en-GB" dirty="0" smtClean="0"/>
              <a:t>For next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8172400" cy="551723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Read the primary source handout and think about the following questions</a:t>
            </a:r>
          </a:p>
          <a:p>
            <a:pPr marL="761238" lvl="1" indent="-514350"/>
            <a:r>
              <a:rPr lang="en-GB" dirty="0" smtClean="0"/>
              <a:t>How is the relationship between military success and religion presented in these sources?</a:t>
            </a:r>
          </a:p>
          <a:p>
            <a:pPr marL="761238" lvl="1" indent="-514350"/>
            <a:r>
              <a:rPr lang="en-GB" dirty="0" smtClean="0"/>
              <a:t>Are there any differences between the eastern and western sources?</a:t>
            </a:r>
          </a:p>
          <a:p>
            <a:pPr marL="761238" lvl="1" indent="-514350"/>
            <a:r>
              <a:rPr lang="en-GB" dirty="0" smtClean="0"/>
              <a:t>What can these sources tell us about social, political and religious thinking in late antiquity?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 some independent research into the concept of ‘jihad’. Think about the following:</a:t>
            </a:r>
          </a:p>
          <a:p>
            <a:pPr marL="761238" lvl="1" indent="-514350"/>
            <a:r>
              <a:rPr lang="en-GB" dirty="0" smtClean="0"/>
              <a:t>How many different conceptions of jihad can you identify? </a:t>
            </a:r>
          </a:p>
          <a:p>
            <a:pPr marL="761238" lvl="1" indent="-514350"/>
            <a:r>
              <a:rPr lang="en-GB" dirty="0" smtClean="0"/>
              <a:t>What does jihad have to do with holy war?</a:t>
            </a:r>
          </a:p>
          <a:p>
            <a:pPr marL="761238" lvl="1" indent="-514350"/>
            <a:r>
              <a:rPr lang="en-GB" dirty="0" smtClean="0"/>
              <a:t>Is there a difference between medieval and modern conceptions of jihad?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Structure of today’s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7704856" cy="54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Revision of last week’s session</a:t>
            </a:r>
          </a:p>
          <a:p>
            <a:r>
              <a:rPr lang="en-GB" dirty="0" err="1" smtClean="0"/>
              <a:t>Hagarism</a:t>
            </a:r>
            <a:endParaRPr lang="en-GB" dirty="0" smtClean="0"/>
          </a:p>
          <a:p>
            <a:pPr lvl="1"/>
            <a:r>
              <a:rPr lang="en-GB" dirty="0" smtClean="0"/>
              <a:t>Reviewing research at home </a:t>
            </a:r>
          </a:p>
          <a:p>
            <a:pPr lvl="1"/>
            <a:r>
              <a:rPr lang="en-GB" dirty="0" smtClean="0"/>
              <a:t>A summary</a:t>
            </a:r>
          </a:p>
          <a:p>
            <a:r>
              <a:rPr lang="en-GB" dirty="0" smtClean="0"/>
              <a:t>Responses to the conquests</a:t>
            </a:r>
          </a:p>
          <a:p>
            <a:pPr lvl="1"/>
            <a:r>
              <a:rPr lang="en-GB" dirty="0" smtClean="0"/>
              <a:t>Reviewing primary source work</a:t>
            </a:r>
          </a:p>
          <a:p>
            <a:pPr lvl="1"/>
            <a:r>
              <a:rPr lang="en-GB" dirty="0" smtClean="0"/>
              <a:t>Responses to the conquests: overview</a:t>
            </a:r>
          </a:p>
          <a:p>
            <a:r>
              <a:rPr lang="en-GB" dirty="0" err="1" smtClean="0"/>
              <a:t>Sizgorich</a:t>
            </a:r>
            <a:endParaRPr lang="en-GB" dirty="0" smtClean="0"/>
          </a:p>
          <a:p>
            <a:pPr lvl="1"/>
            <a:r>
              <a:rPr lang="en-GB" dirty="0" smtClean="0"/>
              <a:t>Reviewing secondary reading</a:t>
            </a:r>
          </a:p>
          <a:p>
            <a:pPr lvl="1"/>
            <a:r>
              <a:rPr lang="en-GB" dirty="0" smtClean="0"/>
              <a:t>Relating </a:t>
            </a:r>
            <a:r>
              <a:rPr lang="en-GB" dirty="0" err="1" smtClean="0"/>
              <a:t>Sizgorich</a:t>
            </a:r>
            <a:r>
              <a:rPr lang="en-GB" dirty="0" smtClean="0"/>
              <a:t> to </a:t>
            </a:r>
            <a:r>
              <a:rPr lang="en-GB" dirty="0" err="1" smtClean="0"/>
              <a:t>Hagarism</a:t>
            </a:r>
            <a:r>
              <a:rPr lang="en-GB" dirty="0" smtClean="0"/>
              <a:t> and recent trends in scholarship of early Islam</a:t>
            </a:r>
          </a:p>
          <a:p>
            <a:r>
              <a:rPr lang="en-GB" dirty="0" smtClean="0"/>
              <a:t>Conclusions</a:t>
            </a:r>
          </a:p>
          <a:p>
            <a:r>
              <a:rPr lang="en-GB" dirty="0" smtClean="0"/>
              <a:t>Looking forward to next week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Revision of last week’s topic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7704856" cy="5184576"/>
          </a:xfrm>
        </p:spPr>
        <p:txBody>
          <a:bodyPr/>
          <a:lstStyle/>
          <a:p>
            <a:r>
              <a:rPr lang="en-GB" dirty="0" smtClean="0"/>
              <a:t>Key points that you took away from the session last week or Conrad reading (‘The Arabs’)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33794" name="Picture 2" descr="https://lh4.googleusercontent.com/qrTns1Nc7OHdE4zioO8H1tE3NN1vO_m5H1b-rgOB-lZQggYCzbpoKFdVI_rHE-fkeW261b-8JWAQp7cWjJurJMkenB3TqVCgYex81qnpY7US8l6_Qpw"/>
          <p:cNvPicPr>
            <a:picLocks noChangeAspect="1" noChangeArrowheads="1"/>
          </p:cNvPicPr>
          <p:nvPr/>
        </p:nvPicPr>
        <p:blipFill>
          <a:blip r:embed="rId3" cstate="print"/>
          <a:srcRect l="13707" r="16623"/>
          <a:stretch>
            <a:fillRect/>
          </a:stretch>
        </p:blipFill>
        <p:spPr bwMode="auto">
          <a:xfrm>
            <a:off x="1475656" y="2420888"/>
            <a:ext cx="4995303" cy="42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 from last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172400" cy="566124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Context is all important</a:t>
            </a:r>
          </a:p>
          <a:p>
            <a:pPr lvl="1"/>
            <a:r>
              <a:rPr lang="en-GB" dirty="0" smtClean="0"/>
              <a:t>Muhammad catalyses changes that are already occurring in Arabia</a:t>
            </a:r>
          </a:p>
          <a:p>
            <a:pPr lvl="1"/>
            <a:r>
              <a:rPr lang="en-GB" dirty="0" smtClean="0"/>
              <a:t>Roman-Persian wars important – creates opportunity (within and outside Arabia)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Slow process of differentiation from context</a:t>
            </a:r>
          </a:p>
          <a:p>
            <a:pPr lvl="1"/>
            <a:r>
              <a:rPr lang="en-GB" dirty="0" smtClean="0"/>
              <a:t>From Roman and Persian systems (e.g. coins and calendars; administration; noble elites are integrated); </a:t>
            </a:r>
          </a:p>
          <a:p>
            <a:pPr lvl="1"/>
            <a:r>
              <a:rPr lang="en-GB" dirty="0" smtClean="0"/>
              <a:t>From Christian and Jewish religious traditions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Emergence of a distinct Islamic identity/ culture over time (this week’s topic)</a:t>
            </a:r>
          </a:p>
          <a:p>
            <a:pPr lvl="1"/>
            <a:r>
              <a:rPr lang="en-GB" dirty="0" smtClean="0"/>
              <a:t>Although in some senses there is a coming together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39000" cy="1143000"/>
          </a:xfrm>
        </p:spPr>
        <p:txBody>
          <a:bodyPr>
            <a:normAutofit/>
          </a:bodyPr>
          <a:lstStyle/>
          <a:p>
            <a:r>
              <a:rPr lang="en-GB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Hagarism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(Cook and crone) 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7848872" cy="5184576"/>
          </a:xfrm>
        </p:spPr>
        <p:txBody>
          <a:bodyPr/>
          <a:lstStyle/>
          <a:p>
            <a:r>
              <a:rPr lang="en-GB" dirty="0" smtClean="0"/>
              <a:t>In pairs, discuss the following questions briefly and be ready to feed back to the rest of the class: </a:t>
            </a:r>
          </a:p>
          <a:p>
            <a:pPr lvl="1"/>
            <a:r>
              <a:rPr lang="en-GB" dirty="0" smtClean="0"/>
              <a:t>What is ‘</a:t>
            </a:r>
            <a:r>
              <a:rPr lang="en-GB" dirty="0" err="1" smtClean="0"/>
              <a:t>hagarism</a:t>
            </a:r>
            <a:r>
              <a:rPr lang="en-GB" dirty="0" smtClean="0"/>
              <a:t>’?</a:t>
            </a:r>
          </a:p>
          <a:p>
            <a:pPr lvl="1"/>
            <a:r>
              <a:rPr lang="en-GB" dirty="0" smtClean="0"/>
              <a:t>What did Cook and Crone argue in their work? </a:t>
            </a:r>
          </a:p>
          <a:p>
            <a:pPr lvl="1"/>
            <a:r>
              <a:rPr lang="en-GB" dirty="0" smtClean="0"/>
              <a:t>How has it been received by scholars and the public at large? </a:t>
            </a:r>
          </a:p>
          <a:p>
            <a:pPr lvl="1"/>
            <a:r>
              <a:rPr lang="en-GB" dirty="0" smtClean="0"/>
              <a:t>What do you think about the ideas behind it? Are you convinced? 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Hagarism</a:t>
            </a:r>
            <a:r>
              <a:rPr lang="en-GB" dirty="0" smtClean="0"/>
              <a:t>: a very brief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8172400" cy="60212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Based on premise that traditional Islamic sources for early Islam are unreliable (date; mode of transmission; theological focus)</a:t>
            </a:r>
          </a:p>
          <a:p>
            <a:r>
              <a:rPr lang="en-GB" dirty="0" smtClean="0"/>
              <a:t>Attempt to reconstruct early Islamic history from Greek, </a:t>
            </a:r>
            <a:r>
              <a:rPr lang="en-GB" dirty="0" err="1" smtClean="0"/>
              <a:t>Syriac</a:t>
            </a:r>
            <a:r>
              <a:rPr lang="en-GB" dirty="0" smtClean="0"/>
              <a:t> and other sources (archaeology)</a:t>
            </a:r>
          </a:p>
          <a:p>
            <a:r>
              <a:rPr lang="en-GB" dirty="0" smtClean="0"/>
              <a:t>Idea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Arabs, as children of Abraham, through concubine Hagar, had ancestral claim to Palestine and Jerusalem and were duty-bound to reclaim it (Mecca was of secondary importance)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Encouraged by Jews of Arabia and welcomed by those of Palestine (under Byzantine oppression)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As more Christian territories are conquered, Arabs incorporate Jesus as a prophet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Muslim civilisation emerges from longer-term contact between Arabs and Byzantine-Persian traditions 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239000" cy="1143000"/>
          </a:xfrm>
        </p:spPr>
        <p:txBody>
          <a:bodyPr/>
          <a:lstStyle/>
          <a:p>
            <a:r>
              <a:rPr lang="en-GB" dirty="0" smtClean="0"/>
              <a:t>CRITICISMS OF HAGARISM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094984" cy="5258984"/>
          </a:xfrm>
        </p:spPr>
        <p:txBody>
          <a:bodyPr/>
          <a:lstStyle/>
          <a:p>
            <a:r>
              <a:rPr lang="en-GB" dirty="0" smtClean="0"/>
              <a:t>Are Greek/ </a:t>
            </a:r>
            <a:r>
              <a:rPr lang="en-GB" dirty="0" err="1" smtClean="0"/>
              <a:t>Syriac</a:t>
            </a:r>
            <a:r>
              <a:rPr lang="en-GB" dirty="0" smtClean="0"/>
              <a:t> accounts more reliable than Arab-Muslim ones?</a:t>
            </a:r>
          </a:p>
          <a:p>
            <a:r>
              <a:rPr lang="en-GB" dirty="0" smtClean="0"/>
              <a:t>Are </a:t>
            </a:r>
            <a:r>
              <a:rPr lang="en-GB" dirty="0" err="1" smtClean="0"/>
              <a:t>C&amp;C’s</a:t>
            </a:r>
            <a:r>
              <a:rPr lang="en-GB" dirty="0" smtClean="0"/>
              <a:t> readings of the sources fair? </a:t>
            </a:r>
          </a:p>
          <a:p>
            <a:pPr lvl="1"/>
            <a:r>
              <a:rPr lang="en-GB" dirty="0" smtClean="0"/>
              <a:t>i.e. there are problems with the Greek and </a:t>
            </a:r>
            <a:r>
              <a:rPr lang="en-GB" dirty="0" err="1" smtClean="0"/>
              <a:t>Syriac</a:t>
            </a:r>
            <a:r>
              <a:rPr lang="en-GB" dirty="0" smtClean="0"/>
              <a:t> sources too</a:t>
            </a:r>
          </a:p>
          <a:p>
            <a:r>
              <a:rPr lang="en-GB" dirty="0" smtClean="0"/>
              <a:t>Are C&amp;C guilty of ‘</a:t>
            </a:r>
            <a:r>
              <a:rPr lang="en-GB" dirty="0" err="1" smtClean="0"/>
              <a:t>Orientalism</a:t>
            </a:r>
            <a:r>
              <a:rPr lang="en-GB" dirty="0" smtClean="0"/>
              <a:t>’?, of privileging western over Arab-Muslim methods for recording and interpreting the past? </a:t>
            </a:r>
          </a:p>
          <a:p>
            <a:r>
              <a:rPr lang="en-GB" dirty="0" smtClean="0"/>
              <a:t>Is the </a:t>
            </a:r>
            <a:r>
              <a:rPr lang="en-GB" dirty="0" err="1" smtClean="0"/>
              <a:t>hagarism</a:t>
            </a:r>
            <a:r>
              <a:rPr lang="en-GB" dirty="0" smtClean="0"/>
              <a:t> thesis provable anyway?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Think about the sources you read at home in relation to the following question:  </a:t>
            </a:r>
          </a:p>
          <a:p>
            <a:pPr lvl="1"/>
            <a:r>
              <a:rPr lang="en-GB" dirty="0" smtClean="0"/>
              <a:t>What can these sources tell us about ... social and political life in the pre- and post-conquest period?  </a:t>
            </a:r>
          </a:p>
          <a:p>
            <a:pPr lvl="1"/>
            <a:r>
              <a:rPr lang="en-GB" dirty="0" smtClean="0"/>
              <a:t>How Arab-Muslim leaders interacted with the peoples they met during the course of the conquests?  </a:t>
            </a:r>
          </a:p>
          <a:p>
            <a:pPr lvl="1"/>
            <a:r>
              <a:rPr lang="en-GB" dirty="0" smtClean="0"/>
              <a:t>Different Christian responses to the expansion of the Arab armies and Islamic religion? </a:t>
            </a:r>
          </a:p>
          <a:p>
            <a:r>
              <a:rPr lang="en-GB" dirty="0" smtClean="0"/>
              <a:t>Together, we will fill in the handout to develop an overview of this topic. 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Responses to the conquests: primary sources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594</TotalTime>
  <Words>1463</Words>
  <Application>Microsoft Office PowerPoint</Application>
  <PresentationFormat>On-screen Show (4:3)</PresentationFormat>
  <Paragraphs>154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THE WORLD OF LATE ANTIQUITY  Week 9: responses to islamic expansion (by contemporaries and scholars)</vt:lpstr>
      <vt:lpstr>Aims of today’s session</vt:lpstr>
      <vt:lpstr>Structure of today’s session</vt:lpstr>
      <vt:lpstr>Revision of last week’s topic</vt:lpstr>
      <vt:lpstr>Conclusions from last week</vt:lpstr>
      <vt:lpstr>Hagarism (Cook and crone) </vt:lpstr>
      <vt:lpstr>Hagarism: a very brief summary</vt:lpstr>
      <vt:lpstr>CRITICISMS OF HAGARISM</vt:lpstr>
      <vt:lpstr>Responses to the conquests: primary sources (i)</vt:lpstr>
      <vt:lpstr>Responses to the conquests</vt:lpstr>
      <vt:lpstr>Regional variation</vt:lpstr>
      <vt:lpstr>SizgoricH (i)</vt:lpstr>
      <vt:lpstr>Sizgorich (II)</vt:lpstr>
      <vt:lpstr>SIZGORICH, Narrative and community (2004)</vt:lpstr>
      <vt:lpstr>Slide 15</vt:lpstr>
      <vt:lpstr>Sizgorich and hagarism</vt:lpstr>
      <vt:lpstr>A VERY BRIEF summary of recent scholarship on islam </vt:lpstr>
      <vt:lpstr>EXAMPLE: Andrew Marsham, Rituals of Islamic Monarchy: Accession and Succession in the First Muslim Empire (Edinburgh, 2009)</vt:lpstr>
      <vt:lpstr>conclusions</vt:lpstr>
      <vt:lpstr>For next week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LATE ANTIQUITY  Week 9: responses to islamic expansion (by christians and muslims)</dc:title>
  <dc:creator>Wood</dc:creator>
  <cp:lastModifiedBy>Wood</cp:lastModifiedBy>
  <cp:revision>19</cp:revision>
  <dcterms:created xsi:type="dcterms:W3CDTF">2012-03-01T11:20:35Z</dcterms:created>
  <dcterms:modified xsi:type="dcterms:W3CDTF">2012-03-06T09:57:47Z</dcterms:modified>
</cp:coreProperties>
</file>