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3" d="100"/>
          <a:sy n="83" d="100"/>
        </p:scale>
        <p:origin x="1614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24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830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666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16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01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32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92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7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48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44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57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FE0AF-4BCE-4031-ADBF-EB4A6D1A5F5D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3E519-844B-4C0F-9AB6-F432F6051E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243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Deponent verbs: revision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46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5712876"/>
              </p:ext>
            </p:extLst>
          </p:nvPr>
        </p:nvGraphicFramePr>
        <p:xfrm>
          <a:off x="1250066" y="1690688"/>
          <a:ext cx="608828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524">
                  <a:extLst>
                    <a:ext uri="{9D8B030D-6E8A-4147-A177-3AD203B41FA5}">
                      <a16:colId xmlns:a16="http://schemas.microsoft.com/office/drawing/2014/main" val="1275476495"/>
                    </a:ext>
                  </a:extLst>
                </a:gridCol>
                <a:gridCol w="1216751">
                  <a:extLst>
                    <a:ext uri="{9D8B030D-6E8A-4147-A177-3AD203B41FA5}">
                      <a16:colId xmlns:a16="http://schemas.microsoft.com/office/drawing/2014/main" val="3066478538"/>
                    </a:ext>
                  </a:extLst>
                </a:gridCol>
                <a:gridCol w="3658010">
                  <a:extLst>
                    <a:ext uri="{9D8B030D-6E8A-4147-A177-3AD203B41FA5}">
                      <a16:colId xmlns:a16="http://schemas.microsoft.com/office/drawing/2014/main" val="40026727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Coniugatio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0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r>
                        <a:rPr lang="en-GB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ā</a:t>
                      </a:r>
                      <a:r>
                        <a:rPr lang="en-GB" dirty="0" err="1" smtClean="0"/>
                        <a:t>r</a:t>
                      </a:r>
                      <a:r>
                        <a:rPr lang="en-GB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ī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GB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ā</a:t>
                      </a:r>
                      <a:r>
                        <a:rPr lang="en-GB" dirty="0" err="1" smtClean="0">
                          <a:latin typeface="+mn-lt"/>
                          <a:cs typeface="+mn-cs"/>
                        </a:rPr>
                        <a:t>tum</a:t>
                      </a:r>
                      <a:r>
                        <a:rPr lang="en-GB" dirty="0" smtClean="0">
                          <a:latin typeface="+mn-lt"/>
                          <a:cs typeface="+mn-cs"/>
                        </a:rPr>
                        <a:t> </a:t>
                      </a:r>
                      <a:r>
                        <a:rPr lang="en-GB" dirty="0" err="1" smtClean="0">
                          <a:latin typeface="+mn-lt"/>
                          <a:cs typeface="+mn-cs"/>
                        </a:rPr>
                        <a:t>esse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148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ēr</a:t>
                      </a:r>
                      <a:r>
                        <a:rPr lang="en-GB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ī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itum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esse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4412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III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r>
                        <a:rPr lang="en-GB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ī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-tum/-sum </a:t>
                      </a:r>
                      <a:r>
                        <a:rPr lang="en-GB" dirty="0" err="1" smtClean="0"/>
                        <a:t>esse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381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r>
                        <a:rPr lang="en-GB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ī</a:t>
                      </a:r>
                      <a:r>
                        <a:rPr lang="en-GB" dirty="0" err="1" smtClean="0"/>
                        <a:t>r</a:t>
                      </a:r>
                      <a:r>
                        <a:rPr lang="en-GB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ī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-</a:t>
                      </a:r>
                      <a:r>
                        <a:rPr lang="en-GB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ī</a:t>
                      </a:r>
                      <a:r>
                        <a:rPr lang="en-GB" dirty="0" err="1" smtClean="0">
                          <a:latin typeface="+mn-lt"/>
                          <a:cs typeface="+mn-cs"/>
                        </a:rPr>
                        <a:t>tum</a:t>
                      </a:r>
                      <a:r>
                        <a:rPr lang="en-GB" baseline="0" dirty="0" smtClean="0">
                          <a:latin typeface="+mn-lt"/>
                          <a:cs typeface="+mn-cs"/>
                        </a:rPr>
                        <a:t> </a:t>
                      </a:r>
                      <a:r>
                        <a:rPr lang="en-GB" dirty="0" err="1" smtClean="0">
                          <a:latin typeface="+mn-lt"/>
                          <a:cs typeface="+mn-cs"/>
                        </a:rPr>
                        <a:t>esse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33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2346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850739"/>
              </p:ext>
            </p:extLst>
          </p:nvPr>
        </p:nvGraphicFramePr>
        <p:xfrm>
          <a:off x="277792" y="0"/>
          <a:ext cx="7367843" cy="70499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5419">
                  <a:extLst>
                    <a:ext uri="{9D8B030D-6E8A-4147-A177-3AD203B41FA5}">
                      <a16:colId xmlns:a16="http://schemas.microsoft.com/office/drawing/2014/main" val="3592962226"/>
                    </a:ext>
                  </a:extLst>
                </a:gridCol>
                <a:gridCol w="1517232">
                  <a:extLst>
                    <a:ext uri="{9D8B030D-6E8A-4147-A177-3AD203B41FA5}">
                      <a16:colId xmlns:a16="http://schemas.microsoft.com/office/drawing/2014/main" val="1130066290"/>
                    </a:ext>
                  </a:extLst>
                </a:gridCol>
                <a:gridCol w="3935192">
                  <a:extLst>
                    <a:ext uri="{9D8B030D-6E8A-4147-A177-3AD203B41FA5}">
                      <a16:colId xmlns:a16="http://schemas.microsoft.com/office/drawing/2014/main" val="2534202775"/>
                    </a:ext>
                  </a:extLst>
                </a:gridCol>
              </a:tblGrid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pars prima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infinitive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in loco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8648944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opperīrī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opperīrī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necesse est ventum operīrī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7934368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ēgrediuntur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ēgredī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nāvēs ē portū ēgrediuntur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7144635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2063061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pars secunda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8881604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oritur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orirī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sōl oritur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8178908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proficīscentēs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proficīsī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ex Italiā profīscentēs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4989980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sequuntur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sequī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aliae nāvēs eam sequuntur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9588080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laetatur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laetārī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Mēdus laetatur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007412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verētur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verērī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neque iam dominum suum verētur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8842314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intuētur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intuērī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Mēdus  faciem Lȳdiae intuētur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3721374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lābuntur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lābī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dē oculīs Lȳdiae lacrimae lābuntur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4163987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complectitur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complectī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Mēdus eam complectitur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6433060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cōnsōlātur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cōnsōlārī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Mēdus amīcum suam trīstem cōnsōlātur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56018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8515023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pars tertia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2652343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loquitur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loquī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dum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ille</a:t>
                      </a:r>
                      <a:r>
                        <a:rPr lang="en-GB" sz="2000" dirty="0">
                          <a:effectLst/>
                        </a:rPr>
                        <a:t> loquitur, </a:t>
                      </a:r>
                      <a:r>
                        <a:rPr lang="en-GB" sz="2000" dirty="0" err="1">
                          <a:effectLst/>
                        </a:rPr>
                        <a:t>Mēdus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spectat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0265110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conātur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conārī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Mēdus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Lȳdiam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sustinēre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cōnātur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340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49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0948658"/>
              </p:ext>
            </p:extLst>
          </p:nvPr>
        </p:nvGraphicFramePr>
        <p:xfrm>
          <a:off x="277792" y="0"/>
          <a:ext cx="11713579" cy="70499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5419">
                  <a:extLst>
                    <a:ext uri="{9D8B030D-6E8A-4147-A177-3AD203B41FA5}">
                      <a16:colId xmlns:a16="http://schemas.microsoft.com/office/drawing/2014/main" val="3592962226"/>
                    </a:ext>
                  </a:extLst>
                </a:gridCol>
                <a:gridCol w="932308">
                  <a:extLst>
                    <a:ext uri="{9D8B030D-6E8A-4147-A177-3AD203B41FA5}">
                      <a16:colId xmlns:a16="http://schemas.microsoft.com/office/drawing/2014/main" val="2491243186"/>
                    </a:ext>
                  </a:extLst>
                </a:gridCol>
                <a:gridCol w="1517232">
                  <a:extLst>
                    <a:ext uri="{9D8B030D-6E8A-4147-A177-3AD203B41FA5}">
                      <a16:colId xmlns:a16="http://schemas.microsoft.com/office/drawing/2014/main" val="1130066290"/>
                    </a:ext>
                  </a:extLst>
                </a:gridCol>
                <a:gridCol w="3413428">
                  <a:extLst>
                    <a:ext uri="{9D8B030D-6E8A-4147-A177-3AD203B41FA5}">
                      <a16:colId xmlns:a16="http://schemas.microsoft.com/office/drawing/2014/main" val="3186401375"/>
                    </a:ext>
                  </a:extLst>
                </a:gridCol>
                <a:gridCol w="3935192">
                  <a:extLst>
                    <a:ext uri="{9D8B030D-6E8A-4147-A177-3AD203B41FA5}">
                      <a16:colId xmlns:a16="http://schemas.microsoft.com/office/drawing/2014/main" val="2534202775"/>
                    </a:ext>
                  </a:extLst>
                </a:gridCol>
              </a:tblGrid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pars prima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versus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infinitive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synonym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 loco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8648944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opperīrī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(29)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opperīrī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expectāre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necesse est ventum operīrī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7934368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ēgrediuntur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(39)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ēgredī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exeunt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nāvēs ē portū ēgrediuntur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7144635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 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2063061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pars secunda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 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8881604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oritur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(45)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orirī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= sōl in caelum ascendit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sōl oritur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8178908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proficīscentēs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(60)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proficīsī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= abeuntes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ex Italiā profīscentēs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4989980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sequuntur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(66)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sequī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= veniunt post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aliae nāvēs eam sequuntur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9588080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laetatur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(66)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laetārī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= laetus esse, gaudēre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Mēdus laetatur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007412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verētur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(74)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verērī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= timet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neque iam dominum suum verētur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8842314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intuētur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(79)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intuērī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= spectat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Mēdus  faciem Lȳdiae intuētur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3721374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lābuntur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(85)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lābī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= cadunt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dē oculīs Lȳdiae lacrimae lābuntur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4163987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complectitur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(87)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complectī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= bracchia circum corpus pōnit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Mēdus eam complectitur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6433060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cōnsōlātur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(90)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cōnsōlārī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= laetum facere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Mēdus amīcum suam trīstem cōnsōlātur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56018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 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8515023"/>
                  </a:ext>
                </a:extLst>
              </a:tr>
              <a:tr h="278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pars tertia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 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2652343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loquitur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</a:rPr>
                        <a:t>(96)</a:t>
                      </a:r>
                      <a:endParaRPr lang="en-GB" sz="20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loquī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verba facere, dīcere; &lt;=&gt; tacēre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dum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ille</a:t>
                      </a:r>
                      <a:r>
                        <a:rPr lang="en-GB" sz="2000" dirty="0">
                          <a:effectLst/>
                        </a:rPr>
                        <a:t> loquitur, </a:t>
                      </a:r>
                      <a:r>
                        <a:rPr lang="en-GB" sz="2000" dirty="0" err="1">
                          <a:effectLst/>
                        </a:rPr>
                        <a:t>Mēdus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spectat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0265110"/>
                  </a:ext>
                </a:extLst>
              </a:tr>
              <a:tr h="556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conātur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i="1" dirty="0">
                          <a:effectLst/>
                        </a:rPr>
                        <a:t>(138)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conārī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Mēdus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Lȳdiam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sustinēre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  <a:r>
                        <a:rPr lang="en-GB" sz="2000" dirty="0" err="1">
                          <a:effectLst/>
                        </a:rPr>
                        <a:t>cōnātur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340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122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</Words>
  <Application>Microsoft Office PowerPoint</Application>
  <PresentationFormat>Widescreen</PresentationFormat>
  <Paragraphs>158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Deponent verbs: revision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Deponent verbs: revision</dc:title>
  <dc:creator>Letchford, Clive</dc:creator>
  <cp:lastModifiedBy>Letchford, Clive</cp:lastModifiedBy>
  <cp:revision>1</cp:revision>
  <dcterms:created xsi:type="dcterms:W3CDTF">2020-10-12T12:30:33Z</dcterms:created>
  <dcterms:modified xsi:type="dcterms:W3CDTF">2020-10-12T12:31:09Z</dcterms:modified>
</cp:coreProperties>
</file>