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296" r:id="rId2"/>
    <p:sldId id="298" r:id="rId3"/>
    <p:sldId id="311" r:id="rId4"/>
    <p:sldId id="313" r:id="rId5"/>
    <p:sldId id="314" r:id="rId6"/>
    <p:sldId id="315" r:id="rId7"/>
    <p:sldId id="316" r:id="rId8"/>
    <p:sldId id="317" r:id="rId9"/>
    <p:sldId id="318" r:id="rId10"/>
    <p:sldId id="319" r:id="rId11"/>
    <p:sldId id="320" r:id="rId12"/>
    <p:sldId id="312" r:id="rId13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1C6C"/>
    <a:srgbClr val="F47920"/>
    <a:srgbClr val="E86741"/>
    <a:srgbClr val="E17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9"/>
    <p:restoredTop sz="94696"/>
  </p:normalViewPr>
  <p:slideViewPr>
    <p:cSldViewPr snapToGrid="0" snapToObjects="1">
      <p:cViewPr varScale="1">
        <p:scale>
          <a:sx n="80" d="100"/>
          <a:sy n="80" d="100"/>
        </p:scale>
        <p:origin x="884" y="40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24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https://warwick.ac.uk/fac/arts/classics/students/modules/options2017-18  https://warwick.ac.uk/fac/arts/classics/students/modules/  https://warwick.ac.uk/fac/arts/classics/students/courseregulations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898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646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18" y="3808875"/>
            <a:ext cx="9372506" cy="14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18" y="3808875"/>
            <a:ext cx="9372506" cy="1449750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8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24358"/>
            <a:ext cx="7642141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41014"/>
            <a:ext cx="50307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412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  <p:sldLayoutId id="2147483681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69272"/>
            <a:ext cx="9143657" cy="5143498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03504" y="1882588"/>
            <a:ext cx="5965738" cy="154567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511C6C"/>
                </a:solidFill>
                <a:latin typeface="+mn-lt"/>
              </a:rPr>
              <a:t>How to choose your honours level modules online</a:t>
            </a:r>
          </a:p>
          <a:p>
            <a:pPr>
              <a:lnSpc>
                <a:spcPct val="80000"/>
              </a:lnSpc>
            </a:pPr>
            <a:endParaRPr lang="en-US" sz="4800" dirty="0">
              <a:solidFill>
                <a:srgbClr val="511C6C"/>
              </a:solidFill>
              <a:latin typeface="+mn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03504" y="3655605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kern="1200" baseline="0">
                <a:solidFill>
                  <a:schemeClr val="bg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511C6C"/>
                </a:solidFill>
                <a:latin typeface="+mn-lt"/>
              </a:rPr>
              <a:t>Classics &amp; Ancient History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03504" y="4254329"/>
            <a:ext cx="6858000" cy="334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>
                <a:solidFill>
                  <a:srgbClr val="511C6C"/>
                </a:solidFill>
                <a:ea typeface="Avenir Next" charset="0"/>
                <a:cs typeface="Avenir Next" charset="0"/>
              </a:rPr>
              <a:t>May 2022</a:t>
            </a:r>
          </a:p>
          <a:p>
            <a:endParaRPr lang="en-US" sz="1500" b="0" i="0" dirty="0">
              <a:solidFill>
                <a:srgbClr val="511C6C"/>
              </a:solidFill>
              <a:latin typeface="+mn-lt"/>
              <a:ea typeface="Avenir Next" charset="0"/>
              <a:cs typeface="Avenir Next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74703" y="4123366"/>
            <a:ext cx="7705817" cy="0"/>
          </a:xfrm>
          <a:prstGeom prst="line">
            <a:avLst/>
          </a:prstGeom>
          <a:ln>
            <a:solidFill>
              <a:srgbClr val="511C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2899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0F1929A-5836-4756-AB08-1C10983D7C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4241" y="1812995"/>
            <a:ext cx="7642141" cy="246295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VV18 Ancient History &amp; Classical Archaeology + Europe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E8FECE-1483-4EE1-9718-ED63BC63777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84241" y="1405697"/>
            <a:ext cx="5030784" cy="380867"/>
          </a:xfrm>
        </p:spPr>
        <p:txBody>
          <a:bodyPr/>
          <a:lstStyle/>
          <a:p>
            <a:r>
              <a:rPr lang="en-GB" dirty="0"/>
              <a:t>Course regulations in brief: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E9BA4C8D-6992-4CA9-8D70-8D8AAD82F4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2097877"/>
              </p:ext>
            </p:extLst>
          </p:nvPr>
        </p:nvGraphicFramePr>
        <p:xfrm>
          <a:off x="884241" y="2296989"/>
          <a:ext cx="7742924" cy="2491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7797">
                  <a:extLst>
                    <a:ext uri="{9D8B030D-6E8A-4147-A177-3AD203B41FA5}">
                      <a16:colId xmlns:a16="http://schemas.microsoft.com/office/drawing/2014/main" val="3111682254"/>
                    </a:ext>
                  </a:extLst>
                </a:gridCol>
                <a:gridCol w="3805127">
                  <a:extLst>
                    <a:ext uri="{9D8B030D-6E8A-4147-A177-3AD203B41FA5}">
                      <a16:colId xmlns:a16="http://schemas.microsoft.com/office/drawing/2014/main" val="2912564474"/>
                    </a:ext>
                  </a:extLst>
                </a:gridCol>
              </a:tblGrid>
              <a:tr h="49403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sng" dirty="0">
                          <a:solidFill>
                            <a:schemeClr val="tx1"/>
                          </a:solidFill>
                        </a:rPr>
                        <a:t>Year 2, </a:t>
                      </a:r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choose 90 CATS:</a:t>
                      </a:r>
                      <a:endParaRPr lang="en-GB" sz="1600" b="0" u="sng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-    30 CATS from list A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285750" marR="0" lvl="0" indent="-2857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30 CATS across List A/B (up to 30 CATS External modules possible)</a:t>
                      </a:r>
                    </a:p>
                    <a:p>
                      <a:pPr marL="285750" marR="0" lvl="0" indent="-2857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285750" marR="0" lvl="0" indent="-2857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CX251 Hellenistic World + 30 CATS Italian is pre-selected for you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u="sng" dirty="0">
                          <a:solidFill>
                            <a:schemeClr val="tx1"/>
                          </a:solidFill>
                        </a:rPr>
                        <a:t>Final Year, 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choose 90 CATS:</a:t>
                      </a:r>
                    </a:p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- 30 CATS from list A</a:t>
                      </a:r>
                    </a:p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- 60 CATS across List A/B (up to 30 CATS External modules possible)</a:t>
                      </a:r>
                    </a:p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- Dissertation is pre-selected for you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61815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94530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0F1929A-5836-4756-AB08-1C10983D7C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4241" y="1812995"/>
            <a:ext cx="7642141" cy="246295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QQ37 Classics + English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E8FECE-1483-4EE1-9718-ED63BC63777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84241" y="1405697"/>
            <a:ext cx="5030784" cy="380867"/>
          </a:xfrm>
        </p:spPr>
        <p:txBody>
          <a:bodyPr/>
          <a:lstStyle/>
          <a:p>
            <a:r>
              <a:rPr lang="en-GB" dirty="0"/>
              <a:t>Course regulations in brief:</a:t>
            </a:r>
          </a:p>
          <a:p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E9BA4C8D-6992-4CA9-8D70-8D8AAD82F4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956687"/>
              </p:ext>
            </p:extLst>
          </p:nvPr>
        </p:nvGraphicFramePr>
        <p:xfrm>
          <a:off x="884242" y="2296989"/>
          <a:ext cx="7925804" cy="2247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24660">
                  <a:extLst>
                    <a:ext uri="{9D8B030D-6E8A-4147-A177-3AD203B41FA5}">
                      <a16:colId xmlns:a16="http://schemas.microsoft.com/office/drawing/2014/main" val="3111682254"/>
                    </a:ext>
                  </a:extLst>
                </a:gridCol>
                <a:gridCol w="4701144">
                  <a:extLst>
                    <a:ext uri="{9D8B030D-6E8A-4147-A177-3AD203B41FA5}">
                      <a16:colId xmlns:a16="http://schemas.microsoft.com/office/drawing/2014/main" val="2912564474"/>
                    </a:ext>
                  </a:extLst>
                </a:gridCol>
              </a:tblGrid>
              <a:tr h="49403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sng" dirty="0">
                          <a:solidFill>
                            <a:schemeClr val="tx1"/>
                          </a:solidFill>
                        </a:rPr>
                        <a:t>Year 2, </a:t>
                      </a:r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choose 60 CATS:</a:t>
                      </a:r>
                      <a:endParaRPr lang="en-GB" sz="1600" b="0" u="sng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- 30 CATS Latin Texts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- A further 30 CATS from lists A or B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- Contact English Department to select 60 CATS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u="sng" dirty="0">
                          <a:solidFill>
                            <a:schemeClr val="tx1"/>
                          </a:solidFill>
                        </a:rPr>
                        <a:t>Final Year, 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choose 30-60 CATS:</a:t>
                      </a:r>
                    </a:p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- 30-60 CATS from lists A or B</a:t>
                      </a:r>
                    </a:p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- Contact English Department to select 30-60 CATS</a:t>
                      </a:r>
                    </a:p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Indicate whether you will be doing the Classics or English dissertation.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61815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9518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1" y="1641014"/>
            <a:ext cx="6756541" cy="2259041"/>
          </a:xfrm>
        </p:spPr>
        <p:txBody>
          <a:bodyPr/>
          <a:lstStyle/>
          <a:p>
            <a:pPr algn="ctr"/>
            <a:endParaRPr lang="en-GB" sz="4800" dirty="0"/>
          </a:p>
          <a:p>
            <a:pPr algn="ctr"/>
            <a:r>
              <a:rPr lang="en-GB" sz="4800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2575301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021881"/>
            <a:ext cx="7642141" cy="2765435"/>
          </a:xfrm>
        </p:spPr>
        <p:txBody>
          <a:bodyPr/>
          <a:lstStyle/>
          <a:p>
            <a:r>
              <a:rPr lang="en-US" dirty="0"/>
              <a:t>Via online form only.</a:t>
            </a:r>
          </a:p>
          <a:p>
            <a:r>
              <a:rPr lang="en-US" dirty="0"/>
              <a:t>Form available from </a:t>
            </a:r>
            <a:r>
              <a:rPr lang="en-GB" dirty="0"/>
              <a:t>Tuesday 10</a:t>
            </a:r>
            <a:r>
              <a:rPr lang="en-GB" baseline="30000" dirty="0"/>
              <a:t>th</a:t>
            </a:r>
            <a:r>
              <a:rPr lang="en-GB" dirty="0"/>
              <a:t> May at 12pm, closes Tuesday 24</a:t>
            </a:r>
            <a:r>
              <a:rPr lang="en-GB" baseline="30000" dirty="0"/>
              <a:t>th</a:t>
            </a:r>
            <a:r>
              <a:rPr lang="en-GB" dirty="0"/>
              <a:t> May 2022 at 12pm</a:t>
            </a:r>
          </a:p>
          <a:p>
            <a:r>
              <a:rPr lang="en-US" dirty="0"/>
              <a:t>Link to be circulated by e-mail, will also appear on modules webpage.</a:t>
            </a:r>
          </a:p>
          <a:p>
            <a:r>
              <a:rPr lang="en-GB" dirty="0"/>
              <a:t>Modules allocated on a first come, first served basis.</a:t>
            </a:r>
          </a:p>
          <a:p>
            <a:r>
              <a:rPr lang="en-US" dirty="0"/>
              <a:t>Allocations to be notified by e-mail before end term 3.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How to choose your modules:</a:t>
            </a:r>
          </a:p>
        </p:txBody>
      </p:sp>
    </p:spTree>
    <p:extLst>
      <p:ext uri="{BB962C8B-B14F-4D97-AF65-F5344CB8AC3E}">
        <p14:creationId xmlns:p14="http://schemas.microsoft.com/office/powerpoint/2010/main" val="964581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1705855"/>
            <a:ext cx="7642141" cy="3081461"/>
          </a:xfrm>
        </p:spPr>
        <p:txBody>
          <a:bodyPr/>
          <a:lstStyle/>
          <a:p>
            <a:r>
              <a:rPr lang="en-US" dirty="0"/>
              <a:t>You must be </a:t>
            </a:r>
            <a:r>
              <a:rPr lang="en-US" b="1" dirty="0"/>
              <a:t>signed in </a:t>
            </a:r>
            <a:r>
              <a:rPr lang="en-US" dirty="0"/>
              <a:t> to submit your form. </a:t>
            </a:r>
          </a:p>
          <a:p>
            <a:r>
              <a:rPr lang="en-GB" dirty="0"/>
              <a:t>check your course regulations to ensure you know how many CATS you should select from list A and list B and select your first choice modules on the electronic form.</a:t>
            </a:r>
          </a:p>
          <a:p>
            <a:r>
              <a:rPr lang="en-GB" dirty="0"/>
              <a:t>You only need to select your optional and optional core modules – core modules will be selected for you.</a:t>
            </a:r>
          </a:p>
          <a:p>
            <a:r>
              <a:rPr lang="en-GB" dirty="0"/>
              <a:t>Ensure you have selected your CATS equally over the academic year.</a:t>
            </a:r>
          </a:p>
          <a:p>
            <a:r>
              <a:rPr lang="en-GB" dirty="0"/>
              <a:t>Select at least 30 CATS of reserve module.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99716" y="1282744"/>
            <a:ext cx="5030784" cy="492758"/>
          </a:xfrm>
        </p:spPr>
        <p:txBody>
          <a:bodyPr/>
          <a:lstStyle/>
          <a:p>
            <a:r>
              <a:rPr lang="en-US" dirty="0"/>
              <a:t>How to choose your modules (</a:t>
            </a:r>
            <a:r>
              <a:rPr lang="en-US" dirty="0" err="1"/>
              <a:t>cont</a:t>
            </a:r>
            <a:r>
              <a:rPr lang="en-US" dirty="0"/>
              <a:t>):</a:t>
            </a:r>
          </a:p>
        </p:txBody>
      </p:sp>
    </p:spTree>
    <p:extLst>
      <p:ext uri="{BB962C8B-B14F-4D97-AF65-F5344CB8AC3E}">
        <p14:creationId xmlns:p14="http://schemas.microsoft.com/office/powerpoint/2010/main" val="2468978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136161"/>
            <a:ext cx="7642141" cy="2651155"/>
          </a:xfrm>
        </p:spPr>
        <p:txBody>
          <a:bodyPr/>
          <a:lstStyle/>
          <a:p>
            <a:r>
              <a:rPr lang="en-GB" b="1" dirty="0"/>
              <a:t>Ancient Language selections: </a:t>
            </a:r>
            <a:r>
              <a:rPr lang="en-GB" dirty="0"/>
              <a:t>please discuss with your personal tutor before selecting. A strong performance this year will be required.</a:t>
            </a:r>
          </a:p>
          <a:p>
            <a:pPr>
              <a:spcAft>
                <a:spcPts val="600"/>
              </a:spcAft>
            </a:pPr>
            <a:r>
              <a:rPr lang="en-GB" b="1" dirty="0"/>
              <a:t>External modules </a:t>
            </a:r>
            <a:r>
              <a:rPr lang="en-GB" dirty="0"/>
              <a:t>– </a:t>
            </a:r>
          </a:p>
          <a:p>
            <a:pPr lvl="1"/>
            <a:r>
              <a:rPr lang="en-GB" b="0" dirty="0"/>
              <a:t>Up to 30 CATS permitted on certain programmes. Permission granted by Head of Department.</a:t>
            </a:r>
          </a:p>
          <a:p>
            <a:pPr lvl="1"/>
            <a:r>
              <a:rPr lang="en-GB" b="0" dirty="0"/>
              <a:t>Discuss your application with your Personal Tutor.</a:t>
            </a:r>
          </a:p>
          <a:p>
            <a:pPr lvl="1"/>
            <a:r>
              <a:rPr lang="en-GB" b="0" dirty="0"/>
              <a:t>Follow application process for External Department on selecting these modules – we cannot allocate them for you.</a:t>
            </a:r>
          </a:p>
          <a:p>
            <a:pPr marL="342900" lvl="1" indent="0">
              <a:buNone/>
            </a:pPr>
            <a:endParaRPr lang="en-GB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How to choose your modules (</a:t>
            </a:r>
            <a:r>
              <a:rPr lang="en-US" dirty="0" err="1"/>
              <a:t>cont</a:t>
            </a:r>
            <a:r>
              <a:rPr lang="en-US" dirty="0"/>
              <a:t>):</a:t>
            </a:r>
          </a:p>
        </p:txBody>
      </p:sp>
    </p:spTree>
    <p:extLst>
      <p:ext uri="{BB962C8B-B14F-4D97-AF65-F5344CB8AC3E}">
        <p14:creationId xmlns:p14="http://schemas.microsoft.com/office/powerpoint/2010/main" val="1021406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0F1929A-5836-4756-AB08-1C10983D7C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4241" y="1812995"/>
            <a:ext cx="7642141" cy="246295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Q800 Classics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E8FECE-1483-4EE1-9718-ED63BC63777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84241" y="1405697"/>
            <a:ext cx="5030784" cy="380867"/>
          </a:xfrm>
        </p:spPr>
        <p:txBody>
          <a:bodyPr/>
          <a:lstStyle/>
          <a:p>
            <a:r>
              <a:rPr lang="en-GB" dirty="0"/>
              <a:t>Course regulations in brief:</a:t>
            </a:r>
          </a:p>
          <a:p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E9BA4C8D-6992-4CA9-8D70-8D8AAD82F4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839795"/>
              </p:ext>
            </p:extLst>
          </p:nvPr>
        </p:nvGraphicFramePr>
        <p:xfrm>
          <a:off x="884241" y="2296989"/>
          <a:ext cx="7742924" cy="240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7797">
                  <a:extLst>
                    <a:ext uri="{9D8B030D-6E8A-4147-A177-3AD203B41FA5}">
                      <a16:colId xmlns:a16="http://schemas.microsoft.com/office/drawing/2014/main" val="3111682254"/>
                    </a:ext>
                  </a:extLst>
                </a:gridCol>
                <a:gridCol w="3805127">
                  <a:extLst>
                    <a:ext uri="{9D8B030D-6E8A-4147-A177-3AD203B41FA5}">
                      <a16:colId xmlns:a16="http://schemas.microsoft.com/office/drawing/2014/main" val="2912564474"/>
                    </a:ext>
                  </a:extLst>
                </a:gridCol>
              </a:tblGrid>
              <a:tr h="49403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sng" dirty="0">
                          <a:solidFill>
                            <a:schemeClr val="tx1"/>
                          </a:solidFill>
                        </a:rPr>
                        <a:t>Year 2, </a:t>
                      </a:r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choose 120 CATS:</a:t>
                      </a:r>
                      <a:endParaRPr lang="en-GB" sz="1600" b="0" u="sng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- 30 CATS Latin Texts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- 30 CATS Greek Texts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- 60 CATS across List A/B (up to 30 CATS External modules possible)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u="sng" dirty="0">
                          <a:solidFill>
                            <a:schemeClr val="tx1"/>
                          </a:solidFill>
                        </a:rPr>
                        <a:t>Final Year, 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choose 90 CATS:</a:t>
                      </a:r>
                    </a:p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- 30 CATS Latin Texts</a:t>
                      </a:r>
                    </a:p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- 30 CATS Greek Texts</a:t>
                      </a:r>
                    </a:p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- 30 CATS across List A/B (up to 30 CATS External modules possible)</a:t>
                      </a:r>
                    </a:p>
                    <a:p>
                      <a:endParaRPr lang="en-GB" sz="8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- Dissertation is pre-selected for you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61815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9875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0F1929A-5836-4756-AB08-1C10983D7C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4241" y="1812995"/>
            <a:ext cx="7642141" cy="246295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Q802 Classics (Latin) + Europe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E8FECE-1483-4EE1-9718-ED63BC63777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84241" y="1405697"/>
            <a:ext cx="5030784" cy="380867"/>
          </a:xfrm>
        </p:spPr>
        <p:txBody>
          <a:bodyPr/>
          <a:lstStyle/>
          <a:p>
            <a:r>
              <a:rPr lang="en-GB" dirty="0"/>
              <a:t>Course regulations in brief: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E9BA4C8D-6992-4CA9-8D70-8D8AAD82F4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220367"/>
              </p:ext>
            </p:extLst>
          </p:nvPr>
        </p:nvGraphicFramePr>
        <p:xfrm>
          <a:off x="884241" y="2296989"/>
          <a:ext cx="7742924" cy="2247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7797">
                  <a:extLst>
                    <a:ext uri="{9D8B030D-6E8A-4147-A177-3AD203B41FA5}">
                      <a16:colId xmlns:a16="http://schemas.microsoft.com/office/drawing/2014/main" val="3111682254"/>
                    </a:ext>
                  </a:extLst>
                </a:gridCol>
                <a:gridCol w="3805127">
                  <a:extLst>
                    <a:ext uri="{9D8B030D-6E8A-4147-A177-3AD203B41FA5}">
                      <a16:colId xmlns:a16="http://schemas.microsoft.com/office/drawing/2014/main" val="2912564474"/>
                    </a:ext>
                  </a:extLst>
                </a:gridCol>
              </a:tblGrid>
              <a:tr h="49403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sng" dirty="0">
                          <a:solidFill>
                            <a:schemeClr val="tx1"/>
                          </a:solidFill>
                        </a:rPr>
                        <a:t>Year 2, </a:t>
                      </a:r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choose 90 CATS:</a:t>
                      </a:r>
                      <a:endParaRPr lang="en-GB" sz="1600" b="0" u="sng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-    30 CATS Latin Texts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285750" marR="0" lvl="0" indent="-2857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60 CATS across List A/B (up to 30 CATS External modules possible)</a:t>
                      </a:r>
                    </a:p>
                    <a:p>
                      <a:pPr marL="285750" marR="0" lvl="0" indent="-2857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285750" marR="0" lvl="0" indent="-2857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 CATS Italian is pre-selected for you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u="sng" dirty="0">
                          <a:solidFill>
                            <a:schemeClr val="tx1"/>
                          </a:solidFill>
                        </a:rPr>
                        <a:t>Final Year, 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choose 90 CATS:</a:t>
                      </a:r>
                    </a:p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-    30 CATS Latin Texts</a:t>
                      </a:r>
                    </a:p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60 CATS across List A/B (up to 30 CATS External modules possible)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en-GB" sz="800" b="0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sz="8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-    Dissertation is pre-selected for you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61815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3377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0F1929A-5836-4756-AB08-1C10983D7C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4241" y="1812995"/>
            <a:ext cx="7642141" cy="246295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Q820 Classical Civilisation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E8FECE-1483-4EE1-9718-ED63BC63777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84241" y="1405697"/>
            <a:ext cx="5030784" cy="380867"/>
          </a:xfrm>
        </p:spPr>
        <p:txBody>
          <a:bodyPr/>
          <a:lstStyle/>
          <a:p>
            <a:r>
              <a:rPr lang="en-GB" dirty="0"/>
              <a:t>Course regulations in brief: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E9BA4C8D-6992-4CA9-8D70-8D8AAD82F4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423265"/>
              </p:ext>
            </p:extLst>
          </p:nvPr>
        </p:nvGraphicFramePr>
        <p:xfrm>
          <a:off x="884241" y="2296989"/>
          <a:ext cx="7742924" cy="2491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7797">
                  <a:extLst>
                    <a:ext uri="{9D8B030D-6E8A-4147-A177-3AD203B41FA5}">
                      <a16:colId xmlns:a16="http://schemas.microsoft.com/office/drawing/2014/main" val="3111682254"/>
                    </a:ext>
                  </a:extLst>
                </a:gridCol>
                <a:gridCol w="3805127">
                  <a:extLst>
                    <a:ext uri="{9D8B030D-6E8A-4147-A177-3AD203B41FA5}">
                      <a16:colId xmlns:a16="http://schemas.microsoft.com/office/drawing/2014/main" val="2912564474"/>
                    </a:ext>
                  </a:extLst>
                </a:gridCol>
              </a:tblGrid>
              <a:tr h="49403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sng" dirty="0">
                          <a:solidFill>
                            <a:schemeClr val="tx1"/>
                          </a:solidFill>
                        </a:rPr>
                        <a:t>Year 2, </a:t>
                      </a:r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choose 90 CATS:</a:t>
                      </a:r>
                      <a:endParaRPr lang="en-GB" sz="1600" b="0" u="sng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-    30 CATS from list B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285750" marR="0" lvl="0" indent="-2857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60 CATS across List A/B (up to 30 CATS External modules possible)</a:t>
                      </a:r>
                    </a:p>
                    <a:p>
                      <a:pPr marL="285750" marR="0" lvl="0" indent="-2857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285750" marR="0" lvl="0" indent="-2857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CX251 Hellenistic World is pre-selected for you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u="sng" dirty="0">
                          <a:solidFill>
                            <a:schemeClr val="tx1"/>
                          </a:solidFill>
                        </a:rPr>
                        <a:t>Final Year, 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choose 90 CATS:</a:t>
                      </a:r>
                    </a:p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- 30 CATS from list B</a:t>
                      </a:r>
                    </a:p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- 60 CATS across List A/B (up to 30 CATS   External modules possible)</a:t>
                      </a:r>
                    </a:p>
                    <a:p>
                      <a:endParaRPr lang="en-GB" sz="8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- Dissertation is pre-selected for you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61815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0967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0F1929A-5836-4756-AB08-1C10983D7C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4241" y="1812995"/>
            <a:ext cx="7642141" cy="246295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Q821 Classical Civilisation + Europe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E8FECE-1483-4EE1-9718-ED63BC63777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84241" y="1405697"/>
            <a:ext cx="5030784" cy="380867"/>
          </a:xfrm>
        </p:spPr>
        <p:txBody>
          <a:bodyPr/>
          <a:lstStyle/>
          <a:p>
            <a:r>
              <a:rPr lang="en-GB" dirty="0"/>
              <a:t>Course regulations in brief: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E9BA4C8D-6992-4CA9-8D70-8D8AAD82F4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1952730"/>
              </p:ext>
            </p:extLst>
          </p:nvPr>
        </p:nvGraphicFramePr>
        <p:xfrm>
          <a:off x="884241" y="2296989"/>
          <a:ext cx="7742924" cy="2491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7797">
                  <a:extLst>
                    <a:ext uri="{9D8B030D-6E8A-4147-A177-3AD203B41FA5}">
                      <a16:colId xmlns:a16="http://schemas.microsoft.com/office/drawing/2014/main" val="3111682254"/>
                    </a:ext>
                  </a:extLst>
                </a:gridCol>
                <a:gridCol w="3805127">
                  <a:extLst>
                    <a:ext uri="{9D8B030D-6E8A-4147-A177-3AD203B41FA5}">
                      <a16:colId xmlns:a16="http://schemas.microsoft.com/office/drawing/2014/main" val="2912564474"/>
                    </a:ext>
                  </a:extLst>
                </a:gridCol>
              </a:tblGrid>
              <a:tr h="49403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sng" dirty="0">
                          <a:solidFill>
                            <a:schemeClr val="tx1"/>
                          </a:solidFill>
                        </a:rPr>
                        <a:t>Year 2, </a:t>
                      </a:r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choose 60 CATS:</a:t>
                      </a:r>
                      <a:endParaRPr lang="en-GB" sz="1600" b="0" u="sng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-    30 CATS from list B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285750" marR="0" lvl="0" indent="-2857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30 CATS across List A/B (up to 30 CATS External modules possible)</a:t>
                      </a:r>
                    </a:p>
                    <a:p>
                      <a:pPr marL="285750" marR="0" lvl="0" indent="-2857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285750" marR="0" lvl="0" indent="-2857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CX251 Hellenistic World AND 30 CATS Italian are pre-selected for you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u="sng" dirty="0">
                          <a:solidFill>
                            <a:schemeClr val="tx1"/>
                          </a:solidFill>
                        </a:rPr>
                        <a:t>Final Year, 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choose 90 CATS:</a:t>
                      </a:r>
                    </a:p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- 30 CATS from list B</a:t>
                      </a:r>
                    </a:p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- 60 CATS across List A/B (up to 30 CATS External modules possible)</a:t>
                      </a:r>
                    </a:p>
                    <a:p>
                      <a:endParaRPr lang="en-GB" sz="8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- Dissertation is pre-selected for you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61815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0636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0F1929A-5836-4756-AB08-1C10983D7C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4241" y="1812995"/>
            <a:ext cx="7642141" cy="246295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VV16 Ancient History &amp; Classical Archaeology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E8FECE-1483-4EE1-9718-ED63BC63777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84241" y="1405697"/>
            <a:ext cx="5030784" cy="380867"/>
          </a:xfrm>
        </p:spPr>
        <p:txBody>
          <a:bodyPr/>
          <a:lstStyle/>
          <a:p>
            <a:r>
              <a:rPr lang="en-GB" dirty="0"/>
              <a:t>Course regulations in brief: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E9BA4C8D-6992-4CA9-8D70-8D8AAD82F4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664732"/>
              </p:ext>
            </p:extLst>
          </p:nvPr>
        </p:nvGraphicFramePr>
        <p:xfrm>
          <a:off x="884241" y="2296989"/>
          <a:ext cx="7742924" cy="2491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7797">
                  <a:extLst>
                    <a:ext uri="{9D8B030D-6E8A-4147-A177-3AD203B41FA5}">
                      <a16:colId xmlns:a16="http://schemas.microsoft.com/office/drawing/2014/main" val="3111682254"/>
                    </a:ext>
                  </a:extLst>
                </a:gridCol>
                <a:gridCol w="3805127">
                  <a:extLst>
                    <a:ext uri="{9D8B030D-6E8A-4147-A177-3AD203B41FA5}">
                      <a16:colId xmlns:a16="http://schemas.microsoft.com/office/drawing/2014/main" val="2912564474"/>
                    </a:ext>
                  </a:extLst>
                </a:gridCol>
              </a:tblGrid>
              <a:tr h="49403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sng" dirty="0">
                          <a:solidFill>
                            <a:schemeClr val="tx1"/>
                          </a:solidFill>
                        </a:rPr>
                        <a:t>Year 2, </a:t>
                      </a:r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choose 90 CATS:</a:t>
                      </a:r>
                      <a:endParaRPr lang="en-GB" sz="1600" b="0" u="sng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-    60 CATS from list A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285750" marR="0" lvl="0" indent="-2857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30 CATS across List A/B (up to 30 CATS External modules possible)</a:t>
                      </a:r>
                    </a:p>
                    <a:p>
                      <a:pPr marL="285750" marR="0" lvl="0" indent="-2857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285750" marR="0" lvl="0" indent="-2857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CX251 Hellenistic World is pre-selected for you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u="sng" dirty="0">
                          <a:solidFill>
                            <a:schemeClr val="tx1"/>
                          </a:solidFill>
                        </a:rPr>
                        <a:t>Final Year, 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choose 90 CATS:</a:t>
                      </a:r>
                    </a:p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- 60 CATS from list A</a:t>
                      </a:r>
                    </a:p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- 30 CATS across List A/B (up to 30 CATS External modules possible)</a:t>
                      </a:r>
                    </a:p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- Dissertation is pre-selected for you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61815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49998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798</TotalTime>
  <Words>878</Words>
  <Application>Microsoft Office PowerPoint</Application>
  <PresentationFormat>On-screen Show (16:9)</PresentationFormat>
  <Paragraphs>143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Avenir Next Demi Bold</vt:lpstr>
      <vt:lpstr>Avenir Next Medium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Doughty, Susan</cp:lastModifiedBy>
  <cp:revision>175</cp:revision>
  <dcterms:created xsi:type="dcterms:W3CDTF">2017-04-05T11:04:35Z</dcterms:created>
  <dcterms:modified xsi:type="dcterms:W3CDTF">2022-05-04T10:26:33Z</dcterms:modified>
</cp:coreProperties>
</file>