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24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D8B2-8F81-F0DA-15C9-569E2E2361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C5FF8-FE29-312C-700A-22464E58F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4DFC6-A09C-EDFE-7DB6-754E8E29C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D7A40-8FCD-6F01-6631-A6B93B5A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57AEA-B50F-5605-7B9B-56995E4A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604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9CFFC-A3B1-ECF2-731A-DB170CFB1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4C31D-566A-552A-C75A-DF56083CB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0217E-B84E-6259-E3E6-2B068DD9D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38CAE-20F4-A78A-9592-E8F25243E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C34D-AA2F-6F3F-BB4D-4FAEE4F66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94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58E7DA-A70D-D68C-10CE-22F0468263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DE1FA5-9AD5-DE15-9B22-D060E002F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9F69D-412A-EF4E-BA13-D4D81FAB9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CDBC1-3E48-86CD-AEEB-AFB802957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F2A4C-8522-ECF5-0D24-E9B4D56FE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2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46953-AC37-96D0-9781-8A5A65795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6278C-2725-4269-7F96-BF5D11D37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05342-40E6-32B5-DB89-2CF0CCEB1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DCFF5-5D0A-A831-F429-368A2911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40FEF-A497-C3F5-F8FA-6C72A3D5F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16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CFD46-9090-5424-08EE-453883514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A50A1-DCA3-24F8-585A-F95916299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6BAC9-E101-7078-6438-D1C86CE83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E64F0-7DB2-C1B4-363B-49E8197D0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52FEE-1E3A-0B02-FE54-7811AF2D1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6A10A-CE82-C756-BA34-0B7FDF9B1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3D48C-5819-CBD3-1CD4-01A2503AA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9BE33-5277-DDAA-4DE3-9AA4635A4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D0EE6-714F-BF41-0DB2-4B54D09FA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67C090-6D4D-F9AB-7E9D-B2B27FBBE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428703-88B2-CAC0-5D9A-F6D4BDB51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3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4D4B5-4B3A-C231-1B00-10FAF2D35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895D8-0D38-BC42-6CBD-61B8FE924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ED51BA-A189-F3F5-3E20-20BAC484F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C03075-8173-35FC-E2B7-6579E3474F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02621A-E8B9-9DA9-6713-26EE59D4E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75E46A-D676-D397-FCE4-CBFD1532D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9D8F19-7FF0-2EF8-7250-F682BA1D3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2CD135-56C7-7FAD-845C-0ABBF464C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267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BA122-D692-AFBD-63F6-4E86D3E05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F36D9A-93F1-D5DA-1C37-DEB0E2FD2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082692-CAE7-8E67-4B84-502E7C790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C6A62C-BE70-6D5D-E117-FE9C8211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6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7FB897-7843-B0F4-6E6B-0D7B8D94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C64F3A-147B-FB99-4B9B-6A0B737C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2B1FE-75A8-2052-2A5B-A8F5F707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784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7C617-F75E-ACAD-CDC0-71C60F41E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C15EA-AB9F-E057-98FA-178462A9D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F73A37-DD77-F293-E37F-44C60A79F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315C08-E7DB-4DAC-FA2D-35D255F4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25851B-657E-3344-C976-E7BAE57E3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FEC13-260B-6101-9CE5-116138A31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494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15BC0-9F7D-4978-951D-72466431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71086E-4C71-3231-7851-BC89A52119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2298F-27FC-E3A8-BA7B-C20EF88C3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A21F2-2935-6B18-8C1E-A0EAEE76D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1A1A3-AE68-C07D-06F4-C462009D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A3722-1578-08A3-2671-5F90D605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48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8C6824-18FD-C278-2DAF-2D00EE500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2C353D-E644-917D-31A3-CCE4EF958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9AEC1-CDCB-01B5-6CD2-B9E034687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27A38-9F40-4D8A-A399-5E3A4DDB635A}" type="datetimeFigureOut">
              <a:rPr lang="en-GB" smtClean="0"/>
              <a:t>30/04/2024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2C0DF-5186-7D08-7CE1-B632AEDF8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D1E79-1036-858A-BEBA-18AF95FC9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84374-B7BD-456D-B895-DAB2AB15C8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65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D9DBB-9704-B7EE-2E30-409F5FC2E0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Honours Modules </a:t>
            </a:r>
            <a:br>
              <a:rPr lang="en-GB" dirty="0"/>
            </a:br>
            <a:r>
              <a:rPr lang="en-GB" dirty="0"/>
              <a:t>Briefing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30F8B0-0E9F-9460-6B6B-1BDC65EFD7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April 2024</a:t>
            </a:r>
          </a:p>
        </p:txBody>
      </p:sp>
    </p:spTree>
    <p:extLst>
      <p:ext uri="{BB962C8B-B14F-4D97-AF65-F5344CB8AC3E}">
        <p14:creationId xmlns:p14="http://schemas.microsoft.com/office/powerpoint/2010/main" val="2317451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31FDF-9747-0EFA-D862-E5FE66366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14097"/>
          </a:xfrm>
        </p:spPr>
        <p:txBody>
          <a:bodyPr>
            <a:normAutofit/>
          </a:bodyPr>
          <a:lstStyle/>
          <a:p>
            <a:r>
              <a:rPr lang="en-GB" sz="3600" b="1" dirty="0"/>
              <a:t>Making your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68E72-C950-D7BF-CD44-5C210C9F1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14098"/>
            <a:ext cx="11712102" cy="601191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Check your Course regulations (and e.g. no Y1-only modules; no repeats of modules already taken).  Summary here: https://</a:t>
            </a:r>
            <a:r>
              <a:rPr lang="en-GB" dirty="0" err="1"/>
              <a:t>warwick.ac.uk</a:t>
            </a:r>
            <a:r>
              <a:rPr lang="en-GB" dirty="0"/>
              <a:t>/</a:t>
            </a:r>
            <a:r>
              <a:rPr lang="en-GB" dirty="0" err="1"/>
              <a:t>fac</a:t>
            </a:r>
            <a:r>
              <a:rPr lang="en-GB" dirty="0"/>
              <a:t>/arts/classics/intranets/students/modules/</a:t>
            </a:r>
            <a:r>
              <a:rPr lang="en-GB" dirty="0" err="1"/>
              <a:t>moduleoptions</a:t>
            </a:r>
            <a:r>
              <a:rPr lang="en-GB" dirty="0"/>
              <a:t>/</a:t>
            </a:r>
          </a:p>
          <a:p>
            <a:r>
              <a:rPr lang="en-GB" dirty="0"/>
              <a:t>Check the modules available and research them.</a:t>
            </a:r>
          </a:p>
          <a:p>
            <a:r>
              <a:rPr lang="en-GB" dirty="0"/>
              <a:t>Consider your strengths: do you prefer literary or historical topics, what forms of assessment are involved, what independent study will be required (reading texts, language work, looking at primary visual to material evidence); what balance of modules do you want, and why? </a:t>
            </a:r>
          </a:p>
          <a:p>
            <a:r>
              <a:rPr lang="en-GB" dirty="0"/>
              <a:t>NB Exams for optional modules will be in person in 2025 (Hellenistic World may also be in person too, though that is to be confirmed). </a:t>
            </a:r>
          </a:p>
          <a:p>
            <a:r>
              <a:rPr lang="en-GB" dirty="0"/>
              <a:t>Think about career progression – if planning PG work in classics/ancient history ancient languages are important!</a:t>
            </a:r>
          </a:p>
          <a:p>
            <a:r>
              <a:rPr lang="en-GB" dirty="0"/>
              <a:t>Consider whether you want to take external modules and contact relevant Dept to check. </a:t>
            </a:r>
          </a:p>
          <a:p>
            <a:r>
              <a:rPr lang="en-GB" dirty="0"/>
              <a:t>Discuss your options with your personal tutor over weeks 2-4 (monitoring point)</a:t>
            </a:r>
          </a:p>
          <a:p>
            <a:r>
              <a:rPr lang="en-GB" dirty="0"/>
              <a:t>Complete the module selection form (opens noon 14</a:t>
            </a:r>
            <a:r>
              <a:rPr lang="en-GB" baseline="30000" dirty="0"/>
              <a:t>th</a:t>
            </a:r>
            <a:r>
              <a:rPr lang="en-GB" dirty="0"/>
              <a:t> May, closes noon 21st May).  </a:t>
            </a:r>
          </a:p>
          <a:p>
            <a:r>
              <a:rPr lang="en-GB" dirty="0"/>
              <a:t>If taking a 15 CAT module ensure a balance – 4 modules per term. </a:t>
            </a:r>
          </a:p>
        </p:txBody>
      </p:sp>
    </p:spTree>
    <p:extLst>
      <p:ext uri="{BB962C8B-B14F-4D97-AF65-F5344CB8AC3E}">
        <p14:creationId xmlns:p14="http://schemas.microsoft.com/office/powerpoint/2010/main" val="3137228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210B4-B5CC-956C-0D7B-E5A7DC1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Modules available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A87B8-D2EA-47A6-BA22-109028FDB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487056"/>
            <a:ext cx="11730181" cy="5370944"/>
          </a:xfrm>
        </p:spPr>
        <p:txBody>
          <a:bodyPr>
            <a:normAutofit/>
          </a:bodyPr>
          <a:lstStyle/>
          <a:p>
            <a:r>
              <a:rPr lang="en-GB" dirty="0"/>
              <a:t>CX 251 Hellenistic World (core for AHCA, </a:t>
            </a:r>
            <a:r>
              <a:rPr lang="en-GB" dirty="0" err="1"/>
              <a:t>CCiv</a:t>
            </a:r>
            <a:r>
              <a:rPr lang="en-GB" dirty="0"/>
              <a:t>, optional for other 2</a:t>
            </a:r>
            <a:r>
              <a:rPr lang="en-GB" baseline="30000" dirty="0"/>
              <a:t>nd</a:t>
            </a:r>
            <a:r>
              <a:rPr lang="en-GB" dirty="0"/>
              <a:t> </a:t>
            </a:r>
            <a:r>
              <a:rPr lang="en-GB" dirty="0" err="1"/>
              <a:t>yrs</a:t>
            </a:r>
            <a:r>
              <a:rPr lang="en-GB" dirty="0"/>
              <a:t> inc. </a:t>
            </a:r>
            <a:r>
              <a:rPr lang="en-GB" dirty="0" err="1"/>
              <a:t>EngCCiv</a:t>
            </a:r>
            <a:r>
              <a:rPr lang="en-GB" dirty="0"/>
              <a:t>). Co-convened by Zahra Newby and Kevin Butcher, and team-taught.</a:t>
            </a:r>
          </a:p>
          <a:p>
            <a:r>
              <a:rPr lang="en-GB" dirty="0"/>
              <a:t>CX303 Dissertation (core for all finalists).</a:t>
            </a:r>
          </a:p>
          <a:p>
            <a:r>
              <a:rPr lang="en-GB" dirty="0"/>
              <a:t>Optional modules (next slide)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External modules: </a:t>
            </a:r>
          </a:p>
          <a:p>
            <a:pPr marL="0" indent="0" algn="l">
              <a:buNone/>
            </a:pPr>
            <a:r>
              <a:rPr lang="en-GB" dirty="0"/>
              <a:t>	Faculty module fair this afternoon in the FAB Agora, 1-4pm.</a:t>
            </a: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marL="0" indent="0" algn="l">
              <a:buNone/>
            </a:pP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929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4CB6544-A419-EA13-9556-28CF69583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42002"/>
              </p:ext>
            </p:extLst>
          </p:nvPr>
        </p:nvGraphicFramePr>
        <p:xfrm>
          <a:off x="140677" y="295422"/>
          <a:ext cx="11915336" cy="6386728"/>
        </p:xfrm>
        <a:graphic>
          <a:graphicData uri="http://schemas.openxmlformats.org/drawingml/2006/table">
            <a:tbl>
              <a:tblPr firstRow="1" firstCol="1" bandRow="1"/>
              <a:tblGrid>
                <a:gridCol w="2484805">
                  <a:extLst>
                    <a:ext uri="{9D8B030D-6E8A-4147-A177-3AD203B41FA5}">
                      <a16:colId xmlns:a16="http://schemas.microsoft.com/office/drawing/2014/main" val="1489576745"/>
                    </a:ext>
                  </a:extLst>
                </a:gridCol>
                <a:gridCol w="4653065">
                  <a:extLst>
                    <a:ext uri="{9D8B030D-6E8A-4147-A177-3AD203B41FA5}">
                      <a16:colId xmlns:a16="http://schemas.microsoft.com/office/drawing/2014/main" val="3565007910"/>
                    </a:ext>
                  </a:extLst>
                </a:gridCol>
                <a:gridCol w="4777466">
                  <a:extLst>
                    <a:ext uri="{9D8B030D-6E8A-4147-A177-3AD203B41FA5}">
                      <a16:colId xmlns:a16="http://schemas.microsoft.com/office/drawing/2014/main" val="869827235"/>
                    </a:ext>
                  </a:extLst>
                </a:gridCol>
              </a:tblGrid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Optional Modules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Term 1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Terms 2–3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277931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Coinage of Greece and Rome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Suzanne Frey-Kupper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8456382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Slaves, Gold and Fish Sauce: The Roman Economy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Kevin Butcher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3683043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The Art and Architecture of Asia Minor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Zahra Newby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683285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15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The Art and Architecture of Greek Asia Minor, Zahra Newby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422032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15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The Art and Architecture of Roman Asia Minor, Zahra Newby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7159777"/>
                  </a:ext>
                </a:extLst>
              </a:tr>
              <a:tr h="511812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Transformation of Roman Society under Augustus (inc. Latin Texts option)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Alison Cooley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393544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or List B 15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Public Engagement in Classics, Paul Grigsby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349455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A or List B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Sexuality and Gender in Antiquity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James Davidson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060190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Africa and the Making of Classical Literature (inc. Latin Texts option)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Elena Giusti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6657000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Ancient Greek Theatre (inc. Greek Texts option)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Emmanuela Bakola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091112"/>
                  </a:ext>
                </a:extLst>
              </a:tr>
              <a:tr h="511812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Roman Laughter: Wit and Transgression in Roman Literature and Thought (inc. Latin Texts option)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Victoria Rimell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1080755"/>
                  </a:ext>
                </a:extLst>
              </a:tr>
              <a:tr h="511812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Rhetorics: From Classical Rhetoric to Modern Communication (inc. Latin Texts option)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Caroline Petit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387324"/>
                  </a:ext>
                </a:extLst>
              </a:tr>
              <a:tr h="28118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Songs, Texts, Theories: Greek Lyric Poetry (inc. Greek Texts option)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David Fearn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3330514"/>
                  </a:ext>
                </a:extLst>
              </a:tr>
              <a:tr h="511812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15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Writing in Greek Under Rome: Protagonists &amp; Trends in Imperial Greek Literature, Francesca Modini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4506852"/>
                  </a:ext>
                </a:extLst>
              </a:tr>
              <a:tr h="623228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Language Options 30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Latin Literary Texts (30 CATS)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Greek Literary Texts (30 CATS)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Victoria Rimell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Caroline Petit, Emmanuela Bakola, David Fearn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470358"/>
                  </a:ext>
                </a:extLst>
              </a:tr>
              <a:tr h="623228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kern="100">
                          <a:solidFill>
                            <a:srgbClr val="FFFFFF"/>
                          </a:solidFill>
                          <a:effectLst/>
                          <a:highlight>
                            <a:srgbClr val="4C94D8"/>
                          </a:highlight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 (Body CS)"/>
                        </a:rPr>
                        <a:t>List B Language Options 15 CATS</a:t>
                      </a:r>
                      <a:endParaRPr lang="en-GB" sz="1600" b="0" i="0" u="none" strike="noStrike">
                        <a:effectLst/>
                        <a:highlight>
                          <a:srgbClr val="4C94D8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94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Latin Language 1 Elena Giusti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Greek Language 1 Emily Clifford</a:t>
                      </a:r>
                      <a:endParaRPr lang="en-GB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 dirty="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Latin Language 2 Elena Giusti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0" i="0" u="none" strike="noStrike" kern="100" dirty="0">
                          <a:effectLst/>
                          <a:latin typeface="Aptos" panose="020B0004020202020204" pitchFamily="34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Greek Language 2 Emily Clifford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576" marR="62576" marT="8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4617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42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0B602-DBD3-211C-2987-DB2873C7A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Classics summer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ACAB1-3B9E-94F5-5A61-34B500AC5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Summer 2025 – will carry credit to following year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Archaeological Fieldwork module:</a:t>
            </a:r>
          </a:p>
          <a:p>
            <a:pPr marL="0" indent="0">
              <a:buNone/>
            </a:pPr>
            <a:r>
              <a:rPr lang="en-GB" dirty="0"/>
              <a:t> 	numbers limited, applications open Spring 2025</a:t>
            </a:r>
          </a:p>
        </p:txBody>
      </p:sp>
    </p:spTree>
    <p:extLst>
      <p:ext uri="{BB962C8B-B14F-4D97-AF65-F5344CB8AC3E}">
        <p14:creationId xmlns:p14="http://schemas.microsoft.com/office/powerpoint/2010/main" val="2240074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615</Words>
  <Application>Microsoft Macintosh PowerPoint</Application>
  <PresentationFormat>Widescreen</PresentationFormat>
  <Paragraphs>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Lato</vt:lpstr>
      <vt:lpstr>Office Theme</vt:lpstr>
      <vt:lpstr>Honours Modules  Briefing</vt:lpstr>
      <vt:lpstr>Making your choices</vt:lpstr>
      <vt:lpstr>Modules available </vt:lpstr>
      <vt:lpstr>PowerPoint Presentation</vt:lpstr>
      <vt:lpstr>Classics summer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Briefing Session </dc:title>
  <dc:creator>Newby, Zahra</dc:creator>
  <cp:lastModifiedBy>Fearn, David</cp:lastModifiedBy>
  <cp:revision>23</cp:revision>
  <dcterms:created xsi:type="dcterms:W3CDTF">2023-04-24T08:29:25Z</dcterms:created>
  <dcterms:modified xsi:type="dcterms:W3CDTF">2024-04-30T08:32:54Z</dcterms:modified>
</cp:coreProperties>
</file>