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96" r:id="rId2"/>
    <p:sldId id="298" r:id="rId3"/>
    <p:sldId id="311" r:id="rId4"/>
    <p:sldId id="313" r:id="rId5"/>
    <p:sldId id="312" r:id="rId6"/>
  </p:sldIdLst>
  <p:sldSz cx="9144000" cy="5143500" type="screen16x9"/>
  <p:notesSz cx="6797675" cy="9926638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1C6C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9"/>
    <p:restoredTop sz="94696"/>
  </p:normalViewPr>
  <p:slideViewPr>
    <p:cSldViewPr snapToGrid="0" snapToObjects="1">
      <p:cViewPr varScale="1">
        <p:scale>
          <a:sx n="80" d="100"/>
          <a:sy n="80" d="100"/>
        </p:scale>
        <p:origin x="884" y="40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24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https://warwick.ac.uk/fac/arts/classics/students/modules/options2017-18  https://warwick.ac.uk/fac/arts/classics/students/modules/  https://warwick.ac.uk/fac/arts/classics/students/courseregulations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89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646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18" y="3808875"/>
            <a:ext cx="9372506" cy="14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18" y="3808875"/>
            <a:ext cx="9372506" cy="1449750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412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1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69272"/>
            <a:ext cx="9143657" cy="514349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03504" y="1882588"/>
            <a:ext cx="5965738" cy="154567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511C6C"/>
                </a:solidFill>
                <a:latin typeface="+mn-lt"/>
              </a:rPr>
              <a:t>How to choose your honours level modules online</a:t>
            </a:r>
          </a:p>
          <a:p>
            <a:pPr>
              <a:lnSpc>
                <a:spcPct val="80000"/>
              </a:lnSpc>
            </a:pPr>
            <a:endParaRPr lang="en-US" sz="4800" dirty="0">
              <a:solidFill>
                <a:srgbClr val="511C6C"/>
              </a:solidFill>
              <a:latin typeface="+mn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03504" y="3655605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511C6C"/>
                </a:solidFill>
                <a:latin typeface="+mn-lt"/>
              </a:rPr>
              <a:t>Classics &amp; Ancient History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3504" y="4254329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solidFill>
                  <a:srgbClr val="511C6C"/>
                </a:solidFill>
                <a:ea typeface="Avenir Next" charset="0"/>
                <a:cs typeface="Avenir Next" charset="0"/>
              </a:rPr>
              <a:t>April 2024</a:t>
            </a:r>
          </a:p>
          <a:p>
            <a:endParaRPr lang="en-US" sz="1500" b="0" i="0" dirty="0">
              <a:solidFill>
                <a:srgbClr val="511C6C"/>
              </a:solidFill>
              <a:latin typeface="+mn-lt"/>
              <a:ea typeface="Avenir Next" charset="0"/>
              <a:cs typeface="Avenir Next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74703" y="4123366"/>
            <a:ext cx="7705817" cy="0"/>
          </a:xfrm>
          <a:prstGeom prst="line">
            <a:avLst/>
          </a:prstGeom>
          <a:ln>
            <a:solidFill>
              <a:srgbClr val="511C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2899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1641013"/>
            <a:ext cx="7642141" cy="3146303"/>
          </a:xfrm>
        </p:spPr>
        <p:txBody>
          <a:bodyPr/>
          <a:lstStyle/>
          <a:p>
            <a:r>
              <a:rPr lang="en-US" dirty="0"/>
              <a:t>Via online form only.</a:t>
            </a:r>
          </a:p>
          <a:p>
            <a:r>
              <a:rPr lang="en-US" dirty="0"/>
              <a:t>Form available from </a:t>
            </a:r>
            <a:r>
              <a:rPr lang="en-GB" dirty="0"/>
              <a:t>Tuesday 14th May 2024 at 12pm, closes Tuesday 21st May 2023 at 12pm, PT meetings before then.</a:t>
            </a:r>
          </a:p>
          <a:p>
            <a:r>
              <a:rPr lang="en-US" dirty="0"/>
              <a:t>Link to be circulated by e-mail, will also appear on modules webpage.</a:t>
            </a:r>
          </a:p>
          <a:p>
            <a:r>
              <a:rPr lang="en-GB" dirty="0"/>
              <a:t>Modules allocated on a first come, first served basis.</a:t>
            </a:r>
          </a:p>
          <a:p>
            <a:r>
              <a:rPr lang="en-US" dirty="0"/>
              <a:t>Modules need a minimum number to run and are normally capped at 50. </a:t>
            </a:r>
          </a:p>
          <a:p>
            <a:r>
              <a:rPr lang="en-US" dirty="0"/>
              <a:t>Allocations normally notified by e-mail before end term 3.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1" y="1260146"/>
            <a:ext cx="5030784" cy="380867"/>
          </a:xfrm>
        </p:spPr>
        <p:txBody>
          <a:bodyPr/>
          <a:lstStyle/>
          <a:p>
            <a:r>
              <a:rPr lang="en-US" dirty="0"/>
              <a:t>How to choose your modules:</a:t>
            </a:r>
          </a:p>
        </p:txBody>
      </p:sp>
    </p:spTree>
    <p:extLst>
      <p:ext uri="{BB962C8B-B14F-4D97-AF65-F5344CB8AC3E}">
        <p14:creationId xmlns:p14="http://schemas.microsoft.com/office/powerpoint/2010/main" val="964581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1705855"/>
            <a:ext cx="7642141" cy="3081461"/>
          </a:xfrm>
        </p:spPr>
        <p:txBody>
          <a:bodyPr/>
          <a:lstStyle/>
          <a:p>
            <a:r>
              <a:rPr lang="en-US" dirty="0"/>
              <a:t>You must be </a:t>
            </a:r>
            <a:r>
              <a:rPr lang="en-US" b="1" dirty="0"/>
              <a:t>signed in </a:t>
            </a:r>
            <a:r>
              <a:rPr lang="en-US" dirty="0"/>
              <a:t> to submit your form. </a:t>
            </a:r>
          </a:p>
          <a:p>
            <a:r>
              <a:rPr lang="en-GB" dirty="0"/>
              <a:t>check your course regulations to ensure you know how many CATS you should select from list A and list B and select your first choice and reserve modules on the electronic form.</a:t>
            </a:r>
          </a:p>
          <a:p>
            <a:r>
              <a:rPr lang="en-GB" dirty="0"/>
              <a:t>You only need to select your optional and optional core modules – core modules will be selected for you.</a:t>
            </a:r>
          </a:p>
          <a:p>
            <a:r>
              <a:rPr lang="en-GB" dirty="0"/>
              <a:t>Ensure you have selected your CATS equally over terms 1 and 2.</a:t>
            </a:r>
          </a:p>
          <a:p>
            <a:r>
              <a:rPr lang="en-GB" dirty="0"/>
              <a:t>Select at least 30 CATS of reserve module.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99716" y="1282744"/>
            <a:ext cx="5030784" cy="492758"/>
          </a:xfrm>
        </p:spPr>
        <p:txBody>
          <a:bodyPr/>
          <a:lstStyle/>
          <a:p>
            <a:r>
              <a:rPr lang="en-US" dirty="0"/>
              <a:t>How to choose your modules (</a:t>
            </a:r>
            <a:r>
              <a:rPr lang="en-US" dirty="0" err="1"/>
              <a:t>cont</a:t>
            </a:r>
            <a:r>
              <a:rPr lang="en-US" dirty="0"/>
              <a:t>):</a:t>
            </a:r>
          </a:p>
        </p:txBody>
      </p:sp>
    </p:spTree>
    <p:extLst>
      <p:ext uri="{BB962C8B-B14F-4D97-AF65-F5344CB8AC3E}">
        <p14:creationId xmlns:p14="http://schemas.microsoft.com/office/powerpoint/2010/main" val="2468978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1929427"/>
            <a:ext cx="7642141" cy="2651155"/>
          </a:xfrm>
        </p:spPr>
        <p:txBody>
          <a:bodyPr/>
          <a:lstStyle/>
          <a:p>
            <a:r>
              <a:rPr lang="en-GB" sz="1800" b="1" dirty="0"/>
              <a:t>Summer term modules: </a:t>
            </a:r>
            <a:r>
              <a:rPr lang="en-GB" sz="1800" dirty="0"/>
              <a:t>Normally count towards CATS for the following year</a:t>
            </a:r>
            <a:endParaRPr lang="en-GB" sz="1800" b="1" dirty="0"/>
          </a:p>
          <a:p>
            <a:r>
              <a:rPr lang="en-GB" sz="1800" b="1" dirty="0"/>
              <a:t>Ancient Language selections: </a:t>
            </a:r>
            <a:r>
              <a:rPr lang="en-GB" sz="1800" dirty="0"/>
              <a:t>please discuss with your personal tutor before selecting. A strong performance this year will be required.</a:t>
            </a:r>
          </a:p>
          <a:p>
            <a:pPr>
              <a:spcAft>
                <a:spcPts val="600"/>
              </a:spcAft>
            </a:pPr>
            <a:r>
              <a:rPr lang="en-GB" b="1" dirty="0"/>
              <a:t>External modules </a:t>
            </a:r>
            <a:r>
              <a:rPr lang="en-GB" dirty="0"/>
              <a:t>– </a:t>
            </a:r>
          </a:p>
          <a:p>
            <a:pPr lvl="1"/>
            <a:r>
              <a:rPr lang="en-GB" b="0" dirty="0"/>
              <a:t>Up to 30 CATS permitted on certain programmes. Permission granted by DUGS or Head of Department.</a:t>
            </a:r>
          </a:p>
          <a:p>
            <a:pPr lvl="1"/>
            <a:r>
              <a:rPr lang="en-GB" b="0" dirty="0"/>
              <a:t>Discuss your application with your Personal Tutor.</a:t>
            </a:r>
          </a:p>
          <a:p>
            <a:pPr lvl="1"/>
            <a:r>
              <a:rPr lang="en-GB" b="0" dirty="0"/>
              <a:t>Follow application process for External Department on selecting these modules – we cannot allocate them for you.</a:t>
            </a:r>
          </a:p>
          <a:p>
            <a:pPr marL="342900" lvl="1" indent="0">
              <a:buNone/>
            </a:pPr>
            <a:endParaRPr lang="en-GB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383528"/>
            <a:ext cx="5030784" cy="365759"/>
          </a:xfrm>
        </p:spPr>
        <p:txBody>
          <a:bodyPr/>
          <a:lstStyle/>
          <a:p>
            <a:r>
              <a:rPr lang="en-US" dirty="0"/>
              <a:t>How to choose your modules (</a:t>
            </a:r>
            <a:r>
              <a:rPr lang="en-US" dirty="0" err="1"/>
              <a:t>cont</a:t>
            </a:r>
            <a:r>
              <a:rPr lang="en-US" dirty="0"/>
              <a:t>):</a:t>
            </a:r>
          </a:p>
        </p:txBody>
      </p:sp>
    </p:spTree>
    <p:extLst>
      <p:ext uri="{BB962C8B-B14F-4D97-AF65-F5344CB8AC3E}">
        <p14:creationId xmlns:p14="http://schemas.microsoft.com/office/powerpoint/2010/main" val="1021406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1" y="1641014"/>
            <a:ext cx="6756541" cy="2259041"/>
          </a:xfrm>
        </p:spPr>
        <p:txBody>
          <a:bodyPr/>
          <a:lstStyle/>
          <a:p>
            <a:pPr algn="ctr"/>
            <a:endParaRPr lang="en-GB" sz="4800" dirty="0"/>
          </a:p>
          <a:p>
            <a:pPr algn="ctr"/>
            <a:r>
              <a:rPr lang="en-GB" sz="4800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575301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828</TotalTime>
  <Words>340</Words>
  <Application>Microsoft Office PowerPoint</Application>
  <PresentationFormat>On-screen Show (16:9)</PresentationFormat>
  <Paragraphs>31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Avenir Next</vt:lpstr>
      <vt:lpstr>Avenir Next Demi Bold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Doughty, Susan</cp:lastModifiedBy>
  <cp:revision>178</cp:revision>
  <cp:lastPrinted>2023-04-24T10:43:02Z</cp:lastPrinted>
  <dcterms:created xsi:type="dcterms:W3CDTF">2017-04-05T11:04:35Z</dcterms:created>
  <dcterms:modified xsi:type="dcterms:W3CDTF">2024-04-30T09:55:07Z</dcterms:modified>
</cp:coreProperties>
</file>