
<file path=[Content_Types].xml><?xml version="1.0" encoding="utf-8"?>
<Types xmlns="http://schemas.openxmlformats.org/package/2006/content-types">
  <Default Extension="img" ContentType="image/jpeg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5" r:id="rId4"/>
    <p:sldId id="262" r:id="rId5"/>
    <p:sldId id="258" r:id="rId6"/>
    <p:sldId id="259" r:id="rId7"/>
    <p:sldId id="263" r:id="rId8"/>
    <p:sldId id="264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15"/>
    <p:restoredTop sz="94718"/>
  </p:normalViewPr>
  <p:slideViewPr>
    <p:cSldViewPr snapToGrid="0">
      <p:cViewPr>
        <p:scale>
          <a:sx n="98" d="100"/>
          <a:sy n="98" d="100"/>
        </p:scale>
        <p:origin x="800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927D7-96BC-D804-6B13-25B55CA640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2D707E-AD55-D34F-A35C-0A68000B34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63BCBC-35ED-C4A5-0594-7D01F522D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C6C9-1F6C-BC48-B779-1BA7CCFEDA9B}" type="datetimeFigureOut">
              <a:rPr lang="en-US" smtClean="0"/>
              <a:t>4/28/25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B937EE-6EF5-0629-67C3-C7E534F85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A0716-CF0E-0D4F-153B-EF6B65091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57D0F-2EBA-B647-8F53-55E818AC8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451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7ADB8-8D72-3818-822A-BAE5D4731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B9FD92-CDB7-01EA-932E-1F706F42F3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A8CAF6-0862-7C76-FFC2-0BD4BA393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C6C9-1F6C-BC48-B779-1BA7CCFEDA9B}" type="datetimeFigureOut">
              <a:rPr lang="en-US" smtClean="0"/>
              <a:t>4/28/25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AF7871-9D9E-82A7-613D-B317218E2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D3A00-4D71-F967-CF84-DEE49BDD0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57D0F-2EBA-B647-8F53-55E818AC8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106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A09162-5B9B-0DB0-437E-4A79EC919C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8AE08-13F0-C9D0-3F2B-43D3D72CB5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BCB526-2BCA-1262-13E6-1612E176C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C6C9-1F6C-BC48-B779-1BA7CCFEDA9B}" type="datetimeFigureOut">
              <a:rPr lang="en-US" smtClean="0"/>
              <a:t>4/28/25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62C49D-E90E-25F6-CD7B-A6F4BD05D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13A47-0255-2028-191A-C58BB9186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57D0F-2EBA-B647-8F53-55E818AC8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34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7B413-691C-D3E4-5CF2-C938B82F0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DFF6F5-A516-2F91-C096-A2AF37588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F8E6F-C168-EC65-BF13-65F13AEAF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C6C9-1F6C-BC48-B779-1BA7CCFEDA9B}" type="datetimeFigureOut">
              <a:rPr lang="en-US" smtClean="0"/>
              <a:t>4/28/25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523ED9-3579-EEA3-9A42-BAB641900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C762D-F723-FB98-2AF4-2CA1F0932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57D0F-2EBA-B647-8F53-55E818AC8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798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D3F30-52A1-FF31-F04D-FB0F7F7C9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DBB7B0-176D-99BD-E0CB-A6C36EAE76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E764F7-57FF-707E-CF2B-DD6F13ED2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C6C9-1F6C-BC48-B779-1BA7CCFEDA9B}" type="datetimeFigureOut">
              <a:rPr lang="en-US" smtClean="0"/>
              <a:t>4/28/25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F6DA8-7AED-B991-F07F-71EE8A240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ED0FF5-3786-48C8-4276-86444212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57D0F-2EBA-B647-8F53-55E818AC8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718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17E56-5429-7DF0-12E4-D4505A94F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D969ED-9303-504E-BD60-9AF05854FE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0C351F-900C-950D-F62F-C2E427904B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266DD7-4CE9-0C3A-7567-75AD2CC66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C6C9-1F6C-BC48-B779-1BA7CCFEDA9B}" type="datetimeFigureOut">
              <a:rPr lang="en-US" smtClean="0"/>
              <a:t>4/28/25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537134-6B3F-25E9-EF6D-56917EC61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73C7DB-A961-1D9F-5E09-C7F3CCEBC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57D0F-2EBA-B647-8F53-55E818AC8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6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00891-37E4-D5E0-7250-D2E874F12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D9A94D-CCA8-4740-09D0-E656793968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1AD9E6-D424-3AE9-2198-EAC7F596B1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F6B0F5-77C3-167F-8D61-C8C62EB279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6EF671-E1C6-58DB-7B76-57B3EFD9EA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5EABDA-AB66-3C3B-30B3-93F0D0C9A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C6C9-1F6C-BC48-B779-1BA7CCFEDA9B}" type="datetimeFigureOut">
              <a:rPr lang="en-US" smtClean="0"/>
              <a:t>4/28/25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27189F-3A2C-20C6-9D05-26ECBF304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B6EA56-FB54-F327-7A3F-B551A7925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57D0F-2EBA-B647-8F53-55E818AC8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439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5D46D-21C8-2498-09CD-7B6A540AF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F181AC-2B15-7964-22A6-E76AA0093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C6C9-1F6C-BC48-B779-1BA7CCFEDA9B}" type="datetimeFigureOut">
              <a:rPr lang="en-US" smtClean="0"/>
              <a:t>4/28/25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AD030C-47C5-F226-3DA0-72159372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27C168-36C5-2A76-6534-1A8C986E0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57D0F-2EBA-B647-8F53-55E818AC8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98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EC9F5E-E520-941A-E2B9-13B2AE877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C6C9-1F6C-BC48-B779-1BA7CCFEDA9B}" type="datetimeFigureOut">
              <a:rPr lang="en-US" smtClean="0"/>
              <a:t>4/28/25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67FD21-B4CC-ED1C-EB16-9B720922E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65FA21-56BE-FFDE-F6D6-A0B2169FD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57D0F-2EBA-B647-8F53-55E818AC8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736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CC630-F688-EA63-33CC-1C0FC3829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DF9BC-119E-C9CC-A9CE-98CA809C4D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C308B9-9253-1CC8-6039-1193B584E5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997058-3F11-AF67-9B3F-6C5084FD3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C6C9-1F6C-BC48-B779-1BA7CCFEDA9B}" type="datetimeFigureOut">
              <a:rPr lang="en-US" smtClean="0"/>
              <a:t>4/28/25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9E1A39-40CC-0C43-9808-E6FF50E3A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55FFF4-EBB1-5802-E447-007148000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57D0F-2EBA-B647-8F53-55E818AC8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088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AC6FA-C58B-FFD1-ACA5-03A15882D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4FE6E3-609B-2C27-FAAE-C94BF6F02B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1DF05-04AE-D0A5-336E-F25984F16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A33607-90AE-AD9F-287B-1F2873C57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6C6C9-1F6C-BC48-B779-1BA7CCFEDA9B}" type="datetimeFigureOut">
              <a:rPr lang="en-US" smtClean="0"/>
              <a:t>4/28/25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AA6757-1BBE-EE99-CD5F-677B3CCA4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D741A8-5857-E1B5-1BE3-D85197DAA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57D0F-2EBA-B647-8F53-55E818AC8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760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04FB14-B311-3975-A4FA-F738FFBE9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F69333-2E4B-E779-8BD8-DB8DEBAD8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73F179-D10B-8108-7794-3A2D5FCEDB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0D6C6C9-1F6C-BC48-B779-1BA7CCFEDA9B}" type="datetimeFigureOut">
              <a:rPr lang="en-US" smtClean="0"/>
              <a:t>4/28/25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74F44-A1F6-7423-E139-06951DA689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3F1FA9-D995-8FBD-CFEC-584DECCD21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EE57D0F-2EBA-B647-8F53-55E818AC8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18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d.wikipedia.org/wiki/Sumpah_Hippokrates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journals.uchicago.edu/toc/isis/curren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bi.org/isc/datasheet/46827" TargetMode="External"/><Relationship Id="rId2" Type="http://schemas.openxmlformats.org/officeDocument/2006/relationships/image" Target="../media/image3.im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sa/3.0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ncientimes.blogspot.com/2017/12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sa/3.0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Ingredients in jar">
            <a:extLst>
              <a:ext uri="{FF2B5EF4-FFF2-40B4-BE49-F238E27FC236}">
                <a16:creationId xmlns:a16="http://schemas.microsoft.com/office/drawing/2014/main" id="{2DBC6FA4-91D7-80B8-C903-1DFBE171D4D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730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E79FB5-4D03-2F91-23D4-B094A209C8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5200" dirty="0">
                <a:solidFill>
                  <a:srgbClr val="FFFFFF"/>
                </a:solidFill>
              </a:rPr>
              <a:t>Ancient Medicine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BEF466-919B-D949-E745-7A1DDB60A1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2025/26</a:t>
            </a:r>
          </a:p>
        </p:txBody>
      </p:sp>
    </p:spTree>
    <p:extLst>
      <p:ext uri="{BB962C8B-B14F-4D97-AF65-F5344CB8AC3E}">
        <p14:creationId xmlns:p14="http://schemas.microsoft.com/office/powerpoint/2010/main" val="2292003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15326-B334-53F2-BADF-2B4C77A28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Ancient Medicine Module: basics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EACF59-0636-8D21-10F0-0CD68FAF4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15 Cats</a:t>
            </a:r>
          </a:p>
          <a:p>
            <a:r>
              <a:rPr lang="en-US" dirty="0"/>
              <a:t>Term 1</a:t>
            </a:r>
          </a:p>
          <a:p>
            <a:r>
              <a:rPr lang="en-US" dirty="0"/>
              <a:t>9 lectures/seminars </a:t>
            </a:r>
          </a:p>
          <a:p>
            <a:r>
              <a:rPr lang="en-US" dirty="0"/>
              <a:t>Coursework: essay (60%) + gobbet (40%)</a:t>
            </a:r>
          </a:p>
          <a:p>
            <a:r>
              <a:rPr lang="en-US" dirty="0"/>
              <a:t>Greek Option (dedicated coursework)</a:t>
            </a:r>
          </a:p>
          <a:p>
            <a:r>
              <a:rPr lang="en-US" dirty="0"/>
              <a:t>Convened by Prof. Caroline Petit (guest lectures by PhD students or postdocs or colleagues)</a:t>
            </a:r>
          </a:p>
        </p:txBody>
      </p:sp>
    </p:spTree>
    <p:extLst>
      <p:ext uri="{BB962C8B-B14F-4D97-AF65-F5344CB8AC3E}">
        <p14:creationId xmlns:p14="http://schemas.microsoft.com/office/powerpoint/2010/main" val="595554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76306-2F03-AC3C-0EA5-0AB317FD3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77719-94F8-17A5-A054-FD75BA7EF7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Defining health and illness</a:t>
            </a:r>
          </a:p>
          <a:p>
            <a:r>
              <a:rPr lang="en-US" dirty="0"/>
              <a:t>What is ‘medical’? </a:t>
            </a:r>
          </a:p>
          <a:p>
            <a:r>
              <a:rPr lang="en-US" dirty="0"/>
              <a:t>Culture vs. science?</a:t>
            </a:r>
          </a:p>
          <a:p>
            <a:r>
              <a:rPr lang="en-US" dirty="0"/>
              <a:t>Medical texts: contents, purpose, transmission</a:t>
            </a:r>
          </a:p>
        </p:txBody>
      </p:sp>
    </p:spTree>
    <p:extLst>
      <p:ext uri="{BB962C8B-B14F-4D97-AF65-F5344CB8AC3E}">
        <p14:creationId xmlns:p14="http://schemas.microsoft.com/office/powerpoint/2010/main" val="53385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A close-up of a manuscript&#10;&#10;AI-generated content may be incorrect.">
            <a:extLst>
              <a:ext uri="{FF2B5EF4-FFF2-40B4-BE49-F238E27FC236}">
                <a16:creationId xmlns:a16="http://schemas.microsoft.com/office/drawing/2014/main" id="{CC1505B2-F835-E043-2B72-BED2B1B6D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189578" y="3104705"/>
            <a:ext cx="2278944" cy="3217333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34CC3FF-7AA4-46F4-8B24-2F9383D86D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5511" y="805742"/>
            <a:ext cx="3647770" cy="3193211"/>
            <a:chOff x="1674895" y="1345036"/>
            <a:chExt cx="5428610" cy="421093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75E42E8-8B96-4FF0-9DCC-7E2084C0FD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895" y="1345036"/>
              <a:ext cx="5428610" cy="4210939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8FEA8A4-ED0E-429C-884B-1599153B8F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895" y="1345036"/>
              <a:ext cx="5428610" cy="4210939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CAEBFCD5-5356-4326-8D39-8235A46CD7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315" y="685805"/>
            <a:ext cx="3624947" cy="3193211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7082E8-8EA4-22AD-EA0E-719B80813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584" y="859808"/>
            <a:ext cx="3543197" cy="2878986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provisional  syllabus</a:t>
            </a:r>
          </a:p>
        </p:txBody>
      </p:sp>
      <p:grpSp>
        <p:nvGrpSpPr>
          <p:cNvPr id="19" name="Graphic 4">
            <a:extLst>
              <a:ext uri="{FF2B5EF4-FFF2-40B4-BE49-F238E27FC236}">
                <a16:creationId xmlns:a16="http://schemas.microsoft.com/office/drawing/2014/main" id="{5F2AA49C-5AC0-41C7-BFAF-74B8D8293C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89048" y="2335801"/>
            <a:ext cx="849365" cy="849366"/>
            <a:chOff x="5829300" y="3162300"/>
            <a:chExt cx="532256" cy="532257"/>
          </a:xfrm>
          <a:solidFill>
            <a:srgbClr val="FFFFFF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A750A0-64B5-41B2-B525-A914EB40B3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216C77-85C1-4BDC-87A8-7E75933205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1AED48-754E-41AC-9ECC-DB25976447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8005417-D297-404F-82A5-8C4393E85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7F942D6-2D0C-4894-81F0-6F81714BA4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FAD802E-9670-4B80-876B-3FF64D29A1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38AF437-0BFB-40E4-ADA0-5749919AAC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8BC9C3D-CBBE-4D29-9DAC-98B3CAF397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016629-22ED-494E-9205-594895DA95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FF3CC1E-0ED4-4599-9B4E-F057769B96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65A4B3A-F9A7-4FA6-A7F3-EA08E0BA15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3B6A14-A56D-4B95-8395-89CF53A09B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9F0868B-B193-43B6-BB1E-1FF72993EA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4" name="Graphic 4">
            <a:extLst>
              <a:ext uri="{FF2B5EF4-FFF2-40B4-BE49-F238E27FC236}">
                <a16:creationId xmlns:a16="http://schemas.microsoft.com/office/drawing/2014/main" id="{BB32367D-C4F2-49D5-A586-298C7CA821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89048" y="2335801"/>
            <a:ext cx="849365" cy="849366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1FF7EE7-ACA2-4BFF-BA75-7FAE93FBB6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47462E-B5E8-4F02-A1E4-BD0380A224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12CE109-6153-414A-B2D6-C4F9C6FA2E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F530F5-D68D-4BC8-8984-F1A8B5DEB6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EB69747-F9DD-4B80-B488-D5565D0BC6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3AFB787-B8A4-4269-9DA9-FF4A660303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E682D93-25A6-4D91-9A81-3F247BBEE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D5F48B5-53B4-4DA8-B929-6AFF506589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CA195A3-2A74-4D13-A1B8-24765E26B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98F1918-C39D-4713-AB21-685A944355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3592273-DEE6-42E1-B824-11D5443323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2D6F82B-B619-4D8B-85AE-0E57103BA0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246C574-90D4-412B-9444-203F7C83CD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FCB50-C535-3C37-87FC-4DCC53507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270" y="685805"/>
            <a:ext cx="4974771" cy="5534019"/>
          </a:xfrm>
        </p:spPr>
        <p:txBody>
          <a:bodyPr>
            <a:normAutofit/>
          </a:bodyPr>
          <a:lstStyle/>
          <a:p>
            <a:r>
              <a:rPr lang="en-US" sz="2200">
                <a:solidFill>
                  <a:schemeClr val="bg1"/>
                </a:solidFill>
              </a:rPr>
              <a:t>Week 1 Health, Illness and the Ancient World (sources, approaches)</a:t>
            </a:r>
          </a:p>
          <a:p>
            <a:r>
              <a:rPr lang="en-US" sz="2200">
                <a:solidFill>
                  <a:schemeClr val="bg1"/>
                </a:solidFill>
              </a:rPr>
              <a:t>Week 2 From Homer to Hippocrates</a:t>
            </a:r>
          </a:p>
          <a:p>
            <a:r>
              <a:rPr lang="en-US" sz="2200">
                <a:solidFill>
                  <a:schemeClr val="bg1"/>
                </a:solidFill>
              </a:rPr>
              <a:t>Week 3 Ancient Pandemics? </a:t>
            </a:r>
          </a:p>
          <a:p>
            <a:r>
              <a:rPr lang="en-US" sz="2200">
                <a:solidFill>
                  <a:schemeClr val="bg1"/>
                </a:solidFill>
              </a:rPr>
              <a:t>Week 4 Medicine and Religion</a:t>
            </a:r>
          </a:p>
          <a:p>
            <a:r>
              <a:rPr lang="en-US" sz="2200">
                <a:solidFill>
                  <a:schemeClr val="bg1"/>
                </a:solidFill>
              </a:rPr>
              <a:t>Week 5 Ancient Medical Ethics</a:t>
            </a:r>
          </a:p>
          <a:p>
            <a:r>
              <a:rPr lang="en-US" sz="2200" i="1">
                <a:solidFill>
                  <a:schemeClr val="bg1"/>
                </a:solidFill>
              </a:rPr>
              <a:t>Week 6 Reading Week, no class</a:t>
            </a:r>
          </a:p>
          <a:p>
            <a:r>
              <a:rPr lang="en-US" sz="2200">
                <a:solidFill>
                  <a:schemeClr val="bg1"/>
                </a:solidFill>
              </a:rPr>
              <a:t>Week 7 Ancient Remedies </a:t>
            </a:r>
          </a:p>
          <a:p>
            <a:r>
              <a:rPr lang="en-US" sz="2200">
                <a:solidFill>
                  <a:schemeClr val="bg1"/>
                </a:solidFill>
              </a:rPr>
              <a:t>Week 8 Medicine for Women</a:t>
            </a:r>
          </a:p>
          <a:p>
            <a:r>
              <a:rPr lang="en-US" sz="2200">
                <a:solidFill>
                  <a:schemeClr val="bg1"/>
                </a:solidFill>
              </a:rPr>
              <a:t>Week 9 Healing the Mind and the Body</a:t>
            </a:r>
          </a:p>
          <a:p>
            <a:r>
              <a:rPr lang="en-US" sz="2200">
                <a:solidFill>
                  <a:schemeClr val="bg1"/>
                </a:solidFill>
              </a:rPr>
              <a:t>Week 10 Ancient Medicine Beyond Antiquity</a:t>
            </a:r>
          </a:p>
          <a:p>
            <a:endParaRPr lang="en-US" sz="220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A8A770-ED2A-7B96-6EDA-2188D783F899}"/>
              </a:ext>
            </a:extLst>
          </p:cNvPr>
          <p:cNvSpPr txBox="1"/>
          <p:nvPr/>
        </p:nvSpPr>
        <p:spPr>
          <a:xfrm>
            <a:off x="9759924" y="6657945"/>
            <a:ext cx="243207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3" tooltip="https://id.wikipedia.org/wiki/Sumpah_Hippokrat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402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07186-E7F0-441A-6D02-F31C05A31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Past essay questions (examples)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4A5924-6433-3A5E-38EB-1457412C1E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z="1800" b="1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To what extent can ancient medical texts help us understand ‘pandemics’? 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GB" sz="1800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GB" sz="1800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Alexandra Hui and Matthew Lavine (eds), </a:t>
            </a:r>
            <a:r>
              <a:rPr lang="en-GB" sz="1800" i="1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Bibliographic Essays on the History of Pandemics, </a:t>
            </a:r>
            <a:r>
              <a:rPr lang="en-GB" sz="1800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special issue of ISIS 114 S.1, September 2023.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GB" sz="1800" u="sng" kern="100" dirty="0">
                <a:solidFill>
                  <a:srgbClr val="0563C1"/>
                </a:solidFill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https://www.journals.uchicago.edu/toc/isis/current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GB" sz="1800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in which see especially: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GB" sz="1800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Rebecca Flemming, ‘Pandemics in the Ancient Mediterranean World’, pp. 288-312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800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Monica H. Green, ‘(Preface) The Black Death and Ebola: on the Value of Comparison’, in </a:t>
            </a:r>
            <a:r>
              <a:rPr lang="en-GB" sz="1800" kern="100" dirty="0" err="1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ead</a:t>
            </a:r>
            <a:r>
              <a:rPr lang="en-GB" sz="1800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GB" sz="1800" i="1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Pandemic Disease in the Medieval World. Rethinking the Black Death, </a:t>
            </a:r>
            <a:r>
              <a:rPr lang="en-GB" sz="1800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2015, pp. ix-xx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654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35B88-02BF-2A44-2ACE-9DBDCBCE1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723BC8-266C-67F9-E1B9-74617EA48A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z="1800" b="1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To what extent can we reconstruct ancient patient perspectives from the evidence we have at hand?  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GB" sz="1800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GB" sz="1800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P. A. Baker and G. Carr (eds.), </a:t>
            </a:r>
            <a:r>
              <a:rPr lang="en-GB" sz="1800" i="1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Practitioners, Practices and Patients. New Approaches to Medical Archaeology and Anthropology</a:t>
            </a:r>
            <a:r>
              <a:rPr lang="en-GB" sz="1800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Oxford: Oxbow, 2002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GB" sz="1800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J. Hughes,</a:t>
            </a:r>
            <a:r>
              <a:rPr lang="en-GB" sz="1800" i="1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Votive body parts in Greek and Roman religion / Cambridge : Cambridge University Press, </a:t>
            </a:r>
            <a:r>
              <a:rPr lang="en-GB" sz="1800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2017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GB" sz="1800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G. Petridou and C. </a:t>
            </a:r>
            <a:r>
              <a:rPr lang="en-GB" sz="1800" kern="100" dirty="0" err="1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Thumiger</a:t>
            </a:r>
            <a:r>
              <a:rPr lang="en-GB" sz="1800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(eds), </a:t>
            </a:r>
            <a:r>
              <a:rPr lang="en-GB" sz="1800" i="1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Homo </a:t>
            </a:r>
            <a:r>
              <a:rPr lang="en-GB" sz="1800" i="1" kern="100" dirty="0" err="1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Patiens</a:t>
            </a:r>
            <a:r>
              <a:rPr lang="en-GB" sz="1800" i="1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Approaches to the Patient in the Ancient World, </a:t>
            </a:r>
            <a:r>
              <a:rPr lang="en-GB" sz="1800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Leiden, Brill, 2016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1800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(especially the chapters by </a:t>
            </a:r>
            <a:r>
              <a:rPr lang="en-GB" sz="1800" kern="100" dirty="0" err="1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Thumiger</a:t>
            </a:r>
            <a:r>
              <a:rPr lang="en-GB" sz="1800" kern="100" dirty="0">
                <a:effectLst/>
                <a:latin typeface="Baskerville" panose="02020502070401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Petridou)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204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rat on a rope&#10;&#10;AI-generated content may be incorrect.">
            <a:extLst>
              <a:ext uri="{FF2B5EF4-FFF2-40B4-BE49-F238E27FC236}">
                <a16:creationId xmlns:a16="http://schemas.microsoft.com/office/drawing/2014/main" id="{42B0C59E-BC0E-C04D-A2B9-FD89CC829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4807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952A34-0EBE-B633-7BA8-C460775BF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/>
              <a:t>Source criticism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1F5FAD-8CC6-E8DB-4476-55AFD21B6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4201"/>
            <a:ext cx="3822189" cy="3742762"/>
          </a:xfrm>
        </p:spPr>
        <p:txBody>
          <a:bodyPr>
            <a:normAutofit/>
          </a:bodyPr>
          <a:lstStyle/>
          <a:p>
            <a:r>
              <a:rPr lang="en-US" sz="2000" dirty="0"/>
              <a:t>Texts by doctors (Galen, Hippocrates)</a:t>
            </a:r>
          </a:p>
          <a:p>
            <a:r>
              <a:rPr lang="en-US" sz="2000" dirty="0"/>
              <a:t>Patients (Aelius Aristides)</a:t>
            </a:r>
          </a:p>
          <a:p>
            <a:r>
              <a:rPr lang="en-US" sz="2000" dirty="0"/>
              <a:t>Temple inscriptions (Epidaurus: Iamata)</a:t>
            </a:r>
          </a:p>
          <a:p>
            <a:r>
              <a:rPr lang="en-US" sz="2000" dirty="0"/>
              <a:t>Other medicine-related narratives (epidemics: plague of Justinian, </a:t>
            </a:r>
            <a:r>
              <a:rPr lang="en-US" sz="2000" dirty="0" err="1"/>
              <a:t>etc</a:t>
            </a:r>
            <a:r>
              <a:rPr lang="en-US" sz="2000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B2011D-7EA6-F75C-4F3B-A6E76BA375C9}"/>
              </a:ext>
            </a:extLst>
          </p:cNvPr>
          <p:cNvSpPr txBox="1"/>
          <p:nvPr/>
        </p:nvSpPr>
        <p:spPr>
          <a:xfrm>
            <a:off x="9602828" y="6657945"/>
            <a:ext cx="2589170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3" tooltip="https://www.cabi.org/isc/datasheet/4682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4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212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23E547B5-89CF-4EC0-96DE-25771AED0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0B8CEB-8279-4E5E-A0CE-1FC9F71736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782" y="0"/>
            <a:ext cx="7421217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CBD1D0-8256-0DDC-06C9-C41B9CAF6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0466" y="609600"/>
            <a:ext cx="4140014" cy="1330839"/>
          </a:xfrm>
        </p:spPr>
        <p:txBody>
          <a:bodyPr>
            <a:normAutofit/>
          </a:bodyPr>
          <a:lstStyle/>
          <a:p>
            <a:r>
              <a:rPr lang="en-US"/>
              <a:t>Greek option: texts</a:t>
            </a:r>
            <a:endParaRPr lang="en-US" dirty="0"/>
          </a:p>
        </p:txBody>
      </p:sp>
      <p:pic>
        <p:nvPicPr>
          <p:cNvPr id="5" name="Picture 4" descr="A painting of people lying on the ground&#10;&#10;AI-generated content may be incorrect.">
            <a:extLst>
              <a:ext uri="{FF2B5EF4-FFF2-40B4-BE49-F238E27FC236}">
                <a16:creationId xmlns:a16="http://schemas.microsoft.com/office/drawing/2014/main" id="{6D992373-9F55-59D0-7869-9918BC8B91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2955" r="26410" b="-1"/>
          <a:stretch/>
        </p:blipFill>
        <p:spPr>
          <a:xfrm>
            <a:off x="20" y="10"/>
            <a:ext cx="6901711" cy="6857990"/>
          </a:xfrm>
          <a:custGeom>
            <a:avLst/>
            <a:gdLst/>
            <a:ahLst/>
            <a:cxnLst/>
            <a:rect l="l" t="t" r="r" b="b"/>
            <a:pathLst>
              <a:path w="6901731" h="6858000">
                <a:moveTo>
                  <a:pt x="0" y="0"/>
                </a:moveTo>
                <a:lnTo>
                  <a:pt x="6897896" y="5958"/>
                </a:lnTo>
                <a:lnTo>
                  <a:pt x="6866823" y="62592"/>
                </a:lnTo>
                <a:lnTo>
                  <a:pt x="6901731" y="89476"/>
                </a:lnTo>
                <a:lnTo>
                  <a:pt x="6901731" y="103833"/>
                </a:lnTo>
                <a:lnTo>
                  <a:pt x="6900034" y="110092"/>
                </a:lnTo>
                <a:lnTo>
                  <a:pt x="6901731" y="113679"/>
                </a:lnTo>
                <a:lnTo>
                  <a:pt x="6901731" y="405560"/>
                </a:lnTo>
                <a:lnTo>
                  <a:pt x="6900456" y="429509"/>
                </a:lnTo>
                <a:cubicBezTo>
                  <a:pt x="6892773" y="535647"/>
                  <a:pt x="6878314" y="537918"/>
                  <a:pt x="6886342" y="636808"/>
                </a:cubicBezTo>
                <a:cubicBezTo>
                  <a:pt x="6892506" y="756883"/>
                  <a:pt x="6864504" y="771443"/>
                  <a:pt x="6851784" y="839073"/>
                </a:cubicBezTo>
                <a:cubicBezTo>
                  <a:pt x="6838675" y="892655"/>
                  <a:pt x="6864124" y="961738"/>
                  <a:pt x="6845760" y="994930"/>
                </a:cubicBezTo>
                <a:cubicBezTo>
                  <a:pt x="6833572" y="1024166"/>
                  <a:pt x="6859282" y="1058905"/>
                  <a:pt x="6845601" y="1112932"/>
                </a:cubicBezTo>
                <a:cubicBezTo>
                  <a:pt x="6838700" y="1149910"/>
                  <a:pt x="6829138" y="1151035"/>
                  <a:pt x="6820235" y="1187433"/>
                </a:cubicBezTo>
                <a:cubicBezTo>
                  <a:pt x="6815504" y="1196464"/>
                  <a:pt x="6777707" y="1338549"/>
                  <a:pt x="6759643" y="1337010"/>
                </a:cubicBezTo>
                <a:cubicBezTo>
                  <a:pt x="6737660" y="1337296"/>
                  <a:pt x="6760650" y="1396341"/>
                  <a:pt x="6736375" y="1382272"/>
                </a:cubicBezTo>
                <a:cubicBezTo>
                  <a:pt x="6755741" y="1415836"/>
                  <a:pt x="6714675" y="1414567"/>
                  <a:pt x="6701292" y="1432111"/>
                </a:cubicBezTo>
                <a:cubicBezTo>
                  <a:pt x="6721110" y="1460185"/>
                  <a:pt x="6692106" y="1490815"/>
                  <a:pt x="6686578" y="1518624"/>
                </a:cubicBezTo>
                <a:cubicBezTo>
                  <a:pt x="6682512" y="1567002"/>
                  <a:pt x="6679579" y="1571443"/>
                  <a:pt x="6670824" y="1607743"/>
                </a:cubicBezTo>
                <a:cubicBezTo>
                  <a:pt x="6671133" y="1629590"/>
                  <a:pt x="6663161" y="1656870"/>
                  <a:pt x="6664392" y="1696405"/>
                </a:cubicBezTo>
                <a:cubicBezTo>
                  <a:pt x="6655686" y="1770486"/>
                  <a:pt x="6641938" y="1757082"/>
                  <a:pt x="6642880" y="1812372"/>
                </a:cubicBezTo>
                <a:cubicBezTo>
                  <a:pt x="6638579" y="1872475"/>
                  <a:pt x="6619231" y="1825476"/>
                  <a:pt x="6612547" y="1876437"/>
                </a:cubicBezTo>
                <a:cubicBezTo>
                  <a:pt x="6600695" y="1913834"/>
                  <a:pt x="6591061" y="1923231"/>
                  <a:pt x="6571760" y="1953331"/>
                </a:cubicBezTo>
                <a:cubicBezTo>
                  <a:pt x="6561039" y="1989021"/>
                  <a:pt x="6544090" y="2087896"/>
                  <a:pt x="6520213" y="2096455"/>
                </a:cubicBezTo>
                <a:lnTo>
                  <a:pt x="6492461" y="2188148"/>
                </a:lnTo>
                <a:cubicBezTo>
                  <a:pt x="6504372" y="2211333"/>
                  <a:pt x="6489131" y="2253220"/>
                  <a:pt x="6471854" y="2259117"/>
                </a:cubicBezTo>
                <a:cubicBezTo>
                  <a:pt x="6466151" y="2287829"/>
                  <a:pt x="6440452" y="2301346"/>
                  <a:pt x="6439832" y="2328334"/>
                </a:cubicBezTo>
                <a:cubicBezTo>
                  <a:pt x="6431013" y="2351201"/>
                  <a:pt x="6444250" y="2396409"/>
                  <a:pt x="6425162" y="2408211"/>
                </a:cubicBezTo>
                <a:lnTo>
                  <a:pt x="6417221" y="2427382"/>
                </a:lnTo>
                <a:lnTo>
                  <a:pt x="6425030" y="2464387"/>
                </a:lnTo>
                <a:lnTo>
                  <a:pt x="6406293" y="2472223"/>
                </a:lnTo>
                <a:cubicBezTo>
                  <a:pt x="6406862" y="2477277"/>
                  <a:pt x="6406486" y="2491723"/>
                  <a:pt x="6405400" y="2493547"/>
                </a:cubicBezTo>
                <a:lnTo>
                  <a:pt x="6374829" y="2532070"/>
                </a:lnTo>
                <a:cubicBezTo>
                  <a:pt x="6374597" y="2545374"/>
                  <a:pt x="6360976" y="2563797"/>
                  <a:pt x="6350864" y="2577422"/>
                </a:cubicBezTo>
                <a:cubicBezTo>
                  <a:pt x="6327056" y="2632768"/>
                  <a:pt x="6341262" y="2616275"/>
                  <a:pt x="6329174" y="2663854"/>
                </a:cubicBezTo>
                <a:cubicBezTo>
                  <a:pt x="6326303" y="2703642"/>
                  <a:pt x="6332854" y="2709643"/>
                  <a:pt x="6315095" y="2741507"/>
                </a:cubicBezTo>
                <a:cubicBezTo>
                  <a:pt x="6319921" y="2740191"/>
                  <a:pt x="6321925" y="2742004"/>
                  <a:pt x="6322463" y="2745641"/>
                </a:cubicBezTo>
                <a:cubicBezTo>
                  <a:pt x="6322245" y="2747982"/>
                  <a:pt x="6322027" y="2750323"/>
                  <a:pt x="6321808" y="2752663"/>
                </a:cubicBezTo>
                <a:lnTo>
                  <a:pt x="6314569" y="2756718"/>
                </a:lnTo>
                <a:cubicBezTo>
                  <a:pt x="6289324" y="2773686"/>
                  <a:pt x="6317551" y="2780051"/>
                  <a:pt x="6315211" y="2811618"/>
                </a:cubicBezTo>
                <a:cubicBezTo>
                  <a:pt x="6315620" y="2826627"/>
                  <a:pt x="6296047" y="2885298"/>
                  <a:pt x="6302211" y="2882314"/>
                </a:cubicBezTo>
                <a:lnTo>
                  <a:pt x="6286167" y="2949597"/>
                </a:lnTo>
                <a:cubicBezTo>
                  <a:pt x="6286401" y="2994618"/>
                  <a:pt x="6286615" y="2971464"/>
                  <a:pt x="6287037" y="3008578"/>
                </a:cubicBezTo>
                <a:cubicBezTo>
                  <a:pt x="6293795" y="3029535"/>
                  <a:pt x="6274405" y="3114154"/>
                  <a:pt x="6259150" y="3123139"/>
                </a:cubicBezTo>
                <a:cubicBezTo>
                  <a:pt x="6250085" y="3189063"/>
                  <a:pt x="6269067" y="3151280"/>
                  <a:pt x="6272249" y="3227854"/>
                </a:cubicBezTo>
                <a:cubicBezTo>
                  <a:pt x="6278775" y="3295842"/>
                  <a:pt x="6289216" y="3303765"/>
                  <a:pt x="6292288" y="3378383"/>
                </a:cubicBezTo>
                <a:cubicBezTo>
                  <a:pt x="6303894" y="3395995"/>
                  <a:pt x="6287498" y="3432581"/>
                  <a:pt x="6288328" y="3459618"/>
                </a:cubicBezTo>
                <a:cubicBezTo>
                  <a:pt x="6289158" y="3486653"/>
                  <a:pt x="6299937" y="3538735"/>
                  <a:pt x="6297272" y="3540603"/>
                </a:cubicBezTo>
                <a:cubicBezTo>
                  <a:pt x="6296849" y="3577379"/>
                  <a:pt x="6294184" y="3587943"/>
                  <a:pt x="6291001" y="3638374"/>
                </a:cubicBezTo>
                <a:cubicBezTo>
                  <a:pt x="6283026" y="3666794"/>
                  <a:pt x="6265833" y="3731744"/>
                  <a:pt x="6283592" y="3763609"/>
                </a:cubicBezTo>
                <a:cubicBezTo>
                  <a:pt x="6264286" y="3758340"/>
                  <a:pt x="6290177" y="3803150"/>
                  <a:pt x="6274068" y="3814506"/>
                </a:cubicBezTo>
                <a:cubicBezTo>
                  <a:pt x="6260645" y="3821643"/>
                  <a:pt x="6265372" y="3836902"/>
                  <a:pt x="6262850" y="3850454"/>
                </a:cubicBezTo>
                <a:cubicBezTo>
                  <a:pt x="6250418" y="3863479"/>
                  <a:pt x="6250660" y="3955243"/>
                  <a:pt x="6257357" y="3975474"/>
                </a:cubicBezTo>
                <a:cubicBezTo>
                  <a:pt x="6245091" y="4036737"/>
                  <a:pt x="6237535" y="4029237"/>
                  <a:pt x="6257889" y="4073155"/>
                </a:cubicBezTo>
                <a:cubicBezTo>
                  <a:pt x="6259272" y="4085906"/>
                  <a:pt x="6239882" y="4116397"/>
                  <a:pt x="6237441" y="4126638"/>
                </a:cubicBezTo>
                <a:lnTo>
                  <a:pt x="6245587" y="4172738"/>
                </a:lnTo>
                <a:lnTo>
                  <a:pt x="6235772" y="4176721"/>
                </a:lnTo>
                <a:lnTo>
                  <a:pt x="6233287" y="4195136"/>
                </a:lnTo>
                <a:lnTo>
                  <a:pt x="6234619" y="4280850"/>
                </a:lnTo>
                <a:cubicBezTo>
                  <a:pt x="6239453" y="4320763"/>
                  <a:pt x="6223309" y="4337596"/>
                  <a:pt x="6219318" y="4402526"/>
                </a:cubicBezTo>
                <a:cubicBezTo>
                  <a:pt x="6205466" y="4516209"/>
                  <a:pt x="6216183" y="4588729"/>
                  <a:pt x="6216810" y="4651172"/>
                </a:cubicBezTo>
                <a:cubicBezTo>
                  <a:pt x="6217673" y="4756959"/>
                  <a:pt x="6228654" y="4824005"/>
                  <a:pt x="6225945" y="4916779"/>
                </a:cubicBezTo>
                <a:cubicBezTo>
                  <a:pt x="6217032" y="4993010"/>
                  <a:pt x="6264271" y="4984591"/>
                  <a:pt x="6230174" y="5051379"/>
                </a:cubicBezTo>
                <a:cubicBezTo>
                  <a:pt x="6235713" y="5056951"/>
                  <a:pt x="6239420" y="5163714"/>
                  <a:pt x="6242600" y="5170879"/>
                </a:cubicBezTo>
                <a:lnTo>
                  <a:pt x="6235996" y="5216428"/>
                </a:lnTo>
                <a:lnTo>
                  <a:pt x="6214638" y="5285298"/>
                </a:lnTo>
                <a:cubicBezTo>
                  <a:pt x="6211392" y="5297492"/>
                  <a:pt x="6225576" y="5312063"/>
                  <a:pt x="6228432" y="5317696"/>
                </a:cubicBezTo>
                <a:lnTo>
                  <a:pt x="6246496" y="5398787"/>
                </a:lnTo>
                <a:lnTo>
                  <a:pt x="6244793" y="5399530"/>
                </a:lnTo>
                <a:lnTo>
                  <a:pt x="6241695" y="5406948"/>
                </a:lnTo>
                <a:lnTo>
                  <a:pt x="6267461" y="5499413"/>
                </a:lnTo>
                <a:cubicBezTo>
                  <a:pt x="6285387" y="5533848"/>
                  <a:pt x="6284888" y="5550029"/>
                  <a:pt x="6295987" y="5582659"/>
                </a:cubicBezTo>
                <a:cubicBezTo>
                  <a:pt x="6311253" y="5681724"/>
                  <a:pt x="6295439" y="5695558"/>
                  <a:pt x="6364803" y="5784263"/>
                </a:cubicBezTo>
                <a:cubicBezTo>
                  <a:pt x="6379348" y="5818651"/>
                  <a:pt x="6412475" y="5906802"/>
                  <a:pt x="6423050" y="5922637"/>
                </a:cubicBezTo>
                <a:cubicBezTo>
                  <a:pt x="6445210" y="5973612"/>
                  <a:pt x="6468179" y="6023873"/>
                  <a:pt x="6497767" y="6090108"/>
                </a:cubicBezTo>
                <a:cubicBezTo>
                  <a:pt x="6571895" y="6150548"/>
                  <a:pt x="6572491" y="6236583"/>
                  <a:pt x="6606710" y="6281543"/>
                </a:cubicBezTo>
                <a:cubicBezTo>
                  <a:pt x="6633675" y="6335892"/>
                  <a:pt x="6654357" y="6388782"/>
                  <a:pt x="6667540" y="6443715"/>
                </a:cubicBezTo>
                <a:cubicBezTo>
                  <a:pt x="6685192" y="6466826"/>
                  <a:pt x="6650500" y="6508701"/>
                  <a:pt x="6659722" y="6550105"/>
                </a:cubicBezTo>
                <a:cubicBezTo>
                  <a:pt x="6665926" y="6645044"/>
                  <a:pt x="6669126" y="6627536"/>
                  <a:pt x="6671805" y="6687397"/>
                </a:cubicBezTo>
                <a:cubicBezTo>
                  <a:pt x="6682671" y="6733683"/>
                  <a:pt x="6665210" y="6772117"/>
                  <a:pt x="6669658" y="6806602"/>
                </a:cubicBezTo>
                <a:cubicBezTo>
                  <a:pt x="6661174" y="6812658"/>
                  <a:pt x="6667097" y="6831470"/>
                  <a:pt x="6675783" y="6850325"/>
                </a:cubicBezTo>
                <a:lnTo>
                  <a:pt x="6679704" y="6858000"/>
                </a:lnTo>
                <a:lnTo>
                  <a:pt x="4532241" y="6858000"/>
                </a:lnTo>
                <a:lnTo>
                  <a:pt x="120859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4A54D1-70E4-85F3-B0A2-449C8F0AE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20465" y="2194102"/>
            <a:ext cx="4140013" cy="3908586"/>
          </a:xfrm>
        </p:spPr>
        <p:txBody>
          <a:bodyPr>
            <a:normAutofit/>
          </a:bodyPr>
          <a:lstStyle/>
          <a:p>
            <a:r>
              <a:rPr lang="en-US" sz="2000"/>
              <a:t>Thucydides, Plague of Athens (II, 47-54)</a:t>
            </a:r>
          </a:p>
          <a:p>
            <a:r>
              <a:rPr lang="en-US" sz="2000"/>
              <a:t>Hippocrates, Ancient Medicine </a:t>
            </a:r>
          </a:p>
          <a:p>
            <a:r>
              <a:rPr lang="en-US" sz="2000"/>
              <a:t>Hippocrates, Sacred Disease</a:t>
            </a:r>
          </a:p>
          <a:p>
            <a:endParaRPr lang="en-US" sz="20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8EFCC5-F9AC-DA73-1CDE-86F7EFBDCF6D}"/>
              </a:ext>
            </a:extLst>
          </p:cNvPr>
          <p:cNvSpPr txBox="1"/>
          <p:nvPr/>
        </p:nvSpPr>
        <p:spPr>
          <a:xfrm>
            <a:off x="9602830" y="6657945"/>
            <a:ext cx="2589170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3" tooltip="https://ancientimes.blogspot.com/2017/12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4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064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B60AB-0FEF-58BD-3D86-9036DE2A7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2025/26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635F3-9FE8-A371-86EC-27A72E8C45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Engagement with Medical School? (visit)</a:t>
            </a:r>
          </a:p>
          <a:p>
            <a:r>
              <a:rPr lang="en-US" dirty="0"/>
              <a:t>Online exchanges with students from Michigan (via Dr. Aileen Das’s module on ancient medicine)</a:t>
            </a:r>
          </a:p>
          <a:p>
            <a:r>
              <a:rPr lang="en-US" dirty="0"/>
              <a:t>Test simple remedies </a:t>
            </a:r>
          </a:p>
        </p:txBody>
      </p:sp>
    </p:spTree>
    <p:extLst>
      <p:ext uri="{BB962C8B-B14F-4D97-AF65-F5344CB8AC3E}">
        <p14:creationId xmlns:p14="http://schemas.microsoft.com/office/powerpoint/2010/main" val="882772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489</Words>
  <Application>Microsoft Macintosh PowerPoint</Application>
  <PresentationFormat>Widescreen</PresentationFormat>
  <Paragraphs>55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Baskerville</vt:lpstr>
      <vt:lpstr>Calibri</vt:lpstr>
      <vt:lpstr>Office Theme</vt:lpstr>
      <vt:lpstr>Ancient Medicine </vt:lpstr>
      <vt:lpstr>Ancient Medicine Module: basics</vt:lpstr>
      <vt:lpstr>Key questions</vt:lpstr>
      <vt:lpstr>provisional  syllabus</vt:lpstr>
      <vt:lpstr>Past essay questions (examples)</vt:lpstr>
      <vt:lpstr>PowerPoint Presentation</vt:lpstr>
      <vt:lpstr>Source criticism examples</vt:lpstr>
      <vt:lpstr>Greek option: texts</vt:lpstr>
      <vt:lpstr>2025/26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Petit, Caroline</dc:creator>
  <cp:lastModifiedBy>Petit, Caroline</cp:lastModifiedBy>
  <cp:revision>1</cp:revision>
  <dcterms:created xsi:type="dcterms:W3CDTF">2025-04-28T21:31:57Z</dcterms:created>
  <dcterms:modified xsi:type="dcterms:W3CDTF">2025-04-28T22:14:36Z</dcterms:modified>
</cp:coreProperties>
</file>