
<file path=[Content_Types].xml><?xml version="1.0" encoding="utf-8"?>
<Types xmlns="http://schemas.openxmlformats.org/package/2006/content-types">
  <Default Extension="jpeg" ContentType="image/jpeg"/>
  <Default Extension="jpg" ContentType="image/jpeg"/>
  <Default Extension="jpg!d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9" r:id="rId3"/>
    <p:sldId id="273" r:id="rId4"/>
    <p:sldId id="522" r:id="rId5"/>
    <p:sldId id="284" r:id="rId6"/>
    <p:sldId id="277" r:id="rId7"/>
    <p:sldId id="278" r:id="rId8"/>
    <p:sldId id="286" r:id="rId9"/>
    <p:sldId id="287" r:id="rId10"/>
    <p:sldId id="279" r:id="rId11"/>
    <p:sldId id="285" r:id="rId12"/>
    <p:sldId id="288" r:id="rId13"/>
    <p:sldId id="290" r:id="rId14"/>
    <p:sldId id="291" r:id="rId15"/>
    <p:sldId id="266" r:id="rId16"/>
    <p:sldId id="524" r:id="rId17"/>
    <p:sldId id="52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700"/>
  </p:normalViewPr>
  <p:slideViewPr>
    <p:cSldViewPr snapToGrid="0">
      <p:cViewPr varScale="1">
        <p:scale>
          <a:sx n="118" d="100"/>
          <a:sy n="118" d="100"/>
        </p:scale>
        <p:origin x="6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FD600C-2F36-42B7-9B48-59BEFD777E0B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1A564C5-AE08-4A2A-AD0E-969E0F170394}">
      <dgm:prSet/>
      <dgm:spPr/>
      <dgm:t>
        <a:bodyPr/>
        <a:lstStyle/>
        <a:p>
          <a:r>
            <a:rPr lang="en-US"/>
            <a:t>Attend lectures and seminars </a:t>
          </a:r>
        </a:p>
      </dgm:t>
    </dgm:pt>
    <dgm:pt modelId="{7A6B5361-C7F4-43C9-BD98-CFD2E645B95E}" type="parTrans" cxnId="{FC8E0B10-125D-4AD9-B0C7-764435838C88}">
      <dgm:prSet/>
      <dgm:spPr/>
      <dgm:t>
        <a:bodyPr/>
        <a:lstStyle/>
        <a:p>
          <a:endParaRPr lang="en-US"/>
        </a:p>
      </dgm:t>
    </dgm:pt>
    <dgm:pt modelId="{B2890C78-251F-4F16-90BD-12337D9FBA21}" type="sibTrans" cxnId="{FC8E0B10-125D-4AD9-B0C7-764435838C88}">
      <dgm:prSet/>
      <dgm:spPr/>
      <dgm:t>
        <a:bodyPr/>
        <a:lstStyle/>
        <a:p>
          <a:endParaRPr lang="en-US"/>
        </a:p>
      </dgm:t>
    </dgm:pt>
    <dgm:pt modelId="{6B039874-94A4-46B6-BE0E-69C8CA061650}">
      <dgm:prSet/>
      <dgm:spPr/>
      <dgm:t>
        <a:bodyPr/>
        <a:lstStyle/>
        <a:p>
          <a:r>
            <a:rPr lang="en-US"/>
            <a:t>Do the pre-reads (if required)</a:t>
          </a:r>
        </a:p>
      </dgm:t>
    </dgm:pt>
    <dgm:pt modelId="{CF83015A-3C90-406C-9ECB-D1AE395FD0BD}" type="parTrans" cxnId="{9D4DE6E7-8102-4827-BC5E-F67E17E509F0}">
      <dgm:prSet/>
      <dgm:spPr/>
      <dgm:t>
        <a:bodyPr/>
        <a:lstStyle/>
        <a:p>
          <a:endParaRPr lang="en-US"/>
        </a:p>
      </dgm:t>
    </dgm:pt>
    <dgm:pt modelId="{361D67C2-182D-449C-8B6C-5ADDBE4A3820}" type="sibTrans" cxnId="{9D4DE6E7-8102-4827-BC5E-F67E17E509F0}">
      <dgm:prSet/>
      <dgm:spPr/>
      <dgm:t>
        <a:bodyPr/>
        <a:lstStyle/>
        <a:p>
          <a:endParaRPr lang="en-US"/>
        </a:p>
      </dgm:t>
    </dgm:pt>
    <dgm:pt modelId="{4DC147A1-E958-4A43-BC55-8CD391DA08C9}">
      <dgm:prSet/>
      <dgm:spPr/>
      <dgm:t>
        <a:bodyPr/>
        <a:lstStyle/>
        <a:p>
          <a:r>
            <a:rPr lang="en-US" dirty="0"/>
            <a:t>Take part in site visits</a:t>
          </a:r>
        </a:p>
      </dgm:t>
    </dgm:pt>
    <dgm:pt modelId="{F3EE4C8D-8B07-4FC7-8F4F-22C09D3C08AF}" type="parTrans" cxnId="{18AB2099-35FD-45B5-9692-91FEF1117E7B}">
      <dgm:prSet/>
      <dgm:spPr/>
      <dgm:t>
        <a:bodyPr/>
        <a:lstStyle/>
        <a:p>
          <a:endParaRPr lang="en-US"/>
        </a:p>
      </dgm:t>
    </dgm:pt>
    <dgm:pt modelId="{04D8C7AD-0EDC-4A47-8276-407F744CF947}" type="sibTrans" cxnId="{18AB2099-35FD-45B5-9692-91FEF1117E7B}">
      <dgm:prSet/>
      <dgm:spPr/>
      <dgm:t>
        <a:bodyPr/>
        <a:lstStyle/>
        <a:p>
          <a:endParaRPr lang="en-US"/>
        </a:p>
      </dgm:t>
    </dgm:pt>
    <dgm:pt modelId="{56306103-DB3D-4A30-B801-38E64C61BC55}">
      <dgm:prSet/>
      <dgm:spPr/>
      <dgm:t>
        <a:bodyPr/>
        <a:lstStyle/>
        <a:p>
          <a:r>
            <a:rPr lang="en-US" dirty="0"/>
            <a:t>Engage in group activities and seminar discussions</a:t>
          </a:r>
        </a:p>
      </dgm:t>
    </dgm:pt>
    <dgm:pt modelId="{F528C38D-D294-4E3F-BBE8-144AF8865CD4}" type="parTrans" cxnId="{DB63405A-345C-448A-856D-C277EA63237D}">
      <dgm:prSet/>
      <dgm:spPr/>
      <dgm:t>
        <a:bodyPr/>
        <a:lstStyle/>
        <a:p>
          <a:endParaRPr lang="en-US"/>
        </a:p>
      </dgm:t>
    </dgm:pt>
    <dgm:pt modelId="{E8084FEF-CF1C-4DFE-A82F-6B3A8A637C58}" type="sibTrans" cxnId="{DB63405A-345C-448A-856D-C277EA63237D}">
      <dgm:prSet/>
      <dgm:spPr/>
      <dgm:t>
        <a:bodyPr/>
        <a:lstStyle/>
        <a:p>
          <a:endParaRPr lang="en-US"/>
        </a:p>
      </dgm:t>
    </dgm:pt>
    <dgm:pt modelId="{69E651EC-E872-4379-8400-936B0E2001CD}">
      <dgm:prSet/>
      <dgm:spPr/>
      <dgm:t>
        <a:bodyPr/>
        <a:lstStyle/>
        <a:p>
          <a:r>
            <a:rPr lang="en-US" dirty="0"/>
            <a:t>Journaling </a:t>
          </a:r>
        </a:p>
      </dgm:t>
    </dgm:pt>
    <dgm:pt modelId="{25BEF374-E591-40B5-94F8-578575B49669}" type="parTrans" cxnId="{FBAE64E1-C9CA-4445-8051-BD1BB02C2EDC}">
      <dgm:prSet/>
      <dgm:spPr/>
      <dgm:t>
        <a:bodyPr/>
        <a:lstStyle/>
        <a:p>
          <a:endParaRPr lang="en-US"/>
        </a:p>
      </dgm:t>
    </dgm:pt>
    <dgm:pt modelId="{21B5360A-1C10-404D-B31C-266E7D280256}" type="sibTrans" cxnId="{FBAE64E1-C9CA-4445-8051-BD1BB02C2EDC}">
      <dgm:prSet/>
      <dgm:spPr/>
      <dgm:t>
        <a:bodyPr/>
        <a:lstStyle/>
        <a:p>
          <a:endParaRPr lang="en-US"/>
        </a:p>
      </dgm:t>
    </dgm:pt>
    <dgm:pt modelId="{2B74F155-E6AD-6B47-9D0F-B897E970041B}" type="pres">
      <dgm:prSet presAssocID="{63FD600C-2F36-42B7-9B48-59BEFD777E0B}" presName="linear" presStyleCnt="0">
        <dgm:presLayoutVars>
          <dgm:animLvl val="lvl"/>
          <dgm:resizeHandles val="exact"/>
        </dgm:presLayoutVars>
      </dgm:prSet>
      <dgm:spPr/>
    </dgm:pt>
    <dgm:pt modelId="{A70AB265-192A-DF4B-9FB5-67AF55F8D583}" type="pres">
      <dgm:prSet presAssocID="{81A564C5-AE08-4A2A-AD0E-969E0F170394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F959FEDF-AAF4-7F49-85F0-A79A89692939}" type="pres">
      <dgm:prSet presAssocID="{B2890C78-251F-4F16-90BD-12337D9FBA21}" presName="spacer" presStyleCnt="0"/>
      <dgm:spPr/>
    </dgm:pt>
    <dgm:pt modelId="{B45440F4-EF89-A74A-B7E3-BDBE78E8DBCB}" type="pres">
      <dgm:prSet presAssocID="{6B039874-94A4-46B6-BE0E-69C8CA061650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6704429F-E4BD-9C4A-A541-174A9DCCDEE1}" type="pres">
      <dgm:prSet presAssocID="{361D67C2-182D-449C-8B6C-5ADDBE4A3820}" presName="spacer" presStyleCnt="0"/>
      <dgm:spPr/>
    </dgm:pt>
    <dgm:pt modelId="{EBB0B73C-8408-AB43-AB2F-D12B445AD67D}" type="pres">
      <dgm:prSet presAssocID="{4DC147A1-E958-4A43-BC55-8CD391DA08C9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E87EEB0F-CF82-1540-AA46-73E7B41C179B}" type="pres">
      <dgm:prSet presAssocID="{04D8C7AD-0EDC-4A47-8276-407F744CF947}" presName="spacer" presStyleCnt="0"/>
      <dgm:spPr/>
    </dgm:pt>
    <dgm:pt modelId="{F5C87C16-2122-EE41-9747-5CE9E304CB6A}" type="pres">
      <dgm:prSet presAssocID="{56306103-DB3D-4A30-B801-38E64C61BC55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6EB2C925-F3B3-4241-AEB8-753039DB3425}" type="pres">
      <dgm:prSet presAssocID="{E8084FEF-CF1C-4DFE-A82F-6B3A8A637C58}" presName="spacer" presStyleCnt="0"/>
      <dgm:spPr/>
    </dgm:pt>
    <dgm:pt modelId="{0555A1C9-F976-D24F-B31A-B62130E97B4E}" type="pres">
      <dgm:prSet presAssocID="{69E651EC-E872-4379-8400-936B0E2001CD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FC8E0B10-125D-4AD9-B0C7-764435838C88}" srcId="{63FD600C-2F36-42B7-9B48-59BEFD777E0B}" destId="{81A564C5-AE08-4A2A-AD0E-969E0F170394}" srcOrd="0" destOrd="0" parTransId="{7A6B5361-C7F4-43C9-BD98-CFD2E645B95E}" sibTransId="{B2890C78-251F-4F16-90BD-12337D9FBA21}"/>
    <dgm:cxn modelId="{AE764716-ED45-464C-82B1-473A8EDCD952}" type="presOf" srcId="{6B039874-94A4-46B6-BE0E-69C8CA061650}" destId="{B45440F4-EF89-A74A-B7E3-BDBE78E8DBCB}" srcOrd="0" destOrd="0" presId="urn:microsoft.com/office/officeart/2005/8/layout/vList2"/>
    <dgm:cxn modelId="{DB63405A-345C-448A-856D-C277EA63237D}" srcId="{63FD600C-2F36-42B7-9B48-59BEFD777E0B}" destId="{56306103-DB3D-4A30-B801-38E64C61BC55}" srcOrd="3" destOrd="0" parTransId="{F528C38D-D294-4E3F-BBE8-144AF8865CD4}" sibTransId="{E8084FEF-CF1C-4DFE-A82F-6B3A8A637C58}"/>
    <dgm:cxn modelId="{E45F5A60-AEBB-B64F-9538-03EA92FDC5A4}" type="presOf" srcId="{56306103-DB3D-4A30-B801-38E64C61BC55}" destId="{F5C87C16-2122-EE41-9747-5CE9E304CB6A}" srcOrd="0" destOrd="0" presId="urn:microsoft.com/office/officeart/2005/8/layout/vList2"/>
    <dgm:cxn modelId="{92FA5783-5C4F-314C-8B51-21CA6E667AE4}" type="presOf" srcId="{63FD600C-2F36-42B7-9B48-59BEFD777E0B}" destId="{2B74F155-E6AD-6B47-9D0F-B897E970041B}" srcOrd="0" destOrd="0" presId="urn:microsoft.com/office/officeart/2005/8/layout/vList2"/>
    <dgm:cxn modelId="{18AB2099-35FD-45B5-9692-91FEF1117E7B}" srcId="{63FD600C-2F36-42B7-9B48-59BEFD777E0B}" destId="{4DC147A1-E958-4A43-BC55-8CD391DA08C9}" srcOrd="2" destOrd="0" parTransId="{F3EE4C8D-8B07-4FC7-8F4F-22C09D3C08AF}" sibTransId="{04D8C7AD-0EDC-4A47-8276-407F744CF947}"/>
    <dgm:cxn modelId="{150F1F9E-6971-E742-B976-149E1BDEEEE4}" type="presOf" srcId="{69E651EC-E872-4379-8400-936B0E2001CD}" destId="{0555A1C9-F976-D24F-B31A-B62130E97B4E}" srcOrd="0" destOrd="0" presId="urn:microsoft.com/office/officeart/2005/8/layout/vList2"/>
    <dgm:cxn modelId="{FBAE64E1-C9CA-4445-8051-BD1BB02C2EDC}" srcId="{63FD600C-2F36-42B7-9B48-59BEFD777E0B}" destId="{69E651EC-E872-4379-8400-936B0E2001CD}" srcOrd="4" destOrd="0" parTransId="{25BEF374-E591-40B5-94F8-578575B49669}" sibTransId="{21B5360A-1C10-404D-B31C-266E7D280256}"/>
    <dgm:cxn modelId="{9D4DE6E7-8102-4827-BC5E-F67E17E509F0}" srcId="{63FD600C-2F36-42B7-9B48-59BEFD777E0B}" destId="{6B039874-94A4-46B6-BE0E-69C8CA061650}" srcOrd="1" destOrd="0" parTransId="{CF83015A-3C90-406C-9ECB-D1AE395FD0BD}" sibTransId="{361D67C2-182D-449C-8B6C-5ADDBE4A3820}"/>
    <dgm:cxn modelId="{7DDC26ED-95EF-0A48-A610-417DEF1533B2}" type="presOf" srcId="{81A564C5-AE08-4A2A-AD0E-969E0F170394}" destId="{A70AB265-192A-DF4B-9FB5-67AF55F8D583}" srcOrd="0" destOrd="0" presId="urn:microsoft.com/office/officeart/2005/8/layout/vList2"/>
    <dgm:cxn modelId="{75A2ACF4-E4A2-A642-A3D3-8E4C07C66B98}" type="presOf" srcId="{4DC147A1-E958-4A43-BC55-8CD391DA08C9}" destId="{EBB0B73C-8408-AB43-AB2F-D12B445AD67D}" srcOrd="0" destOrd="0" presId="urn:microsoft.com/office/officeart/2005/8/layout/vList2"/>
    <dgm:cxn modelId="{3ADC4F92-3198-2244-9CF7-49C07D449F35}" type="presParOf" srcId="{2B74F155-E6AD-6B47-9D0F-B897E970041B}" destId="{A70AB265-192A-DF4B-9FB5-67AF55F8D583}" srcOrd="0" destOrd="0" presId="urn:microsoft.com/office/officeart/2005/8/layout/vList2"/>
    <dgm:cxn modelId="{C78B7A18-518A-3A4B-9633-507333294E38}" type="presParOf" srcId="{2B74F155-E6AD-6B47-9D0F-B897E970041B}" destId="{F959FEDF-AAF4-7F49-85F0-A79A89692939}" srcOrd="1" destOrd="0" presId="urn:microsoft.com/office/officeart/2005/8/layout/vList2"/>
    <dgm:cxn modelId="{5953FBB2-36B0-2247-98AD-81C27B2249D9}" type="presParOf" srcId="{2B74F155-E6AD-6B47-9D0F-B897E970041B}" destId="{B45440F4-EF89-A74A-B7E3-BDBE78E8DBCB}" srcOrd="2" destOrd="0" presId="urn:microsoft.com/office/officeart/2005/8/layout/vList2"/>
    <dgm:cxn modelId="{D1575498-8109-CA46-A340-7B55F9BB5F74}" type="presParOf" srcId="{2B74F155-E6AD-6B47-9D0F-B897E970041B}" destId="{6704429F-E4BD-9C4A-A541-174A9DCCDEE1}" srcOrd="3" destOrd="0" presId="urn:microsoft.com/office/officeart/2005/8/layout/vList2"/>
    <dgm:cxn modelId="{5F512A8D-EC38-864B-8AC7-6EE92B6CB855}" type="presParOf" srcId="{2B74F155-E6AD-6B47-9D0F-B897E970041B}" destId="{EBB0B73C-8408-AB43-AB2F-D12B445AD67D}" srcOrd="4" destOrd="0" presId="urn:microsoft.com/office/officeart/2005/8/layout/vList2"/>
    <dgm:cxn modelId="{1CB562EA-81FA-1D49-AE42-1F3A57DD8749}" type="presParOf" srcId="{2B74F155-E6AD-6B47-9D0F-B897E970041B}" destId="{E87EEB0F-CF82-1540-AA46-73E7B41C179B}" srcOrd="5" destOrd="0" presId="urn:microsoft.com/office/officeart/2005/8/layout/vList2"/>
    <dgm:cxn modelId="{12FAC607-6571-9949-8A96-7BB78F59FFE5}" type="presParOf" srcId="{2B74F155-E6AD-6B47-9D0F-B897E970041B}" destId="{F5C87C16-2122-EE41-9747-5CE9E304CB6A}" srcOrd="6" destOrd="0" presId="urn:microsoft.com/office/officeart/2005/8/layout/vList2"/>
    <dgm:cxn modelId="{BCC787DB-49E0-6842-BEAA-8417E5A35769}" type="presParOf" srcId="{2B74F155-E6AD-6B47-9D0F-B897E970041B}" destId="{6EB2C925-F3B3-4241-AEB8-753039DB3425}" srcOrd="7" destOrd="0" presId="urn:microsoft.com/office/officeart/2005/8/layout/vList2"/>
    <dgm:cxn modelId="{81372848-81E6-F94F-96A6-E13C71062FBC}" type="presParOf" srcId="{2B74F155-E6AD-6B47-9D0F-B897E970041B}" destId="{0555A1C9-F976-D24F-B31A-B62130E97B4E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0AB265-192A-DF4B-9FB5-67AF55F8D583}">
      <dsp:nvSpPr>
        <dsp:cNvPr id="0" name=""/>
        <dsp:cNvSpPr/>
      </dsp:nvSpPr>
      <dsp:spPr>
        <a:xfrm>
          <a:off x="0" y="100137"/>
          <a:ext cx="6666833" cy="99312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Attend lectures and seminars </a:t>
          </a:r>
        </a:p>
      </dsp:txBody>
      <dsp:txXfrm>
        <a:off x="48481" y="148618"/>
        <a:ext cx="6569871" cy="896166"/>
      </dsp:txXfrm>
    </dsp:sp>
    <dsp:sp modelId="{B45440F4-EF89-A74A-B7E3-BDBE78E8DBCB}">
      <dsp:nvSpPr>
        <dsp:cNvPr id="0" name=""/>
        <dsp:cNvSpPr/>
      </dsp:nvSpPr>
      <dsp:spPr>
        <a:xfrm>
          <a:off x="0" y="1165266"/>
          <a:ext cx="6666833" cy="993128"/>
        </a:xfrm>
        <a:prstGeom prst="roundRect">
          <a:avLst/>
        </a:prstGeom>
        <a:gradFill rotWithShape="0">
          <a:gsLst>
            <a:gs pos="0">
              <a:schemeClr val="accent5">
                <a:hueOff val="-1689636"/>
                <a:satOff val="-4355"/>
                <a:lumOff val="-294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689636"/>
                <a:satOff val="-4355"/>
                <a:lumOff val="-294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689636"/>
                <a:satOff val="-4355"/>
                <a:lumOff val="-294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Do the pre-reads (if required)</a:t>
          </a:r>
        </a:p>
      </dsp:txBody>
      <dsp:txXfrm>
        <a:off x="48481" y="1213747"/>
        <a:ext cx="6569871" cy="896166"/>
      </dsp:txXfrm>
    </dsp:sp>
    <dsp:sp modelId="{EBB0B73C-8408-AB43-AB2F-D12B445AD67D}">
      <dsp:nvSpPr>
        <dsp:cNvPr id="0" name=""/>
        <dsp:cNvSpPr/>
      </dsp:nvSpPr>
      <dsp:spPr>
        <a:xfrm>
          <a:off x="0" y="2230395"/>
          <a:ext cx="6666833" cy="993128"/>
        </a:xfrm>
        <a:prstGeom prst="roundRect">
          <a:avLst/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Take part in site visits</a:t>
          </a:r>
        </a:p>
      </dsp:txBody>
      <dsp:txXfrm>
        <a:off x="48481" y="2278876"/>
        <a:ext cx="6569871" cy="896166"/>
      </dsp:txXfrm>
    </dsp:sp>
    <dsp:sp modelId="{F5C87C16-2122-EE41-9747-5CE9E304CB6A}">
      <dsp:nvSpPr>
        <dsp:cNvPr id="0" name=""/>
        <dsp:cNvSpPr/>
      </dsp:nvSpPr>
      <dsp:spPr>
        <a:xfrm>
          <a:off x="0" y="3295524"/>
          <a:ext cx="6666833" cy="993128"/>
        </a:xfrm>
        <a:prstGeom prst="roundRect">
          <a:avLst/>
        </a:prstGeom>
        <a:gradFill rotWithShape="0">
          <a:gsLst>
            <a:gs pos="0">
              <a:schemeClr val="accent5">
                <a:hueOff val="-5068907"/>
                <a:satOff val="-13064"/>
                <a:lumOff val="-882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068907"/>
                <a:satOff val="-13064"/>
                <a:lumOff val="-882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068907"/>
                <a:satOff val="-13064"/>
                <a:lumOff val="-882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Engage in group activities and seminar discussions</a:t>
          </a:r>
        </a:p>
      </dsp:txBody>
      <dsp:txXfrm>
        <a:off x="48481" y="3344005"/>
        <a:ext cx="6569871" cy="896166"/>
      </dsp:txXfrm>
    </dsp:sp>
    <dsp:sp modelId="{0555A1C9-F976-D24F-B31A-B62130E97B4E}">
      <dsp:nvSpPr>
        <dsp:cNvPr id="0" name=""/>
        <dsp:cNvSpPr/>
      </dsp:nvSpPr>
      <dsp:spPr>
        <a:xfrm>
          <a:off x="0" y="4360653"/>
          <a:ext cx="6666833" cy="993128"/>
        </a:xfrm>
        <a:prstGeom prst="round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Journaling </a:t>
          </a:r>
        </a:p>
      </dsp:txBody>
      <dsp:txXfrm>
        <a:off x="48481" y="4409134"/>
        <a:ext cx="6569871" cy="8961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D2567-07A3-C3A3-6BA4-27CE50251B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4A135B-4458-F38B-DC4E-5507175585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D69504-17D5-9610-3B26-06CC5B901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6D57-0D14-D74F-9BDE-0A33D9A9F2AB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810E2B-9FB5-8125-7B79-E026EE93A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BE7446-1F50-81F6-1B39-8735BBCAA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328B3-81C8-7E43-BBFF-108A1E5AA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970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74290-5506-8877-9C12-B7D9CE5F7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B921CF-E423-C91B-5E88-35275103AD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0C7509-9F59-CD63-4505-8EDDF7EE7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6D57-0D14-D74F-9BDE-0A33D9A9F2AB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89F10-FBFE-A623-945E-DF4F153D7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8FC7F-DC58-B38E-6A9E-23AA4820B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328B3-81C8-7E43-BBFF-108A1E5AA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57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94002E-C1A7-2901-3049-510260F58A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1DD286-A549-6B3A-C446-D1D05BA0E9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5E3822-6ECA-3D75-9615-1BEC8623A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6D57-0D14-D74F-9BDE-0A33D9A9F2AB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9DAE84-A54A-6A2C-8343-C76A48BBB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3440F4-8F35-0821-E7D3-A724799A0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328B3-81C8-7E43-BBFF-108A1E5AA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554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D793-44E3-835E-890F-D19C65E4D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C7C92-445A-DD1F-7065-B7387B3768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8D1AA-8AF0-41FA-BFB2-8AD162311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6D57-0D14-D74F-9BDE-0A33D9A9F2AB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33DAD-97B0-4626-8589-B08A9CEF3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AAFDB0-7999-3688-D451-177EFD034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328B3-81C8-7E43-BBFF-108A1E5AA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039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010E9-23D5-2E59-76C9-D0A3B4A3C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660BC3-CE56-12C0-7E69-1DD4518EE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1B488-6219-B3BF-4E42-100846C2A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6D57-0D14-D74F-9BDE-0A33D9A9F2AB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DB62DE-5F67-FDE5-BF31-1F4A63813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D79AAF-0A9E-42BC-C1F8-EFA4A3C8B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328B3-81C8-7E43-BBFF-108A1E5AA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788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1930D-E176-3832-216A-DDC3855CD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72AD3-7EE8-559E-5C12-C6549998FC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FD17F8-91ED-1B6D-4DD7-693442091E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4DB03B-A031-C057-ED56-613E35D87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6D57-0D14-D74F-9BDE-0A33D9A9F2AB}" type="datetimeFigureOut">
              <a:rPr lang="en-US" smtClean="0"/>
              <a:t>6/18/24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69CFA3-1BE3-0ED0-B429-951A24817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60FD5-0924-F160-F712-6E9D5B8D7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328B3-81C8-7E43-BBFF-108A1E5AA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068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6AC12-CBF7-67FF-952E-6023EB6F3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82C24D-AA82-DBD4-5C2A-C0F20FF140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949558-AC8A-407C-9E4B-0D8805D835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196195-D786-4422-DB29-84670F43C8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E08F60-5D8A-2106-2D18-86512136A2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918289-E3DF-CD24-DA81-82DAC4941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6D57-0D14-D74F-9BDE-0A33D9A9F2AB}" type="datetimeFigureOut">
              <a:rPr lang="en-US" smtClean="0"/>
              <a:t>6/18/24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8AD2E8-0D42-6EA3-0E9B-510AF1724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B0C8484-B73B-9EB1-5C57-5BCCDEEC5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328B3-81C8-7E43-BBFF-108A1E5AA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654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DF6A2-A23C-8D19-B397-A0E2B15AE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4579DA-41E2-0DF5-D613-C5F3FD2C5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6D57-0D14-D74F-9BDE-0A33D9A9F2AB}" type="datetimeFigureOut">
              <a:rPr lang="en-US" smtClean="0"/>
              <a:t>6/18/24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F6B4E-D9C1-60E5-C7A5-0B5EE0264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3E2EDD-41C3-F807-672D-B94B105BE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328B3-81C8-7E43-BBFF-108A1E5AA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608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543A27-EFD7-351D-230D-498958313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6D57-0D14-D74F-9BDE-0A33D9A9F2AB}" type="datetimeFigureOut">
              <a:rPr lang="en-US" smtClean="0"/>
              <a:t>6/18/24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709F17-B60F-FCE1-16FD-1A4CD3B9C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4C03FC-EDE2-125F-0C42-0B711BF1C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328B3-81C8-7E43-BBFF-108A1E5AA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181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39EC7-4C83-AF23-A87B-A8B118F15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E3A9C2-BCF4-31BA-4713-3B52D7654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45B3BF-66CA-5E5A-D23F-7C10452B2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BEBBAF-6009-338F-6C82-D89BA851B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6D57-0D14-D74F-9BDE-0A33D9A9F2AB}" type="datetimeFigureOut">
              <a:rPr lang="en-US" smtClean="0"/>
              <a:t>6/18/24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4A4D6B-117A-1C7A-AFCC-239CA97F6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7CA795-0138-E4A1-E761-9CAF43C24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328B3-81C8-7E43-BBFF-108A1E5AA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420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54791-BAF3-B7D6-0CDF-CE999972A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DA8B8B-A182-8ED3-5774-9621D252CD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87885-9DC7-BA0F-4E77-0F6C73617C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2974A3-665D-BF5B-7331-E88E592D2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6D57-0D14-D74F-9BDE-0A33D9A9F2AB}" type="datetimeFigureOut">
              <a:rPr lang="en-US" smtClean="0"/>
              <a:t>6/18/24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3EC0C3-7437-E03C-19C1-473C20940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206DF8-81AE-54D1-B9A1-93B21ECE5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328B3-81C8-7E43-BBFF-108A1E5AA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25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69B42D-513A-4199-223A-5816C8CC1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03E2CF-8C8E-853D-EFA9-7B8AE64179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373151-A75B-AC49-AF08-2656CE0A3F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36D57-0D14-D74F-9BDE-0A33D9A9F2AB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71564-1731-D735-F21B-0E01393F49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945BE-CD4C-9A6E-61AB-2603D67954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328B3-81C8-7E43-BBFF-108A1E5AA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027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potomo/4253840194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sa/3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gijlmar/44241891602" TargetMode="Externa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sa/3.0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!d"/><Relationship Id="rId2" Type="http://schemas.openxmlformats.org/officeDocument/2006/relationships/hyperlink" Target="https://warwick.ac.uk/fac/arts/classics/intranets/student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xhere.com/en/photo/120148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moiseyev/2600601628/" TargetMode="Externa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sa/3.0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cda.ve.it/en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arwick.ac.uk/services/studentopportunity/studentmobility/studyabroad/opportunities/short-term/wiisp/modules/health-and-environment-antiquity-to-venice/#course-tab-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venezia-emilia.blogspot.com/2010/07/la-chiesa-del-redentore.html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nd/3.0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-nc-nd/3.0/" TargetMode="External"/><Relationship Id="rId3" Type="http://schemas.openxmlformats.org/officeDocument/2006/relationships/hyperlink" Target="https://viajarconelarte.blogspot.com/2014/04/la-basilica-de-la-assunta-y-su-entorno.html" TargetMode="External"/><Relationship Id="rId7" Type="http://schemas.openxmlformats.org/officeDocument/2006/relationships/hyperlink" Target="https://creativecommons.org/licenses/by-nc/3.0/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s://www.flickr.com/photos/proimos/3411164972/" TargetMode="Externa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horitzons_inesperats/543086521/" TargetMode="External"/><Relationship Id="rId7" Type="http://schemas.openxmlformats.org/officeDocument/2006/relationships/hyperlink" Target="https://creativecommons.org/licenses/by-nc-sa/3.0/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s://piahs.copernicus.org/articles/382/345/2020/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Low angle view of a beach&#10;&#10;Description automatically generated">
            <a:extLst>
              <a:ext uri="{FF2B5EF4-FFF2-40B4-BE49-F238E27FC236}">
                <a16:creationId xmlns:a16="http://schemas.microsoft.com/office/drawing/2014/main" id="{31741DC3-3A44-4A5D-9C62-DF8555E5F5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5730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993F81-E5A0-4D41-6973-B97D180671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5200" dirty="0">
                <a:solidFill>
                  <a:srgbClr val="FFFFFF"/>
                </a:solidFill>
              </a:rPr>
              <a:t>NEW WIISP module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4F1615-14D5-A70F-3F49-70C80FEB24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r>
              <a:rPr lang="en-US" sz="2200" dirty="0">
                <a:solidFill>
                  <a:srgbClr val="FFFFFF"/>
                </a:solidFill>
              </a:rPr>
              <a:t>Intensive, residential module in Venice</a:t>
            </a:r>
          </a:p>
          <a:p>
            <a:endParaRPr lang="en-US" sz="2200" dirty="0">
              <a:solidFill>
                <a:srgbClr val="FFFFFF"/>
              </a:solidFill>
            </a:endParaRPr>
          </a:p>
          <a:p>
            <a:r>
              <a:rPr lang="en-US" sz="2800" dirty="0">
                <a:solidFill>
                  <a:srgbClr val="FFFFFF"/>
                </a:solidFill>
              </a:rPr>
              <a:t>Health and the Environment from Antiquity to </a:t>
            </a:r>
            <a:r>
              <a:rPr lang="en-US" sz="2800">
                <a:solidFill>
                  <a:srgbClr val="FFFFFF"/>
                </a:solidFill>
              </a:rPr>
              <a:t>Renaissance Venice</a:t>
            </a:r>
          </a:p>
          <a:p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01253D-9898-6F04-7104-D8938D1D19C6}"/>
              </a:ext>
            </a:extLst>
          </p:cNvPr>
          <p:cNvSpPr txBox="1"/>
          <p:nvPr/>
        </p:nvSpPr>
        <p:spPr>
          <a:xfrm>
            <a:off x="9748861" y="6657945"/>
            <a:ext cx="2440091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3" tooltip="https://www.flickr.com/photos/potomo/4253840194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4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760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3A930249-8242-4E2B-AF17-C018264883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5BDD999-C5E1-4B3E-A710-768673819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Content Placeholder 4" descr="An aerial view of a city&#10;&#10;Description automatically generated">
            <a:extLst>
              <a:ext uri="{FF2B5EF4-FFF2-40B4-BE49-F238E27FC236}">
                <a16:creationId xmlns:a16="http://schemas.microsoft.com/office/drawing/2014/main" id="{D4E03948-79AA-182E-A9A7-36386330CD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alphaModFix amt="60000"/>
          </a:blip>
          <a:srcRect t="11792" r="-1" b="10340"/>
          <a:stretch/>
        </p:blipFill>
        <p:spPr>
          <a:xfrm>
            <a:off x="-4084" y="10"/>
            <a:ext cx="6099050" cy="6857990"/>
          </a:xfrm>
          <a:prstGeom prst="rect">
            <a:avLst/>
          </a:prstGeom>
        </p:spPr>
      </p:pic>
      <p:pic>
        <p:nvPicPr>
          <p:cNvPr id="7" name="Picture 6" descr="A circular staircase with a chair in the middle&#10;&#10;Description automatically generated">
            <a:extLst>
              <a:ext uri="{FF2B5EF4-FFF2-40B4-BE49-F238E27FC236}">
                <a16:creationId xmlns:a16="http://schemas.microsoft.com/office/drawing/2014/main" id="{2D1A9317-B715-12B3-A436-CF894A4BE2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60000"/>
          </a:blip>
          <a:srcRect l="10268" r="855"/>
          <a:stretch/>
        </p:blipFill>
        <p:spPr>
          <a:xfrm>
            <a:off x="6096844" y="10"/>
            <a:ext cx="6095156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84CEE58-BF55-BE08-9814-B7C2A1470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1" y="1122363"/>
            <a:ext cx="9795637" cy="221588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dirty="0">
                <a:solidFill>
                  <a:srgbClr val="FFFFFF"/>
                </a:solidFill>
              </a:rPr>
              <a:t>University of Padua</a:t>
            </a:r>
            <a:br>
              <a:rPr lang="en-US" sz="5200" dirty="0">
                <a:solidFill>
                  <a:srgbClr val="FFFFFF"/>
                </a:solidFill>
              </a:rPr>
            </a:br>
            <a:r>
              <a:rPr lang="en-US" sz="5200" dirty="0">
                <a:solidFill>
                  <a:srgbClr val="FFFFFF"/>
                </a:solidFill>
              </a:rPr>
              <a:t>(today)</a:t>
            </a:r>
            <a:endParaRPr lang="en-US" sz="52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94763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76EB2C-F09F-E18B-D29F-F7A42A105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0" y="762001"/>
            <a:ext cx="5334197" cy="1708242"/>
          </a:xfrm>
        </p:spPr>
        <p:txBody>
          <a:bodyPr anchor="ctr">
            <a:normAutofit/>
          </a:bodyPr>
          <a:lstStyle/>
          <a:p>
            <a:r>
              <a:rPr lang="en-US" sz="4000"/>
              <a:t>Self-guided (optional) walks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A91A3-71F3-61A2-8E21-436E12805A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0" y="2470244"/>
            <a:ext cx="5334197" cy="37698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 dirty="0"/>
              <a:t>Option to walk and discover on your own and reflect, or explore in small groups: 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Death and mourning in Venice (cemeteries: San Michele; Jewish cemetery, Lido)</a:t>
            </a:r>
          </a:p>
          <a:p>
            <a:r>
              <a:rPr lang="en-US" sz="2000" dirty="0"/>
              <a:t>The consequences of the plague of 1575 in Venetian art and architecture (Salute; </a:t>
            </a:r>
            <a:r>
              <a:rPr lang="en-US" sz="2000" dirty="0" err="1"/>
              <a:t>Redentore</a:t>
            </a:r>
            <a:r>
              <a:rPr lang="en-US" sz="2000" dirty="0"/>
              <a:t>, Giudecca;…)</a:t>
            </a:r>
          </a:p>
          <a:p>
            <a:r>
              <a:rPr lang="en-US" sz="2000" dirty="0"/>
              <a:t>Earth and water: The Venetian lagoon as a changing environment</a:t>
            </a:r>
          </a:p>
          <a:p>
            <a:endParaRPr lang="en-US" sz="2000" dirty="0"/>
          </a:p>
        </p:txBody>
      </p:sp>
      <p:pic>
        <p:nvPicPr>
          <p:cNvPr id="12" name="Picture 11" descr="A building with a wall and trees in the background&#10;&#10;Description automatically generated">
            <a:extLst>
              <a:ext uri="{FF2B5EF4-FFF2-40B4-BE49-F238E27FC236}">
                <a16:creationId xmlns:a16="http://schemas.microsoft.com/office/drawing/2014/main" id="{1ACB69CB-694A-5925-9FC6-003E89C9FA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7763" r="23993" b="-1"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46012E4-4A29-039B-4B5B-2C224A2F362D}"/>
              </a:ext>
            </a:extLst>
          </p:cNvPr>
          <p:cNvSpPr txBox="1"/>
          <p:nvPr/>
        </p:nvSpPr>
        <p:spPr>
          <a:xfrm>
            <a:off x="9751910" y="6657945"/>
            <a:ext cx="2440091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3" tooltip="https://www.flickr.com/photos/gijlmar/4424189160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4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1495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E41E72-248A-B892-63F2-39BD15748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What you should expect to do in Venice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590C2BF-2485-E374-6AC3-7B36F47E39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165642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8802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7FA435-FFE3-8B88-BBA7-A984BD837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7" y="502020"/>
            <a:ext cx="5323715" cy="1642970"/>
          </a:xfrm>
        </p:spPr>
        <p:txBody>
          <a:bodyPr anchor="b">
            <a:normAutofit/>
          </a:bodyPr>
          <a:lstStyle/>
          <a:p>
            <a:r>
              <a:rPr lang="en-US" sz="4000" dirty="0"/>
              <a:t>Assessment</a:t>
            </a:r>
            <a:br>
              <a:rPr lang="en-US" sz="4000" dirty="0"/>
            </a:br>
            <a:r>
              <a:rPr lang="en-US" sz="4000" dirty="0"/>
              <a:t>(for-credit option)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7DB37-23BE-251E-6EED-5FFDC1592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923" y="2405894"/>
            <a:ext cx="5442741" cy="4081992"/>
          </a:xfrm>
        </p:spPr>
        <p:txBody>
          <a:bodyPr anchor="t">
            <a:normAutofit lnSpcReduction="10000"/>
          </a:bodyPr>
          <a:lstStyle/>
          <a:p>
            <a:r>
              <a:rPr lang="en-US" sz="2000" dirty="0"/>
              <a:t>Essay (due in September 2024): 4000 words (60%)</a:t>
            </a:r>
          </a:p>
          <a:p>
            <a:r>
              <a:rPr lang="en-US" sz="2000" dirty="0"/>
              <a:t>Poster (following group work on site): individually marked 40% (also autumn 2024, FAB)</a:t>
            </a:r>
          </a:p>
          <a:p>
            <a:endParaRPr lang="en-US" sz="2000" dirty="0"/>
          </a:p>
          <a:p>
            <a:r>
              <a:rPr lang="en-US" sz="2000" dirty="0"/>
              <a:t>Rules, guidance, style? See the Classics UG handbook: </a:t>
            </a:r>
          </a:p>
          <a:p>
            <a:pPr marL="0" indent="0">
              <a:buNone/>
            </a:pPr>
            <a:r>
              <a:rPr lang="en-US" sz="2000" dirty="0">
                <a:hlinkClick r:id="rId2"/>
              </a:rPr>
              <a:t>https://warwick.ac.uk/fac/arts/classics/intranets/students/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i="1" dirty="0"/>
              <a:t>Extensions to be managed by the Classics department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A notebook and a pencil on a map&#10;&#10;Description automatically generated">
            <a:extLst>
              <a:ext uri="{FF2B5EF4-FFF2-40B4-BE49-F238E27FC236}">
                <a16:creationId xmlns:a16="http://schemas.microsoft.com/office/drawing/2014/main" id="{032F3758-43F5-9FFF-4518-8BF0C54B15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075967" y="1880998"/>
            <a:ext cx="4170530" cy="3127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845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76311-8D6B-9DB7-FB56-32CA5B50F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3" y="3752849"/>
            <a:ext cx="3290887" cy="2452687"/>
          </a:xfrm>
        </p:spPr>
        <p:txBody>
          <a:bodyPr anchor="ctr">
            <a:normAutofit/>
          </a:bodyPr>
          <a:lstStyle/>
          <a:p>
            <a:r>
              <a:rPr lang="en-US" sz="3600"/>
              <a:t>In your own time…</a:t>
            </a:r>
          </a:p>
        </p:txBody>
      </p:sp>
      <p:pic>
        <p:nvPicPr>
          <p:cNvPr id="5" name="Picture 4" descr="A beach with umbrellas and chairs&#10;&#10;Description automatically generated">
            <a:extLst>
              <a:ext uri="{FF2B5EF4-FFF2-40B4-BE49-F238E27FC236}">
                <a16:creationId xmlns:a16="http://schemas.microsoft.com/office/drawing/2014/main" id="{D6D81576-F376-86A1-9486-E7CA7A23BE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56366"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84EB48-4958-BE24-0280-2D3F70F207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3982" y="3752850"/>
            <a:ext cx="7485413" cy="2452687"/>
          </a:xfrm>
        </p:spPr>
        <p:txBody>
          <a:bodyPr anchor="ctr">
            <a:normAutofit/>
          </a:bodyPr>
          <a:lstStyle/>
          <a:p>
            <a:r>
              <a:rPr lang="en-US" sz="1800" dirty="0"/>
              <a:t>Suggested site visits: palazzo </a:t>
            </a:r>
            <a:r>
              <a:rPr lang="en-US" sz="1800" dirty="0" err="1"/>
              <a:t>ducale</a:t>
            </a:r>
            <a:r>
              <a:rPr lang="en-US" sz="1800" dirty="0"/>
              <a:t>, Accademia, …</a:t>
            </a:r>
          </a:p>
          <a:p>
            <a:r>
              <a:rPr lang="en-US" sz="1800" dirty="0"/>
              <a:t>Biennale </a:t>
            </a:r>
          </a:p>
          <a:p>
            <a:r>
              <a:rPr lang="en-US" sz="1800" dirty="0"/>
              <a:t>Islands: Lido (and beaches: </a:t>
            </a:r>
            <a:r>
              <a:rPr lang="en-US" sz="1800" dirty="0" err="1"/>
              <a:t>Alberoni</a:t>
            </a:r>
            <a:r>
              <a:rPr lang="en-US" sz="1800" dirty="0"/>
              <a:t>, where </a:t>
            </a:r>
            <a:r>
              <a:rPr lang="en-US" sz="1800" i="1" dirty="0"/>
              <a:t>Death in Venice </a:t>
            </a:r>
            <a:r>
              <a:rPr lang="en-US" sz="1800" dirty="0"/>
              <a:t>was shot)</a:t>
            </a:r>
          </a:p>
          <a:p>
            <a:r>
              <a:rPr lang="en-US" sz="1800" dirty="0"/>
              <a:t>Islands: Murano, Burano, San Lazzaro </a:t>
            </a:r>
            <a:r>
              <a:rPr lang="en-US" sz="1800" dirty="0" err="1"/>
              <a:t>degli</a:t>
            </a:r>
            <a:r>
              <a:rPr lang="en-US" sz="1800" dirty="0"/>
              <a:t> </a:t>
            </a:r>
            <a:r>
              <a:rPr lang="en-US" sz="1800" dirty="0" err="1"/>
              <a:t>Armeni</a:t>
            </a:r>
            <a:r>
              <a:rPr lang="en-US" sz="1800" dirty="0"/>
              <a:t>….</a:t>
            </a:r>
          </a:p>
          <a:p>
            <a:r>
              <a:rPr lang="en-US" sz="1800" dirty="0"/>
              <a:t>Walking Venice (also by night)</a:t>
            </a:r>
          </a:p>
          <a:p>
            <a:r>
              <a:rPr lang="en-US" sz="1800" dirty="0"/>
              <a:t>Take a traghetto across the Canal Grande (cheaper than a gondola…)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A09E39-0721-AEB6-38A4-3FD93672C2F8}"/>
              </a:ext>
            </a:extLst>
          </p:cNvPr>
          <p:cNvSpPr txBox="1"/>
          <p:nvPr/>
        </p:nvSpPr>
        <p:spPr>
          <a:xfrm>
            <a:off x="9751909" y="6657945"/>
            <a:ext cx="2440091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3" tooltip="https://www.flickr.com/photos/moiseyev/2600601628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4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6796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5129B-E752-707A-540D-8DC17F105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640080"/>
            <a:ext cx="3282696" cy="52578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Logistics III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55511F-EC7D-81FD-F693-C36141C04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7401" y="335281"/>
            <a:ext cx="6815143" cy="6102464"/>
          </a:xfrm>
        </p:spPr>
        <p:txBody>
          <a:bodyPr anchor="ctr">
            <a:normAutofit fontScale="92500" lnSpcReduction="20000"/>
          </a:bodyPr>
          <a:lstStyle/>
          <a:p>
            <a:r>
              <a:rPr lang="en-US" sz="1900" dirty="0"/>
              <a:t>Safety in Venice and Pastoral Care Plan</a:t>
            </a:r>
          </a:p>
          <a:p>
            <a:pPr lvl="1"/>
            <a:r>
              <a:rPr lang="en-US" sz="1900" dirty="0"/>
              <a:t>Please read through this carefully</a:t>
            </a:r>
          </a:p>
          <a:p>
            <a:pPr lvl="1"/>
            <a:r>
              <a:rPr lang="en-US" sz="1900" dirty="0"/>
              <a:t>Add emergency numbers and contacts to your phone before leaving</a:t>
            </a:r>
          </a:p>
          <a:p>
            <a:pPr lvl="1"/>
            <a:r>
              <a:rPr lang="en-US" sz="1900" dirty="0"/>
              <a:t>Bonus points- add the pastoral care plan to your NOTES application on your phone so you have it handy</a:t>
            </a:r>
          </a:p>
          <a:p>
            <a:pPr lvl="1"/>
            <a:r>
              <a:rPr lang="en-US" sz="1900" dirty="0"/>
              <a:t>Bring comfortable walking shoes, sun protection, and a water bottle!</a:t>
            </a:r>
          </a:p>
          <a:p>
            <a:pPr lvl="1"/>
            <a:r>
              <a:rPr lang="en-US" sz="1900" dirty="0"/>
              <a:t>Email module convenor with any questions you may have</a:t>
            </a:r>
          </a:p>
          <a:p>
            <a:pPr marL="457200" lvl="1" indent="0">
              <a:buNone/>
            </a:pPr>
            <a:br>
              <a:rPr lang="en-US" sz="1900" dirty="0"/>
            </a:br>
            <a:endParaRPr lang="en-US" sz="1900" dirty="0"/>
          </a:p>
          <a:p>
            <a:r>
              <a:rPr lang="en-US" sz="1900" dirty="0"/>
              <a:t>Digital tools and readings</a:t>
            </a:r>
          </a:p>
          <a:p>
            <a:pPr lvl="1"/>
            <a:r>
              <a:rPr lang="en-US" sz="1900" dirty="0"/>
              <a:t>WARWICK EMAIL – Only way to contact you (please check regularly and add to your phone)</a:t>
            </a:r>
          </a:p>
          <a:p>
            <a:pPr lvl="1"/>
            <a:r>
              <a:rPr lang="en-US" sz="1900" dirty="0"/>
              <a:t>Moodle</a:t>
            </a:r>
          </a:p>
          <a:p>
            <a:pPr lvl="1"/>
            <a:r>
              <a:rPr lang="en-US" sz="1900" dirty="0"/>
              <a:t>Reading List (also Moodle!)</a:t>
            </a:r>
          </a:p>
          <a:p>
            <a:pPr marL="457200" lvl="1" indent="0">
              <a:buNone/>
            </a:pPr>
            <a:br>
              <a:rPr lang="en-US" sz="1900" dirty="0"/>
            </a:br>
            <a:endParaRPr lang="en-US" sz="1900" dirty="0"/>
          </a:p>
          <a:p>
            <a:r>
              <a:rPr lang="en-US" sz="1900" dirty="0"/>
              <a:t>Module hashtag #SCFSVenice22</a:t>
            </a:r>
          </a:p>
          <a:p>
            <a:pPr lvl="2"/>
            <a:r>
              <a:rPr lang="en-US" sz="1900" dirty="0"/>
              <a:t>If you’d like your posts to be used/shared please make sure your profile is publicly visible</a:t>
            </a:r>
          </a:p>
          <a:p>
            <a:pPr lvl="2"/>
            <a:r>
              <a:rPr lang="en-US" sz="1900" dirty="0"/>
              <a:t>Posts will be collated and shared on the final day of class</a:t>
            </a:r>
          </a:p>
          <a:p>
            <a:pPr lvl="2"/>
            <a:r>
              <a:rPr lang="en-US" sz="1900" dirty="0"/>
              <a:t>Some posts may be used for marketing purposes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AB572AA-F483-3E7B-A2E8-8462D4945B90}"/>
              </a:ext>
            </a:extLst>
          </p:cNvPr>
          <p:cNvSpPr/>
          <p:nvPr/>
        </p:nvSpPr>
        <p:spPr>
          <a:xfrm>
            <a:off x="5007401" y="4690336"/>
            <a:ext cx="6894917" cy="20252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908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04FE7-78FA-BB57-8E1C-7DC42B89F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163767-5299-60F7-AE4C-2D9DDD2B40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Transport: airport transfer (cheapest: bus ACTV)</a:t>
            </a:r>
          </a:p>
          <a:p>
            <a:r>
              <a:rPr lang="en-US" dirty="0"/>
              <a:t>‘entrance fee’ for tourists? (students exempt)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https://cda.ve.it/en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Vaporetto/bus (ACTV) : Venice pass for 72 hours or 7 days </a:t>
            </a:r>
          </a:p>
          <a:p>
            <a:r>
              <a:rPr lang="en-US" dirty="0"/>
              <a:t>Food and drink: supermarkets (cheapest option)</a:t>
            </a:r>
          </a:p>
        </p:txBody>
      </p:sp>
    </p:spTree>
    <p:extLst>
      <p:ext uri="{BB962C8B-B14F-4D97-AF65-F5344CB8AC3E}">
        <p14:creationId xmlns:p14="http://schemas.microsoft.com/office/powerpoint/2010/main" val="34470737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BA4F7-C7C9-83B9-FAFF-9804971C7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A535B7-295E-744C-7896-41822598AF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475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BC822C-B1D5-CF69-E8EE-AC1A74665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Aims of the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E220BE-322E-005D-C55B-E20B60FA6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en-US" sz="2000" dirty="0"/>
              <a:t>Think of health and illness within environmental context(s)</a:t>
            </a:r>
          </a:p>
          <a:p>
            <a:r>
              <a:rPr lang="en-US" sz="2000" dirty="0"/>
              <a:t>Learn about, and link pandemics, ancient and (early) modern</a:t>
            </a:r>
          </a:p>
          <a:p>
            <a:r>
              <a:rPr lang="en-US" sz="2000" dirty="0"/>
              <a:t>Explore ancient and early modern medical thought together</a:t>
            </a:r>
          </a:p>
          <a:p>
            <a:r>
              <a:rPr lang="en-US" sz="2000" dirty="0"/>
              <a:t>Engage with the historic development of public health</a:t>
            </a:r>
          </a:p>
          <a:p>
            <a:r>
              <a:rPr lang="en-US" sz="2000" dirty="0"/>
              <a:t>Reflect on human responses to catastrophe (pandemic) - through science, religion, art, politics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Do all of the above whilst experiencing the unique environment of Venice and its long-term climatic and health-related challenges </a:t>
            </a:r>
          </a:p>
        </p:txBody>
      </p:sp>
    </p:spTree>
    <p:extLst>
      <p:ext uri="{BB962C8B-B14F-4D97-AF65-F5344CB8AC3E}">
        <p14:creationId xmlns:p14="http://schemas.microsoft.com/office/powerpoint/2010/main" val="262764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506D28-7EB3-61EB-125F-73CD0F5E8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7" y="502020"/>
            <a:ext cx="5323715" cy="1642970"/>
          </a:xfrm>
        </p:spPr>
        <p:txBody>
          <a:bodyPr anchor="b">
            <a:normAutofit/>
          </a:bodyPr>
          <a:lstStyle/>
          <a:p>
            <a:br>
              <a:rPr lang="en-US" sz="2800" dirty="0"/>
            </a:br>
            <a:r>
              <a:rPr lang="en-US" sz="2800" dirty="0"/>
              <a:t>Health and the Environment from Antiquity to Renaissance Venice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AE185-44EF-A470-CE02-64EB573A1D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923" y="2405894"/>
            <a:ext cx="5315189" cy="3535083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2"/>
              </a:rPr>
              <a:t>https://warwick.ac.uk/services/studentopportunity/studentmobility/studyabroad/opportunities/short-term/wiisp/modules/health-and-environment-antiquity-to-venice/#course-tab-2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-Residential, intensive. </a:t>
            </a:r>
            <a:r>
              <a:rPr lang="en-US" sz="2000" b="1" dirty="0"/>
              <a:t>Accommodation options: see document circulated for WIISP students</a:t>
            </a:r>
          </a:p>
          <a:p>
            <a:pPr marL="0" indent="0">
              <a:buNone/>
            </a:pPr>
            <a:r>
              <a:rPr lang="en-US" sz="2000" dirty="0"/>
              <a:t>-PASTORAL CARE GUIDE (see dedicated doc)</a:t>
            </a:r>
          </a:p>
          <a:p>
            <a:pPr marL="0" indent="0">
              <a:buNone/>
            </a:pPr>
            <a:r>
              <a:rPr lang="en-US" sz="2000" dirty="0"/>
              <a:t>-Schedule </a:t>
            </a:r>
            <a:r>
              <a:rPr lang="en-US" sz="2000" b="1" dirty="0"/>
              <a:t>1-12 July 2024 </a:t>
            </a:r>
            <a:r>
              <a:rPr lang="en-US" sz="2000" dirty="0"/>
              <a:t>in </a:t>
            </a:r>
            <a:r>
              <a:rPr lang="en-US" sz="2000" b="1" dirty="0"/>
              <a:t>Venice</a:t>
            </a:r>
            <a:r>
              <a:rPr lang="en-US" sz="2000" dirty="0"/>
              <a:t> </a:t>
            </a:r>
          </a:p>
          <a:p>
            <a:pPr marL="0" indent="0">
              <a:buNone/>
            </a:pPr>
            <a:r>
              <a:rPr lang="en-US" sz="2000" dirty="0"/>
              <a:t>preparatory work: term 3</a:t>
            </a:r>
          </a:p>
          <a:p>
            <a:pPr marL="0" indent="0">
              <a:buNone/>
            </a:pPr>
            <a:r>
              <a:rPr lang="en-US" sz="2000" dirty="0"/>
              <a:t>assessment: autumn 2024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A gondola on a canal&#10;&#10;Description automatically generated">
            <a:extLst>
              <a:ext uri="{FF2B5EF4-FFF2-40B4-BE49-F238E27FC236}">
                <a16:creationId xmlns:a16="http://schemas.microsoft.com/office/drawing/2014/main" id="{2D3632D6-2955-FB64-633B-8F7B8E8536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386" r="12386"/>
          <a:stretch/>
        </p:blipFill>
        <p:spPr>
          <a:xfrm>
            <a:off x="7075967" y="1366002"/>
            <a:ext cx="4170530" cy="4157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995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map of a city&#10;&#10;Description automatically generated">
            <a:extLst>
              <a:ext uri="{FF2B5EF4-FFF2-40B4-BE49-F238E27FC236}">
                <a16:creationId xmlns:a16="http://schemas.microsoft.com/office/drawing/2014/main" id="{AD6CC109-7A28-8550-4283-9A4BAB6B54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760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07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C669A8-04F2-21F6-EF79-6E4D355EF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0" y="762001"/>
            <a:ext cx="5334197" cy="1708242"/>
          </a:xfrm>
        </p:spPr>
        <p:txBody>
          <a:bodyPr anchor="ctr">
            <a:normAutofit/>
          </a:bodyPr>
          <a:lstStyle/>
          <a:p>
            <a:r>
              <a:rPr lang="en-US" sz="4000" dirty="0"/>
              <a:t>Preparatory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5EFF45-30F3-8D68-A900-706E77FF61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186610"/>
            <a:ext cx="5486397" cy="405347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100" dirty="0"/>
              <a:t>…Not too onerous!  (</a:t>
            </a:r>
            <a:r>
              <a:rPr lang="en-US" sz="1100" dirty="0">
                <a:solidFill>
                  <a:srgbClr val="FF0000"/>
                </a:solidFill>
              </a:rPr>
              <a:t>19 June</a:t>
            </a:r>
            <a:r>
              <a:rPr lang="en-US" sz="1100" dirty="0"/>
              <a:t>)</a:t>
            </a:r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1100" b="1" dirty="0"/>
              <a:t>Suggested reading, tailored to your needs: </a:t>
            </a:r>
          </a:p>
          <a:p>
            <a:pPr marL="0" indent="0">
              <a:buNone/>
            </a:pPr>
            <a:r>
              <a:rPr lang="en-US" sz="1100" dirty="0"/>
              <a:t>-on the history of Venice</a:t>
            </a:r>
          </a:p>
          <a:p>
            <a:pPr marL="0" indent="0">
              <a:buNone/>
            </a:pPr>
            <a:r>
              <a:rPr lang="en-US" sz="1100" dirty="0"/>
              <a:t>-on medical history (ancient and early modern)</a:t>
            </a:r>
          </a:p>
          <a:p>
            <a:pPr marL="0" indent="0">
              <a:buNone/>
            </a:pPr>
            <a:r>
              <a:rPr lang="en-US" sz="1100" dirty="0"/>
              <a:t>-on pandemics across history</a:t>
            </a:r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1100" b="1" dirty="0"/>
              <a:t>Questions to think about ahead of the course: </a:t>
            </a:r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1100" dirty="0"/>
              <a:t>-What do we mean by ‘environment’? How was it conceptualized in earlier times?</a:t>
            </a:r>
          </a:p>
          <a:p>
            <a:pPr marL="0" indent="0">
              <a:buNone/>
            </a:pPr>
            <a:r>
              <a:rPr lang="en-US" sz="1100" dirty="0"/>
              <a:t>-How can various environmental factors affect health?</a:t>
            </a:r>
          </a:p>
          <a:p>
            <a:pPr marL="0" indent="0">
              <a:buNone/>
            </a:pPr>
            <a:r>
              <a:rPr lang="en-US" sz="1100" dirty="0"/>
              <a:t>-How can early pandemics/epidemic diseases help us understand our recent experience with covid-19?</a:t>
            </a:r>
          </a:p>
          <a:p>
            <a:pPr marL="0" indent="0">
              <a:buNone/>
            </a:pPr>
            <a:r>
              <a:rPr lang="en-US" sz="1100" dirty="0"/>
              <a:t>…</a:t>
            </a:r>
          </a:p>
          <a:p>
            <a:pPr marL="0" indent="0">
              <a:buNone/>
            </a:pPr>
            <a:endParaRPr lang="en-US" sz="1100" dirty="0"/>
          </a:p>
        </p:txBody>
      </p:sp>
      <p:pic>
        <p:nvPicPr>
          <p:cNvPr id="5" name="Picture 4" descr="A white building with a cross on the top&#10;&#10;Description automatically generated">
            <a:extLst>
              <a:ext uri="{FF2B5EF4-FFF2-40B4-BE49-F238E27FC236}">
                <a16:creationId xmlns:a16="http://schemas.microsoft.com/office/drawing/2014/main" id="{96CFA8CD-B313-0022-E8B1-4B03893567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6280" r="25476" b="-1"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0FB74D-2EC2-71D3-55A7-2DEE396E5367}"/>
              </a:ext>
            </a:extLst>
          </p:cNvPr>
          <p:cNvSpPr txBox="1"/>
          <p:nvPr/>
        </p:nvSpPr>
        <p:spPr>
          <a:xfrm>
            <a:off x="9732674" y="6657945"/>
            <a:ext cx="2459327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3" tooltip="https://venezia-emilia.blogspot.com/2010/07/la-chiesa-del-redentore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394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E79B20-E9CD-D83C-8923-A5456AF87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9" y="723898"/>
            <a:ext cx="6002110" cy="14954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/>
              <a:t>Lectures and seminars</a:t>
            </a:r>
            <a:br>
              <a:rPr lang="en-US" sz="4000" dirty="0"/>
            </a:br>
            <a:r>
              <a:rPr lang="en-US" sz="4000" dirty="0"/>
              <a:t>(detailed schedule to be posted on Moodle)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C6D158-D3BF-AC14-8E37-94C3F0687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61" y="2014330"/>
            <a:ext cx="6467729" cy="411977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400" b="0" i="0" dirty="0">
              <a:effectLst/>
              <a:latin typeface="Lato" panose="020F0502020204030203" pitchFamily="34" charset="0"/>
            </a:endParaRPr>
          </a:p>
          <a:p>
            <a:pPr algn="ctr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  <a:latin typeface="Lato" panose="020F0502020204030203" pitchFamily="34" charset="0"/>
              </a:rPr>
              <a:t>Health and the Environment: Ancient Ideas (lecture, CP)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en-GB" sz="1400" dirty="0">
                <a:latin typeface="Lato" panose="020F0502020204030203" pitchFamily="34" charset="0"/>
              </a:rPr>
              <a:t>Ancient E</a:t>
            </a:r>
            <a:r>
              <a:rPr lang="en-GB" sz="1400" b="0" i="0" dirty="0">
                <a:effectLst/>
                <a:latin typeface="Lato" panose="020F0502020204030203" pitchFamily="34" charset="0"/>
              </a:rPr>
              <a:t>pidemics: Texts and History (seminar, CP)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  <a:latin typeface="Lato" panose="020F0502020204030203" pitchFamily="34" charset="0"/>
              </a:rPr>
              <a:t>Ancient Medical Texts in Renaissance Venice (lecture, CP)</a:t>
            </a:r>
          </a:p>
          <a:p>
            <a:pPr algn="ctr"/>
            <a:r>
              <a:rPr lang="en-GB" sz="1400" dirty="0">
                <a:latin typeface="Lato" panose="020F0502020204030203" pitchFamily="34" charset="0"/>
              </a:rPr>
              <a:t>The Venetian Environment: Health and Illness (lecture, CP)</a:t>
            </a:r>
            <a:endParaRPr lang="en-GB" sz="1400" b="0" i="0" dirty="0">
              <a:effectLst/>
              <a:latin typeface="Lato" panose="020F0502020204030203" pitchFamily="34" charset="0"/>
            </a:endParaRPr>
          </a:p>
          <a:p>
            <a:pPr algn="ctr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  <a:latin typeface="Lato" panose="020F0502020204030203" pitchFamily="34" charset="0"/>
              </a:rPr>
              <a:t>Medical Teaching in an Expanding World: Padua (lecture, CP)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en-GB" sz="1400" dirty="0">
                <a:latin typeface="Lato" panose="020F0502020204030203" pitchFamily="34" charset="0"/>
              </a:rPr>
              <a:t>G</a:t>
            </a:r>
            <a:r>
              <a:rPr lang="en-GB" sz="1400" b="0" i="0" dirty="0">
                <a:effectLst/>
                <a:latin typeface="Lato" panose="020F0502020204030203" pitchFamily="34" charset="0"/>
              </a:rPr>
              <a:t>uest lecture by </a:t>
            </a:r>
            <a:r>
              <a:rPr lang="en-GB" sz="1400" b="0" i="0" dirty="0" err="1">
                <a:effectLst/>
                <a:latin typeface="Lato" panose="020F0502020204030203" pitchFamily="34" charset="0"/>
              </a:rPr>
              <a:t>Dr.</a:t>
            </a:r>
            <a:r>
              <a:rPr lang="en-GB" sz="1400" b="0" i="0" dirty="0">
                <a:effectLst/>
                <a:latin typeface="Lato" panose="020F0502020204030203" pitchFamily="34" charset="0"/>
              </a:rPr>
              <a:t> Ignacio Sánchez (Castilla-La Mancha), 8 July :</a:t>
            </a:r>
          </a:p>
          <a:p>
            <a:pPr marL="0" indent="0" algn="ctr">
              <a:buNone/>
            </a:pPr>
            <a:r>
              <a:rPr lang="en-GB" sz="1400" dirty="0">
                <a:latin typeface="Lato" panose="020F0502020204030203" pitchFamily="34" charset="0"/>
              </a:rPr>
              <a:t>‘</a:t>
            </a:r>
            <a:r>
              <a:rPr lang="en-GB" sz="1400" b="0" i="0" dirty="0">
                <a:effectLst/>
                <a:latin typeface="Lato" panose="020F0502020204030203" pitchFamily="34" charset="0"/>
              </a:rPr>
              <a:t>Hippocrates meets Muhammad :Treatises of local medicine in the Medieval Middle East’</a:t>
            </a:r>
          </a:p>
          <a:p>
            <a:pPr algn="ctr"/>
            <a:r>
              <a:rPr lang="en-GB" sz="1400" b="0" i="0" dirty="0">
                <a:effectLst/>
                <a:latin typeface="Lato" panose="020F0502020204030203" pitchFamily="34" charset="0"/>
              </a:rPr>
              <a:t>Guest lecture by </a:t>
            </a:r>
            <a:r>
              <a:rPr lang="en-GB" sz="1400" b="0" i="0" dirty="0" err="1">
                <a:effectLst/>
                <a:latin typeface="Lato" panose="020F0502020204030203" pitchFamily="34" charset="0"/>
              </a:rPr>
              <a:t>Dr.</a:t>
            </a:r>
            <a:r>
              <a:rPr lang="en-GB" sz="1400" b="0" i="0" dirty="0">
                <a:effectLst/>
                <a:latin typeface="Lato" panose="020F0502020204030203" pitchFamily="34" charset="0"/>
              </a:rPr>
              <a:t> Craig Martin (Ca’ Foscari, Venice), 10 July: </a:t>
            </a:r>
          </a:p>
          <a:p>
            <a:pPr marL="0" indent="0" algn="ctr">
              <a:buNone/>
            </a:pPr>
            <a:r>
              <a:rPr lang="en-GB" sz="1400" b="0" i="0" dirty="0">
                <a:effectLst/>
                <a:latin typeface="Lato" panose="020F0502020204030203" pitchFamily="34" charset="0"/>
              </a:rPr>
              <a:t>‘Renaissance Epidemics and Histories of Ancient Disease in the Republic of Venice and Beyond’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  <a:latin typeface="Lato" panose="020F0502020204030203" pitchFamily="34" charset="0"/>
              </a:rPr>
              <a:t>The plague of 1575 (seminar, CP)</a:t>
            </a:r>
          </a:p>
          <a:p>
            <a:endParaRPr lang="en-US" sz="1400" dirty="0"/>
          </a:p>
        </p:txBody>
      </p:sp>
      <p:pic>
        <p:nvPicPr>
          <p:cNvPr id="7" name="Picture 6" descr="A drawing of a human skeleton&#10;&#10;Description automatically generated">
            <a:extLst>
              <a:ext uri="{FF2B5EF4-FFF2-40B4-BE49-F238E27FC236}">
                <a16:creationId xmlns:a16="http://schemas.microsoft.com/office/drawing/2014/main" id="{B7C354A0-DD7D-D283-4D25-D80826257A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809" r="-2" b="7084"/>
          <a:stretch/>
        </p:blipFill>
        <p:spPr>
          <a:xfrm>
            <a:off x="7199440" y="10"/>
            <a:ext cx="4992560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647839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E2A1F9-6201-6DD1-5E00-F696E2F6C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 fontScale="90000"/>
          </a:bodyPr>
          <a:lstStyle/>
          <a:p>
            <a:r>
              <a:rPr lang="en-US" sz="5400" dirty="0"/>
              <a:t>Site visits across Venice and the lagoon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FF2748-EB66-26F2-87F3-DBC0611149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 err="1">
                <a:solidFill>
                  <a:schemeClr val="accent1"/>
                </a:solidFill>
              </a:rPr>
              <a:t>Biblioteca</a:t>
            </a:r>
            <a:r>
              <a:rPr lang="en-US" sz="2200" dirty="0">
                <a:solidFill>
                  <a:schemeClr val="accent1"/>
                </a:solidFill>
              </a:rPr>
              <a:t> Nazionale </a:t>
            </a:r>
            <a:r>
              <a:rPr lang="en-US" sz="2200" dirty="0" err="1">
                <a:solidFill>
                  <a:schemeClr val="accent1"/>
                </a:solidFill>
              </a:rPr>
              <a:t>Marciana</a:t>
            </a:r>
            <a:r>
              <a:rPr lang="en-US" sz="2200" dirty="0">
                <a:solidFill>
                  <a:schemeClr val="accent1"/>
                </a:solidFill>
              </a:rPr>
              <a:t> (booked: 3 July)</a:t>
            </a:r>
          </a:p>
          <a:p>
            <a:r>
              <a:rPr lang="en-US" sz="2200" dirty="0">
                <a:solidFill>
                  <a:schemeClr val="accent1"/>
                </a:solidFill>
              </a:rPr>
              <a:t>Lazzaretto Nuovo (booked: 4 July)</a:t>
            </a:r>
          </a:p>
          <a:p>
            <a:r>
              <a:rPr lang="en-US" sz="2200" dirty="0">
                <a:solidFill>
                  <a:schemeClr val="accent1"/>
                </a:solidFill>
              </a:rPr>
              <a:t>Padua: botanical garden, anatomical theatre (university) (booked: 5 July)</a:t>
            </a:r>
          </a:p>
          <a:p>
            <a:r>
              <a:rPr lang="en-US" sz="2200" dirty="0" err="1"/>
              <a:t>Scuola</a:t>
            </a:r>
            <a:r>
              <a:rPr lang="en-US" sz="2200" dirty="0"/>
              <a:t> </a:t>
            </a:r>
            <a:r>
              <a:rPr lang="en-US" sz="2200" dirty="0" err="1"/>
              <a:t>grande</a:t>
            </a:r>
            <a:r>
              <a:rPr lang="en-US" sz="2200" dirty="0"/>
              <a:t> di San Rocco, di San Marco… </a:t>
            </a:r>
          </a:p>
          <a:p>
            <a:r>
              <a:rPr lang="en-US" sz="2200" dirty="0"/>
              <a:t>Late antique and Byzantine Venice: visit of </a:t>
            </a:r>
            <a:r>
              <a:rPr lang="en-US" sz="2200" dirty="0" err="1"/>
              <a:t>Torcello</a:t>
            </a:r>
            <a:r>
              <a:rPr lang="en-US" sz="2200" dirty="0"/>
              <a:t> (island)?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</a:p>
          <a:p>
            <a:r>
              <a:rPr lang="en-US" sz="2200" dirty="0">
                <a:solidFill>
                  <a:srgbClr val="FF0000"/>
                </a:solidFill>
              </a:rPr>
              <a:t>Guided walk around Venice (Ghetto)?</a:t>
            </a:r>
          </a:p>
          <a:p>
            <a:endParaRPr lang="en-US" sz="2200" dirty="0"/>
          </a:p>
          <a:p>
            <a:endParaRPr lang="en-US" sz="2200" dirty="0"/>
          </a:p>
          <a:p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endParaRPr lang="en-US" sz="2200" dirty="0"/>
          </a:p>
        </p:txBody>
      </p:sp>
      <p:pic>
        <p:nvPicPr>
          <p:cNvPr id="5" name="Picture 4" descr="A drawing of a park with a circular fountain and a building&#10;&#10;Description automatically generated">
            <a:extLst>
              <a:ext uri="{FF2B5EF4-FFF2-40B4-BE49-F238E27FC236}">
                <a16:creationId xmlns:a16="http://schemas.microsoft.com/office/drawing/2014/main" id="{C063414E-61E7-BBBF-4255-05DECA01F6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84" r="16388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09247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8446B12-7391-4711-8B31-112A0B896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18D220-6D1A-CBE5-6532-A1B779E42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4428000"/>
            <a:ext cx="6143626" cy="1400400"/>
          </a:xfrm>
        </p:spPr>
        <p:txBody>
          <a:bodyPr vert="horz" wrap="square" lIns="91440" tIns="45720" rIns="91440" bIns="45720" rtlCol="0" anchor="b">
            <a:normAutofit/>
          </a:bodyPr>
          <a:lstStyle/>
          <a:p>
            <a:r>
              <a:rPr lang="en-US" sz="56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Torcello</a:t>
            </a:r>
            <a:endParaRPr lang="en-US" sz="56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Content Placeholder 4" descr="A long shot of a body of water&#10;&#10;Description automatically generated">
            <a:extLst>
              <a:ext uri="{FF2B5EF4-FFF2-40B4-BE49-F238E27FC236}">
                <a16:creationId xmlns:a16="http://schemas.microsoft.com/office/drawing/2014/main" id="{128C0811-08BD-3569-8400-3E9B67D680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5571" r="1" b="7511"/>
          <a:stretch/>
        </p:blipFill>
        <p:spPr>
          <a:xfrm>
            <a:off x="6" y="-1"/>
            <a:ext cx="6000749" cy="3911828"/>
          </a:xfrm>
          <a:custGeom>
            <a:avLst/>
            <a:gdLst/>
            <a:ahLst/>
            <a:cxnLst/>
            <a:rect l="l" t="t" r="r" b="b"/>
            <a:pathLst>
              <a:path w="6000749" h="3911828">
                <a:moveTo>
                  <a:pt x="0" y="0"/>
                </a:moveTo>
                <a:lnTo>
                  <a:pt x="6000749" y="0"/>
                </a:lnTo>
                <a:lnTo>
                  <a:pt x="6000749" y="3767827"/>
                </a:lnTo>
                <a:lnTo>
                  <a:pt x="5572124" y="3740378"/>
                </a:lnTo>
                <a:lnTo>
                  <a:pt x="0" y="3911828"/>
                </a:lnTo>
                <a:close/>
              </a:path>
            </a:pathLst>
          </a:custGeom>
        </p:spPr>
      </p:pic>
      <p:pic>
        <p:nvPicPr>
          <p:cNvPr id="8" name="Picture 7" descr="A building with a dome roof&#10;&#10;Description automatically generated">
            <a:extLst>
              <a:ext uri="{FF2B5EF4-FFF2-40B4-BE49-F238E27FC236}">
                <a16:creationId xmlns:a16="http://schemas.microsoft.com/office/drawing/2014/main" id="{CBE84AF1-EA74-5376-D322-6F54EED1048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r="1" b="11389"/>
          <a:stretch/>
        </p:blipFill>
        <p:spPr>
          <a:xfrm>
            <a:off x="6191245" y="-1"/>
            <a:ext cx="6000750" cy="3988028"/>
          </a:xfrm>
          <a:custGeom>
            <a:avLst/>
            <a:gdLst/>
            <a:ahLst/>
            <a:cxnLst/>
            <a:rect l="l" t="t" r="r" b="b"/>
            <a:pathLst>
              <a:path w="6000750" h="3988028">
                <a:moveTo>
                  <a:pt x="0" y="0"/>
                </a:moveTo>
                <a:lnTo>
                  <a:pt x="6000750" y="0"/>
                </a:lnTo>
                <a:lnTo>
                  <a:pt x="6000750" y="797153"/>
                </a:lnTo>
                <a:lnTo>
                  <a:pt x="6000750" y="2634343"/>
                </a:lnTo>
                <a:lnTo>
                  <a:pt x="6000750" y="3911828"/>
                </a:lnTo>
                <a:lnTo>
                  <a:pt x="3248025" y="3988028"/>
                </a:lnTo>
                <a:lnTo>
                  <a:pt x="0" y="3780026"/>
                </a:lnTo>
                <a:close/>
              </a:path>
            </a:pathLst>
          </a:cu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AC0B7807-0C83-4963-821A-69B172722E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B027EC7-3252-48A2-A7A4-1741F72E47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EBC51E4-7477-4290-BBD0-18AD942C36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6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304C4B1-29A0-331F-FEE6-4E3EE2FBA890}"/>
              </a:ext>
            </a:extLst>
          </p:cNvPr>
          <p:cNvSpPr txBox="1"/>
          <p:nvPr/>
        </p:nvSpPr>
        <p:spPr>
          <a:xfrm>
            <a:off x="9872134" y="6870700"/>
            <a:ext cx="2319866" cy="20005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5" tooltip="https://www.flickr.com/photos/proimos/3411164972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7" tooltip="https://creativecommons.org/licenses/by-nc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</a:t>
            </a:r>
            <a:endParaRPr lang="en-US" sz="700">
              <a:solidFill>
                <a:srgbClr val="FFFF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992C0F-6421-22DE-6AEB-898F9C5B8A50}"/>
              </a:ext>
            </a:extLst>
          </p:cNvPr>
          <p:cNvSpPr txBox="1"/>
          <p:nvPr/>
        </p:nvSpPr>
        <p:spPr>
          <a:xfrm>
            <a:off x="7400106" y="6870700"/>
            <a:ext cx="2459328" cy="20005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3" tooltip="https://viajarconelarte.blogspot.com/2014/04/la-basilica-de-la-assunta-y-su-entorno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8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293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7A203437-703A-4E00-A8C0-91D328D6C7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23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sunset over a lake&#10;&#10;Description automatically generated">
            <a:extLst>
              <a:ext uri="{FF2B5EF4-FFF2-40B4-BE49-F238E27FC236}">
                <a16:creationId xmlns:a16="http://schemas.microsoft.com/office/drawing/2014/main" id="{63D7F90E-0C43-DF37-3565-FDAABD3991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38382" b="13383"/>
          <a:stretch/>
        </p:blipFill>
        <p:spPr>
          <a:xfrm>
            <a:off x="4555236" y="6"/>
            <a:ext cx="7636763" cy="2762724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CD84038B-4A56-439B-A184-79B2D45066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762729"/>
            <a:ext cx="12192000" cy="6400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Content Placeholder 4" descr="A map of a city&#10;&#10;Description automatically generated">
            <a:extLst>
              <a:ext uri="{FF2B5EF4-FFF2-40B4-BE49-F238E27FC236}">
                <a16:creationId xmlns:a16="http://schemas.microsoft.com/office/drawing/2014/main" id="{E6D9D8B1-B6C7-F3FA-CA7E-4ADD5C09CD3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t="476" b="4072"/>
          <a:stretch/>
        </p:blipFill>
        <p:spPr>
          <a:xfrm>
            <a:off x="-1" y="2826737"/>
            <a:ext cx="4565779" cy="4031263"/>
          </a:xfrm>
          <a:prstGeom prst="rect">
            <a:avLst/>
          </a:prstGeom>
        </p:spPr>
      </p:pic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33C960F1-E8E0-FA1A-97DD-E9C35C1F6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9633" y="3455208"/>
            <a:ext cx="5742432" cy="234470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 dirty="0"/>
              <a:t>Lazzaretto Nuovo (built 1468), a dedicated island for quarantine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F96EE13-2C4D-4262-812E-DDE5FC35F0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58239" y="3396995"/>
            <a:ext cx="6858002" cy="6400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A87053-ED37-AD57-0645-FFE07B6FC22B}"/>
              </a:ext>
            </a:extLst>
          </p:cNvPr>
          <p:cNvSpPr txBox="1"/>
          <p:nvPr/>
        </p:nvSpPr>
        <p:spPr>
          <a:xfrm>
            <a:off x="2378961" y="6657945"/>
            <a:ext cx="2186817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5" tooltip="https://piahs.copernicus.org/articles/382/345/202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6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en-US" sz="700">
              <a:solidFill>
                <a:srgbClr val="FFFFFF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551806-98C3-A385-5DE9-41F0A7E49415}"/>
              </a:ext>
            </a:extLst>
          </p:cNvPr>
          <p:cNvSpPr txBox="1"/>
          <p:nvPr/>
        </p:nvSpPr>
        <p:spPr>
          <a:xfrm>
            <a:off x="9751908" y="2562675"/>
            <a:ext cx="2440091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3" tooltip="https://www.flickr.com/photos/horitzons_inesperats/543086521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7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192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22504</TotalTime>
  <Words>1012</Words>
  <Application>Microsoft Macintosh PowerPoint</Application>
  <PresentationFormat>Widescreen</PresentationFormat>
  <Paragraphs>119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Lato</vt:lpstr>
      <vt:lpstr>Office Theme</vt:lpstr>
      <vt:lpstr>NEW WIISP module</vt:lpstr>
      <vt:lpstr>Aims of the module</vt:lpstr>
      <vt:lpstr> Health and the Environment from Antiquity to Renaissance Venice</vt:lpstr>
      <vt:lpstr>PowerPoint Presentation</vt:lpstr>
      <vt:lpstr>Preparatory work</vt:lpstr>
      <vt:lpstr>Lectures and seminars (detailed schedule to be posted on Moodle)</vt:lpstr>
      <vt:lpstr>Site visits across Venice and the lagoon</vt:lpstr>
      <vt:lpstr>Torcello</vt:lpstr>
      <vt:lpstr>PowerPoint Presentation</vt:lpstr>
      <vt:lpstr>University of Padua (today)</vt:lpstr>
      <vt:lpstr>Self-guided (optional) walks</vt:lpstr>
      <vt:lpstr>What you should expect to do in Venice</vt:lpstr>
      <vt:lpstr>Assessment (for-credit option)</vt:lpstr>
      <vt:lpstr>In your own time…</vt:lpstr>
      <vt:lpstr>Logistics III</vt:lpstr>
      <vt:lpstr>costs</vt:lpstr>
      <vt:lpstr>Questions?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WIISP module</dc:title>
  <dc:creator>Petit, Caroline</dc:creator>
  <cp:lastModifiedBy>Petit, Caroline</cp:lastModifiedBy>
  <cp:revision>13</cp:revision>
  <dcterms:created xsi:type="dcterms:W3CDTF">2023-10-12T09:01:59Z</dcterms:created>
  <dcterms:modified xsi:type="dcterms:W3CDTF">2024-06-18T12:52:31Z</dcterms:modified>
</cp:coreProperties>
</file>