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F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B088C6-A96D-7E4F-8E6C-BECDF6F72BB1}" v="3" dt="2026-03-06T09:15:53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03"/>
    <p:restoredTop sz="94704"/>
  </p:normalViewPr>
  <p:slideViewPr>
    <p:cSldViewPr snapToGrid="0">
      <p:cViewPr varScale="1">
        <p:scale>
          <a:sx n="105" d="100"/>
          <a:sy n="105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ifford, Emily" userId="5abb54a6-cfe1-44af-84a7-0c082ba89801" providerId="ADAL" clId="{03CA4C73-FBBB-550A-9AE8-0CD811E125FC}"/>
    <pc:docChg chg="custSel addSld modSld">
      <pc:chgData name="Clifford, Emily" userId="5abb54a6-cfe1-44af-84a7-0c082ba89801" providerId="ADAL" clId="{03CA4C73-FBBB-550A-9AE8-0CD811E125FC}" dt="2026-03-06T09:15:53.278" v="18"/>
      <pc:docMkLst>
        <pc:docMk/>
      </pc:docMkLst>
      <pc:sldChg chg="addSp delSp modSp mod">
        <pc:chgData name="Clifford, Emily" userId="5abb54a6-cfe1-44af-84a7-0c082ba89801" providerId="ADAL" clId="{03CA4C73-FBBB-550A-9AE8-0CD811E125FC}" dt="2026-03-06T09:15:47.593" v="17" actId="14100"/>
        <pc:sldMkLst>
          <pc:docMk/>
          <pc:sldMk cId="675980962" sldId="256"/>
        </pc:sldMkLst>
        <pc:spChg chg="add del">
          <ac:chgData name="Clifford, Emily" userId="5abb54a6-cfe1-44af-84a7-0c082ba89801" providerId="ADAL" clId="{03CA4C73-FBBB-550A-9AE8-0CD811E125FC}" dt="2026-03-06T09:14:32.041" v="5" actId="478"/>
          <ac:spMkLst>
            <pc:docMk/>
            <pc:sldMk cId="675980962" sldId="256"/>
            <ac:spMk id="2" creationId="{4FE4D0B1-1BBA-3EC2-FBD2-FE27BCB3078F}"/>
          </ac:spMkLst>
        </pc:spChg>
        <pc:spChg chg="add mod">
          <ac:chgData name="Clifford, Emily" userId="5abb54a6-cfe1-44af-84a7-0c082ba89801" providerId="ADAL" clId="{03CA4C73-FBBB-550A-9AE8-0CD811E125FC}" dt="2026-03-06T09:15:11.908" v="10" actId="1582"/>
          <ac:spMkLst>
            <pc:docMk/>
            <pc:sldMk cId="675980962" sldId="256"/>
            <ac:spMk id="3" creationId="{790C6A2D-FA5D-EDE5-FB24-06AAB0AF6355}"/>
          </ac:spMkLst>
        </pc:spChg>
        <pc:spChg chg="add mod">
          <ac:chgData name="Clifford, Emily" userId="5abb54a6-cfe1-44af-84a7-0c082ba89801" providerId="ADAL" clId="{03CA4C73-FBBB-550A-9AE8-0CD811E125FC}" dt="2026-03-06T09:15:21.758" v="13" actId="14100"/>
          <ac:spMkLst>
            <pc:docMk/>
            <pc:sldMk cId="675980962" sldId="256"/>
            <ac:spMk id="4" creationId="{41A06B7A-C04A-4480-5CDF-1109BD0B39BD}"/>
          </ac:spMkLst>
        </pc:spChg>
        <pc:spChg chg="mod">
          <ac:chgData name="Clifford, Emily" userId="5abb54a6-cfe1-44af-84a7-0c082ba89801" providerId="ADAL" clId="{03CA4C73-FBBB-550A-9AE8-0CD811E125FC}" dt="2026-03-06T09:14:02.420" v="3" actId="20577"/>
          <ac:spMkLst>
            <pc:docMk/>
            <pc:sldMk cId="675980962" sldId="256"/>
            <ac:spMk id="5" creationId="{9EF818BA-0B0F-EF1F-8611-44E932648163}"/>
          </ac:spMkLst>
        </pc:spChg>
        <pc:spChg chg="add mod">
          <ac:chgData name="Clifford, Emily" userId="5abb54a6-cfe1-44af-84a7-0c082ba89801" providerId="ADAL" clId="{03CA4C73-FBBB-550A-9AE8-0CD811E125FC}" dt="2026-03-06T09:15:47.593" v="17" actId="14100"/>
          <ac:spMkLst>
            <pc:docMk/>
            <pc:sldMk cId="675980962" sldId="256"/>
            <ac:spMk id="10" creationId="{F2AEA70B-DD91-660A-2EFD-2FF9E08E6AD6}"/>
          </ac:spMkLst>
        </pc:spChg>
        <pc:spChg chg="mod">
          <ac:chgData name="Clifford, Emily" userId="5abb54a6-cfe1-44af-84a7-0c082ba89801" providerId="ADAL" clId="{03CA4C73-FBBB-550A-9AE8-0CD811E125FC}" dt="2026-03-06T09:13:45.872" v="1" actId="403"/>
          <ac:spMkLst>
            <pc:docMk/>
            <pc:sldMk cId="675980962" sldId="256"/>
            <ac:spMk id="11" creationId="{4BF799EC-7193-C7EE-AE9F-32538CB6A524}"/>
          </ac:spMkLst>
        </pc:spChg>
        <pc:picChg chg="mod">
          <ac:chgData name="Clifford, Emily" userId="5abb54a6-cfe1-44af-84a7-0c082ba89801" providerId="ADAL" clId="{03CA4C73-FBBB-550A-9AE8-0CD811E125FC}" dt="2026-03-06T09:13:51.375" v="2" actId="14100"/>
          <ac:picMkLst>
            <pc:docMk/>
            <pc:sldMk cId="675980962" sldId="256"/>
            <ac:picMk id="8" creationId="{8A45B59C-1317-4801-A101-BAB798A25078}"/>
          </ac:picMkLst>
        </pc:picChg>
      </pc:sldChg>
      <pc:sldChg chg="add">
        <pc:chgData name="Clifford, Emily" userId="5abb54a6-cfe1-44af-84a7-0c082ba89801" providerId="ADAL" clId="{03CA4C73-FBBB-550A-9AE8-0CD811E125FC}" dt="2026-03-06T09:15:53.278" v="18"/>
        <pc:sldMkLst>
          <pc:docMk/>
          <pc:sldMk cId="3101889424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9D4D4-58B9-90D6-449A-9E36956EF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88932A-C617-57D3-A28E-D5E3D9C7D6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1DCF9-CFDB-2899-99D0-BAF9B018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5C601-E32A-3113-779D-B3D0DF83F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BE469-8BAA-1FF2-19AB-8B9F8EE4D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90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8BF0F-BEBF-B3F2-1C13-96C8E4138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215A20-6490-C602-DCEC-0D902B037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9FD3B-AF4E-04D4-D420-CDBDD6FF4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E93D2-A651-3526-E5E0-6F4412B9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965FC-443A-813D-A5BE-CE787564D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76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E6E66A-512D-D6DA-1600-410EEB527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8680-29E5-A6BD-223E-61D57AA7F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ADFE8-4652-9821-CD3F-1179FCFD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A2243-9B7C-8D2D-3D36-8451605B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D36FD-025B-48DE-2A40-F529EF417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35C62-2764-E0D8-A128-397203903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2B7C9-0763-8AF1-EE18-1103002E6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7060D-A739-63BE-9043-71EEAA341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CB0E2-5225-538D-5612-B8EA62920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37E85-2B32-B637-C3F8-89660B78B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0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FB010-DAD3-0122-3B38-91547EE18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206B6-3733-0BAD-D4FE-3DB3415A8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B756F-DA07-E662-D4BE-BCE2A22A4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8C9D2-1A12-A95C-C7D3-E74553766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E35D8-2736-0A9C-A1DB-9AE2E3309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3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14E7B-CF67-E1AB-08A8-326282C47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B5FD3-374D-09FD-E97A-9AE80934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A63AE8-BD7F-ADEA-09D1-9F3890941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AAAD1-98BD-B244-77F5-36938B57B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EA388-41BB-CDDB-60DA-32ADF5006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96088-CA0D-22AA-F68D-199F93903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2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5CF1F-516C-575A-F8D8-BE1539AF2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E09B3-7FB0-A358-1D50-CCB416864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237C5-7CC3-E368-6B5D-D69B1B8EE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3D7C77-C5D1-ED66-9AC2-4EEF61373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C40C00-66B1-24F4-9DB4-C8ABF2A062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531DED-2053-62DA-25EE-6BE4388A7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AE3688-99F6-2012-C7B9-331C0064D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91622E-78CD-2F17-FB9F-4D71B71C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01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D299-8B5C-99E0-35FA-CBE411CBB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7BCFE-51AC-39F2-F4EF-78F284BD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76D37-565C-87FC-F0C0-3FC49B971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ADC5B6-93D8-50FA-F220-D6EC37BD4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3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69DCC9-0DFC-7C9F-CFBA-5E01E32A0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B7D6A8-36A0-3919-AB3E-CA30B116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F24AA-1F31-F92C-B29E-AD1A203E0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2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E3C17-4185-2BF5-765A-37220BC4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AA542-E886-DE0B-F79C-EFF9E7249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4A87BE-7E46-62CE-12C3-5E1876A64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A4EF26-1943-5066-0CC4-775AB0781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744834-8D66-9F2B-4C0A-44297A636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94D24-1FDD-0852-F8F3-0A09E339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98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F242-5CC2-053D-B6BE-3BB054A64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65D7E-E22F-B6DE-3342-1B278A2987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FDD59-F28C-91B1-90F0-EF9F445AE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965B1-5CBA-1DB8-A7A4-BDB1A6B41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CA860-29E9-3E3D-00F5-3B08752D3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E6466-6032-B25F-4448-0A6B2BB6A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DA29DF-9096-AC75-18FA-9EB5D83D5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3C9E2-6F38-0494-1A3E-199D0A420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42583-9197-146B-674D-E19631372C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015B43-D896-A24F-BD1A-16D7D09E39BC}" type="datetimeFigureOut">
              <a:rPr lang="en-US" smtClean="0"/>
              <a:t>3/6/26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BAF7A-757C-2688-AB61-DD685F9DCA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D15B4-40E6-DF7F-E796-8E834D082D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887B4A-3C5B-9E40-A09F-881149EA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7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emily.clifford@warwick.ac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emily.clifford@warwick.ac.u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EF818BA-0B0F-EF1F-8611-44E932648163}"/>
              </a:ext>
            </a:extLst>
          </p:cNvPr>
          <p:cNvSpPr txBox="1"/>
          <p:nvPr/>
        </p:nvSpPr>
        <p:spPr>
          <a:xfrm>
            <a:off x="-28956" y="0"/>
            <a:ext cx="9622998" cy="1323439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0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Greek Ecphrasis</a:t>
            </a:r>
          </a:p>
          <a:p>
            <a:endParaRPr lang="en-US" sz="40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62EAA-07B6-1A60-3F01-684F3580D1F5}"/>
              </a:ext>
            </a:extLst>
          </p:cNvPr>
          <p:cNvSpPr txBox="1"/>
          <p:nvPr/>
        </p:nvSpPr>
        <p:spPr>
          <a:xfrm>
            <a:off x="3272310" y="-32987"/>
            <a:ext cx="1636021" cy="738664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15-CAT module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(Terms 2/3)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2027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5D272E-AE5E-DD7B-B08D-073746C668CD}"/>
              </a:ext>
            </a:extLst>
          </p:cNvPr>
          <p:cNvSpPr txBox="1"/>
          <p:nvPr/>
        </p:nvSpPr>
        <p:spPr>
          <a:xfrm>
            <a:off x="4880485" y="-5834"/>
            <a:ext cx="4713557" cy="523220"/>
          </a:xfrm>
          <a:prstGeom prst="rect">
            <a:avLst/>
          </a:prstGeom>
          <a:solidFill>
            <a:srgbClr val="F2CFEE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Dr Emily Clifford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emily.clifford@warwick.ac.uk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FAB 2.03</a:t>
            </a:r>
          </a:p>
        </p:txBody>
      </p:sp>
      <p:pic>
        <p:nvPicPr>
          <p:cNvPr id="8" name="Picture 7" descr="A circular drawing of a circle with many animals&#10;&#10;AI-generated content may be incorrect.">
            <a:extLst>
              <a:ext uri="{FF2B5EF4-FFF2-40B4-BE49-F238E27FC236}">
                <a16:creationId xmlns:a16="http://schemas.microsoft.com/office/drawing/2014/main" id="{8A45B59C-1317-4801-A101-BAB798A25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920" y="-32987"/>
            <a:ext cx="2673846" cy="2836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5F60CB-5D1C-DD55-4418-E2041BD3A897}"/>
              </a:ext>
            </a:extLst>
          </p:cNvPr>
          <p:cNvSpPr txBox="1"/>
          <p:nvPr/>
        </p:nvSpPr>
        <p:spPr>
          <a:xfrm>
            <a:off x="0" y="3115886"/>
            <a:ext cx="4512566" cy="3754874"/>
          </a:xfrm>
          <a:prstGeom prst="rect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Homer,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Iliad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Homer,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Odyssey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7.78–132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Hesiod,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Shield of Heracles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Aeschylus,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Seven Against Thebes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375–676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Electra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432–86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184–218, 1122–228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Phoenician Women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103–201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Xenophon,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Anabasis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1.8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Sappho, fragment 2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Plato,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Phaedrus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esp. 230b2–c5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Theocritus,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Callimachus,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Hymn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Longus,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Daphnis and Chloe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Prologue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Achilles Tatius,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Leucippe and </a:t>
            </a:r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Cleitophon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1.1–2, 3.6–8, 5.3–5</a:t>
            </a:r>
          </a:p>
          <a:p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Greek Anthology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9 and 16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Philostratus the Elder,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Imagines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 (selection)</a:t>
            </a:r>
          </a:p>
          <a:p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Progymnasmata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(selection)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F799EC-7193-C7EE-AE9F-32538CB6A524}"/>
              </a:ext>
            </a:extLst>
          </p:cNvPr>
          <p:cNvSpPr txBox="1"/>
          <p:nvPr/>
        </p:nvSpPr>
        <p:spPr>
          <a:xfrm>
            <a:off x="16117" y="761018"/>
            <a:ext cx="9533003" cy="2092881"/>
          </a:xfrm>
          <a:prstGeom prst="rect">
            <a:avLst/>
          </a:prstGeom>
          <a:solidFill>
            <a:srgbClr val="FCFFC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This 15-CAT module explores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phenomenon of ecphrasis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in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Greek literature and thought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 Now more narrowly conceived as a ‘verbal description of a work of art’, ancient ecphrasis was much broader in scope, encompassing </a:t>
            </a:r>
            <a:r>
              <a:rPr lang="en-GB" sz="16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descriptions of landscape, people, and objects as much as artifacts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 It was far more than a literary flourish or conceit, offering more of a ‘</a:t>
            </a:r>
            <a:r>
              <a:rPr lang="en-GB" sz="16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way of seeing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’ and, indeed, representing a core element of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ancient education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highlight>
                <a:srgbClr val="FCFFC2"/>
              </a:highligh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The material covered is wide ranging, beginning with the flagship literary ecphrasis –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shield of Achilles in Homer’s </a:t>
            </a:r>
            <a:r>
              <a:rPr lang="en-GB" sz="1400" b="1" i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Iliad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 18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– and moving on through a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variety of poetry and prose drawn from near a thousand years of Greek literature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(and beyond). From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epic poetry to the epigram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you will probe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power and limits of the genre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delving into themes such as </a:t>
            </a:r>
            <a:r>
              <a:rPr lang="en-GB" sz="1400" b="1" kern="1200" dirty="0" err="1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intermediality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visuality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materiality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rhetoric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 err="1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erotics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and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the old ‘rivalry’ between art and text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D0B2E7-3F8F-2FB8-9745-4D00A1FB1EBA}"/>
              </a:ext>
            </a:extLst>
          </p:cNvPr>
          <p:cNvSpPr txBox="1"/>
          <p:nvPr/>
        </p:nvSpPr>
        <p:spPr>
          <a:xfrm>
            <a:off x="4885837" y="492045"/>
            <a:ext cx="886570" cy="30777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Teaching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3AC5F6-6424-CB11-AA91-1949B9EFF314}"/>
              </a:ext>
            </a:extLst>
          </p:cNvPr>
          <p:cNvSpPr txBox="1"/>
          <p:nvPr/>
        </p:nvSpPr>
        <p:spPr>
          <a:xfrm>
            <a:off x="5822557" y="471846"/>
            <a:ext cx="2857258" cy="307777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2x 50-minute classes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week.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7E854F-5150-1FEE-029B-260215D320E1}"/>
              </a:ext>
            </a:extLst>
          </p:cNvPr>
          <p:cNvSpPr txBox="1"/>
          <p:nvPr/>
        </p:nvSpPr>
        <p:spPr>
          <a:xfrm>
            <a:off x="4524756" y="2803237"/>
            <a:ext cx="1040472" cy="30726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400EC6-F1B5-B5D2-31AC-D873DA515D97}"/>
              </a:ext>
            </a:extLst>
          </p:cNvPr>
          <p:cNvSpPr txBox="1"/>
          <p:nvPr/>
        </p:nvSpPr>
        <p:spPr>
          <a:xfrm>
            <a:off x="4526043" y="3126270"/>
            <a:ext cx="1039186" cy="2031325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1. 40% close reading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(also known as a ‘gobbet’).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1,500-1,750 words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C9C71F-16FD-4CAA-4C86-47539361EA14}"/>
              </a:ext>
            </a:extLst>
          </p:cNvPr>
          <p:cNvSpPr txBox="1"/>
          <p:nvPr/>
        </p:nvSpPr>
        <p:spPr>
          <a:xfrm>
            <a:off x="4512566" y="5105182"/>
            <a:ext cx="1039186" cy="1815882"/>
          </a:xfrm>
          <a:prstGeom prst="rect">
            <a:avLst/>
          </a:prstGeom>
          <a:solidFill>
            <a:srgbClr val="F2CFEE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2. 60% essay.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Choose one title from a selection.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2,500-3,000 words.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6DD9EF-84F5-B0EB-1738-4EEB7922EEFC}"/>
              </a:ext>
            </a:extLst>
          </p:cNvPr>
          <p:cNvSpPr txBox="1"/>
          <p:nvPr/>
        </p:nvSpPr>
        <p:spPr>
          <a:xfrm>
            <a:off x="5577418" y="3095580"/>
            <a:ext cx="6631348" cy="3754874"/>
          </a:xfrm>
          <a:prstGeom prst="rect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Epic ecphrasis 1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Homer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Iliad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18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Epic ecphrasis 2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Homer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Odyssey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7.78-132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Some more shields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… Hesiod,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Shield of Heracles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; Aeschylus’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Seven Against Thebes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375-676; Euripides’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Electra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432-86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Tragic ecphrasis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Euripides’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184-218, 1122-1228 (messenger speech)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the art of war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Euripides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 Phoenician Women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103-201 alongside Xenophon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Anabasis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desire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Sappho fragment 2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truth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Plato’s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Phaedrus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esp. 230b2-c5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the sacred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Theocritus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15 + Callimachus’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Hymn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Ecphrasis, nature, and the landscape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Theocritus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in the Greek novel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Longus’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Daphnis and Chloe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Prologue and Achilles Tatius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Leucippe and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Cleitophon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1.1-2, 3.6-8, 5.3-5.</a:t>
            </a:r>
          </a:p>
          <a:p>
            <a:pPr lvl="0"/>
            <a:r>
              <a:rPr lang="en-GB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Ecphrastic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 epigrams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Greek Anthology 9 and 16</a:t>
            </a:r>
          </a:p>
          <a:p>
            <a:pPr lvl="0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Ecphrasis, rhetoric, and education: Philostratus’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Imagines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Progymnasmata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its legacy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e.g. W. H. Auden and William Carlos Williams on the Fall of Icarus; John Keats ‘Ode on a Grecian Urn’; Anne Carson ‘Hopper: Confessions’ …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E5A469-7724-2B40-F983-CC32B711F552}"/>
              </a:ext>
            </a:extLst>
          </p:cNvPr>
          <p:cNvSpPr txBox="1"/>
          <p:nvPr/>
        </p:nvSpPr>
        <p:spPr>
          <a:xfrm>
            <a:off x="0" y="2808109"/>
            <a:ext cx="4553712" cy="30777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Indicative Texts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A4A55C-309A-112C-7D1D-DD9924F95729}"/>
              </a:ext>
            </a:extLst>
          </p:cNvPr>
          <p:cNvSpPr txBox="1"/>
          <p:nvPr/>
        </p:nvSpPr>
        <p:spPr>
          <a:xfrm>
            <a:off x="5565228" y="2803589"/>
            <a:ext cx="6643537" cy="30726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Indicative Themes/Lectures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0C6A2D-FA5D-EDE5-FB24-06AAB0AF6355}"/>
              </a:ext>
            </a:extLst>
          </p:cNvPr>
          <p:cNvSpPr/>
          <p:nvPr/>
        </p:nvSpPr>
        <p:spPr>
          <a:xfrm>
            <a:off x="-8267" y="2810783"/>
            <a:ext cx="4496449" cy="40472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A06B7A-C04A-4480-5CDF-1109BD0B39BD}"/>
              </a:ext>
            </a:extLst>
          </p:cNvPr>
          <p:cNvSpPr/>
          <p:nvPr/>
        </p:nvSpPr>
        <p:spPr>
          <a:xfrm>
            <a:off x="5586110" y="2803237"/>
            <a:ext cx="6643537" cy="40472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AEA70B-DD91-660A-2EFD-2FF9E08E6AD6}"/>
              </a:ext>
            </a:extLst>
          </p:cNvPr>
          <p:cNvSpPr/>
          <p:nvPr/>
        </p:nvSpPr>
        <p:spPr>
          <a:xfrm>
            <a:off x="12306" y="761018"/>
            <a:ext cx="9522614" cy="20418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980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D7806-1073-8B01-64E1-038027C80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09AAEB-DDA1-F295-6AEF-E16F1FD05A89}"/>
              </a:ext>
            </a:extLst>
          </p:cNvPr>
          <p:cNvSpPr txBox="1"/>
          <p:nvPr/>
        </p:nvSpPr>
        <p:spPr>
          <a:xfrm>
            <a:off x="-28956" y="0"/>
            <a:ext cx="9622998" cy="1323439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0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Greek Ecphrasis</a:t>
            </a:r>
          </a:p>
          <a:p>
            <a:endParaRPr lang="en-US" sz="4000" b="1" cap="smal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93F3CF-1517-86E4-E098-2CCFEDFEE733}"/>
              </a:ext>
            </a:extLst>
          </p:cNvPr>
          <p:cNvSpPr txBox="1"/>
          <p:nvPr/>
        </p:nvSpPr>
        <p:spPr>
          <a:xfrm>
            <a:off x="3272310" y="-32987"/>
            <a:ext cx="1636021" cy="738664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15-CAT module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(Terms 2/3)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2027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0FA67B-7267-4AA0-0D39-EB35D88584D7}"/>
              </a:ext>
            </a:extLst>
          </p:cNvPr>
          <p:cNvSpPr txBox="1"/>
          <p:nvPr/>
        </p:nvSpPr>
        <p:spPr>
          <a:xfrm>
            <a:off x="4880485" y="-5834"/>
            <a:ext cx="4713557" cy="523220"/>
          </a:xfrm>
          <a:prstGeom prst="rect">
            <a:avLst/>
          </a:prstGeom>
          <a:solidFill>
            <a:srgbClr val="F2CFEE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Dr Emily Clifford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emily.clifford@warwick.ac.uk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FAB 2.03</a:t>
            </a:r>
          </a:p>
        </p:txBody>
      </p:sp>
      <p:pic>
        <p:nvPicPr>
          <p:cNvPr id="8" name="Picture 7" descr="A circular drawing of a circle with many animals&#10;&#10;AI-generated content may be incorrect.">
            <a:extLst>
              <a:ext uri="{FF2B5EF4-FFF2-40B4-BE49-F238E27FC236}">
                <a16:creationId xmlns:a16="http://schemas.microsoft.com/office/drawing/2014/main" id="{CA6CFC04-7E2E-795B-369E-97A1CDA91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920" y="-32987"/>
            <a:ext cx="2673846" cy="2836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85BA0E-5203-CEA1-B123-12F58D91D497}"/>
              </a:ext>
            </a:extLst>
          </p:cNvPr>
          <p:cNvSpPr txBox="1"/>
          <p:nvPr/>
        </p:nvSpPr>
        <p:spPr>
          <a:xfrm>
            <a:off x="0" y="3115886"/>
            <a:ext cx="4512566" cy="3754874"/>
          </a:xfrm>
          <a:prstGeom prst="rect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Homer,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Iliad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Homer,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Odyssey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7.78–132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Hesiod,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Shield of Heracles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Aeschylus,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Seven Against Thebes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375–676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Electra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432–86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184–218, 1122–228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Euripides,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Phoenician Women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103–201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Xenophon,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Anabasis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1.8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Sappho, fragment 2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Plato,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Phaedrus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esp. 230b2–c5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Theocritus,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Callimachus,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Hymn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5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Longus,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Daphnis and Chloe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Prologue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Achilles Tatius,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Leucippe and </a:t>
            </a:r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Cleitophon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1.1–2, 3.6–8, 5.3–5</a:t>
            </a:r>
          </a:p>
          <a:p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Greek Anthology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9 and 16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Philostratus the Elder,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Imagines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1 (selection)</a:t>
            </a:r>
          </a:p>
          <a:p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Progymnasmata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(selection)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AAD9B-3B54-1E1C-00C7-56F063BD0776}"/>
              </a:ext>
            </a:extLst>
          </p:cNvPr>
          <p:cNvSpPr txBox="1"/>
          <p:nvPr/>
        </p:nvSpPr>
        <p:spPr>
          <a:xfrm>
            <a:off x="16117" y="761018"/>
            <a:ext cx="9533003" cy="2092881"/>
          </a:xfrm>
          <a:prstGeom prst="rect">
            <a:avLst/>
          </a:prstGeom>
          <a:solidFill>
            <a:srgbClr val="FCFFC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This 15-CAT module explores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phenomenon of ecphrasis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in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Greek literature and thought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 Now more narrowly conceived as a ‘verbal description of a work of art’, ancient ecphrasis was much broader in scope, encompassing </a:t>
            </a:r>
            <a:r>
              <a:rPr lang="en-GB" sz="16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descriptions of landscape, people, and objects as much as artifacts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 It was far more than a literary flourish or conceit, offering more of a ‘</a:t>
            </a:r>
            <a:r>
              <a:rPr lang="en-GB" sz="16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way of seeing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’ and, indeed, representing a core element of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ancient education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highlight>
                <a:srgbClr val="FCFFC2"/>
              </a:highligh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The material covered is wide ranging, beginning with the flagship literary ecphrasis –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shield of Achilles in Homer’s </a:t>
            </a:r>
            <a:r>
              <a:rPr lang="en-GB" sz="1400" b="1" i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Iliad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 18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– and moving on through a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variety of poetry and prose drawn from near a thousand years of Greek literature 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(and beyond). From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epic poetry to the epigram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you will probe the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power and limits of the genre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delving into themes such as </a:t>
            </a:r>
            <a:r>
              <a:rPr lang="en-GB" sz="1400" b="1" kern="1200" dirty="0" err="1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intermediality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visuality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materiality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rhetoric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</a:t>
            </a:r>
            <a:r>
              <a:rPr lang="en-GB" sz="1400" b="1" kern="1200" dirty="0" err="1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erotics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, and </a:t>
            </a:r>
            <a:r>
              <a:rPr lang="en-GB" sz="1400" b="1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the old ‘rivalry’ between art and text</a:t>
            </a:r>
            <a:r>
              <a:rPr lang="en-GB" sz="1400" kern="1200" dirty="0">
                <a:solidFill>
                  <a:schemeClr val="tx1"/>
                </a:solidFill>
                <a:effectLst/>
                <a:highlight>
                  <a:srgbClr val="FCFFC2"/>
                </a:highlight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67B62D-76A5-3182-4FC8-B2049DC4DAC1}"/>
              </a:ext>
            </a:extLst>
          </p:cNvPr>
          <p:cNvSpPr txBox="1"/>
          <p:nvPr/>
        </p:nvSpPr>
        <p:spPr>
          <a:xfrm>
            <a:off x="4885837" y="492045"/>
            <a:ext cx="886570" cy="30777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Teaching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759199-8A63-A12D-01CB-9B9DFAF88B7E}"/>
              </a:ext>
            </a:extLst>
          </p:cNvPr>
          <p:cNvSpPr txBox="1"/>
          <p:nvPr/>
        </p:nvSpPr>
        <p:spPr>
          <a:xfrm>
            <a:off x="5822557" y="471846"/>
            <a:ext cx="2857258" cy="307777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2x 50-minute classes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per week.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942E67-8B0A-5736-A7D1-264E1B01A414}"/>
              </a:ext>
            </a:extLst>
          </p:cNvPr>
          <p:cNvSpPr txBox="1"/>
          <p:nvPr/>
        </p:nvSpPr>
        <p:spPr>
          <a:xfrm>
            <a:off x="4524756" y="2803237"/>
            <a:ext cx="1040472" cy="30726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47485E-C633-C555-E39A-5A3BDD02EBB3}"/>
              </a:ext>
            </a:extLst>
          </p:cNvPr>
          <p:cNvSpPr txBox="1"/>
          <p:nvPr/>
        </p:nvSpPr>
        <p:spPr>
          <a:xfrm>
            <a:off x="4526043" y="3126270"/>
            <a:ext cx="1039186" cy="2031325"/>
          </a:xfrm>
          <a:prstGeom prst="rect">
            <a:avLst/>
          </a:prstGeom>
          <a:solidFill>
            <a:srgbClr val="DCEAF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1. 40% close reading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(also known as a ‘gobbet’).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1,500-1,750 words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5388CE-05A5-D7C8-4386-FB17F88F67E9}"/>
              </a:ext>
            </a:extLst>
          </p:cNvPr>
          <p:cNvSpPr txBox="1"/>
          <p:nvPr/>
        </p:nvSpPr>
        <p:spPr>
          <a:xfrm>
            <a:off x="4512566" y="5105182"/>
            <a:ext cx="1039186" cy="1815882"/>
          </a:xfrm>
          <a:prstGeom prst="rect">
            <a:avLst/>
          </a:prstGeom>
          <a:solidFill>
            <a:srgbClr val="F2CFEE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2. 60% essay.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Choose one title from a selection.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2,500-3,000 words.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A4DBEB-B1EB-A448-C165-0ED7F8C80674}"/>
              </a:ext>
            </a:extLst>
          </p:cNvPr>
          <p:cNvSpPr txBox="1"/>
          <p:nvPr/>
        </p:nvSpPr>
        <p:spPr>
          <a:xfrm>
            <a:off x="5577418" y="3095580"/>
            <a:ext cx="6631348" cy="3754874"/>
          </a:xfrm>
          <a:prstGeom prst="rect">
            <a:avLst/>
          </a:prstGeom>
          <a:solidFill>
            <a:schemeClr val="accent6">
              <a:lumMod val="20000"/>
              <a:lumOff val="80000"/>
              <a:alpha val="50196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Epic ecphrasis 1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Homer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Iliad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18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Epic ecphrasis 2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Homer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Odyssey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7.78-132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Some more shields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… Hesiod,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Shield of Heracles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; Aeschylus’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Seven Against Thebes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375-676; Euripides’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Electra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432-86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Tragic ecphrasis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Euripides’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184-218, 1122-1228 (messenger speech)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the art of war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Euripides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 Phoenician Women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103-201 alongside Xenophon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Anabasis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desire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Sappho fragment 2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truth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Plato’s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Phaedrus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esp. 230b2-c5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the sacred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Theocritus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15 + Callimachus’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Hymn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Ecphrasis, nature, and the landscape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Theocritus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Idyll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15</a:t>
            </a: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in the Greek novel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Longus’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Daphnis and Chloe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Prologue and Achilles Tatius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Leucippe and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Cleitophon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1.1-2, 3.6-8, 5.3-5.</a:t>
            </a:r>
          </a:p>
          <a:p>
            <a:pPr lvl="0"/>
            <a:r>
              <a:rPr lang="en-GB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Ecphrastic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 epigrams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Greek Anthology 9 and 16</a:t>
            </a:r>
          </a:p>
          <a:p>
            <a:pPr lvl="0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Ecphrasis, rhetoric, and education: Philostratus’ </a:t>
            </a:r>
            <a:r>
              <a:rPr lang="en-GB" sz="1400" i="1" dirty="0">
                <a:latin typeface="Calibri" panose="020F0502020204030204" pitchFamily="34" charset="0"/>
                <a:cs typeface="Calibri" panose="020F0502020204030204" pitchFamily="34" charset="0"/>
              </a:rPr>
              <a:t>Imagines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GB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Progymnasmata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Ecphrasis and its legacy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: e.g. W. H. Auden and William Carlos Williams on the Fall of Icarus; John Keats ‘Ode on a Grecian Urn’; Anne Carson ‘Hopper: Confessions’ …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94AEF9-0646-DADF-5CD7-36408E166688}"/>
              </a:ext>
            </a:extLst>
          </p:cNvPr>
          <p:cNvSpPr txBox="1"/>
          <p:nvPr/>
        </p:nvSpPr>
        <p:spPr>
          <a:xfrm>
            <a:off x="0" y="2808109"/>
            <a:ext cx="4553712" cy="30777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Indicative Texts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4A59A6-01CE-5987-8305-7459EFD86B68}"/>
              </a:ext>
            </a:extLst>
          </p:cNvPr>
          <p:cNvSpPr txBox="1"/>
          <p:nvPr/>
        </p:nvSpPr>
        <p:spPr>
          <a:xfrm>
            <a:off x="5565228" y="2803589"/>
            <a:ext cx="6643537" cy="307267"/>
          </a:xfrm>
          <a:prstGeom prst="rect">
            <a:avLst/>
          </a:prstGeom>
          <a:solidFill>
            <a:srgbClr val="E8E8E8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cap="small" dirty="0">
                <a:latin typeface="Calibri" panose="020F0502020204030204" pitchFamily="34" charset="0"/>
                <a:cs typeface="Calibri" panose="020F0502020204030204" pitchFamily="34" charset="0"/>
              </a:rPr>
              <a:t>Indicative Themes/Lectures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BADCD9-5818-0AB2-7693-24915F0CB0B8}"/>
              </a:ext>
            </a:extLst>
          </p:cNvPr>
          <p:cNvSpPr/>
          <p:nvPr/>
        </p:nvSpPr>
        <p:spPr>
          <a:xfrm>
            <a:off x="-8267" y="2810783"/>
            <a:ext cx="4496449" cy="40472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766845-3D26-45F3-C2BE-2D9FCFB8535B}"/>
              </a:ext>
            </a:extLst>
          </p:cNvPr>
          <p:cNvSpPr/>
          <p:nvPr/>
        </p:nvSpPr>
        <p:spPr>
          <a:xfrm>
            <a:off x="5586110" y="2803237"/>
            <a:ext cx="6643537" cy="40472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F545C7-DC78-ADE6-3CE8-8A3A7DD2DF0D}"/>
              </a:ext>
            </a:extLst>
          </p:cNvPr>
          <p:cNvSpPr/>
          <p:nvPr/>
        </p:nvSpPr>
        <p:spPr>
          <a:xfrm>
            <a:off x="12306" y="761018"/>
            <a:ext cx="9522614" cy="20418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88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1046</Words>
  <Application>Microsoft Macintosh PowerPoint</Application>
  <PresentationFormat>Widescreen</PresentationFormat>
  <Paragraphs>96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Clifford, Emily</dc:creator>
  <cp:lastModifiedBy>Clifford, Emily</cp:lastModifiedBy>
  <cp:revision>1</cp:revision>
  <dcterms:created xsi:type="dcterms:W3CDTF">2026-03-05T17:42:58Z</dcterms:created>
  <dcterms:modified xsi:type="dcterms:W3CDTF">2026-03-06T09:15:58Z</dcterms:modified>
</cp:coreProperties>
</file>