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90" r:id="rId3"/>
    <p:sldId id="295" r:id="rId4"/>
    <p:sldId id="296" r:id="rId5"/>
    <p:sldId id="297" r:id="rId6"/>
    <p:sldId id="298" r:id="rId7"/>
    <p:sldId id="259" r:id="rId8"/>
    <p:sldId id="260" r:id="rId9"/>
    <p:sldId id="261" r:id="rId10"/>
    <p:sldId id="258" r:id="rId11"/>
    <p:sldId id="273" r:id="rId12"/>
    <p:sldId id="278" r:id="rId13"/>
    <p:sldId id="277" r:id="rId14"/>
    <p:sldId id="294" r:id="rId15"/>
    <p:sldId id="293" r:id="rId16"/>
    <p:sldId id="262" r:id="rId17"/>
    <p:sldId id="263" r:id="rId18"/>
    <p:sldId id="299"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69"/>
    <p:restoredTop sz="94648"/>
  </p:normalViewPr>
  <p:slideViewPr>
    <p:cSldViewPr snapToGrid="0" snapToObjects="1">
      <p:cViewPr varScale="1">
        <p:scale>
          <a:sx n="87" d="100"/>
          <a:sy n="87" d="100"/>
        </p:scale>
        <p:origin x="192" y="7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son, James" userId="ddaf6e43-f943-4a7b-b422-1396b2b4c0b0" providerId="ADAL" clId="{4A7B75B0-B6BD-5A77-BA82-2142A24CE33D}"/>
    <pc:docChg chg="modSld">
      <pc:chgData name="Davidson, James" userId="ddaf6e43-f943-4a7b-b422-1396b2b4c0b0" providerId="ADAL" clId="{4A7B75B0-B6BD-5A77-BA82-2142A24CE33D}" dt="2026-03-06T16:43:07.633" v="1" actId="20577"/>
      <pc:docMkLst>
        <pc:docMk/>
      </pc:docMkLst>
      <pc:sldChg chg="modSp mod">
        <pc:chgData name="Davidson, James" userId="ddaf6e43-f943-4a7b-b422-1396b2b4c0b0" providerId="ADAL" clId="{4A7B75B0-B6BD-5A77-BA82-2142A24CE33D}" dt="2026-03-06T16:43:07.633" v="1" actId="20577"/>
        <pc:sldMkLst>
          <pc:docMk/>
          <pc:sldMk cId="1454869846" sldId="299"/>
        </pc:sldMkLst>
        <pc:spChg chg="mod">
          <ac:chgData name="Davidson, James" userId="ddaf6e43-f943-4a7b-b422-1396b2b4c0b0" providerId="ADAL" clId="{4A7B75B0-B6BD-5A77-BA82-2142A24CE33D}" dt="2026-03-06T16:43:07.633" v="1" actId="20577"/>
          <ac:spMkLst>
            <pc:docMk/>
            <pc:sldMk cId="1454869846" sldId="299"/>
            <ac:spMk id="3" creationId="{9B192C9F-6A34-C8CF-E7A4-A3149EB451C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560E78-3FCD-9B49-B61B-55311DA9BF35}" type="datetimeFigureOut">
              <a:rPr lang="en-US" smtClean="0"/>
              <a:t>3/6/26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541A37-94D7-8A4A-8403-3D5420253D4A}" type="slidenum">
              <a:rPr lang="en-US" smtClean="0"/>
              <a:t>‹#›</a:t>
            </a:fld>
            <a:endParaRPr lang="en-US"/>
          </a:p>
        </p:txBody>
      </p:sp>
    </p:spTree>
    <p:extLst>
      <p:ext uri="{BB962C8B-B14F-4D97-AF65-F5344CB8AC3E}">
        <p14:creationId xmlns:p14="http://schemas.microsoft.com/office/powerpoint/2010/main" val="471656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FD8DF31-0D1A-D249-AC6D-43B5CEEF288D}" type="datetimeFigureOut">
              <a:rPr lang="en-US" smtClean="0"/>
              <a:t>3/6/26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356605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FD8DF31-0D1A-D249-AC6D-43B5CEEF288D}" type="datetimeFigureOut">
              <a:rPr lang="en-US" smtClean="0"/>
              <a:t>3/6/26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51320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FD8DF31-0D1A-D249-AC6D-43B5CEEF288D}" type="datetimeFigureOut">
              <a:rPr lang="en-US" smtClean="0"/>
              <a:t>3/6/26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250570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FD8DF31-0D1A-D249-AC6D-43B5CEEF288D}" type="datetimeFigureOut">
              <a:rPr lang="en-US" smtClean="0"/>
              <a:t>3/6/26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503883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FD8DF31-0D1A-D249-AC6D-43B5CEEF288D}" type="datetimeFigureOut">
              <a:rPr lang="en-US" smtClean="0"/>
              <a:t>3/6/26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749858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1FD8DF31-0D1A-D249-AC6D-43B5CEEF288D}" type="datetimeFigureOut">
              <a:rPr lang="en-US" smtClean="0"/>
              <a:t>3/6/26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2548790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1FD8DF31-0D1A-D249-AC6D-43B5CEEF288D}" type="datetimeFigureOut">
              <a:rPr lang="en-US" smtClean="0"/>
              <a:t>3/6/26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2821137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FD8DF31-0D1A-D249-AC6D-43B5CEEF288D}" type="datetimeFigureOut">
              <a:rPr lang="en-US" smtClean="0"/>
              <a:t>3/6/26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360662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D8DF31-0D1A-D249-AC6D-43B5CEEF288D}" type="datetimeFigureOut">
              <a:rPr lang="en-US" smtClean="0"/>
              <a:t>3/6/26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623709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1FD8DF31-0D1A-D249-AC6D-43B5CEEF288D}" type="datetimeFigureOut">
              <a:rPr lang="en-US" smtClean="0"/>
              <a:t>3/6/26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091634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1FD8DF31-0D1A-D249-AC6D-43B5CEEF288D}" type="datetimeFigureOut">
              <a:rPr lang="en-US" smtClean="0"/>
              <a:t>3/6/26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474934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D8DF31-0D1A-D249-AC6D-43B5CEEF288D}" type="datetimeFigureOut">
              <a:rPr lang="en-US" smtClean="0"/>
              <a:t>3/6/26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CD8973-30C4-044F-B986-CF9D8EF6181D}" type="slidenum">
              <a:rPr lang="en-US" smtClean="0"/>
              <a:t>‹#›</a:t>
            </a:fld>
            <a:endParaRPr lang="en-US"/>
          </a:p>
        </p:txBody>
      </p:sp>
    </p:spTree>
    <p:extLst>
      <p:ext uri="{BB962C8B-B14F-4D97-AF65-F5344CB8AC3E}">
        <p14:creationId xmlns:p14="http://schemas.microsoft.com/office/powerpoint/2010/main" val="382205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Sex and Gender in the Ancient Greek World</a:t>
            </a:r>
          </a:p>
        </p:txBody>
      </p:sp>
      <p:sp>
        <p:nvSpPr>
          <p:cNvPr id="3" name="Subtitle 2"/>
          <p:cNvSpPr>
            <a:spLocks noGrp="1"/>
          </p:cNvSpPr>
          <p:nvPr>
            <p:ph type="subTitle" idx="1"/>
          </p:nvPr>
        </p:nvSpPr>
        <p:spPr/>
        <p:txBody>
          <a:bodyPr/>
          <a:lstStyle/>
          <a:p>
            <a:r>
              <a:rPr lang="en-US" dirty="0"/>
              <a:t>Professor James Davidson</a:t>
            </a:r>
          </a:p>
        </p:txBody>
      </p:sp>
    </p:spTree>
    <p:extLst>
      <p:ext uri="{BB962C8B-B14F-4D97-AF65-F5344CB8AC3E}">
        <p14:creationId xmlns:p14="http://schemas.microsoft.com/office/powerpoint/2010/main" val="853310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7"/>
            <a:ext cx="3249230"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05677" y="914400"/>
            <a:ext cx="2743200" cy="2887579"/>
          </a:xfrm>
        </p:spPr>
        <p:txBody>
          <a:bodyPr vert="horz" lIns="91440" tIns="45720" rIns="91440" bIns="45720" rtlCol="0" anchor="b">
            <a:normAutofit/>
          </a:bodyPr>
          <a:lstStyle/>
          <a:p>
            <a:pPr defTabSz="914400">
              <a:lnSpc>
                <a:spcPct val="90000"/>
              </a:lnSpc>
            </a:pPr>
            <a:r>
              <a:rPr lang="en-US" sz="3900" kern="1200">
                <a:solidFill>
                  <a:srgbClr val="FFFFFF"/>
                </a:solidFill>
                <a:latin typeface="+mj-lt"/>
                <a:ea typeface="+mj-ea"/>
                <a:cs typeface="+mj-cs"/>
              </a:rPr>
              <a:t>Is Aphrodite more than just a sex-goddess?</a:t>
            </a:r>
          </a:p>
        </p:txBody>
      </p:sp>
      <p:cxnSp>
        <p:nvCxnSpPr>
          <p:cNvPr id="22" name="Straight Connector 21">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3344" y="3910267"/>
            <a:ext cx="1940093"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7" name="Content Placeholder 5"/>
          <p:cNvPicPr>
            <a:picLocks noGrp="1" noChangeAspect="1"/>
          </p:cNvPicPr>
          <p:nvPr>
            <p:ph idx="1"/>
          </p:nvPr>
        </p:nvPicPr>
        <p:blipFill rotWithShape="1">
          <a:blip r:embed="rId2"/>
          <a:srcRect r="1" b="18632"/>
          <a:stretch/>
        </p:blipFill>
        <p:spPr>
          <a:xfrm>
            <a:off x="4832308" y="492573"/>
            <a:ext cx="2981275" cy="5880796"/>
          </a:xfrm>
          <a:prstGeom prst="rect">
            <a:avLst/>
          </a:prstGeom>
        </p:spPr>
      </p:pic>
    </p:spTree>
    <p:extLst>
      <p:ext uri="{BB962C8B-B14F-4D97-AF65-F5344CB8AC3E}">
        <p14:creationId xmlns:p14="http://schemas.microsoft.com/office/powerpoint/2010/main" val="848148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963877"/>
            <a:ext cx="2620771" cy="4930246"/>
          </a:xfrm>
        </p:spPr>
        <p:txBody>
          <a:bodyPr>
            <a:normAutofit/>
          </a:bodyPr>
          <a:lstStyle/>
          <a:p>
            <a:pPr algn="r"/>
            <a:r>
              <a:rPr lang="en-US">
                <a:solidFill>
                  <a:schemeClr val="accent1"/>
                </a:solidFill>
              </a:rPr>
              <a:t>Hymn To Aphrodite 2</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32023" y="963877"/>
            <a:ext cx="4783327" cy="4930246"/>
          </a:xfrm>
        </p:spPr>
        <p:txBody>
          <a:bodyPr anchor="ctr">
            <a:normAutofit/>
          </a:bodyPr>
          <a:lstStyle/>
          <a:p>
            <a:pPr>
              <a:lnSpc>
                <a:spcPct val="90000"/>
              </a:lnSpc>
            </a:pPr>
            <a:endParaRPr lang="en-US" sz="1600" b="1"/>
          </a:p>
          <a:p>
            <a:pPr>
              <a:lnSpc>
                <a:spcPct val="90000"/>
              </a:lnSpc>
            </a:pPr>
            <a:r>
              <a:rPr lang="en-US" sz="1600"/>
              <a:t>[1] I will sing of stately Aphrodite, gold-crowned and beautiful, whose dominion is the walled cities of all sea-set Cyprus.  There the moist breath of the western wind wafted her over the waves of the loud-moaning sea [5] in soft foam, and there the ribboned Seasons welcomed her joyously. They clothed her with heavenly garments: on her head they put a fine, well-wrought crown of gold, and in her pierced ears they hung ornaments of bronze and precious gold, [10] and adorned her with golden necklaces over her soft neck and snow-white breasts, jewels which the ribboned Seasons wear themselves whenever they go to their father's house to join the lovely dances of the gods. And when they had fully decked her, [15] they brought her to the gods, who welcomed her when they saw her, giving her their hands. Each one of them prayed that he might lead her home to be his wedded wife, so greatly were they amazed at the beauty of violet-crowned Cytherea.</a:t>
            </a:r>
          </a:p>
        </p:txBody>
      </p:sp>
    </p:spTree>
    <p:extLst>
      <p:ext uri="{BB962C8B-B14F-4D97-AF65-F5344CB8AC3E}">
        <p14:creationId xmlns:p14="http://schemas.microsoft.com/office/powerpoint/2010/main" val="1580685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800" kern="1200">
                <a:solidFill>
                  <a:schemeClr val="bg1"/>
                </a:solidFill>
                <a:latin typeface="+mj-lt"/>
                <a:ea typeface="+mj-ea"/>
                <a:cs typeface="+mj-cs"/>
              </a:rPr>
              <a:t>Botticelli, </a:t>
            </a:r>
            <a:r>
              <a:rPr lang="en-US" sz="2800" i="1" kern="1200">
                <a:solidFill>
                  <a:schemeClr val="bg1"/>
                </a:solidFill>
                <a:latin typeface="+mj-lt"/>
                <a:ea typeface="+mj-ea"/>
                <a:cs typeface="+mj-cs"/>
              </a:rPr>
              <a:t>Birth of Venus</a:t>
            </a:r>
            <a:r>
              <a:rPr lang="en-US" sz="2800" kern="1200">
                <a:solidFill>
                  <a:schemeClr val="bg1"/>
                </a:solidFill>
                <a:latin typeface="+mj-lt"/>
                <a:ea typeface="+mj-ea"/>
                <a:cs typeface="+mj-cs"/>
              </a:rPr>
              <a:t>, after Apelles, Uffizi Florence</a:t>
            </a:r>
          </a:p>
        </p:txBody>
      </p:sp>
      <p:pic>
        <p:nvPicPr>
          <p:cNvPr id="4" name="Content Placeholder 3"/>
          <p:cNvPicPr>
            <a:picLocks noGrp="1" noChangeAspect="1"/>
          </p:cNvPicPr>
          <p:nvPr>
            <p:ph idx="1"/>
          </p:nvPr>
        </p:nvPicPr>
        <p:blipFill>
          <a:blip r:embed="rId2"/>
          <a:srcRect l="-11716" r="-11716"/>
          <a:stretch>
            <a:fillRect/>
          </a:stretch>
        </p:blipFill>
        <p:spPr>
          <a:xfrm>
            <a:off x="509193" y="1675227"/>
            <a:ext cx="8125613" cy="4394199"/>
          </a:xfrm>
          <a:prstGeom prst="rect">
            <a:avLst/>
          </a:prstGeom>
        </p:spPr>
      </p:pic>
    </p:spTree>
    <p:extLst>
      <p:ext uri="{BB962C8B-B14F-4D97-AF65-F5344CB8AC3E}">
        <p14:creationId xmlns:p14="http://schemas.microsoft.com/office/powerpoint/2010/main" val="2064874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200" kern="1200">
                <a:solidFill>
                  <a:schemeClr val="bg1"/>
                </a:solidFill>
                <a:latin typeface="+mj-lt"/>
                <a:ea typeface="+mj-ea"/>
                <a:cs typeface="+mj-cs"/>
              </a:rPr>
              <a:t>Venus </a:t>
            </a:r>
            <a:r>
              <a:rPr lang="en-US" sz="2200" i="1" kern="1200">
                <a:solidFill>
                  <a:schemeClr val="bg1"/>
                </a:solidFill>
                <a:latin typeface="+mj-lt"/>
                <a:ea typeface="+mj-ea"/>
                <a:cs typeface="+mj-cs"/>
              </a:rPr>
              <a:t>Anadyomene</a:t>
            </a:r>
            <a:r>
              <a:rPr lang="en-US" sz="2200" kern="1200">
                <a:solidFill>
                  <a:schemeClr val="bg1"/>
                </a:solidFill>
                <a:latin typeface="+mj-lt"/>
                <a:ea typeface="+mj-ea"/>
                <a:cs typeface="+mj-cs"/>
              </a:rPr>
              <a:t>, fresco from Pompeii after Apelles, Temple of Asclepius, Cos.</a:t>
            </a:r>
          </a:p>
        </p:txBody>
      </p:sp>
      <p:pic>
        <p:nvPicPr>
          <p:cNvPr id="4" name="Content Placeholder 3"/>
          <p:cNvPicPr>
            <a:picLocks noGrp="1" noChangeAspect="1"/>
          </p:cNvPicPr>
          <p:nvPr>
            <p:ph idx="1"/>
          </p:nvPr>
        </p:nvPicPr>
        <p:blipFill>
          <a:blip r:embed="rId2"/>
          <a:srcRect t="-12335" b="-12335"/>
          <a:stretch>
            <a:fillRect/>
          </a:stretch>
        </p:blipFill>
        <p:spPr>
          <a:xfrm>
            <a:off x="566698" y="1675227"/>
            <a:ext cx="8010602" cy="4394199"/>
          </a:xfrm>
          <a:prstGeom prst="rect">
            <a:avLst/>
          </a:prstGeom>
        </p:spPr>
      </p:pic>
    </p:spTree>
    <p:extLst>
      <p:ext uri="{BB962C8B-B14F-4D97-AF65-F5344CB8AC3E}">
        <p14:creationId xmlns:p14="http://schemas.microsoft.com/office/powerpoint/2010/main" val="1961313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A8AA5BC-4F7A-4226-8F99-6D824B226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angle 16">
            <a:extLst>
              <a:ext uri="{FF2B5EF4-FFF2-40B4-BE49-F238E27FC236}">
                <a16:creationId xmlns:a16="http://schemas.microsoft.com/office/drawing/2014/main" id="{3E5445C6-DD42-4979-86FF-03730E8C6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300" y="321733"/>
            <a:ext cx="8680116"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1143000" y="1122362"/>
            <a:ext cx="6812280" cy="4949254"/>
          </a:xfrm>
        </p:spPr>
        <p:txBody>
          <a:bodyPr vert="horz" lIns="91440" tIns="45720" rIns="91440" bIns="45720" rtlCol="0" anchor="b">
            <a:normAutofit/>
          </a:bodyPr>
          <a:lstStyle/>
          <a:p>
            <a:pPr defTabSz="914400">
              <a:lnSpc>
                <a:spcPct val="90000"/>
              </a:lnSpc>
            </a:pPr>
            <a:r>
              <a:rPr lang="en-US" sz="5400" dirty="0"/>
              <a:t>Term 2 focused on Men and Sexuality</a:t>
            </a:r>
            <a:br>
              <a:rPr lang="en-US" sz="5400" dirty="0"/>
            </a:br>
            <a:br>
              <a:rPr lang="en-US" sz="5400" dirty="0"/>
            </a:br>
            <a:br>
              <a:rPr lang="en-US" sz="5400" dirty="0"/>
            </a:br>
            <a:br>
              <a:rPr lang="en-US" sz="5400" dirty="0"/>
            </a:br>
            <a:r>
              <a:rPr lang="en-US" sz="5000" kern="1200" dirty="0">
                <a:solidFill>
                  <a:schemeClr val="tx1"/>
                </a:solidFill>
                <a:latin typeface="+mj-lt"/>
                <a:ea typeface="+mj-ea"/>
                <a:cs typeface="+mj-cs"/>
              </a:rPr>
              <a:t>Questions we ask:</a:t>
            </a:r>
          </a:p>
        </p:txBody>
      </p:sp>
      <p:cxnSp>
        <p:nvCxnSpPr>
          <p:cNvPr id="19" name="Straight Connector 18">
            <a:extLst>
              <a:ext uri="{FF2B5EF4-FFF2-40B4-BE49-F238E27FC236}">
                <a16:creationId xmlns:a16="http://schemas.microsoft.com/office/drawing/2014/main" id="{45000665-DFC7-417E-8FD7-516A0F15C9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543300" y="4109417"/>
            <a:ext cx="20574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792647"/>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C43EB-44A6-4E4E-8B0D-4CA8F465AFD0}"/>
              </a:ext>
            </a:extLst>
          </p:cNvPr>
          <p:cNvSpPr>
            <a:spLocks noGrp="1"/>
          </p:cNvSpPr>
          <p:nvPr>
            <p:ph type="title"/>
          </p:nvPr>
        </p:nvSpPr>
        <p:spPr/>
        <p:txBody>
          <a:bodyPr/>
          <a:lstStyle/>
          <a:p>
            <a:r>
              <a:rPr lang="en-US" dirty="0"/>
              <a:t>Mythology</a:t>
            </a:r>
          </a:p>
        </p:txBody>
      </p:sp>
      <p:sp>
        <p:nvSpPr>
          <p:cNvPr id="3" name="Content Placeholder 2">
            <a:extLst>
              <a:ext uri="{FF2B5EF4-FFF2-40B4-BE49-F238E27FC236}">
                <a16:creationId xmlns:a16="http://schemas.microsoft.com/office/drawing/2014/main" id="{41F15585-A15B-D244-87A9-ABAFE86003D7}"/>
              </a:ext>
            </a:extLst>
          </p:cNvPr>
          <p:cNvSpPr>
            <a:spLocks noGrp="1"/>
          </p:cNvSpPr>
          <p:nvPr>
            <p:ph idx="1"/>
          </p:nvPr>
        </p:nvSpPr>
        <p:spPr/>
        <p:txBody>
          <a:bodyPr/>
          <a:lstStyle/>
          <a:p>
            <a:r>
              <a:rPr lang="en-US" dirty="0"/>
              <a:t>1. Was Achilles in a relationship with Patroclus?</a:t>
            </a:r>
          </a:p>
          <a:p>
            <a:r>
              <a:rPr lang="en-US" dirty="0"/>
              <a:t>2. What kind of question is that?</a:t>
            </a:r>
          </a:p>
        </p:txBody>
      </p:sp>
    </p:spTree>
    <p:extLst>
      <p:ext uri="{BB962C8B-B14F-4D97-AF65-F5344CB8AC3E}">
        <p14:creationId xmlns:p14="http://schemas.microsoft.com/office/powerpoint/2010/main" val="2739213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200" kern="1200">
                <a:solidFill>
                  <a:schemeClr val="bg1"/>
                </a:solidFill>
                <a:latin typeface="+mj-lt"/>
                <a:ea typeface="+mj-ea"/>
                <a:cs typeface="+mj-cs"/>
              </a:rPr>
              <a:t>Are viewers supposed to feel lust for male nudes….?</a:t>
            </a:r>
            <a:br>
              <a:rPr lang="en-US" sz="2200" kern="1200">
                <a:solidFill>
                  <a:schemeClr val="bg1"/>
                </a:solidFill>
                <a:latin typeface="+mj-lt"/>
                <a:ea typeface="+mj-ea"/>
                <a:cs typeface="+mj-cs"/>
              </a:rPr>
            </a:br>
            <a:endParaRPr lang="en-US" sz="2200" kern="1200">
              <a:solidFill>
                <a:schemeClr val="bg1"/>
              </a:solidFill>
              <a:latin typeface="+mj-lt"/>
              <a:ea typeface="+mj-ea"/>
              <a:cs typeface="+mj-cs"/>
            </a:endParaRPr>
          </a:p>
        </p:txBody>
      </p:sp>
      <p:pic>
        <p:nvPicPr>
          <p:cNvPr id="4" name="Picture 1" descr="Riace%20A%20(01)"/>
          <p:cNvPicPr>
            <a:picLocks noGrp="1" noChangeAspect="1"/>
          </p:cNvPicPr>
          <p:nvPr isPhoto="1">
            <p:ph idx="1"/>
          </p:nvPr>
        </p:nvPicPr>
        <p:blipFill>
          <a:blip r:embed="rId2">
            <a:extLst>
              <a:ext uri="{28A0092B-C50C-407E-A947-70E740481C1C}">
                <a14:useLocalDpi xmlns:a14="http://schemas.microsoft.com/office/drawing/2010/main" val="0"/>
              </a:ext>
            </a:extLst>
          </a:blip>
          <a:srcRect l="-117432" r="-117432"/>
          <a:stretch>
            <a:fillRect/>
          </a:stretch>
        </p:blipFill>
        <p:spPr bwMode="auto">
          <a:xfrm>
            <a:off x="580667" y="1675227"/>
            <a:ext cx="7982665" cy="4394199"/>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05804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80"/>
            <a:ext cx="7961708" cy="760236"/>
          </a:xfrm>
        </p:spPr>
        <p:txBody>
          <a:bodyPr>
            <a:normAutofit/>
          </a:bodyPr>
          <a:lstStyle/>
          <a:p>
            <a:r>
              <a:rPr lang="mr-IN" sz="3600"/>
              <a:t>…</a:t>
            </a:r>
            <a:r>
              <a:rPr lang="en-GB" sz="3600"/>
              <a:t> even if they are gods?</a:t>
            </a:r>
            <a:endParaRPr lang="en-US" sz="3600" dirty="0"/>
          </a:p>
        </p:txBody>
      </p:sp>
      <p:pic>
        <p:nvPicPr>
          <p:cNvPr id="4" name="Picture 1" descr="hermes praxiteles"/>
          <p:cNvPicPr>
            <a:picLocks noGrp="1" noChangeAspect="1"/>
          </p:cNvPicPr>
          <p:nvPr isPhoto="1">
            <p:ph idx="1"/>
          </p:nvPr>
        </p:nvPicPr>
        <p:blipFill>
          <a:blip r:embed="rId2">
            <a:extLst>
              <a:ext uri="{28A0092B-C50C-407E-A947-70E740481C1C}">
                <a14:useLocalDpi xmlns:a14="http://schemas.microsoft.com/office/drawing/2010/main" val="0"/>
              </a:ext>
            </a:extLst>
          </a:blip>
          <a:srcRect l="-134364" r="-134364"/>
          <a:stretch>
            <a:fillRect/>
          </a:stretch>
        </p:blipFill>
        <p:spPr bwMode="auto">
          <a:xfrm>
            <a:off x="-924788" y="768316"/>
            <a:ext cx="10805639" cy="59426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0113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CA5FA-C6F7-EBD2-4368-087C428417E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B192C9F-6A34-C8CF-E7A4-A3149EB451CF}"/>
              </a:ext>
            </a:extLst>
          </p:cNvPr>
          <p:cNvSpPr>
            <a:spLocks noGrp="1"/>
          </p:cNvSpPr>
          <p:nvPr>
            <p:ph idx="1"/>
          </p:nvPr>
        </p:nvSpPr>
        <p:spPr/>
        <p:txBody>
          <a:bodyPr/>
          <a:lstStyle/>
          <a:p>
            <a:r>
              <a:rPr lang="en-US" dirty="0"/>
              <a:t>And what’s with all the male nudity anyway?</a:t>
            </a:r>
          </a:p>
          <a:p>
            <a:r>
              <a:rPr lang="en-US" dirty="0"/>
              <a:t>Was this a “gay culture” ?!!!</a:t>
            </a:r>
          </a:p>
        </p:txBody>
      </p:sp>
    </p:spTree>
    <p:extLst>
      <p:ext uri="{BB962C8B-B14F-4D97-AF65-F5344CB8AC3E}">
        <p14:creationId xmlns:p14="http://schemas.microsoft.com/office/powerpoint/2010/main" val="1454869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9D42A-A56B-684C-9CE6-A91D7738E74D}"/>
              </a:ext>
            </a:extLst>
          </p:cNvPr>
          <p:cNvSpPr>
            <a:spLocks noGrp="1"/>
          </p:cNvSpPr>
          <p:nvPr>
            <p:ph type="title"/>
          </p:nvPr>
        </p:nvSpPr>
        <p:spPr/>
        <p:txBody>
          <a:bodyPr/>
          <a:lstStyle/>
          <a:p>
            <a:r>
              <a:rPr lang="en-US" dirty="0"/>
              <a:t>Characteristics of this module</a:t>
            </a:r>
          </a:p>
        </p:txBody>
      </p:sp>
      <p:sp>
        <p:nvSpPr>
          <p:cNvPr id="3" name="Content Placeholder 2">
            <a:extLst>
              <a:ext uri="{FF2B5EF4-FFF2-40B4-BE49-F238E27FC236}">
                <a16:creationId xmlns:a16="http://schemas.microsoft.com/office/drawing/2014/main" id="{5B0F7370-A0D3-ED4F-9F59-013E6D3968EA}"/>
              </a:ext>
            </a:extLst>
          </p:cNvPr>
          <p:cNvSpPr>
            <a:spLocks noGrp="1"/>
          </p:cNvSpPr>
          <p:nvPr>
            <p:ph idx="1"/>
          </p:nvPr>
        </p:nvSpPr>
        <p:spPr/>
        <p:txBody>
          <a:bodyPr/>
          <a:lstStyle/>
          <a:p>
            <a:r>
              <a:rPr lang="en-US" dirty="0" err="1"/>
              <a:t>Focussed</a:t>
            </a:r>
            <a:r>
              <a:rPr lang="en-US" dirty="0"/>
              <a:t> on debates about gender and sexuality.</a:t>
            </a:r>
          </a:p>
          <a:p>
            <a:endParaRPr lang="en-US" dirty="0"/>
          </a:p>
        </p:txBody>
      </p:sp>
    </p:spTree>
    <p:extLst>
      <p:ext uri="{BB962C8B-B14F-4D97-AF65-F5344CB8AC3E}">
        <p14:creationId xmlns:p14="http://schemas.microsoft.com/office/powerpoint/2010/main" val="2027106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216F8-F12D-134B-9B96-D25AEE528060}"/>
              </a:ext>
            </a:extLst>
          </p:cNvPr>
          <p:cNvSpPr>
            <a:spLocks noGrp="1"/>
          </p:cNvSpPr>
          <p:nvPr>
            <p:ph type="title"/>
          </p:nvPr>
        </p:nvSpPr>
        <p:spPr/>
        <p:txBody>
          <a:bodyPr/>
          <a:lstStyle/>
          <a:p>
            <a:r>
              <a:rPr lang="en-US" dirty="0"/>
              <a:t>Discussion, discussion, discussion</a:t>
            </a:r>
          </a:p>
        </p:txBody>
      </p:sp>
      <p:sp>
        <p:nvSpPr>
          <p:cNvPr id="3" name="Content Placeholder 2">
            <a:extLst>
              <a:ext uri="{FF2B5EF4-FFF2-40B4-BE49-F238E27FC236}">
                <a16:creationId xmlns:a16="http://schemas.microsoft.com/office/drawing/2014/main" id="{0B4D86FD-C3F7-DB48-8F7A-8F791B1D4E89}"/>
              </a:ext>
            </a:extLst>
          </p:cNvPr>
          <p:cNvSpPr>
            <a:spLocks noGrp="1"/>
          </p:cNvSpPr>
          <p:nvPr>
            <p:ph idx="1"/>
          </p:nvPr>
        </p:nvSpPr>
        <p:spPr/>
        <p:txBody>
          <a:bodyPr/>
          <a:lstStyle/>
          <a:p>
            <a:r>
              <a:rPr lang="en-US" dirty="0"/>
              <a:t>Therefore each week begins with your impressions and arguments about the week’s materials.</a:t>
            </a:r>
          </a:p>
          <a:p>
            <a:pPr marL="0" indent="0">
              <a:buNone/>
            </a:pPr>
            <a:endParaRPr lang="en-US" dirty="0"/>
          </a:p>
        </p:txBody>
      </p:sp>
    </p:spTree>
    <p:extLst>
      <p:ext uri="{BB962C8B-B14F-4D97-AF65-F5344CB8AC3E}">
        <p14:creationId xmlns:p14="http://schemas.microsoft.com/office/powerpoint/2010/main" val="365882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6E77-8F51-9B4E-8B81-D101634E5F55}"/>
              </a:ext>
            </a:extLst>
          </p:cNvPr>
          <p:cNvSpPr>
            <a:spLocks noGrp="1"/>
          </p:cNvSpPr>
          <p:nvPr>
            <p:ph type="title"/>
          </p:nvPr>
        </p:nvSpPr>
        <p:spPr/>
        <p:txBody>
          <a:bodyPr/>
          <a:lstStyle/>
          <a:p>
            <a:r>
              <a:rPr lang="en-US" dirty="0"/>
              <a:t>Materials</a:t>
            </a:r>
          </a:p>
        </p:txBody>
      </p:sp>
      <p:sp>
        <p:nvSpPr>
          <p:cNvPr id="3" name="Content Placeholder 2">
            <a:extLst>
              <a:ext uri="{FF2B5EF4-FFF2-40B4-BE49-F238E27FC236}">
                <a16:creationId xmlns:a16="http://schemas.microsoft.com/office/drawing/2014/main" id="{BAE279B1-3DC9-FC46-9E73-F6370346D735}"/>
              </a:ext>
            </a:extLst>
          </p:cNvPr>
          <p:cNvSpPr>
            <a:spLocks noGrp="1"/>
          </p:cNvSpPr>
          <p:nvPr>
            <p:ph idx="1"/>
          </p:nvPr>
        </p:nvSpPr>
        <p:spPr>
          <a:xfrm>
            <a:off x="353961" y="1600200"/>
            <a:ext cx="8332839" cy="4983162"/>
          </a:xfrm>
        </p:spPr>
        <p:txBody>
          <a:bodyPr>
            <a:normAutofit fontScale="92500" lnSpcReduction="20000"/>
          </a:bodyPr>
          <a:lstStyle/>
          <a:p>
            <a:r>
              <a:rPr lang="en-US" dirty="0"/>
              <a:t>The module is focused on using the widest possible range of ancient materials: </a:t>
            </a:r>
          </a:p>
          <a:p>
            <a:r>
              <a:rPr lang="en-US" dirty="0"/>
              <a:t>Vase-paintings</a:t>
            </a:r>
          </a:p>
          <a:p>
            <a:r>
              <a:rPr lang="en-US" dirty="0"/>
              <a:t>Poetry</a:t>
            </a:r>
          </a:p>
          <a:p>
            <a:r>
              <a:rPr lang="en-US" dirty="0"/>
              <a:t>Law-court-speeches</a:t>
            </a:r>
          </a:p>
          <a:p>
            <a:r>
              <a:rPr lang="en-US" dirty="0"/>
              <a:t>Sculpture</a:t>
            </a:r>
          </a:p>
          <a:p>
            <a:r>
              <a:rPr lang="en-US" dirty="0"/>
              <a:t>Even some coins and inscriptions!</a:t>
            </a:r>
          </a:p>
          <a:p>
            <a:endParaRPr lang="en-US" dirty="0"/>
          </a:p>
          <a:p>
            <a:r>
              <a:rPr lang="en-US" dirty="0"/>
              <a:t>A necessary element relates to the Reception of Ancient Sexuality in Later periods.  Why this is so will be something else we can talk about…</a:t>
            </a:r>
          </a:p>
          <a:p>
            <a:endParaRPr lang="en-US" dirty="0"/>
          </a:p>
        </p:txBody>
      </p:sp>
    </p:spTree>
    <p:extLst>
      <p:ext uri="{BB962C8B-B14F-4D97-AF65-F5344CB8AC3E}">
        <p14:creationId xmlns:p14="http://schemas.microsoft.com/office/powerpoint/2010/main" val="1662518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738A5-09E8-5D4E-AB86-8085030608D6}"/>
              </a:ext>
            </a:extLst>
          </p:cNvPr>
          <p:cNvSpPr>
            <a:spLocks noGrp="1"/>
          </p:cNvSpPr>
          <p:nvPr>
            <p:ph type="title"/>
          </p:nvPr>
        </p:nvSpPr>
        <p:spPr/>
        <p:txBody>
          <a:bodyPr/>
          <a:lstStyle/>
          <a:p>
            <a:r>
              <a:rPr lang="en-US" dirty="0"/>
              <a:t>Texts</a:t>
            </a:r>
          </a:p>
        </p:txBody>
      </p:sp>
      <p:sp>
        <p:nvSpPr>
          <p:cNvPr id="3" name="Content Placeholder 2">
            <a:extLst>
              <a:ext uri="{FF2B5EF4-FFF2-40B4-BE49-F238E27FC236}">
                <a16:creationId xmlns:a16="http://schemas.microsoft.com/office/drawing/2014/main" id="{425DB02A-B723-8245-949E-97733AEF46CF}"/>
              </a:ext>
            </a:extLst>
          </p:cNvPr>
          <p:cNvSpPr>
            <a:spLocks noGrp="1"/>
          </p:cNvSpPr>
          <p:nvPr>
            <p:ph idx="1"/>
          </p:nvPr>
        </p:nvSpPr>
        <p:spPr/>
        <p:txBody>
          <a:bodyPr>
            <a:normAutofit fontScale="92500" lnSpcReduction="10000"/>
          </a:bodyPr>
          <a:lstStyle/>
          <a:p>
            <a:r>
              <a:rPr lang="en-US" dirty="0"/>
              <a:t>Special sessions will be devoted to some key texts:</a:t>
            </a:r>
          </a:p>
          <a:p>
            <a:r>
              <a:rPr lang="en-US" i="1" dirty="0"/>
              <a:t>The Homeric Hymn to Aphrodite</a:t>
            </a:r>
          </a:p>
          <a:p>
            <a:r>
              <a:rPr lang="en-US" dirty="0"/>
              <a:t>The Speech </a:t>
            </a:r>
            <a:r>
              <a:rPr lang="en-US" i="1" dirty="0"/>
              <a:t>Against </a:t>
            </a:r>
            <a:r>
              <a:rPr lang="en-US" i="1" dirty="0" err="1"/>
              <a:t>Neaera</a:t>
            </a:r>
            <a:endParaRPr lang="en-US" i="1" dirty="0"/>
          </a:p>
          <a:p>
            <a:r>
              <a:rPr lang="en-US" dirty="0"/>
              <a:t>Some speeches from Plato’s </a:t>
            </a:r>
            <a:r>
              <a:rPr lang="en-US" i="1" dirty="0"/>
              <a:t>Symposium</a:t>
            </a:r>
          </a:p>
          <a:p>
            <a:r>
              <a:rPr lang="en-US" dirty="0" err="1"/>
              <a:t>Aeschines</a:t>
            </a:r>
            <a:r>
              <a:rPr lang="en-US" dirty="0"/>
              <a:t> </a:t>
            </a:r>
            <a:r>
              <a:rPr lang="en-US" i="1" dirty="0"/>
              <a:t>Against </a:t>
            </a:r>
            <a:r>
              <a:rPr lang="en-US" i="1" dirty="0" err="1"/>
              <a:t>Timarchus</a:t>
            </a:r>
            <a:endParaRPr lang="en-US" dirty="0"/>
          </a:p>
          <a:p>
            <a:endParaRPr lang="en-US" dirty="0"/>
          </a:p>
          <a:p>
            <a:r>
              <a:rPr lang="en-US" dirty="0"/>
              <a:t>These are also the texts that some students will be studying in Greek.</a:t>
            </a:r>
          </a:p>
        </p:txBody>
      </p:sp>
    </p:spTree>
    <p:extLst>
      <p:ext uri="{BB962C8B-B14F-4D97-AF65-F5344CB8AC3E}">
        <p14:creationId xmlns:p14="http://schemas.microsoft.com/office/powerpoint/2010/main" val="2044925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4EC54-D853-5E47-AE8D-AAE0B42BC560}"/>
              </a:ext>
            </a:extLst>
          </p:cNvPr>
          <p:cNvSpPr>
            <a:spLocks noGrp="1"/>
          </p:cNvSpPr>
          <p:nvPr>
            <p:ph type="title"/>
          </p:nvPr>
        </p:nvSpPr>
        <p:spPr/>
        <p:txBody>
          <a:bodyPr/>
          <a:lstStyle/>
          <a:p>
            <a:r>
              <a:rPr lang="en-US" dirty="0"/>
              <a:t>Assessment</a:t>
            </a:r>
          </a:p>
        </p:txBody>
      </p:sp>
      <p:sp>
        <p:nvSpPr>
          <p:cNvPr id="3" name="Content Placeholder 2">
            <a:extLst>
              <a:ext uri="{FF2B5EF4-FFF2-40B4-BE49-F238E27FC236}">
                <a16:creationId xmlns:a16="http://schemas.microsoft.com/office/drawing/2014/main" id="{2C148330-D70F-C345-9E4A-D43335B6EF1B}"/>
              </a:ext>
            </a:extLst>
          </p:cNvPr>
          <p:cNvSpPr>
            <a:spLocks noGrp="1"/>
          </p:cNvSpPr>
          <p:nvPr>
            <p:ph idx="1"/>
          </p:nvPr>
        </p:nvSpPr>
        <p:spPr/>
        <p:txBody>
          <a:bodyPr/>
          <a:lstStyle/>
          <a:p>
            <a:r>
              <a:rPr lang="en-US" dirty="0"/>
              <a:t>2 x 2500-3000 word essays</a:t>
            </a:r>
          </a:p>
          <a:p>
            <a:r>
              <a:rPr lang="en-US" dirty="0"/>
              <a:t>2 hour Summer exam</a:t>
            </a:r>
          </a:p>
          <a:p>
            <a:endParaRPr lang="en-US" dirty="0"/>
          </a:p>
        </p:txBody>
      </p:sp>
    </p:spTree>
    <p:extLst>
      <p:ext uri="{BB962C8B-B14F-4D97-AF65-F5344CB8AC3E}">
        <p14:creationId xmlns:p14="http://schemas.microsoft.com/office/powerpoint/2010/main" val="3527471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A8AA5BC-4F7A-4226-8F99-6D824B226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E5445C6-DD42-4979-86FF-03730E8C6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300" y="321733"/>
            <a:ext cx="8680116"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43000" y="1122362"/>
            <a:ext cx="6812280" cy="4949254"/>
          </a:xfrm>
        </p:spPr>
        <p:txBody>
          <a:bodyPr vert="horz" lIns="91440" tIns="45720" rIns="91440" bIns="45720" rtlCol="0" anchor="b">
            <a:normAutofit/>
          </a:bodyPr>
          <a:lstStyle/>
          <a:p>
            <a:pPr defTabSz="914400">
              <a:lnSpc>
                <a:spcPct val="90000"/>
              </a:lnSpc>
            </a:pPr>
            <a:r>
              <a:rPr lang="en-US" sz="5400" dirty="0"/>
              <a:t>Term 1 focused on Women and Sexuality</a:t>
            </a:r>
            <a:br>
              <a:rPr lang="en-US" sz="5400" dirty="0"/>
            </a:br>
            <a:br>
              <a:rPr lang="en-US" sz="5400" dirty="0"/>
            </a:br>
            <a:br>
              <a:rPr lang="en-US" sz="5400" dirty="0"/>
            </a:br>
            <a:br>
              <a:rPr lang="en-US" sz="5400" dirty="0"/>
            </a:br>
            <a:r>
              <a:rPr lang="en-US" sz="5000" kern="1200" dirty="0">
                <a:solidFill>
                  <a:schemeClr val="tx1"/>
                </a:solidFill>
                <a:latin typeface="+mj-lt"/>
                <a:ea typeface="+mj-ea"/>
                <a:cs typeface="+mj-cs"/>
              </a:rPr>
              <a:t>Questions we ask:</a:t>
            </a:r>
          </a:p>
        </p:txBody>
      </p:sp>
      <p:cxnSp>
        <p:nvCxnSpPr>
          <p:cNvPr id="19" name="Straight Connector 18">
            <a:extLst>
              <a:ext uri="{FF2B5EF4-FFF2-40B4-BE49-F238E27FC236}">
                <a16:creationId xmlns:a16="http://schemas.microsoft.com/office/drawing/2014/main" id="{45000665-DFC7-417E-8FD7-516A0F15C9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543300" y="4109417"/>
            <a:ext cx="20574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28763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1800" kern="1200">
                <a:solidFill>
                  <a:schemeClr val="bg1"/>
                </a:solidFill>
                <a:latin typeface="+mj-lt"/>
                <a:ea typeface="+mj-ea"/>
                <a:cs typeface="+mj-cs"/>
              </a:rPr>
              <a:t>Why do ancient Greek men take a female goddess like Athena as their patron divinity?</a:t>
            </a:r>
            <a:br>
              <a:rPr lang="en-US" sz="1800" kern="1200">
                <a:solidFill>
                  <a:schemeClr val="bg1"/>
                </a:solidFill>
                <a:latin typeface="+mj-lt"/>
                <a:ea typeface="+mj-ea"/>
                <a:cs typeface="+mj-cs"/>
              </a:rPr>
            </a:br>
            <a:endParaRPr lang="en-US" sz="1800" kern="1200">
              <a:solidFill>
                <a:schemeClr val="bg1"/>
              </a:solidFill>
              <a:latin typeface="+mj-lt"/>
              <a:ea typeface="+mj-ea"/>
              <a:cs typeface="+mj-cs"/>
            </a:endParaRPr>
          </a:p>
        </p:txBody>
      </p:sp>
      <p:pic>
        <p:nvPicPr>
          <p:cNvPr id="4" name="Content Placeholder 3" descr="athena erichthjonius"/>
          <p:cNvPicPr>
            <a:picLocks noGrp="1" noChangeAspect="1"/>
          </p:cNvPicPr>
          <p:nvPr isPhoto="1">
            <p:ph idx="1"/>
          </p:nvPr>
        </p:nvPicPr>
        <p:blipFill>
          <a:blip r:embed="rId2">
            <a:extLst>
              <a:ext uri="{28A0092B-C50C-407E-A947-70E740481C1C}">
                <a14:useLocalDpi xmlns:a14="http://schemas.microsoft.com/office/drawing/2010/main" val="0"/>
              </a:ext>
            </a:extLst>
          </a:blip>
          <a:srcRect l="-18536" r="-18536"/>
          <a:stretch>
            <a:fillRect/>
          </a:stretch>
        </p:blipFill>
        <p:spPr>
          <a:xfrm>
            <a:off x="577009" y="1675227"/>
            <a:ext cx="7989980" cy="4394199"/>
          </a:xfrm>
          <a:prstGeom prst="rect">
            <a:avLst/>
          </a:prstGeom>
          <a:noFill/>
        </p:spPr>
      </p:pic>
    </p:spTree>
    <p:extLst>
      <p:ext uri="{BB962C8B-B14F-4D97-AF65-F5344CB8AC3E}">
        <p14:creationId xmlns:p14="http://schemas.microsoft.com/office/powerpoint/2010/main" val="952693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200" kern="1200">
                <a:solidFill>
                  <a:schemeClr val="bg1"/>
                </a:solidFill>
                <a:latin typeface="+mj-lt"/>
                <a:ea typeface="+mj-ea"/>
                <a:cs typeface="+mj-cs"/>
              </a:rPr>
              <a:t>Did Maenads exist?</a:t>
            </a:r>
            <a:br>
              <a:rPr lang="en-US" sz="2200" kern="1200">
                <a:solidFill>
                  <a:schemeClr val="bg1"/>
                </a:solidFill>
                <a:latin typeface="+mj-lt"/>
                <a:ea typeface="+mj-ea"/>
                <a:cs typeface="+mj-cs"/>
              </a:rPr>
            </a:br>
            <a:endParaRPr lang="en-US" sz="2200" kern="1200">
              <a:solidFill>
                <a:schemeClr val="bg1"/>
              </a:solidFill>
              <a:latin typeface="+mj-lt"/>
              <a:ea typeface="+mj-ea"/>
              <a:cs typeface="+mj-cs"/>
            </a:endParaRPr>
          </a:p>
        </p:txBody>
      </p:sp>
      <p:pic>
        <p:nvPicPr>
          <p:cNvPr id="4" name="Content Placeholder 3" descr="pentheus"/>
          <p:cNvPicPr>
            <a:picLocks noGrp="1" noChangeAspect="1"/>
          </p:cNvPicPr>
          <p:nvPr isPhoto="1">
            <p:ph idx="1"/>
          </p:nvPr>
        </p:nvPicPr>
        <p:blipFill>
          <a:blip r:embed="rId2">
            <a:extLst>
              <a:ext uri="{28A0092B-C50C-407E-A947-70E740481C1C}">
                <a14:useLocalDpi xmlns:a14="http://schemas.microsoft.com/office/drawing/2010/main" val="0"/>
              </a:ext>
            </a:extLst>
          </a:blip>
          <a:srcRect l="2400" r="2400"/>
          <a:stretch>
            <a:fillRect/>
          </a:stretch>
        </p:blipFill>
        <p:spPr>
          <a:xfrm>
            <a:off x="568863" y="1675227"/>
            <a:ext cx="8006272" cy="4394199"/>
          </a:xfrm>
          <a:prstGeom prst="rect">
            <a:avLst/>
          </a:prstGeom>
          <a:noFill/>
        </p:spPr>
      </p:pic>
    </p:spTree>
    <p:extLst>
      <p:ext uri="{BB962C8B-B14F-4D97-AF65-F5344CB8AC3E}">
        <p14:creationId xmlns:p14="http://schemas.microsoft.com/office/powerpoint/2010/main" val="2430428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387</TotalTime>
  <Words>483</Words>
  <Application>Microsoft Macintosh PowerPoint</Application>
  <PresentationFormat>On-screen Show (4:3)</PresentationFormat>
  <Paragraphs>43</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Sex and Gender in the Ancient Greek World</vt:lpstr>
      <vt:lpstr>Characteristics of this module</vt:lpstr>
      <vt:lpstr>Discussion, discussion, discussion</vt:lpstr>
      <vt:lpstr>Materials</vt:lpstr>
      <vt:lpstr>Texts</vt:lpstr>
      <vt:lpstr>Assessment</vt:lpstr>
      <vt:lpstr>Term 1 focused on Women and Sexuality    Questions we ask:</vt:lpstr>
      <vt:lpstr>Why do ancient Greek men take a female goddess like Athena as their patron divinity? </vt:lpstr>
      <vt:lpstr>Did Maenads exist? </vt:lpstr>
      <vt:lpstr>Is Aphrodite more than just a sex-goddess?</vt:lpstr>
      <vt:lpstr>Hymn To Aphrodite 2</vt:lpstr>
      <vt:lpstr>Botticelli, Birth of Venus, after Apelles, Uffizi Florence</vt:lpstr>
      <vt:lpstr>Venus Anadyomene, fresco from Pompeii after Apelles, Temple of Asclepius, Cos.</vt:lpstr>
      <vt:lpstr>Term 2 focused on Men and Sexuality    Questions we ask:</vt:lpstr>
      <vt:lpstr>Mythology</vt:lpstr>
      <vt:lpstr>Are viewers supposed to feel lust for male nudes….? </vt:lpstr>
      <vt:lpstr>… even if they are gods?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 and Gender in the Ancient Greek World</dc:title>
  <dc:creator>Davidson, James</dc:creator>
  <cp:lastModifiedBy>Davidson, James</cp:lastModifiedBy>
  <cp:revision>6</cp:revision>
  <dcterms:created xsi:type="dcterms:W3CDTF">2019-06-19T19:03:04Z</dcterms:created>
  <dcterms:modified xsi:type="dcterms:W3CDTF">2026-03-06T16:43:13Z</dcterms:modified>
</cp:coreProperties>
</file>