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6" r:id="rId4"/>
    <p:sldId id="258" r:id="rId5"/>
    <p:sldId id="263" r:id="rId6"/>
    <p:sldId id="260" r:id="rId7"/>
    <p:sldId id="259" r:id="rId8"/>
    <p:sldId id="264" r:id="rId9"/>
    <p:sldId id="261" r:id="rId10"/>
    <p:sldId id="265" r:id="rId11"/>
    <p:sldId id="262"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6" autoAdjust="0"/>
    <p:restoredTop sz="94660"/>
  </p:normalViewPr>
  <p:slideViewPr>
    <p:cSldViewPr snapToGrid="0">
      <p:cViewPr varScale="1">
        <p:scale>
          <a:sx n="54" d="100"/>
          <a:sy n="54" d="100"/>
        </p:scale>
        <p:origin x="114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7E1E4C-E7F5-445F-865B-3D44DA382C1F}" type="doc">
      <dgm:prSet loTypeId="urn:microsoft.com/office/officeart/2005/8/layout/list1" loCatId="list" qsTypeId="urn:microsoft.com/office/officeart/2005/8/quickstyle/simple1" qsCatId="simple" csTypeId="urn:microsoft.com/office/officeart/2005/8/colors/colorful2" csCatId="colorful"/>
      <dgm:spPr/>
      <dgm:t>
        <a:bodyPr/>
        <a:lstStyle/>
        <a:p>
          <a:endParaRPr lang="en-US"/>
        </a:p>
      </dgm:t>
    </dgm:pt>
    <dgm:pt modelId="{97B69A7B-150B-4D65-8B24-D65DC439171B}">
      <dgm:prSet/>
      <dgm:spPr/>
      <dgm:t>
        <a:bodyPr/>
        <a:lstStyle/>
        <a:p>
          <a:r>
            <a:rPr lang="en-GB"/>
            <a:t>Please feel free to contact me</a:t>
          </a:r>
          <a:endParaRPr lang="en-US"/>
        </a:p>
      </dgm:t>
    </dgm:pt>
    <dgm:pt modelId="{C72F1191-FA03-42A8-8FC8-A87B6B1029E7}" type="parTrans" cxnId="{48BAAAC3-9AF3-4A11-9BE6-683316531714}">
      <dgm:prSet/>
      <dgm:spPr/>
      <dgm:t>
        <a:bodyPr/>
        <a:lstStyle/>
        <a:p>
          <a:endParaRPr lang="en-US"/>
        </a:p>
      </dgm:t>
    </dgm:pt>
    <dgm:pt modelId="{5C1E6A77-36A1-418F-87DC-21374FD168AB}" type="sibTrans" cxnId="{48BAAAC3-9AF3-4A11-9BE6-683316531714}">
      <dgm:prSet/>
      <dgm:spPr/>
      <dgm:t>
        <a:bodyPr/>
        <a:lstStyle/>
        <a:p>
          <a:endParaRPr lang="en-US"/>
        </a:p>
      </dgm:t>
    </dgm:pt>
    <dgm:pt modelId="{21A81AA8-3DFD-46FF-A22F-11A17EEFECB6}">
      <dgm:prSet/>
      <dgm:spPr/>
      <dgm:t>
        <a:bodyPr/>
        <a:lstStyle/>
        <a:p>
          <a:r>
            <a:rPr lang="en-GB"/>
            <a:t>V.Rimell@warwick.ac.k</a:t>
          </a:r>
          <a:endParaRPr lang="en-US"/>
        </a:p>
      </dgm:t>
    </dgm:pt>
    <dgm:pt modelId="{5CB3AD2F-4098-42DB-B776-36E913C3F730}" type="parTrans" cxnId="{381E04D2-593F-47C4-B64B-98FE9B1820E1}">
      <dgm:prSet/>
      <dgm:spPr/>
      <dgm:t>
        <a:bodyPr/>
        <a:lstStyle/>
        <a:p>
          <a:endParaRPr lang="en-US"/>
        </a:p>
      </dgm:t>
    </dgm:pt>
    <dgm:pt modelId="{98B021D5-6479-4E97-86B6-8626943990C2}" type="sibTrans" cxnId="{381E04D2-593F-47C4-B64B-98FE9B1820E1}">
      <dgm:prSet/>
      <dgm:spPr/>
      <dgm:t>
        <a:bodyPr/>
        <a:lstStyle/>
        <a:p>
          <a:endParaRPr lang="en-US"/>
        </a:p>
      </dgm:t>
    </dgm:pt>
    <dgm:pt modelId="{7CFDC247-466E-456F-B3EF-18C5F229C796}" type="pres">
      <dgm:prSet presAssocID="{467E1E4C-E7F5-445F-865B-3D44DA382C1F}" presName="linear" presStyleCnt="0">
        <dgm:presLayoutVars>
          <dgm:dir/>
          <dgm:animLvl val="lvl"/>
          <dgm:resizeHandles val="exact"/>
        </dgm:presLayoutVars>
      </dgm:prSet>
      <dgm:spPr/>
    </dgm:pt>
    <dgm:pt modelId="{56F82286-C7ED-4278-AFD3-D7D0B38342DA}" type="pres">
      <dgm:prSet presAssocID="{97B69A7B-150B-4D65-8B24-D65DC439171B}" presName="parentLin" presStyleCnt="0"/>
      <dgm:spPr/>
    </dgm:pt>
    <dgm:pt modelId="{84DA47B4-D937-419F-89DC-35893E483119}" type="pres">
      <dgm:prSet presAssocID="{97B69A7B-150B-4D65-8B24-D65DC439171B}" presName="parentLeftMargin" presStyleLbl="node1" presStyleIdx="0" presStyleCnt="2"/>
      <dgm:spPr/>
    </dgm:pt>
    <dgm:pt modelId="{A4A99DDC-168A-4B3B-B9A3-4B18BD76FAC4}" type="pres">
      <dgm:prSet presAssocID="{97B69A7B-150B-4D65-8B24-D65DC439171B}" presName="parentText" presStyleLbl="node1" presStyleIdx="0" presStyleCnt="2">
        <dgm:presLayoutVars>
          <dgm:chMax val="0"/>
          <dgm:bulletEnabled val="1"/>
        </dgm:presLayoutVars>
      </dgm:prSet>
      <dgm:spPr/>
    </dgm:pt>
    <dgm:pt modelId="{B9611D3A-B900-41A7-9560-31CB1F4E0E01}" type="pres">
      <dgm:prSet presAssocID="{97B69A7B-150B-4D65-8B24-D65DC439171B}" presName="negativeSpace" presStyleCnt="0"/>
      <dgm:spPr/>
    </dgm:pt>
    <dgm:pt modelId="{BF7A7944-EE57-4E87-BF89-31E290493142}" type="pres">
      <dgm:prSet presAssocID="{97B69A7B-150B-4D65-8B24-D65DC439171B}" presName="childText" presStyleLbl="conFgAcc1" presStyleIdx="0" presStyleCnt="2">
        <dgm:presLayoutVars>
          <dgm:bulletEnabled val="1"/>
        </dgm:presLayoutVars>
      </dgm:prSet>
      <dgm:spPr/>
    </dgm:pt>
    <dgm:pt modelId="{7DC3B9CD-1744-4747-9033-4F804CEBEE5C}" type="pres">
      <dgm:prSet presAssocID="{5C1E6A77-36A1-418F-87DC-21374FD168AB}" presName="spaceBetweenRectangles" presStyleCnt="0"/>
      <dgm:spPr/>
    </dgm:pt>
    <dgm:pt modelId="{3B387F5E-5F7D-4A93-9461-46B73029B717}" type="pres">
      <dgm:prSet presAssocID="{21A81AA8-3DFD-46FF-A22F-11A17EEFECB6}" presName="parentLin" presStyleCnt="0"/>
      <dgm:spPr/>
    </dgm:pt>
    <dgm:pt modelId="{3ED9C1C0-AE62-4D14-A9DB-8ADE3B766E2E}" type="pres">
      <dgm:prSet presAssocID="{21A81AA8-3DFD-46FF-A22F-11A17EEFECB6}" presName="parentLeftMargin" presStyleLbl="node1" presStyleIdx="0" presStyleCnt="2"/>
      <dgm:spPr/>
    </dgm:pt>
    <dgm:pt modelId="{B1D02DE9-C86B-4C0A-AF97-C69B4DDB6898}" type="pres">
      <dgm:prSet presAssocID="{21A81AA8-3DFD-46FF-A22F-11A17EEFECB6}" presName="parentText" presStyleLbl="node1" presStyleIdx="1" presStyleCnt="2">
        <dgm:presLayoutVars>
          <dgm:chMax val="0"/>
          <dgm:bulletEnabled val="1"/>
        </dgm:presLayoutVars>
      </dgm:prSet>
      <dgm:spPr/>
    </dgm:pt>
    <dgm:pt modelId="{733E3CB6-CACA-442F-B6A1-73CDE4F0FE24}" type="pres">
      <dgm:prSet presAssocID="{21A81AA8-3DFD-46FF-A22F-11A17EEFECB6}" presName="negativeSpace" presStyleCnt="0"/>
      <dgm:spPr/>
    </dgm:pt>
    <dgm:pt modelId="{2B0D4D93-C225-444B-A4C7-B8E2CB5F09B2}" type="pres">
      <dgm:prSet presAssocID="{21A81AA8-3DFD-46FF-A22F-11A17EEFECB6}" presName="childText" presStyleLbl="conFgAcc1" presStyleIdx="1" presStyleCnt="2">
        <dgm:presLayoutVars>
          <dgm:bulletEnabled val="1"/>
        </dgm:presLayoutVars>
      </dgm:prSet>
      <dgm:spPr/>
    </dgm:pt>
  </dgm:ptLst>
  <dgm:cxnLst>
    <dgm:cxn modelId="{95A9BC00-B28B-4D8C-BC80-B0FF11507150}" type="presOf" srcId="{467E1E4C-E7F5-445F-865B-3D44DA382C1F}" destId="{7CFDC247-466E-456F-B3EF-18C5F229C796}" srcOrd="0" destOrd="0" presId="urn:microsoft.com/office/officeart/2005/8/layout/list1"/>
    <dgm:cxn modelId="{CEA7C52C-75F0-40C5-A264-E8EB8E307AB9}" type="presOf" srcId="{97B69A7B-150B-4D65-8B24-D65DC439171B}" destId="{84DA47B4-D937-419F-89DC-35893E483119}" srcOrd="0" destOrd="0" presId="urn:microsoft.com/office/officeart/2005/8/layout/list1"/>
    <dgm:cxn modelId="{621B6B6F-8E13-4B23-A3D4-D98D3C77E414}" type="presOf" srcId="{97B69A7B-150B-4D65-8B24-D65DC439171B}" destId="{A4A99DDC-168A-4B3B-B9A3-4B18BD76FAC4}" srcOrd="1" destOrd="0" presId="urn:microsoft.com/office/officeart/2005/8/layout/list1"/>
    <dgm:cxn modelId="{7A500977-4513-4262-8AF9-DD6DCF3DC02F}" type="presOf" srcId="{21A81AA8-3DFD-46FF-A22F-11A17EEFECB6}" destId="{3ED9C1C0-AE62-4D14-A9DB-8ADE3B766E2E}" srcOrd="0" destOrd="0" presId="urn:microsoft.com/office/officeart/2005/8/layout/list1"/>
    <dgm:cxn modelId="{D4B68599-86D6-49CB-8088-7454E344AC66}" type="presOf" srcId="{21A81AA8-3DFD-46FF-A22F-11A17EEFECB6}" destId="{B1D02DE9-C86B-4C0A-AF97-C69B4DDB6898}" srcOrd="1" destOrd="0" presId="urn:microsoft.com/office/officeart/2005/8/layout/list1"/>
    <dgm:cxn modelId="{48BAAAC3-9AF3-4A11-9BE6-683316531714}" srcId="{467E1E4C-E7F5-445F-865B-3D44DA382C1F}" destId="{97B69A7B-150B-4D65-8B24-D65DC439171B}" srcOrd="0" destOrd="0" parTransId="{C72F1191-FA03-42A8-8FC8-A87B6B1029E7}" sibTransId="{5C1E6A77-36A1-418F-87DC-21374FD168AB}"/>
    <dgm:cxn modelId="{381E04D2-593F-47C4-B64B-98FE9B1820E1}" srcId="{467E1E4C-E7F5-445F-865B-3D44DA382C1F}" destId="{21A81AA8-3DFD-46FF-A22F-11A17EEFECB6}" srcOrd="1" destOrd="0" parTransId="{5CB3AD2F-4098-42DB-B776-36E913C3F730}" sibTransId="{98B021D5-6479-4E97-86B6-8626943990C2}"/>
    <dgm:cxn modelId="{3B7AA29F-DFB3-46E9-9FE5-A623ACC027F9}" type="presParOf" srcId="{7CFDC247-466E-456F-B3EF-18C5F229C796}" destId="{56F82286-C7ED-4278-AFD3-D7D0B38342DA}" srcOrd="0" destOrd="0" presId="urn:microsoft.com/office/officeart/2005/8/layout/list1"/>
    <dgm:cxn modelId="{8F864D0C-BCFF-4895-A6FB-C23C48AEEC62}" type="presParOf" srcId="{56F82286-C7ED-4278-AFD3-D7D0B38342DA}" destId="{84DA47B4-D937-419F-89DC-35893E483119}" srcOrd="0" destOrd="0" presId="urn:microsoft.com/office/officeart/2005/8/layout/list1"/>
    <dgm:cxn modelId="{66E104B7-749C-4EE1-B3A1-C6E598B79A73}" type="presParOf" srcId="{56F82286-C7ED-4278-AFD3-D7D0B38342DA}" destId="{A4A99DDC-168A-4B3B-B9A3-4B18BD76FAC4}" srcOrd="1" destOrd="0" presId="urn:microsoft.com/office/officeart/2005/8/layout/list1"/>
    <dgm:cxn modelId="{933681F5-7B0A-4694-9453-EB895CF685A3}" type="presParOf" srcId="{7CFDC247-466E-456F-B3EF-18C5F229C796}" destId="{B9611D3A-B900-41A7-9560-31CB1F4E0E01}" srcOrd="1" destOrd="0" presId="urn:microsoft.com/office/officeart/2005/8/layout/list1"/>
    <dgm:cxn modelId="{1848D682-26BD-44EE-8FD2-8870ADDF9258}" type="presParOf" srcId="{7CFDC247-466E-456F-B3EF-18C5F229C796}" destId="{BF7A7944-EE57-4E87-BF89-31E290493142}" srcOrd="2" destOrd="0" presId="urn:microsoft.com/office/officeart/2005/8/layout/list1"/>
    <dgm:cxn modelId="{DF02DEA4-B0FE-4C09-88D2-063C51880314}" type="presParOf" srcId="{7CFDC247-466E-456F-B3EF-18C5F229C796}" destId="{7DC3B9CD-1744-4747-9033-4F804CEBEE5C}" srcOrd="3" destOrd="0" presId="urn:microsoft.com/office/officeart/2005/8/layout/list1"/>
    <dgm:cxn modelId="{670C080A-6603-4B39-BF07-7BAB46CC2F2F}" type="presParOf" srcId="{7CFDC247-466E-456F-B3EF-18C5F229C796}" destId="{3B387F5E-5F7D-4A93-9461-46B73029B717}" srcOrd="4" destOrd="0" presId="urn:microsoft.com/office/officeart/2005/8/layout/list1"/>
    <dgm:cxn modelId="{4100AE4D-16C8-49DB-BADC-98DE8AE06472}" type="presParOf" srcId="{3B387F5E-5F7D-4A93-9461-46B73029B717}" destId="{3ED9C1C0-AE62-4D14-A9DB-8ADE3B766E2E}" srcOrd="0" destOrd="0" presId="urn:microsoft.com/office/officeart/2005/8/layout/list1"/>
    <dgm:cxn modelId="{48C696D0-709E-4EA3-9558-4134D01BCB85}" type="presParOf" srcId="{3B387F5E-5F7D-4A93-9461-46B73029B717}" destId="{B1D02DE9-C86B-4C0A-AF97-C69B4DDB6898}" srcOrd="1" destOrd="0" presId="urn:microsoft.com/office/officeart/2005/8/layout/list1"/>
    <dgm:cxn modelId="{C927038A-661A-47A7-9089-3AB65202CFAD}" type="presParOf" srcId="{7CFDC247-466E-456F-B3EF-18C5F229C796}" destId="{733E3CB6-CACA-442F-B6A1-73CDE4F0FE24}" srcOrd="5" destOrd="0" presId="urn:microsoft.com/office/officeart/2005/8/layout/list1"/>
    <dgm:cxn modelId="{AD84E8A8-631C-421B-8113-A4C799860CE0}" type="presParOf" srcId="{7CFDC247-466E-456F-B3EF-18C5F229C796}" destId="{2B0D4D93-C225-444B-A4C7-B8E2CB5F09B2}" srcOrd="6"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7A7944-EE57-4E87-BF89-31E290493142}">
      <dsp:nvSpPr>
        <dsp:cNvPr id="0" name=""/>
        <dsp:cNvSpPr/>
      </dsp:nvSpPr>
      <dsp:spPr>
        <a:xfrm>
          <a:off x="0" y="1872899"/>
          <a:ext cx="6144767" cy="579600"/>
        </a:xfrm>
        <a:prstGeom prst="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4A99DDC-168A-4B3B-B9A3-4B18BD76FAC4}">
      <dsp:nvSpPr>
        <dsp:cNvPr id="0" name=""/>
        <dsp:cNvSpPr/>
      </dsp:nvSpPr>
      <dsp:spPr>
        <a:xfrm>
          <a:off x="307238" y="1533419"/>
          <a:ext cx="4301337" cy="67896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580" tIns="0" rIns="162580" bIns="0" numCol="1" spcCol="1270" anchor="ctr" anchorCtr="0">
          <a:noAutofit/>
        </a:bodyPr>
        <a:lstStyle/>
        <a:p>
          <a:pPr marL="0" lvl="0" indent="0" algn="l" defTabSz="1022350">
            <a:lnSpc>
              <a:spcPct val="90000"/>
            </a:lnSpc>
            <a:spcBef>
              <a:spcPct val="0"/>
            </a:spcBef>
            <a:spcAft>
              <a:spcPct val="35000"/>
            </a:spcAft>
            <a:buNone/>
          </a:pPr>
          <a:r>
            <a:rPr lang="en-GB" sz="2300" kern="1200"/>
            <a:t>Please feel free to contact me</a:t>
          </a:r>
          <a:endParaRPr lang="en-US" sz="2300" kern="1200"/>
        </a:p>
      </dsp:txBody>
      <dsp:txXfrm>
        <a:off x="340382" y="1566563"/>
        <a:ext cx="4235049" cy="612672"/>
      </dsp:txXfrm>
    </dsp:sp>
    <dsp:sp modelId="{2B0D4D93-C225-444B-A4C7-B8E2CB5F09B2}">
      <dsp:nvSpPr>
        <dsp:cNvPr id="0" name=""/>
        <dsp:cNvSpPr/>
      </dsp:nvSpPr>
      <dsp:spPr>
        <a:xfrm>
          <a:off x="0" y="2916180"/>
          <a:ext cx="6144767" cy="579600"/>
        </a:xfrm>
        <a:prstGeom prst="rect">
          <a:avLst/>
        </a:prstGeom>
        <a:solidFill>
          <a:schemeClr val="lt1">
            <a:alpha val="90000"/>
            <a:hueOff val="0"/>
            <a:satOff val="0"/>
            <a:lumOff val="0"/>
            <a:alphaOff val="0"/>
          </a:schemeClr>
        </a:solidFill>
        <a:ln w="19050" cap="flat" cmpd="sng" algn="ctr">
          <a:solidFill>
            <a:schemeClr val="accent2">
              <a:hueOff val="-10369007"/>
              <a:satOff val="-20408"/>
              <a:lumOff val="12745"/>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D02DE9-C86B-4C0A-AF97-C69B4DDB6898}">
      <dsp:nvSpPr>
        <dsp:cNvPr id="0" name=""/>
        <dsp:cNvSpPr/>
      </dsp:nvSpPr>
      <dsp:spPr>
        <a:xfrm>
          <a:off x="307238" y="2576699"/>
          <a:ext cx="4301337" cy="678960"/>
        </a:xfrm>
        <a:prstGeom prst="roundRect">
          <a:avLst/>
        </a:prstGeom>
        <a:solidFill>
          <a:schemeClr val="accent2">
            <a:hueOff val="-10369007"/>
            <a:satOff val="-20408"/>
            <a:lumOff val="1274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580" tIns="0" rIns="162580" bIns="0" numCol="1" spcCol="1270" anchor="ctr" anchorCtr="0">
          <a:noAutofit/>
        </a:bodyPr>
        <a:lstStyle/>
        <a:p>
          <a:pPr marL="0" lvl="0" indent="0" algn="l" defTabSz="1022350">
            <a:lnSpc>
              <a:spcPct val="90000"/>
            </a:lnSpc>
            <a:spcBef>
              <a:spcPct val="0"/>
            </a:spcBef>
            <a:spcAft>
              <a:spcPct val="35000"/>
            </a:spcAft>
            <a:buNone/>
          </a:pPr>
          <a:r>
            <a:rPr lang="en-GB" sz="2300" kern="1200"/>
            <a:t>V.Rimell@warwick.ac.k</a:t>
          </a:r>
          <a:endParaRPr lang="en-US" sz="2300" kern="1200"/>
        </a:p>
      </dsp:txBody>
      <dsp:txXfrm>
        <a:off x="340382" y="2609843"/>
        <a:ext cx="4235049" cy="61267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EA67E988-5919-57BB-C7DE-D3EAD38A3045}"/>
              </a:ext>
              <a:ext uri="{C183D7F6-B498-43B3-948B-1728B52AA6E4}">
                <adec:decorative xmlns:adec="http://schemas.microsoft.com/office/drawing/2017/decorative" val="1"/>
              </a:ext>
            </a:extLst>
          </p:cNvPr>
          <p:cNvSpPr/>
          <p:nvPr/>
        </p:nvSpPr>
        <p:spPr>
          <a:xfrm>
            <a:off x="517870" y="6209925"/>
            <a:ext cx="11155680" cy="45719"/>
          </a:xfrm>
          <a:custGeom>
            <a:avLst/>
            <a:gdLst>
              <a:gd name="connsiteX0" fmla="*/ 0 w 8715708"/>
              <a:gd name="connsiteY0" fmla="*/ 0 h 45719"/>
              <a:gd name="connsiteX1" fmla="*/ 3694525 w 8715708"/>
              <a:gd name="connsiteY1" fmla="*/ 0 h 45719"/>
              <a:gd name="connsiteX2" fmla="*/ 5021183 w 8715708"/>
              <a:gd name="connsiteY2" fmla="*/ 0 h 45719"/>
              <a:gd name="connsiteX3" fmla="*/ 8715708 w 8715708"/>
              <a:gd name="connsiteY3" fmla="*/ 0 h 45719"/>
              <a:gd name="connsiteX4" fmla="*/ 8715708 w 8715708"/>
              <a:gd name="connsiteY4" fmla="*/ 45719 h 45719"/>
              <a:gd name="connsiteX5" fmla="*/ 5021183 w 8715708"/>
              <a:gd name="connsiteY5" fmla="*/ 45719 h 45719"/>
              <a:gd name="connsiteX6" fmla="*/ 3694525 w 8715708"/>
              <a:gd name="connsiteY6" fmla="*/ 45719 h 45719"/>
              <a:gd name="connsiteX7" fmla="*/ 0 w 8715708"/>
              <a:gd name="connsiteY7" fmla="*/ 45719 h 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5708" h="45719">
                <a:moveTo>
                  <a:pt x="0" y="0"/>
                </a:moveTo>
                <a:lnTo>
                  <a:pt x="3694525" y="0"/>
                </a:lnTo>
                <a:lnTo>
                  <a:pt x="5021183" y="0"/>
                </a:lnTo>
                <a:lnTo>
                  <a:pt x="8715708" y="0"/>
                </a:lnTo>
                <a:lnTo>
                  <a:pt x="8715708" y="45719"/>
                </a:lnTo>
                <a:lnTo>
                  <a:pt x="5021183" y="45719"/>
                </a:lnTo>
                <a:lnTo>
                  <a:pt x="3694525" y="45719"/>
                </a:lnTo>
                <a:lnTo>
                  <a:pt x="0" y="4571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B2327B2-BA4B-2C04-0751-5CB63D4AA425}"/>
              </a:ext>
            </a:extLst>
          </p:cNvPr>
          <p:cNvSpPr>
            <a:spLocks noGrp="1"/>
          </p:cNvSpPr>
          <p:nvPr>
            <p:ph type="ctrTitle"/>
          </p:nvPr>
        </p:nvSpPr>
        <p:spPr>
          <a:xfrm>
            <a:off x="521208" y="978408"/>
            <a:ext cx="11155680" cy="3429000"/>
          </a:xfrm>
        </p:spPr>
        <p:txBody>
          <a:bodyPr anchor="t">
            <a:normAutofit/>
          </a:bodyPr>
          <a:lstStyle>
            <a:lvl1pPr algn="l">
              <a:defRPr sz="7200"/>
            </a:lvl1pPr>
          </a:lstStyle>
          <a:p>
            <a:r>
              <a:rPr lang="en-US" dirty="0"/>
              <a:t>Click to edit Master title style</a:t>
            </a:r>
          </a:p>
        </p:txBody>
      </p:sp>
      <p:sp>
        <p:nvSpPr>
          <p:cNvPr id="3" name="Subtitle 2">
            <a:extLst>
              <a:ext uri="{FF2B5EF4-FFF2-40B4-BE49-F238E27FC236}">
                <a16:creationId xmlns:a16="http://schemas.microsoft.com/office/drawing/2014/main" id="{E7201176-DC7A-4C3D-3D8F-352526DA7B5D}"/>
              </a:ext>
            </a:extLst>
          </p:cNvPr>
          <p:cNvSpPr>
            <a:spLocks noGrp="1"/>
          </p:cNvSpPr>
          <p:nvPr>
            <p:ph type="subTitle" idx="1"/>
          </p:nvPr>
        </p:nvSpPr>
        <p:spPr>
          <a:xfrm>
            <a:off x="521208" y="4480560"/>
            <a:ext cx="7104888" cy="1399032"/>
          </a:xfrm>
        </p:spPr>
        <p:txBody>
          <a:bodyPr anchor="b">
            <a:normAutofit/>
          </a:bodyPr>
          <a:lstStyle>
            <a:lvl1pPr marL="0" indent="0" algn="l">
              <a:buNone/>
              <a:defRPr sz="22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7DC221-9A2E-7459-102F-C3CFB27CC389}"/>
              </a:ext>
            </a:extLst>
          </p:cNvPr>
          <p:cNvSpPr>
            <a:spLocks noGrp="1"/>
          </p:cNvSpPr>
          <p:nvPr>
            <p:ph type="dt" sz="half" idx="10"/>
          </p:nvPr>
        </p:nvSpPr>
        <p:spPr/>
        <p:txBody>
          <a:bodyPr/>
          <a:lstStyle/>
          <a:p>
            <a:fld id="{E80C50CD-E178-4744-9B35-B2F624D6C5E9}" type="datetimeFigureOut">
              <a:rPr lang="en-US" smtClean="0"/>
              <a:t>3/3/2026</a:t>
            </a:fld>
            <a:endParaRPr lang="en-US"/>
          </a:p>
        </p:txBody>
      </p:sp>
      <p:sp>
        <p:nvSpPr>
          <p:cNvPr id="5" name="Footer Placeholder 4">
            <a:extLst>
              <a:ext uri="{FF2B5EF4-FFF2-40B4-BE49-F238E27FC236}">
                <a16:creationId xmlns:a16="http://schemas.microsoft.com/office/drawing/2014/main" id="{A5020671-6F7D-3A03-EEC1-661A87F96F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453D3A-E0F9-8386-2A6C-96671FBB15A5}"/>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4174763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36771-E72D-FAD8-771E-3E196DD2E1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B5BB827-257D-60D9-792F-E695900429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E5D2E7-C856-F78A-E88C-375474982A5F}"/>
              </a:ext>
            </a:extLst>
          </p:cNvPr>
          <p:cNvSpPr>
            <a:spLocks noGrp="1"/>
          </p:cNvSpPr>
          <p:nvPr>
            <p:ph type="dt" sz="half" idx="10"/>
          </p:nvPr>
        </p:nvSpPr>
        <p:spPr/>
        <p:txBody>
          <a:bodyPr/>
          <a:lstStyle/>
          <a:p>
            <a:fld id="{E80C50CD-E178-4744-9B35-B2F624D6C5E9}" type="datetimeFigureOut">
              <a:rPr lang="en-US" smtClean="0"/>
              <a:t>3/3/2026</a:t>
            </a:fld>
            <a:endParaRPr lang="en-US"/>
          </a:p>
        </p:txBody>
      </p:sp>
      <p:sp>
        <p:nvSpPr>
          <p:cNvPr id="5" name="Footer Placeholder 4">
            <a:extLst>
              <a:ext uri="{FF2B5EF4-FFF2-40B4-BE49-F238E27FC236}">
                <a16:creationId xmlns:a16="http://schemas.microsoft.com/office/drawing/2014/main" id="{0FDAB289-9591-51C9-9E3C-B6F2ACC6A6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FE037C-790D-7442-8E43-D2740B3952B1}"/>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030282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635151-A38B-3766-6A32-FF1DF7687D9F}"/>
              </a:ext>
            </a:extLst>
          </p:cNvPr>
          <p:cNvSpPr>
            <a:spLocks noGrp="1"/>
          </p:cNvSpPr>
          <p:nvPr>
            <p:ph type="title" orient="vert"/>
          </p:nvPr>
        </p:nvSpPr>
        <p:spPr>
          <a:xfrm>
            <a:off x="8659368" y="978408"/>
            <a:ext cx="2551176" cy="536752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33D132D1-640C-FB9A-AD6F-D845738349F6}"/>
              </a:ext>
            </a:extLst>
          </p:cNvPr>
          <p:cNvSpPr>
            <a:spLocks noGrp="1"/>
          </p:cNvSpPr>
          <p:nvPr>
            <p:ph type="body" orient="vert" idx="1"/>
          </p:nvPr>
        </p:nvSpPr>
        <p:spPr>
          <a:xfrm>
            <a:off x="521208" y="978408"/>
            <a:ext cx="8010144" cy="536752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955F80A-4BA7-8ED8-9A62-B92194272620}"/>
              </a:ext>
            </a:extLst>
          </p:cNvPr>
          <p:cNvSpPr>
            <a:spLocks noGrp="1"/>
          </p:cNvSpPr>
          <p:nvPr>
            <p:ph type="dt" sz="half" idx="10"/>
          </p:nvPr>
        </p:nvSpPr>
        <p:spPr/>
        <p:txBody>
          <a:bodyPr/>
          <a:lstStyle/>
          <a:p>
            <a:fld id="{E80C50CD-E178-4744-9B35-B2F624D6C5E9}" type="datetimeFigureOut">
              <a:rPr lang="en-US" smtClean="0"/>
              <a:t>3/3/2026</a:t>
            </a:fld>
            <a:endParaRPr lang="en-US"/>
          </a:p>
        </p:txBody>
      </p:sp>
      <p:sp>
        <p:nvSpPr>
          <p:cNvPr id="5" name="Footer Placeholder 4">
            <a:extLst>
              <a:ext uri="{FF2B5EF4-FFF2-40B4-BE49-F238E27FC236}">
                <a16:creationId xmlns:a16="http://schemas.microsoft.com/office/drawing/2014/main" id="{85E38113-D55A-A1A0-D1FE-53C95860FB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919DDB-F89D-4B2D-21A2-82AF1D1023E4}"/>
              </a:ext>
            </a:extLst>
          </p:cNvPr>
          <p:cNvSpPr>
            <a:spLocks noGrp="1"/>
          </p:cNvSpPr>
          <p:nvPr>
            <p:ph type="sldNum" sz="quarter" idx="12"/>
          </p:nvPr>
        </p:nvSpPr>
        <p:spPr/>
        <p:txBody>
          <a:bodyPr/>
          <a:lstStyle/>
          <a:p>
            <a:fld id="{148CC95F-0247-41B6-91CF-DC97C76A7088}" type="slidenum">
              <a:rPr lang="en-US" smtClean="0"/>
              <a:t>‹#›</a:t>
            </a:fld>
            <a:endParaRPr lang="en-US"/>
          </a:p>
        </p:txBody>
      </p:sp>
      <p:sp>
        <p:nvSpPr>
          <p:cNvPr id="7" name="Rectangle 6">
            <a:extLst>
              <a:ext uri="{FF2B5EF4-FFF2-40B4-BE49-F238E27FC236}">
                <a16:creationId xmlns:a16="http://schemas.microsoft.com/office/drawing/2014/main" id="{262572D8-D485-1DB1-34B1-C35C61C89940}"/>
              </a:ext>
            </a:extLst>
          </p:cNvPr>
          <p:cNvSpPr/>
          <p:nvPr/>
        </p:nvSpPr>
        <p:spPr>
          <a:xfrm rot="5400000">
            <a:off x="8936623" y="3585018"/>
            <a:ext cx="5325734"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1387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26D03-149A-DAB3-4B2A-E9B74F2E25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C1E73D-41A7-9934-0990-9208B95232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BB2A3F-E719-673C-5D56-F663712D0E7F}"/>
              </a:ext>
            </a:extLst>
          </p:cNvPr>
          <p:cNvSpPr>
            <a:spLocks noGrp="1"/>
          </p:cNvSpPr>
          <p:nvPr>
            <p:ph type="dt" sz="half" idx="10"/>
          </p:nvPr>
        </p:nvSpPr>
        <p:spPr/>
        <p:txBody>
          <a:bodyPr/>
          <a:lstStyle/>
          <a:p>
            <a:fld id="{E80C50CD-E178-4744-9B35-B2F624D6C5E9}" type="datetimeFigureOut">
              <a:rPr lang="en-US" smtClean="0"/>
              <a:t>3/3/2026</a:t>
            </a:fld>
            <a:endParaRPr lang="en-US"/>
          </a:p>
        </p:txBody>
      </p:sp>
      <p:sp>
        <p:nvSpPr>
          <p:cNvPr id="5" name="Footer Placeholder 4">
            <a:extLst>
              <a:ext uri="{FF2B5EF4-FFF2-40B4-BE49-F238E27FC236}">
                <a16:creationId xmlns:a16="http://schemas.microsoft.com/office/drawing/2014/main" id="{04AE594A-52F5-D85E-343C-ADFEE3C72E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7D5C9C-B2E2-FC26-E459-9E880EF975BA}"/>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247751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9D51F-B2D5-2804-4F7C-C99850FBD05B}"/>
              </a:ext>
            </a:extLst>
          </p:cNvPr>
          <p:cNvSpPr>
            <a:spLocks noGrp="1"/>
          </p:cNvSpPr>
          <p:nvPr>
            <p:ph type="title"/>
          </p:nvPr>
        </p:nvSpPr>
        <p:spPr>
          <a:xfrm>
            <a:off x="521208" y="978408"/>
            <a:ext cx="5020056" cy="4288536"/>
          </a:xfrm>
        </p:spPr>
        <p:txBody>
          <a:bodyPr anchor="t">
            <a:normAutofit/>
          </a:bodyPr>
          <a:lstStyle>
            <a:lvl1pPr>
              <a:defRPr sz="5400"/>
            </a:lvl1pPr>
          </a:lstStyle>
          <a:p>
            <a:r>
              <a:rPr lang="en-US" dirty="0"/>
              <a:t>Click to edit Master title style</a:t>
            </a:r>
          </a:p>
        </p:txBody>
      </p:sp>
      <p:sp>
        <p:nvSpPr>
          <p:cNvPr id="3" name="Text Placeholder 2">
            <a:extLst>
              <a:ext uri="{FF2B5EF4-FFF2-40B4-BE49-F238E27FC236}">
                <a16:creationId xmlns:a16="http://schemas.microsoft.com/office/drawing/2014/main" id="{15FE5516-03B6-C488-EB4A-68AE681EDFB8}"/>
              </a:ext>
            </a:extLst>
          </p:cNvPr>
          <p:cNvSpPr>
            <a:spLocks noGrp="1"/>
          </p:cNvSpPr>
          <p:nvPr>
            <p:ph type="body" idx="1"/>
          </p:nvPr>
        </p:nvSpPr>
        <p:spPr>
          <a:xfrm>
            <a:off x="521208" y="5266944"/>
            <a:ext cx="5020056" cy="1088136"/>
          </a:xfrm>
        </p:spPr>
        <p:txBody>
          <a:bodyPr anchor="b">
            <a:normAutofit/>
          </a:bodyPr>
          <a:lstStyle>
            <a:lvl1pPr marL="0" indent="0">
              <a:buNone/>
              <a:defRPr sz="2200" i="1">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0ECB4D7-49A7-D050-70B9-11A1E2D445D8}"/>
              </a:ext>
            </a:extLst>
          </p:cNvPr>
          <p:cNvSpPr>
            <a:spLocks noGrp="1"/>
          </p:cNvSpPr>
          <p:nvPr>
            <p:ph type="dt" sz="half" idx="10"/>
          </p:nvPr>
        </p:nvSpPr>
        <p:spPr/>
        <p:txBody>
          <a:bodyPr/>
          <a:lstStyle/>
          <a:p>
            <a:fld id="{E80C50CD-E178-4744-9B35-B2F624D6C5E9}" type="datetimeFigureOut">
              <a:rPr lang="en-US" smtClean="0"/>
              <a:t>3/3/2026</a:t>
            </a:fld>
            <a:endParaRPr lang="en-US"/>
          </a:p>
        </p:txBody>
      </p:sp>
      <p:sp>
        <p:nvSpPr>
          <p:cNvPr id="5" name="Footer Placeholder 4">
            <a:extLst>
              <a:ext uri="{FF2B5EF4-FFF2-40B4-BE49-F238E27FC236}">
                <a16:creationId xmlns:a16="http://schemas.microsoft.com/office/drawing/2014/main" id="{8A9A913F-AD00-C1EE-B01A-8590671C0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4FC386-B2AF-6FAD-D053-E22D48CD7285}"/>
              </a:ext>
            </a:extLst>
          </p:cNvPr>
          <p:cNvSpPr>
            <a:spLocks noGrp="1"/>
          </p:cNvSpPr>
          <p:nvPr>
            <p:ph type="sldNum" sz="quarter" idx="12"/>
          </p:nvPr>
        </p:nvSpPr>
        <p:spPr/>
        <p:txBody>
          <a:bodyPr/>
          <a:lstStyle/>
          <a:p>
            <a:fld id="{148CC95F-0247-41B6-91CF-DC97C76A7088}" type="slidenum">
              <a:rPr lang="en-US" smtClean="0"/>
              <a:t>‹#›</a:t>
            </a:fld>
            <a:endParaRPr lang="en-US"/>
          </a:p>
        </p:txBody>
      </p:sp>
      <p:sp>
        <p:nvSpPr>
          <p:cNvPr id="7" name="Rectangle 6">
            <a:extLst>
              <a:ext uri="{FF2B5EF4-FFF2-40B4-BE49-F238E27FC236}">
                <a16:creationId xmlns:a16="http://schemas.microsoft.com/office/drawing/2014/main" id="{4E1E1B67-3BFF-F04B-52F4-7E724FB3B24D}"/>
              </a:ext>
            </a:extLst>
          </p:cNvPr>
          <p:cNvSpPr/>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888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E3B21-CF4D-1B01-0F4E-D32C1B218B6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1FB39FF2-6858-B514-B695-58442557D0C1}"/>
              </a:ext>
            </a:extLst>
          </p:cNvPr>
          <p:cNvSpPr>
            <a:spLocks noGrp="1"/>
          </p:cNvSpPr>
          <p:nvPr>
            <p:ph sz="half" idx="1"/>
          </p:nvPr>
        </p:nvSpPr>
        <p:spPr>
          <a:xfrm>
            <a:off x="521208" y="2578608"/>
            <a:ext cx="5166360" cy="37673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FA30130-974D-B91D-5B93-EC52AABDB5B0}"/>
              </a:ext>
            </a:extLst>
          </p:cNvPr>
          <p:cNvSpPr>
            <a:spLocks noGrp="1"/>
          </p:cNvSpPr>
          <p:nvPr>
            <p:ph sz="half" idx="2"/>
          </p:nvPr>
        </p:nvSpPr>
        <p:spPr>
          <a:xfrm>
            <a:off x="6519672" y="2578608"/>
            <a:ext cx="5166360" cy="37673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5BED99-6FD7-9C6B-1152-A6E42715BB79}"/>
              </a:ext>
            </a:extLst>
          </p:cNvPr>
          <p:cNvSpPr>
            <a:spLocks noGrp="1"/>
          </p:cNvSpPr>
          <p:nvPr>
            <p:ph type="dt" sz="half" idx="10"/>
          </p:nvPr>
        </p:nvSpPr>
        <p:spPr/>
        <p:txBody>
          <a:bodyPr/>
          <a:lstStyle/>
          <a:p>
            <a:fld id="{E80C50CD-E178-4744-9B35-B2F624D6C5E9}" type="datetimeFigureOut">
              <a:rPr lang="en-US" smtClean="0"/>
              <a:t>3/3/2026</a:t>
            </a:fld>
            <a:endParaRPr lang="en-US"/>
          </a:p>
        </p:txBody>
      </p:sp>
      <p:sp>
        <p:nvSpPr>
          <p:cNvPr id="6" name="Footer Placeholder 5">
            <a:extLst>
              <a:ext uri="{FF2B5EF4-FFF2-40B4-BE49-F238E27FC236}">
                <a16:creationId xmlns:a16="http://schemas.microsoft.com/office/drawing/2014/main" id="{BA253AAC-5967-2565-A715-82D3505ABF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B51313-69FB-E016-3CC1-62CA476ED214}"/>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676515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3DF9D-B849-CE37-97E4-AD37F880677F}"/>
              </a:ext>
            </a:extLst>
          </p:cNvPr>
          <p:cNvSpPr>
            <a:spLocks noGrp="1"/>
          </p:cNvSpPr>
          <p:nvPr>
            <p:ph type="title"/>
          </p:nvPr>
        </p:nvSpPr>
        <p:spPr>
          <a:xfrm>
            <a:off x="521208" y="978408"/>
            <a:ext cx="11164824" cy="12161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9D4C626-4008-960A-E601-6AA9F4BB8D8B}"/>
              </a:ext>
            </a:extLst>
          </p:cNvPr>
          <p:cNvSpPr>
            <a:spLocks noGrp="1"/>
          </p:cNvSpPr>
          <p:nvPr>
            <p:ph type="body" idx="1"/>
          </p:nvPr>
        </p:nvSpPr>
        <p:spPr>
          <a:xfrm>
            <a:off x="521208" y="2340864"/>
            <a:ext cx="5166360" cy="65836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806E8D6C-AC07-ED6B-2EA8-9C40A5AEA748}"/>
              </a:ext>
            </a:extLst>
          </p:cNvPr>
          <p:cNvSpPr>
            <a:spLocks noGrp="1"/>
          </p:cNvSpPr>
          <p:nvPr>
            <p:ph sz="half" idx="2"/>
          </p:nvPr>
        </p:nvSpPr>
        <p:spPr>
          <a:xfrm>
            <a:off x="521208" y="3035808"/>
            <a:ext cx="5166360" cy="331012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3C52617E-C6D9-246B-E7B7-8159DF17C0A3}"/>
              </a:ext>
            </a:extLst>
          </p:cNvPr>
          <p:cNvSpPr>
            <a:spLocks noGrp="1"/>
          </p:cNvSpPr>
          <p:nvPr>
            <p:ph type="body" sz="quarter" idx="3"/>
          </p:nvPr>
        </p:nvSpPr>
        <p:spPr>
          <a:xfrm>
            <a:off x="6519672" y="2340864"/>
            <a:ext cx="5166360" cy="65836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DBC2094-7EBC-02C5-5AB5-233E63080A9C}"/>
              </a:ext>
            </a:extLst>
          </p:cNvPr>
          <p:cNvSpPr>
            <a:spLocks noGrp="1"/>
          </p:cNvSpPr>
          <p:nvPr>
            <p:ph sz="quarter" idx="4"/>
          </p:nvPr>
        </p:nvSpPr>
        <p:spPr>
          <a:xfrm>
            <a:off x="6519672" y="3035808"/>
            <a:ext cx="5166360" cy="331012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23010BD2-59B4-FD2E-3C5E-C83AE6003985}"/>
              </a:ext>
            </a:extLst>
          </p:cNvPr>
          <p:cNvSpPr>
            <a:spLocks noGrp="1"/>
          </p:cNvSpPr>
          <p:nvPr>
            <p:ph type="dt" sz="half" idx="10"/>
          </p:nvPr>
        </p:nvSpPr>
        <p:spPr/>
        <p:txBody>
          <a:bodyPr/>
          <a:lstStyle/>
          <a:p>
            <a:fld id="{E80C50CD-E178-4744-9B35-B2F624D6C5E9}" type="datetimeFigureOut">
              <a:rPr lang="en-US" smtClean="0"/>
              <a:t>3/3/2026</a:t>
            </a:fld>
            <a:endParaRPr lang="en-US"/>
          </a:p>
        </p:txBody>
      </p:sp>
      <p:sp>
        <p:nvSpPr>
          <p:cNvPr id="8" name="Footer Placeholder 7">
            <a:extLst>
              <a:ext uri="{FF2B5EF4-FFF2-40B4-BE49-F238E27FC236}">
                <a16:creationId xmlns:a16="http://schemas.microsoft.com/office/drawing/2014/main" id="{E72B35C4-A654-7759-BDA0-94D9D1A2166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55F4347-2EC0-CA6E-2637-8048456D7ECB}"/>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1048649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4716D-52F2-C7FB-83B1-2DA1AD375EAE}"/>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6F4A371-AC27-6A28-32E6-74A28371BF55}"/>
              </a:ext>
            </a:extLst>
          </p:cNvPr>
          <p:cNvSpPr>
            <a:spLocks noGrp="1"/>
          </p:cNvSpPr>
          <p:nvPr>
            <p:ph type="dt" sz="half" idx="10"/>
          </p:nvPr>
        </p:nvSpPr>
        <p:spPr/>
        <p:txBody>
          <a:bodyPr/>
          <a:lstStyle/>
          <a:p>
            <a:fld id="{E80C50CD-E178-4744-9B35-B2F624D6C5E9}" type="datetimeFigureOut">
              <a:rPr lang="en-US" smtClean="0"/>
              <a:t>3/3/2026</a:t>
            </a:fld>
            <a:endParaRPr lang="en-US"/>
          </a:p>
        </p:txBody>
      </p:sp>
      <p:sp>
        <p:nvSpPr>
          <p:cNvPr id="4" name="Footer Placeholder 3">
            <a:extLst>
              <a:ext uri="{FF2B5EF4-FFF2-40B4-BE49-F238E27FC236}">
                <a16:creationId xmlns:a16="http://schemas.microsoft.com/office/drawing/2014/main" id="{D155941A-A24E-885D-E894-0326F4C400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9D5E5B4-971F-FF6A-1B07-A5C85370552D}"/>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4155145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9F431F-E6DC-4137-3092-A30A0A3628EC}"/>
              </a:ext>
            </a:extLst>
          </p:cNvPr>
          <p:cNvSpPr>
            <a:spLocks noGrp="1"/>
          </p:cNvSpPr>
          <p:nvPr>
            <p:ph type="dt" sz="half" idx="10"/>
          </p:nvPr>
        </p:nvSpPr>
        <p:spPr/>
        <p:txBody>
          <a:bodyPr/>
          <a:lstStyle/>
          <a:p>
            <a:fld id="{E80C50CD-E178-4744-9B35-B2F624D6C5E9}" type="datetimeFigureOut">
              <a:rPr lang="en-US" smtClean="0"/>
              <a:t>3/3/2026</a:t>
            </a:fld>
            <a:endParaRPr lang="en-US"/>
          </a:p>
        </p:txBody>
      </p:sp>
      <p:sp>
        <p:nvSpPr>
          <p:cNvPr id="3" name="Footer Placeholder 2">
            <a:extLst>
              <a:ext uri="{FF2B5EF4-FFF2-40B4-BE49-F238E27FC236}">
                <a16:creationId xmlns:a16="http://schemas.microsoft.com/office/drawing/2014/main" id="{06AC814B-67B4-C70F-FA51-6205D5E2CB8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EAA9C9-D895-DD20-1089-EA75EA428951}"/>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539620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50562-884C-9053-70C1-3B72A0B45EA6}"/>
              </a:ext>
            </a:extLst>
          </p:cNvPr>
          <p:cNvSpPr>
            <a:spLocks noGrp="1"/>
          </p:cNvSpPr>
          <p:nvPr>
            <p:ph type="title"/>
          </p:nvPr>
        </p:nvSpPr>
        <p:spPr>
          <a:xfrm>
            <a:off x="521208" y="978408"/>
            <a:ext cx="5020056" cy="2459736"/>
          </a:xfrm>
        </p:spPr>
        <p:txBody>
          <a:bodyPr anchor="t">
            <a:noAutofit/>
          </a:bodyPr>
          <a:lstStyle>
            <a:lvl1pPr>
              <a:defRPr sz="4400"/>
            </a:lvl1pPr>
          </a:lstStyle>
          <a:p>
            <a:r>
              <a:rPr lang="en-US" dirty="0"/>
              <a:t>Click to edit Master title style</a:t>
            </a:r>
          </a:p>
        </p:txBody>
      </p:sp>
      <p:sp>
        <p:nvSpPr>
          <p:cNvPr id="3" name="Content Placeholder 2">
            <a:extLst>
              <a:ext uri="{FF2B5EF4-FFF2-40B4-BE49-F238E27FC236}">
                <a16:creationId xmlns:a16="http://schemas.microsoft.com/office/drawing/2014/main" id="{0318F509-68F0-39D5-1A8B-CE246715AE46}"/>
              </a:ext>
            </a:extLst>
          </p:cNvPr>
          <p:cNvSpPr>
            <a:spLocks noGrp="1"/>
          </p:cNvSpPr>
          <p:nvPr>
            <p:ph idx="1"/>
          </p:nvPr>
        </p:nvSpPr>
        <p:spPr>
          <a:xfrm>
            <a:off x="6519672" y="987424"/>
            <a:ext cx="5166360" cy="5358384"/>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F158E37C-27CE-3A84-FC74-BDCCD8A9A3EC}"/>
              </a:ext>
            </a:extLst>
          </p:cNvPr>
          <p:cNvSpPr>
            <a:spLocks noGrp="1"/>
          </p:cNvSpPr>
          <p:nvPr>
            <p:ph type="body" sz="half" idx="2"/>
          </p:nvPr>
        </p:nvSpPr>
        <p:spPr>
          <a:xfrm>
            <a:off x="521208" y="3575304"/>
            <a:ext cx="5020056" cy="2770632"/>
          </a:xfrm>
        </p:spPr>
        <p:txBody>
          <a:bodyPr>
            <a:normAutofit/>
          </a:bodyPr>
          <a:lstStyle>
            <a:lvl1pPr marL="0" indent="0">
              <a:buNone/>
              <a:defRPr sz="22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A95F79-E23E-11D2-40BF-66ED340195DB}"/>
              </a:ext>
            </a:extLst>
          </p:cNvPr>
          <p:cNvSpPr>
            <a:spLocks noGrp="1"/>
          </p:cNvSpPr>
          <p:nvPr>
            <p:ph type="dt" sz="half" idx="10"/>
          </p:nvPr>
        </p:nvSpPr>
        <p:spPr/>
        <p:txBody>
          <a:bodyPr/>
          <a:lstStyle/>
          <a:p>
            <a:fld id="{E80C50CD-E178-4744-9B35-B2F624D6C5E9}" type="datetimeFigureOut">
              <a:rPr lang="en-US" smtClean="0"/>
              <a:t>3/3/2026</a:t>
            </a:fld>
            <a:endParaRPr lang="en-US"/>
          </a:p>
        </p:txBody>
      </p:sp>
      <p:sp>
        <p:nvSpPr>
          <p:cNvPr id="6" name="Footer Placeholder 5">
            <a:extLst>
              <a:ext uri="{FF2B5EF4-FFF2-40B4-BE49-F238E27FC236}">
                <a16:creationId xmlns:a16="http://schemas.microsoft.com/office/drawing/2014/main" id="{4457F7FC-06F3-3D89-5D1A-4EC4B1D735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54ACD5-6E0B-5713-DC9A-41E9D62AB12D}"/>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4164331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B2D45-7CDB-D38C-2AAE-273F797674E1}"/>
              </a:ext>
            </a:extLst>
          </p:cNvPr>
          <p:cNvSpPr>
            <a:spLocks noGrp="1"/>
          </p:cNvSpPr>
          <p:nvPr>
            <p:ph type="title"/>
          </p:nvPr>
        </p:nvSpPr>
        <p:spPr>
          <a:xfrm>
            <a:off x="521208" y="978408"/>
            <a:ext cx="5020056" cy="2459736"/>
          </a:xfrm>
        </p:spPr>
        <p:txBody>
          <a:bodyPr anchor="t">
            <a:noAutofit/>
          </a:bodyPr>
          <a:lstStyle>
            <a:lvl1pPr>
              <a:defRPr sz="4400"/>
            </a:lvl1pPr>
          </a:lstStyle>
          <a:p>
            <a:r>
              <a:rPr lang="en-US" dirty="0"/>
              <a:t>Click to edit Master title style</a:t>
            </a:r>
          </a:p>
        </p:txBody>
      </p:sp>
      <p:sp>
        <p:nvSpPr>
          <p:cNvPr id="3" name="Picture Placeholder 2">
            <a:extLst>
              <a:ext uri="{FF2B5EF4-FFF2-40B4-BE49-F238E27FC236}">
                <a16:creationId xmlns:a16="http://schemas.microsoft.com/office/drawing/2014/main" id="{CCBF0855-1744-56E4-B115-3A3C5EA7834B}"/>
              </a:ext>
            </a:extLst>
          </p:cNvPr>
          <p:cNvSpPr>
            <a:spLocks noGrp="1"/>
          </p:cNvSpPr>
          <p:nvPr>
            <p:ph type="pic" idx="1"/>
          </p:nvPr>
        </p:nvSpPr>
        <p:spPr>
          <a:xfrm>
            <a:off x="6519672" y="987424"/>
            <a:ext cx="5166360" cy="535838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85E8A1D-28AE-4A19-BD96-401D4822A53D}"/>
              </a:ext>
            </a:extLst>
          </p:cNvPr>
          <p:cNvSpPr>
            <a:spLocks noGrp="1"/>
          </p:cNvSpPr>
          <p:nvPr>
            <p:ph type="body" sz="half" idx="2"/>
          </p:nvPr>
        </p:nvSpPr>
        <p:spPr>
          <a:xfrm>
            <a:off x="521208" y="3575304"/>
            <a:ext cx="5020056" cy="2770632"/>
          </a:xfrm>
        </p:spPr>
        <p:txBody>
          <a:bodyPr>
            <a:normAutofit/>
          </a:bodyPr>
          <a:lstStyle>
            <a:lvl1pPr marL="0" indent="0">
              <a:buNone/>
              <a:defRPr sz="22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327DDB-CE95-4C89-DFC5-7DDBFC24E89C}"/>
              </a:ext>
            </a:extLst>
          </p:cNvPr>
          <p:cNvSpPr>
            <a:spLocks noGrp="1"/>
          </p:cNvSpPr>
          <p:nvPr>
            <p:ph type="dt" sz="half" idx="10"/>
          </p:nvPr>
        </p:nvSpPr>
        <p:spPr/>
        <p:txBody>
          <a:bodyPr/>
          <a:lstStyle/>
          <a:p>
            <a:fld id="{E80C50CD-E178-4744-9B35-B2F624D6C5E9}" type="datetimeFigureOut">
              <a:rPr lang="en-US" smtClean="0"/>
              <a:t>3/3/2026</a:t>
            </a:fld>
            <a:endParaRPr lang="en-US"/>
          </a:p>
        </p:txBody>
      </p:sp>
      <p:sp>
        <p:nvSpPr>
          <p:cNvPr id="6" name="Footer Placeholder 5">
            <a:extLst>
              <a:ext uri="{FF2B5EF4-FFF2-40B4-BE49-F238E27FC236}">
                <a16:creationId xmlns:a16="http://schemas.microsoft.com/office/drawing/2014/main" id="{0522C835-F3B5-943C-FFC4-D5BA9666AF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709891-6E3C-ADED-01DD-15FCED37AF4A}"/>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098969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1A28D7-6581-4956-AAE3-9104804DF55B}"/>
              </a:ext>
            </a:extLst>
          </p:cNvPr>
          <p:cNvSpPr>
            <a:spLocks noGrp="1"/>
          </p:cNvSpPr>
          <p:nvPr>
            <p:ph type="title"/>
          </p:nvPr>
        </p:nvSpPr>
        <p:spPr>
          <a:xfrm>
            <a:off x="521208" y="978408"/>
            <a:ext cx="11155680" cy="146304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F3CFCCA4-57A4-08A1-FC45-D2BBA66FABFA}"/>
              </a:ext>
            </a:extLst>
          </p:cNvPr>
          <p:cNvSpPr>
            <a:spLocks noGrp="1"/>
          </p:cNvSpPr>
          <p:nvPr>
            <p:ph type="body" idx="1"/>
          </p:nvPr>
        </p:nvSpPr>
        <p:spPr>
          <a:xfrm>
            <a:off x="521208" y="2578608"/>
            <a:ext cx="11155680" cy="376732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0FAA0F4-2442-8D45-3C3D-1B8F55C8683A}"/>
              </a:ext>
            </a:extLst>
          </p:cNvPr>
          <p:cNvSpPr>
            <a:spLocks noGrp="1"/>
          </p:cNvSpPr>
          <p:nvPr>
            <p:ph type="dt" sz="half" idx="2"/>
          </p:nvPr>
        </p:nvSpPr>
        <p:spPr>
          <a:xfrm>
            <a:off x="521208" y="6419088"/>
            <a:ext cx="2743200" cy="365125"/>
          </a:xfrm>
          <a:prstGeom prst="rect">
            <a:avLst/>
          </a:prstGeom>
        </p:spPr>
        <p:txBody>
          <a:bodyPr vert="horz" lIns="91440" tIns="45720" rIns="91440" bIns="45720" rtlCol="0" anchor="ctr"/>
          <a:lstStyle>
            <a:lvl1pPr algn="l">
              <a:defRPr sz="900">
                <a:solidFill>
                  <a:schemeClr val="tx1"/>
                </a:solidFill>
              </a:defRPr>
            </a:lvl1pPr>
          </a:lstStyle>
          <a:p>
            <a:fld id="{E80C50CD-E178-4744-9B35-B2F624D6C5E9}" type="datetimeFigureOut">
              <a:rPr lang="en-US" smtClean="0"/>
              <a:pPr/>
              <a:t>3/3/2026</a:t>
            </a:fld>
            <a:endParaRPr lang="en-US"/>
          </a:p>
        </p:txBody>
      </p:sp>
      <p:sp>
        <p:nvSpPr>
          <p:cNvPr id="5" name="Footer Placeholder 4">
            <a:extLst>
              <a:ext uri="{FF2B5EF4-FFF2-40B4-BE49-F238E27FC236}">
                <a16:creationId xmlns:a16="http://schemas.microsoft.com/office/drawing/2014/main" id="{9E03785E-FB42-1D54-92AC-D0A61A8FABD4}"/>
              </a:ext>
            </a:extLst>
          </p:cNvPr>
          <p:cNvSpPr>
            <a:spLocks noGrp="1"/>
          </p:cNvSpPr>
          <p:nvPr>
            <p:ph type="ftr" sz="quarter" idx="3"/>
          </p:nvPr>
        </p:nvSpPr>
        <p:spPr>
          <a:xfrm>
            <a:off x="521208" y="100584"/>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BCC9CF34-1274-DB45-4809-90E5D244A9AE}"/>
              </a:ext>
            </a:extLst>
          </p:cNvPr>
          <p:cNvSpPr>
            <a:spLocks noGrp="1"/>
          </p:cNvSpPr>
          <p:nvPr>
            <p:ph type="sldNum" sz="quarter" idx="4"/>
          </p:nvPr>
        </p:nvSpPr>
        <p:spPr>
          <a:xfrm>
            <a:off x="11457432" y="6419088"/>
            <a:ext cx="640080" cy="365125"/>
          </a:xfrm>
          <a:prstGeom prst="rect">
            <a:avLst/>
          </a:prstGeom>
        </p:spPr>
        <p:txBody>
          <a:bodyPr vert="horz" lIns="91440" tIns="45720" rIns="91440" bIns="45720" rtlCol="0" anchor="ctr"/>
          <a:lstStyle>
            <a:lvl1pPr algn="r">
              <a:defRPr sz="900">
                <a:solidFill>
                  <a:schemeClr val="tx1"/>
                </a:solidFill>
              </a:defRPr>
            </a:lvl1pPr>
          </a:lstStyle>
          <a:p>
            <a:fld id="{148CC95F-0247-41B6-91CF-DC97C76A7088}" type="slidenum">
              <a:rPr lang="en-US" smtClean="0"/>
              <a:pPr/>
              <a:t>‹#›</a:t>
            </a:fld>
            <a:endParaRPr lang="en-US"/>
          </a:p>
        </p:txBody>
      </p:sp>
      <p:sp>
        <p:nvSpPr>
          <p:cNvPr id="7" name="Freeform: Shape 6">
            <a:extLst>
              <a:ext uri="{FF2B5EF4-FFF2-40B4-BE49-F238E27FC236}">
                <a16:creationId xmlns:a16="http://schemas.microsoft.com/office/drawing/2014/main" id="{774A975B-A886-5202-0489-6965514A0D14}"/>
              </a:ext>
              <a:ext uri="{C183D7F6-B498-43B3-948B-1728B52AA6E4}">
                <adec:decorative xmlns:adec="http://schemas.microsoft.com/office/drawing/2017/decorative" val="1"/>
              </a:ext>
            </a:extLst>
          </p:cNvPr>
          <p:cNvSpPr/>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475343719"/>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0.mp4"/><Relationship Id="rId1" Type="http://schemas.microsoft.com/office/2007/relationships/media" Target="../media/media10.mp4"/><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1.mp4"/><Relationship Id="rId1" Type="http://schemas.microsoft.com/office/2007/relationships/media" Target="../media/media11.mp4"/><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slideLayout" Target="../slideLayouts/slideLayout2.xml"/><Relationship Id="rId7" Type="http://schemas.openxmlformats.org/officeDocument/2006/relationships/diagramColors" Target="../diagrams/colors1.xml"/><Relationship Id="rId2" Type="http://schemas.openxmlformats.org/officeDocument/2006/relationships/video" Target="../media/media12.mp4"/><Relationship Id="rId1" Type="http://schemas.microsoft.com/office/2007/relationships/media" Target="../media/media12.mp4"/><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mp4"/><Relationship Id="rId1" Type="http://schemas.microsoft.com/office/2007/relationships/media" Target="../media/media4.mp4"/><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9.png"/><Relationship Id="rId2" Type="http://schemas.openxmlformats.org/officeDocument/2006/relationships/video" Target="../media/media5.mp4"/><Relationship Id="rId1" Type="http://schemas.microsoft.com/office/2007/relationships/media" Target="../media/media5.mp4"/><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6.mp4"/><Relationship Id="rId1" Type="http://schemas.microsoft.com/office/2007/relationships/media" Target="../media/media6.mp4"/><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7.mp4"/><Relationship Id="rId1" Type="http://schemas.microsoft.com/office/2007/relationships/media" Target="../media/media7.mp4"/><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8.mp4"/><Relationship Id="rId1" Type="http://schemas.microsoft.com/office/2007/relationships/media" Target="../media/media8.mp4"/><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9.mp4"/><Relationship Id="rId1" Type="http://schemas.microsoft.com/office/2007/relationships/media" Target="../media/media9.mp4"/><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D7F9EC8-0E2C-4023-9DD1-73BEF6B80D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E062457-2B6A-66D7-1C2A-E494930DC9F0}"/>
              </a:ext>
            </a:extLst>
          </p:cNvPr>
          <p:cNvSpPr>
            <a:spLocks noGrp="1"/>
          </p:cNvSpPr>
          <p:nvPr>
            <p:ph type="ctrTitle"/>
          </p:nvPr>
        </p:nvSpPr>
        <p:spPr>
          <a:xfrm>
            <a:off x="517870" y="978408"/>
            <a:ext cx="6126479" cy="3471672"/>
          </a:xfrm>
        </p:spPr>
        <p:txBody>
          <a:bodyPr anchor="t">
            <a:normAutofit/>
          </a:bodyPr>
          <a:lstStyle/>
          <a:p>
            <a:pPr>
              <a:lnSpc>
                <a:spcPct val="90000"/>
              </a:lnSpc>
            </a:pPr>
            <a:r>
              <a:rPr lang="en-GB" sz="4500" dirty="0"/>
              <a:t>The question of grief: Seneca’s consolations and modern grief-writing</a:t>
            </a:r>
            <a:br>
              <a:rPr lang="en-GB" sz="4500" b="1" dirty="0"/>
            </a:br>
            <a:endParaRPr lang="en-GB" sz="4500" dirty="0"/>
          </a:p>
        </p:txBody>
      </p:sp>
      <p:sp>
        <p:nvSpPr>
          <p:cNvPr id="3" name="Subtitle 2">
            <a:extLst>
              <a:ext uri="{FF2B5EF4-FFF2-40B4-BE49-F238E27FC236}">
                <a16:creationId xmlns:a16="http://schemas.microsoft.com/office/drawing/2014/main" id="{DA2137E5-41AD-59AC-48EA-711FD2929698}"/>
              </a:ext>
            </a:extLst>
          </p:cNvPr>
          <p:cNvSpPr>
            <a:spLocks noGrp="1"/>
          </p:cNvSpPr>
          <p:nvPr>
            <p:ph type="subTitle" idx="1"/>
          </p:nvPr>
        </p:nvSpPr>
        <p:spPr>
          <a:xfrm>
            <a:off x="521207" y="4737463"/>
            <a:ext cx="6123141" cy="1310419"/>
          </a:xfrm>
        </p:spPr>
        <p:txBody>
          <a:bodyPr anchor="b">
            <a:normAutofit/>
          </a:bodyPr>
          <a:lstStyle/>
          <a:p>
            <a:r>
              <a:rPr lang="en-GB" sz="2400" dirty="0"/>
              <a:t>New 15-CAT module, 2026-7</a:t>
            </a:r>
          </a:p>
          <a:p>
            <a:r>
              <a:rPr lang="en-GB" sz="2400" dirty="0"/>
              <a:t>Professor Victoria Rimell</a:t>
            </a:r>
          </a:p>
        </p:txBody>
      </p:sp>
      <p:sp>
        <p:nvSpPr>
          <p:cNvPr id="13" name="Rectangle 12">
            <a:extLst>
              <a:ext uri="{FF2B5EF4-FFF2-40B4-BE49-F238E27FC236}">
                <a16:creationId xmlns:a16="http://schemas.microsoft.com/office/drawing/2014/main" id="{6270D10B-6EA2-89DB-412E-A83B81393A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61264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EB92D985-3052-E745-735C-858D91FDE8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7202" y="657369"/>
            <a:ext cx="4358265" cy="5522976"/>
          </a:xfrm>
          <a:prstGeom prst="rect">
            <a:avLst/>
          </a:prstGeom>
        </p:spPr>
      </p:pic>
      <p:sp>
        <p:nvSpPr>
          <p:cNvPr id="15" name="Rectangle 14">
            <a:extLst>
              <a:ext uri="{FF2B5EF4-FFF2-40B4-BE49-F238E27FC236}">
                <a16:creationId xmlns:a16="http://schemas.microsoft.com/office/drawing/2014/main" id="{C0301BA4-10E6-44CC-9EEC-727EDF3BC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61513" y="6300216"/>
            <a:ext cx="4521838"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utoShape 2" descr="Image result for niobe modern art">
            <a:extLst>
              <a:ext uri="{FF2B5EF4-FFF2-40B4-BE49-F238E27FC236}">
                <a16:creationId xmlns:a16="http://schemas.microsoft.com/office/drawing/2014/main" id="{29393033-88F2-9A32-1533-108D96F8215D}"/>
              </a:ext>
            </a:extLst>
          </p:cNvPr>
          <p:cNvSpPr>
            <a:spLocks noChangeAspect="1" noChangeArrowheads="1"/>
          </p:cNvSpPr>
          <p:nvPr/>
        </p:nvSpPr>
        <p:spPr bwMode="auto">
          <a:xfrm>
            <a:off x="5548313" y="2571750"/>
            <a:ext cx="1095375" cy="1714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Video 8">
            <a:hlinkClick r:id="" action="ppaction://media"/>
            <a:extLst>
              <a:ext uri="{FF2B5EF4-FFF2-40B4-BE49-F238E27FC236}">
                <a16:creationId xmlns:a16="http://schemas.microsoft.com/office/drawing/2014/main" id="{1D3017A4-A530-0956-F777-6DA0EC51BD5F}"/>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5"/>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03754173"/>
      </p:ext>
    </p:extLst>
  </p:cSld>
  <p:clrMapOvr>
    <a:masterClrMapping/>
  </p:clrMapOvr>
  <mc:AlternateContent xmlns:mc="http://schemas.openxmlformats.org/markup-compatibility/2006">
    <mc:Choice xmlns:p14="http://schemas.microsoft.com/office/powerpoint/2010/main" Requires="p14">
      <p:transition spd="slow" p14:dur="2000" advTm="15584"/>
    </mc:Choice>
    <mc:Fallback>
      <p:transition spd="slow" advTm="155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B7010-AEA1-2E51-28BF-0F1B1962B247}"/>
              </a:ext>
            </a:extLst>
          </p:cNvPr>
          <p:cNvSpPr>
            <a:spLocks noGrp="1"/>
          </p:cNvSpPr>
          <p:nvPr>
            <p:ph type="title"/>
          </p:nvPr>
        </p:nvSpPr>
        <p:spPr/>
        <p:txBody>
          <a:bodyPr/>
          <a:lstStyle/>
          <a:p>
            <a:r>
              <a:rPr lang="en-GB" dirty="0"/>
              <a:t>More sample bibliography</a:t>
            </a:r>
          </a:p>
        </p:txBody>
      </p:sp>
      <p:sp>
        <p:nvSpPr>
          <p:cNvPr id="3" name="Content Placeholder 2">
            <a:extLst>
              <a:ext uri="{FF2B5EF4-FFF2-40B4-BE49-F238E27FC236}">
                <a16:creationId xmlns:a16="http://schemas.microsoft.com/office/drawing/2014/main" id="{B10741B9-67EE-3FB9-B343-8BA17830160B}"/>
              </a:ext>
            </a:extLst>
          </p:cNvPr>
          <p:cNvSpPr>
            <a:spLocks noGrp="1"/>
          </p:cNvSpPr>
          <p:nvPr>
            <p:ph idx="1"/>
          </p:nvPr>
        </p:nvSpPr>
        <p:spPr>
          <a:xfrm>
            <a:off x="521208" y="1911927"/>
            <a:ext cx="11155680" cy="4434009"/>
          </a:xfrm>
        </p:spPr>
        <p:txBody>
          <a:bodyPr>
            <a:normAutofit fontScale="85000" lnSpcReduction="10000"/>
          </a:bodyPr>
          <a:lstStyle/>
          <a:p>
            <a:pPr fontAlgn="base">
              <a:lnSpc>
                <a:spcPct val="120000"/>
              </a:lnSpc>
              <a:spcBef>
                <a:spcPts val="0"/>
              </a:spcBef>
            </a:pPr>
            <a:r>
              <a:rPr lang="en-GB" dirty="0"/>
              <a:t>James, D. 2019. </a:t>
            </a:r>
            <a:r>
              <a:rPr lang="en-GB" i="1" dirty="0"/>
              <a:t>Discrepant Solace. Contemporary Literature and the Work of Consolation, </a:t>
            </a:r>
            <a:r>
              <a:rPr lang="en-GB" dirty="0"/>
              <a:t>Oxford: Oxford University Press.</a:t>
            </a:r>
          </a:p>
          <a:p>
            <a:pPr>
              <a:lnSpc>
                <a:spcPct val="120000"/>
              </a:lnSpc>
              <a:spcBef>
                <a:spcPts val="0"/>
              </a:spcBef>
            </a:pPr>
            <a:r>
              <a:rPr lang="en-GB" dirty="0"/>
              <a:t>Ker, J. 2023, ‘Consolation’ in </a:t>
            </a:r>
            <a:r>
              <a:rPr lang="en-GB" dirty="0" err="1"/>
              <a:t>D.Konstan</a:t>
            </a:r>
            <a:r>
              <a:rPr lang="en-GB" dirty="0"/>
              <a:t> et al (eds.) </a:t>
            </a:r>
            <a:r>
              <a:rPr lang="en-GB" i="1" dirty="0"/>
              <a:t>The Oxford Handbook of Roman Philosophy, </a:t>
            </a:r>
            <a:r>
              <a:rPr lang="en-GB" dirty="0"/>
              <a:t>Oxford, 240-55. </a:t>
            </a:r>
          </a:p>
          <a:p>
            <a:pPr>
              <a:lnSpc>
                <a:spcPct val="120000"/>
              </a:lnSpc>
              <a:spcBef>
                <a:spcPts val="0"/>
              </a:spcBef>
            </a:pPr>
            <a:r>
              <a:rPr lang="en-GB" dirty="0" err="1"/>
              <a:t>Konstan</a:t>
            </a:r>
            <a:r>
              <a:rPr lang="en-GB" dirty="0"/>
              <a:t>, D. 2016. ‘Understanding grief in Greece and Rome’ </a:t>
            </a:r>
            <a:r>
              <a:rPr lang="en-GB" i="1" dirty="0"/>
              <a:t>CW </a:t>
            </a:r>
            <a:r>
              <a:rPr lang="en-GB" dirty="0"/>
              <a:t>110.1: 3-30.  </a:t>
            </a:r>
          </a:p>
          <a:p>
            <a:pPr>
              <a:lnSpc>
                <a:spcPct val="120000"/>
              </a:lnSpc>
              <a:spcBef>
                <a:spcPts val="0"/>
              </a:spcBef>
            </a:pPr>
            <a:r>
              <a:rPr lang="en-GB" dirty="0"/>
              <a:t>Kristeva, J. 1992. </a:t>
            </a:r>
            <a:r>
              <a:rPr lang="en-GB" i="1" dirty="0"/>
              <a:t>Black Sun. Depression and Melancholia</a:t>
            </a:r>
            <a:r>
              <a:rPr lang="en-GB" dirty="0"/>
              <a:t>, New York: Columbia University Press. </a:t>
            </a:r>
          </a:p>
          <a:p>
            <a:pPr>
              <a:lnSpc>
                <a:spcPct val="120000"/>
              </a:lnSpc>
              <a:spcBef>
                <a:spcPts val="0"/>
              </a:spcBef>
            </a:pPr>
            <a:r>
              <a:rPr lang="en-GB" dirty="0"/>
              <a:t>Lecomte, H. 2023 ‘On this near side of a cut’: Fault Lines as ‘principle of song’ in Denise Riley’s Grief-Writing’ </a:t>
            </a:r>
            <a:r>
              <a:rPr lang="en-GB" i="1" dirty="0"/>
              <a:t>Études </a:t>
            </a:r>
            <a:r>
              <a:rPr lang="en-GB" i="1" dirty="0" err="1"/>
              <a:t>Britanniques</a:t>
            </a:r>
            <a:r>
              <a:rPr lang="en-GB" dirty="0"/>
              <a:t> </a:t>
            </a:r>
            <a:r>
              <a:rPr lang="en-GB" dirty="0" err="1"/>
              <a:t>contemporaines</a:t>
            </a:r>
            <a:r>
              <a:rPr lang="en-GB" dirty="0"/>
              <a:t> 64 </a:t>
            </a:r>
            <a:r>
              <a:rPr lang="en-GB" u="sng" dirty="0"/>
              <a:t>https://doi.org/10.4000/ebc.13381</a:t>
            </a:r>
            <a:r>
              <a:rPr lang="en-GB" dirty="0"/>
              <a:t> </a:t>
            </a:r>
          </a:p>
          <a:p>
            <a:pPr>
              <a:lnSpc>
                <a:spcPct val="120000"/>
              </a:lnSpc>
              <a:spcBef>
                <a:spcPts val="0"/>
              </a:spcBef>
            </a:pPr>
            <a:r>
              <a:rPr lang="en-GB" dirty="0"/>
              <a:t>Naas, M. 2004. ‘When it comes to mourning’ in </a:t>
            </a:r>
            <a:r>
              <a:rPr lang="en-GB" i="1" dirty="0"/>
              <a:t>Jacques Derrida: Key Concepts</a:t>
            </a:r>
            <a:r>
              <a:rPr lang="en-GB" dirty="0"/>
              <a:t>, London and New York, 113-29.  </a:t>
            </a:r>
          </a:p>
          <a:p>
            <a:pPr>
              <a:lnSpc>
                <a:spcPct val="120000"/>
              </a:lnSpc>
              <a:spcBef>
                <a:spcPts val="0"/>
              </a:spcBef>
            </a:pPr>
            <a:r>
              <a:rPr lang="en-GB" dirty="0"/>
              <a:t>Pieters, J. 2022. </a:t>
            </a:r>
            <a:r>
              <a:rPr lang="en-GB" i="1" dirty="0"/>
              <a:t>Literature and Consolation. Fictions of Comfort</a:t>
            </a:r>
            <a:r>
              <a:rPr lang="en-GB" dirty="0"/>
              <a:t>, Edinburgh.</a:t>
            </a:r>
          </a:p>
          <a:p>
            <a:pPr>
              <a:lnSpc>
                <a:spcPct val="120000"/>
              </a:lnSpc>
              <a:spcBef>
                <a:spcPts val="0"/>
              </a:spcBef>
            </a:pPr>
            <a:r>
              <a:rPr lang="en-GB" dirty="0"/>
              <a:t>Ricciardi, A. 2003. </a:t>
            </a:r>
            <a:r>
              <a:rPr lang="en-GB" i="1" dirty="0"/>
              <a:t>The Ends of Mourning. Psychoanalysis, Literature, Film, </a:t>
            </a:r>
            <a:r>
              <a:rPr lang="en-GB" dirty="0"/>
              <a:t>Stanford, CA.</a:t>
            </a:r>
          </a:p>
          <a:p>
            <a:pPr>
              <a:lnSpc>
                <a:spcPct val="120000"/>
              </a:lnSpc>
              <a:spcBef>
                <a:spcPts val="0"/>
              </a:spcBef>
            </a:pPr>
            <a:r>
              <a:rPr lang="en-GB" dirty="0"/>
              <a:t>Rimell, V. 2020. ‘The intimacy of wounds: care of the other in Seneca’s </a:t>
            </a:r>
            <a:r>
              <a:rPr lang="en-GB" i="1" dirty="0" err="1"/>
              <a:t>Consolatio</a:t>
            </a:r>
            <a:r>
              <a:rPr lang="en-GB" i="1" dirty="0"/>
              <a:t> ad Helviam’</a:t>
            </a:r>
            <a:r>
              <a:rPr lang="en-GB" dirty="0"/>
              <a:t> </a:t>
            </a:r>
            <a:r>
              <a:rPr lang="en-GB" i="1" dirty="0"/>
              <a:t>AJP </a:t>
            </a:r>
            <a:r>
              <a:rPr lang="en-GB" dirty="0"/>
              <a:t>141: 537-74.</a:t>
            </a:r>
          </a:p>
          <a:p>
            <a:pPr>
              <a:lnSpc>
                <a:spcPct val="120000"/>
              </a:lnSpc>
              <a:spcBef>
                <a:spcPts val="0"/>
              </a:spcBef>
            </a:pPr>
            <a:r>
              <a:rPr lang="en-GB" dirty="0"/>
              <a:t>Wilcox, A. 2006. ‘Exemplary grief: gender and virtue in Seneca’s consolations to women’ </a:t>
            </a:r>
            <a:r>
              <a:rPr lang="en-GB" i="1" dirty="0"/>
              <a:t>Helios </a:t>
            </a:r>
            <a:r>
              <a:rPr lang="en-GB" dirty="0"/>
              <a:t>34.1.73-100. </a:t>
            </a:r>
          </a:p>
          <a:p>
            <a:pPr>
              <a:lnSpc>
                <a:spcPct val="120000"/>
              </a:lnSpc>
              <a:spcBef>
                <a:spcPts val="0"/>
              </a:spcBef>
            </a:pPr>
            <a:r>
              <a:rPr lang="en-GB" dirty="0"/>
              <a:t>Williams, G. 2006. ‘States of exile, states of mind: paradox and reversal in Seneca’s </a:t>
            </a:r>
            <a:r>
              <a:rPr lang="en-GB" i="1" dirty="0" err="1"/>
              <a:t>Consolatio</a:t>
            </a:r>
            <a:r>
              <a:rPr lang="en-GB" i="1" dirty="0"/>
              <a:t> ad </a:t>
            </a:r>
            <a:r>
              <a:rPr lang="en-GB" i="1" dirty="0" err="1"/>
              <a:t>Heluiam</a:t>
            </a:r>
            <a:r>
              <a:rPr lang="en-GB" i="1" dirty="0"/>
              <a:t>’</a:t>
            </a:r>
            <a:r>
              <a:rPr lang="en-GB" dirty="0"/>
              <a:t> in K. Volk and G. D. Williams eds. </a:t>
            </a:r>
            <a:r>
              <a:rPr lang="en-GB" i="1" dirty="0"/>
              <a:t>Seeing Seneca Whole: Perspectives on Philosophy, Poetry, and Politics.</a:t>
            </a:r>
            <a:r>
              <a:rPr lang="en-GB" dirty="0"/>
              <a:t> Leiden, 147-73. </a:t>
            </a:r>
          </a:p>
          <a:p>
            <a:pPr>
              <a:lnSpc>
                <a:spcPct val="120000"/>
              </a:lnSpc>
              <a:spcBef>
                <a:spcPts val="0"/>
              </a:spcBef>
            </a:pPr>
            <a:r>
              <a:rPr lang="en-GB" dirty="0"/>
              <a:t>Wilson, M. 2013. ‘Seneca the consoler? A new reading of his consolatory writings’ in Baltussen ed., 93-122.</a:t>
            </a:r>
          </a:p>
          <a:p>
            <a:pPr>
              <a:lnSpc>
                <a:spcPct val="120000"/>
              </a:lnSpc>
              <a:spcBef>
                <a:spcPts val="0"/>
              </a:spcBef>
            </a:pPr>
            <a:r>
              <a:rPr lang="en-GB" dirty="0" err="1"/>
              <a:t>Zainaldin</a:t>
            </a:r>
            <a:r>
              <a:rPr lang="en-GB" dirty="0"/>
              <a:t>, J.L. 2021. ‘“We fortunate souls”: timely death and philosophical therapy in Seneca’s </a:t>
            </a:r>
            <a:r>
              <a:rPr lang="en-GB" i="1" dirty="0"/>
              <a:t>Consolation to Marcia’</a:t>
            </a:r>
            <a:r>
              <a:rPr lang="en-GB" dirty="0"/>
              <a:t> </a:t>
            </a:r>
            <a:r>
              <a:rPr lang="en-GB" i="1" dirty="0"/>
              <a:t>AJP </a:t>
            </a:r>
            <a:r>
              <a:rPr lang="en-GB" dirty="0"/>
              <a:t>142.3: 425-60. </a:t>
            </a:r>
          </a:p>
          <a:p>
            <a:endParaRPr lang="en-GB" dirty="0"/>
          </a:p>
        </p:txBody>
      </p:sp>
      <p:pic>
        <p:nvPicPr>
          <p:cNvPr id="5" name="Video 4">
            <a:hlinkClick r:id="" action="ppaction://media"/>
            <a:extLst>
              <a:ext uri="{FF2B5EF4-FFF2-40B4-BE49-F238E27FC236}">
                <a16:creationId xmlns:a16="http://schemas.microsoft.com/office/drawing/2014/main" id="{A48E8C05-669C-3841-5ADF-90D00BD620ED}"/>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4"/>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184317356"/>
      </p:ext>
    </p:extLst>
  </p:cSld>
  <p:clrMapOvr>
    <a:masterClrMapping/>
  </p:clrMapOvr>
  <mc:AlternateContent xmlns:mc="http://schemas.openxmlformats.org/markup-compatibility/2006">
    <mc:Choice xmlns:p14="http://schemas.microsoft.com/office/powerpoint/2010/main" Requires="p14">
      <p:transition spd="slow" p14:dur="2000" advTm="1586"/>
    </mc:Choice>
    <mc:Fallback>
      <p:transition spd="slow" advTm="15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AA753-72FC-5BF6-BA49-5FA7E80695E3}"/>
              </a:ext>
            </a:extLst>
          </p:cNvPr>
          <p:cNvSpPr>
            <a:spLocks noGrp="1"/>
          </p:cNvSpPr>
          <p:nvPr>
            <p:ph type="title"/>
          </p:nvPr>
        </p:nvSpPr>
        <p:spPr/>
        <p:txBody>
          <a:bodyPr/>
          <a:lstStyle/>
          <a:p>
            <a:r>
              <a:rPr lang="en-GB" dirty="0"/>
              <a:t>Is this for you?</a:t>
            </a:r>
          </a:p>
        </p:txBody>
      </p:sp>
      <p:sp>
        <p:nvSpPr>
          <p:cNvPr id="3" name="Content Placeholder 2">
            <a:extLst>
              <a:ext uri="{FF2B5EF4-FFF2-40B4-BE49-F238E27FC236}">
                <a16:creationId xmlns:a16="http://schemas.microsoft.com/office/drawing/2014/main" id="{CBAFF7BA-C288-29FD-9850-1A26B983D2D6}"/>
              </a:ext>
            </a:extLst>
          </p:cNvPr>
          <p:cNvSpPr>
            <a:spLocks noGrp="1"/>
          </p:cNvSpPr>
          <p:nvPr>
            <p:ph idx="1"/>
          </p:nvPr>
        </p:nvSpPr>
        <p:spPr>
          <a:xfrm>
            <a:off x="521208" y="2078182"/>
            <a:ext cx="11155680" cy="4267754"/>
          </a:xfrm>
        </p:spPr>
        <p:txBody>
          <a:bodyPr>
            <a:normAutofit/>
          </a:bodyPr>
          <a:lstStyle/>
          <a:p>
            <a:endParaRPr lang="en-GB" dirty="0"/>
          </a:p>
          <a:p>
            <a:r>
              <a:rPr lang="en-GB" sz="2000" dirty="0"/>
              <a:t>This is a module that involves close reading of a range of literary texts, critical engagement with scholarship in more than one field, and lots of open-ended discussion and debate. There are two 2-hr seminars, which invite your own creative orientation towards the material. Does this appeal to you? Do you like being able to craft your own path through a module? Are you interested in both Latin and English/Comparative Literature? </a:t>
            </a:r>
          </a:p>
          <a:p>
            <a:r>
              <a:rPr lang="en-GB" sz="2000" dirty="0"/>
              <a:t>Note that the two assessments will offer a wide choice of questions, including more comparative questions, and questions that focus more on the ancient texts. </a:t>
            </a:r>
          </a:p>
          <a:p>
            <a:r>
              <a:rPr lang="en-GB" sz="2000" i="1" dirty="0"/>
              <a:t>Please note that this module discusses topics some students may find upsetting, such as grief, loss, death, depression and violence. Please consider this before selecting the module.</a:t>
            </a:r>
            <a:endParaRPr lang="en-GB" sz="2000" dirty="0"/>
          </a:p>
          <a:p>
            <a:endParaRPr lang="en-GB" dirty="0"/>
          </a:p>
        </p:txBody>
      </p:sp>
      <p:pic>
        <p:nvPicPr>
          <p:cNvPr id="5" name="Video 4">
            <a:hlinkClick r:id="" action="ppaction://media"/>
            <a:extLst>
              <a:ext uri="{FF2B5EF4-FFF2-40B4-BE49-F238E27FC236}">
                <a16:creationId xmlns:a16="http://schemas.microsoft.com/office/drawing/2014/main" id="{AD16ABEC-8191-A7AB-2A3D-AFE4C15D1DB9}"/>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4"/>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85220565"/>
      </p:ext>
    </p:extLst>
  </p:cSld>
  <p:clrMapOvr>
    <a:masterClrMapping/>
  </p:clrMapOvr>
  <mc:AlternateContent xmlns:mc="http://schemas.openxmlformats.org/markup-compatibility/2006">
    <mc:Choice xmlns:p14="http://schemas.microsoft.com/office/powerpoint/2010/main" Requires="p14">
      <p:transition spd="slow" p14:dur="2000" advTm="129646"/>
    </mc:Choice>
    <mc:Fallback>
      <p:transition spd="slow" advTm="1296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E17AA97-89A7-45C1-B813-BFF6C23D7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CBB46E1-FF57-3937-326C-47E00EA2E70B}"/>
              </a:ext>
            </a:extLst>
          </p:cNvPr>
          <p:cNvSpPr>
            <a:spLocks noGrp="1"/>
          </p:cNvSpPr>
          <p:nvPr>
            <p:ph type="title"/>
          </p:nvPr>
        </p:nvSpPr>
        <p:spPr>
          <a:xfrm>
            <a:off x="521208" y="978408"/>
            <a:ext cx="4288536" cy="3364992"/>
          </a:xfrm>
        </p:spPr>
        <p:txBody>
          <a:bodyPr>
            <a:normAutofit/>
          </a:bodyPr>
          <a:lstStyle/>
          <a:p>
            <a:r>
              <a:rPr lang="en-GB" dirty="0"/>
              <a:t>Further info</a:t>
            </a:r>
          </a:p>
        </p:txBody>
      </p:sp>
      <p:sp>
        <p:nvSpPr>
          <p:cNvPr id="11" name="Rectangle 10">
            <a:extLst>
              <a:ext uri="{FF2B5EF4-FFF2-40B4-BE49-F238E27FC236}">
                <a16:creationId xmlns:a16="http://schemas.microsoft.com/office/drawing/2014/main" id="{A91E908F-EF1E-2FDB-BE4D-3F4C56B2F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7A2980E-8F82-6B7D-A838-277407403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1208" y="6299535"/>
            <a:ext cx="11155680" cy="464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B01639DB-1DAB-CA25-3DF1-AA1B95353A46}"/>
              </a:ext>
            </a:extLst>
          </p:cNvPr>
          <p:cNvGraphicFramePr>
            <a:graphicFrameLocks noGrp="1"/>
          </p:cNvGraphicFramePr>
          <p:nvPr>
            <p:ph idx="1"/>
            <p:extLst>
              <p:ext uri="{D42A27DB-BD31-4B8C-83A1-F6EECF244321}">
                <p14:modId xmlns:p14="http://schemas.microsoft.com/office/powerpoint/2010/main" val="1252222400"/>
              </p:ext>
            </p:extLst>
          </p:nvPr>
        </p:nvGraphicFramePr>
        <p:xfrm>
          <a:off x="5532120" y="978408"/>
          <a:ext cx="6144768" cy="5029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Video 5">
            <a:hlinkClick r:id="" action="ppaction://media"/>
            <a:extLst>
              <a:ext uri="{FF2B5EF4-FFF2-40B4-BE49-F238E27FC236}">
                <a16:creationId xmlns:a16="http://schemas.microsoft.com/office/drawing/2014/main" id="{FFCFC6F0-211B-BAC0-DEA8-D63FB50D7155}"/>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9"/>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16921948"/>
      </p:ext>
    </p:extLst>
  </p:cSld>
  <p:clrMapOvr>
    <a:masterClrMapping/>
  </p:clrMapOvr>
  <mc:AlternateContent xmlns:mc="http://schemas.openxmlformats.org/markup-compatibility/2006">
    <mc:Choice xmlns:p14="http://schemas.microsoft.com/office/powerpoint/2010/main" Requires="p14">
      <p:transition spd="slow" p14:dur="2000" advTm="19290"/>
    </mc:Choice>
    <mc:Fallback>
      <p:transition spd="slow" advTm="192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E0A4B-E84E-C354-22D3-17B5859CF1C8}"/>
              </a:ext>
            </a:extLst>
          </p:cNvPr>
          <p:cNvSpPr>
            <a:spLocks noGrp="1"/>
          </p:cNvSpPr>
          <p:nvPr>
            <p:ph type="title"/>
          </p:nvPr>
        </p:nvSpPr>
        <p:spPr/>
        <p:txBody>
          <a:bodyPr/>
          <a:lstStyle/>
          <a:p>
            <a:r>
              <a:rPr lang="en-GB" dirty="0"/>
              <a:t>About the module</a:t>
            </a:r>
          </a:p>
        </p:txBody>
      </p:sp>
      <p:sp>
        <p:nvSpPr>
          <p:cNvPr id="3" name="Content Placeholder 2">
            <a:extLst>
              <a:ext uri="{FF2B5EF4-FFF2-40B4-BE49-F238E27FC236}">
                <a16:creationId xmlns:a16="http://schemas.microsoft.com/office/drawing/2014/main" id="{E0A5AEA9-16B4-0D13-9F86-F70EE3918E64}"/>
              </a:ext>
            </a:extLst>
          </p:cNvPr>
          <p:cNvSpPr>
            <a:spLocks noGrp="1"/>
          </p:cNvSpPr>
          <p:nvPr>
            <p:ph idx="1"/>
          </p:nvPr>
        </p:nvSpPr>
        <p:spPr>
          <a:xfrm>
            <a:off x="521208" y="2090057"/>
            <a:ext cx="11155680" cy="4255879"/>
          </a:xfrm>
        </p:spPr>
        <p:txBody>
          <a:bodyPr/>
          <a:lstStyle/>
          <a:p>
            <a:r>
              <a:rPr lang="en-GB" dirty="0"/>
              <a:t>The module (available in translation or with texts in Latin) takes a deep-dive into two fascinating Latin texts dated to the early 40sCE which each set out to console a bereaved woman: Seneca’s </a:t>
            </a:r>
            <a:r>
              <a:rPr lang="en-GB" i="1" dirty="0"/>
              <a:t>Consolation to Marcia</a:t>
            </a:r>
            <a:r>
              <a:rPr lang="en-GB" dirty="0"/>
              <a:t>, a noblewoman who has lost her son, and his </a:t>
            </a:r>
            <a:r>
              <a:rPr lang="en-GB" i="1" dirty="0"/>
              <a:t>Consolation to Helvia</a:t>
            </a:r>
            <a:r>
              <a:rPr lang="en-GB" dirty="0"/>
              <a:t> (his own mother), who is mourning Seneca’s political exile in Corsica under the emperor Claudius.</a:t>
            </a:r>
          </a:p>
          <a:p>
            <a:r>
              <a:rPr lang="en-GB" dirty="0"/>
              <a:t>Throughout the module, and in response to Seneca’s own agitations to think differently about familiar ideas, we will read two modern texts which offer creatively experimental meditations on grief: </a:t>
            </a:r>
            <a:r>
              <a:rPr lang="en-GB" i="1" dirty="0"/>
              <a:t>Say Something Back; Time Lived Without its Flow </a:t>
            </a:r>
            <a:r>
              <a:rPr lang="en-GB" dirty="0"/>
              <a:t>(2016), two works in prose and verse in the wake of her son’s death by celebrated British Poet</a:t>
            </a:r>
            <a:r>
              <a:rPr lang="en-GB" i="1" dirty="0"/>
              <a:t> </a:t>
            </a:r>
            <a:r>
              <a:rPr lang="en-GB" dirty="0"/>
              <a:t>Denise Riley, and Carol Shield’s 2002 novel </a:t>
            </a:r>
            <a:r>
              <a:rPr lang="en-GB" i="1" dirty="0"/>
              <a:t>Unless, </a:t>
            </a:r>
            <a:r>
              <a:rPr lang="en-GB" dirty="0"/>
              <a:t>about a mother grappling with the loss of her eldest daughter, who has withdrawn from life and sits on a street corner like a ghost. Students will also have the opportunity to explore modern critical-theoretical and psychoanalytic writing on grief from Freud onwards, alongside classical scholarship on Seneca, Stoicism, and ancient theories of emotion.</a:t>
            </a:r>
          </a:p>
        </p:txBody>
      </p:sp>
      <p:pic>
        <p:nvPicPr>
          <p:cNvPr id="6" name="Video 5">
            <a:hlinkClick r:id="" action="ppaction://media"/>
            <a:extLst>
              <a:ext uri="{FF2B5EF4-FFF2-40B4-BE49-F238E27FC236}">
                <a16:creationId xmlns:a16="http://schemas.microsoft.com/office/drawing/2014/main" id="{7CAD174C-5441-31CD-D599-9CEDC68BC98B}"/>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4"/>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129401854"/>
      </p:ext>
    </p:extLst>
  </p:cSld>
  <p:clrMapOvr>
    <a:masterClrMapping/>
  </p:clrMapOvr>
  <mc:AlternateContent xmlns:mc="http://schemas.openxmlformats.org/markup-compatibility/2006">
    <mc:Choice xmlns:p14="http://schemas.microsoft.com/office/powerpoint/2010/main" Requires="p14">
      <p:transition spd="slow" p14:dur="2000" advTm="126998"/>
    </mc:Choice>
    <mc:Fallback>
      <p:transition spd="slow" advTm="1269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38273-262B-06C0-F9DE-E7FBD68201EF}"/>
              </a:ext>
            </a:extLst>
          </p:cNvPr>
          <p:cNvSpPr>
            <a:spLocks noGrp="1"/>
          </p:cNvSpPr>
          <p:nvPr>
            <p:ph type="title"/>
          </p:nvPr>
        </p:nvSpPr>
        <p:spPr/>
        <p:txBody>
          <a:bodyPr/>
          <a:lstStyle/>
          <a:p>
            <a:r>
              <a:rPr lang="en-GB" dirty="0"/>
              <a:t>Key ideas</a:t>
            </a:r>
          </a:p>
        </p:txBody>
      </p:sp>
      <p:sp>
        <p:nvSpPr>
          <p:cNvPr id="3" name="Content Placeholder 2">
            <a:extLst>
              <a:ext uri="{FF2B5EF4-FFF2-40B4-BE49-F238E27FC236}">
                <a16:creationId xmlns:a16="http://schemas.microsoft.com/office/drawing/2014/main" id="{AC493014-DD14-1488-9B4E-4D7BF61BD3D7}"/>
              </a:ext>
            </a:extLst>
          </p:cNvPr>
          <p:cNvSpPr>
            <a:spLocks noGrp="1"/>
          </p:cNvSpPr>
          <p:nvPr>
            <p:ph idx="1"/>
          </p:nvPr>
        </p:nvSpPr>
        <p:spPr>
          <a:xfrm>
            <a:off x="521208" y="2078182"/>
            <a:ext cx="11155680" cy="4267754"/>
          </a:xfrm>
        </p:spPr>
        <p:txBody>
          <a:bodyPr/>
          <a:lstStyle/>
          <a:p>
            <a:r>
              <a:rPr lang="en-GB" dirty="0"/>
              <a:t>In Seneca’s consolatory writings, grief is a question – or an ethical and political crisis - because it has the potential to reduce all men to ‘womanly weakness’, and thus to crack the ‘poker-face’ so often required of the imperial subject close to autocratic power. In consoling the bereaved, the consoler must steer an impossible path between coming close to this ‘womanly’ pain and maintaining immunity from it in order to offer solace.</a:t>
            </a:r>
          </a:p>
          <a:p>
            <a:r>
              <a:rPr lang="en-GB" dirty="0"/>
              <a:t> Over 9 weeks, in a combination of interactive lectures and seminar work, we will explore how Seneca makes ‘consolation’ an experimental domain for thinking about grief as self-disturbance and as a pressure point in both Stoic ethics and contemporary political life in first-century Rome. The autocratic imperial world of Seneca’s texts (a world in itself, not just a sublimation of an ideology we can locate elsewhere) is one of violence and loss in which </a:t>
            </a:r>
            <a:r>
              <a:rPr lang="en-GB" dirty="0" err="1"/>
              <a:t>consolability</a:t>
            </a:r>
            <a:r>
              <a:rPr lang="en-GB" dirty="0"/>
              <a:t>, and the very legibility of mourning, are up for scrutiny. </a:t>
            </a:r>
          </a:p>
          <a:p>
            <a:r>
              <a:rPr lang="en-GB" dirty="0"/>
              <a:t>In expanding our interrogation of Seneca’s texts, we will consider how two modern authors – Shields and Riley – experiment with consolation as a speculative realm that opens up particular critical and creative possibilities. How might we grapple with consolation between the ancient and the modern? </a:t>
            </a:r>
          </a:p>
        </p:txBody>
      </p:sp>
      <p:pic>
        <p:nvPicPr>
          <p:cNvPr id="5" name="Video 4">
            <a:hlinkClick r:id="" action="ppaction://media"/>
            <a:extLst>
              <a:ext uri="{FF2B5EF4-FFF2-40B4-BE49-F238E27FC236}">
                <a16:creationId xmlns:a16="http://schemas.microsoft.com/office/drawing/2014/main" id="{710762E2-0E12-F49C-4C10-FBB99B21E7F4}"/>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4"/>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85989738"/>
      </p:ext>
    </p:extLst>
  </p:cSld>
  <p:clrMapOvr>
    <a:masterClrMapping/>
  </p:clrMapOvr>
  <mc:AlternateContent xmlns:mc="http://schemas.openxmlformats.org/markup-compatibility/2006">
    <mc:Choice xmlns:p14="http://schemas.microsoft.com/office/powerpoint/2010/main" Requires="p14">
      <p:transition spd="slow" p14:dur="2000" advTm="126978"/>
    </mc:Choice>
    <mc:Fallback>
      <p:transition spd="slow" advTm="1269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653AE3C-AC4F-907C-B473-B9A30D2150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10" name="Rectangle 9">
            <a:extLst>
              <a:ext uri="{FF2B5EF4-FFF2-40B4-BE49-F238E27FC236}">
                <a16:creationId xmlns:a16="http://schemas.microsoft.com/office/drawing/2014/main" id="{DC81933E-93BD-38CE-3C98-D10B2844C5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1" y="508090"/>
            <a:ext cx="3412998"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12" name="Rectangle 11">
            <a:extLst>
              <a:ext uri="{FF2B5EF4-FFF2-40B4-BE49-F238E27FC236}">
                <a16:creationId xmlns:a16="http://schemas.microsoft.com/office/drawing/2014/main" id="{5B3B7A5C-39EE-77A0-28F9-DF5137231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6008" y="611650"/>
            <a:ext cx="7031736"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Title 1">
            <a:extLst>
              <a:ext uri="{FF2B5EF4-FFF2-40B4-BE49-F238E27FC236}">
                <a16:creationId xmlns:a16="http://schemas.microsoft.com/office/drawing/2014/main" id="{262A7ACD-AE80-F108-1308-C9F0849EFFBB}"/>
              </a:ext>
            </a:extLst>
          </p:cNvPr>
          <p:cNvSpPr>
            <a:spLocks noGrp="1"/>
          </p:cNvSpPr>
          <p:nvPr>
            <p:ph type="title"/>
          </p:nvPr>
        </p:nvSpPr>
        <p:spPr>
          <a:xfrm>
            <a:off x="521208" y="978408"/>
            <a:ext cx="3410712" cy="5376672"/>
          </a:xfrm>
        </p:spPr>
        <p:txBody>
          <a:bodyPr>
            <a:normAutofit/>
          </a:bodyPr>
          <a:lstStyle/>
          <a:p>
            <a:r>
              <a:rPr lang="en-GB" sz="4000"/>
              <a:t>syllabus</a:t>
            </a:r>
          </a:p>
        </p:txBody>
      </p:sp>
      <p:sp>
        <p:nvSpPr>
          <p:cNvPr id="3" name="Content Placeholder 2">
            <a:extLst>
              <a:ext uri="{FF2B5EF4-FFF2-40B4-BE49-F238E27FC236}">
                <a16:creationId xmlns:a16="http://schemas.microsoft.com/office/drawing/2014/main" id="{C7955AA4-0B55-9967-C870-AEA43C671CA5}"/>
              </a:ext>
            </a:extLst>
          </p:cNvPr>
          <p:cNvSpPr>
            <a:spLocks noGrp="1"/>
          </p:cNvSpPr>
          <p:nvPr>
            <p:ph idx="1"/>
          </p:nvPr>
        </p:nvSpPr>
        <p:spPr>
          <a:xfrm>
            <a:off x="3930869" y="1042415"/>
            <a:ext cx="7736875" cy="5633703"/>
          </a:xfrm>
        </p:spPr>
        <p:txBody>
          <a:bodyPr>
            <a:normAutofit/>
          </a:bodyPr>
          <a:lstStyle/>
          <a:p>
            <a:pPr marL="0" indent="0">
              <a:lnSpc>
                <a:spcPct val="100000"/>
              </a:lnSpc>
              <a:spcBef>
                <a:spcPts val="0"/>
              </a:spcBef>
              <a:buNone/>
            </a:pPr>
            <a:r>
              <a:rPr lang="en-GB" sz="2000" b="1" dirty="0"/>
              <a:t>Ancient Texts (core)</a:t>
            </a:r>
            <a:endParaRPr lang="en-GB" sz="2000" dirty="0"/>
          </a:p>
          <a:p>
            <a:pPr>
              <a:lnSpc>
                <a:spcPct val="100000"/>
              </a:lnSpc>
              <a:spcBef>
                <a:spcPts val="0"/>
              </a:spcBef>
            </a:pPr>
            <a:r>
              <a:rPr lang="en-GB" sz="2000" dirty="0"/>
              <a:t>Seneca, </a:t>
            </a:r>
            <a:r>
              <a:rPr lang="en-GB" sz="2000" i="1" dirty="0"/>
              <a:t>Consolation to Marcia</a:t>
            </a:r>
            <a:endParaRPr lang="en-GB" sz="2000" dirty="0"/>
          </a:p>
          <a:p>
            <a:pPr>
              <a:lnSpc>
                <a:spcPct val="100000"/>
              </a:lnSpc>
              <a:spcBef>
                <a:spcPts val="0"/>
              </a:spcBef>
            </a:pPr>
            <a:r>
              <a:rPr lang="en-GB" sz="2000" dirty="0"/>
              <a:t>Seneca, </a:t>
            </a:r>
            <a:r>
              <a:rPr lang="en-GB" sz="2000" i="1" dirty="0"/>
              <a:t>Consolation to Helvia</a:t>
            </a:r>
            <a:endParaRPr lang="en-GB" sz="2000" dirty="0"/>
          </a:p>
          <a:p>
            <a:pPr>
              <a:lnSpc>
                <a:spcPct val="100000"/>
              </a:lnSpc>
              <a:spcBef>
                <a:spcPts val="0"/>
              </a:spcBef>
            </a:pPr>
            <a:r>
              <a:rPr lang="en-GB" sz="2000" dirty="0"/>
              <a:t>[Translations by H. Hine in </a:t>
            </a:r>
            <a:r>
              <a:rPr lang="en-GB" sz="2000" dirty="0" err="1"/>
              <a:t>Fantham</a:t>
            </a:r>
            <a:r>
              <a:rPr lang="en-GB" sz="2000" dirty="0"/>
              <a:t> et al, 2014, </a:t>
            </a:r>
            <a:r>
              <a:rPr lang="en-GB" sz="2000" i="1" dirty="0"/>
              <a:t>Lucius </a:t>
            </a:r>
            <a:r>
              <a:rPr lang="en-GB" sz="2000" i="1" dirty="0" err="1"/>
              <a:t>Annaeus</a:t>
            </a:r>
            <a:r>
              <a:rPr lang="en-GB" sz="2000" i="1" dirty="0"/>
              <a:t> Seneca: Hardship and Happiness,</a:t>
            </a:r>
            <a:r>
              <a:rPr lang="en-GB" sz="2000" dirty="0"/>
              <a:t> Chicago and London]</a:t>
            </a:r>
          </a:p>
          <a:p>
            <a:pPr>
              <a:lnSpc>
                <a:spcPct val="100000"/>
              </a:lnSpc>
              <a:spcBef>
                <a:spcPts val="0"/>
              </a:spcBef>
            </a:pPr>
            <a:endParaRPr lang="en-GB" sz="2000" dirty="0"/>
          </a:p>
          <a:p>
            <a:pPr marL="0" indent="0">
              <a:lnSpc>
                <a:spcPct val="100000"/>
              </a:lnSpc>
              <a:spcBef>
                <a:spcPts val="0"/>
              </a:spcBef>
              <a:buNone/>
            </a:pPr>
            <a:r>
              <a:rPr lang="en-GB" sz="2000" b="1" dirty="0"/>
              <a:t>Ancient texts (supplementary)</a:t>
            </a:r>
            <a:endParaRPr lang="en-GB" sz="2000" dirty="0"/>
          </a:p>
          <a:p>
            <a:pPr>
              <a:lnSpc>
                <a:spcPct val="100000"/>
              </a:lnSpc>
              <a:spcBef>
                <a:spcPts val="0"/>
              </a:spcBef>
            </a:pPr>
            <a:r>
              <a:rPr lang="en-GB" sz="2000" dirty="0"/>
              <a:t>Cicero, </a:t>
            </a:r>
            <a:r>
              <a:rPr lang="en-GB" sz="2000" i="1" dirty="0" err="1"/>
              <a:t>Tusculan</a:t>
            </a:r>
            <a:r>
              <a:rPr lang="en-GB" sz="2000" i="1" dirty="0"/>
              <a:t> Disputations</a:t>
            </a:r>
            <a:r>
              <a:rPr lang="en-GB" sz="2000" dirty="0"/>
              <a:t> Book 2 </a:t>
            </a:r>
          </a:p>
          <a:p>
            <a:pPr>
              <a:lnSpc>
                <a:spcPct val="100000"/>
              </a:lnSpc>
              <a:spcBef>
                <a:spcPts val="0"/>
              </a:spcBef>
            </a:pPr>
            <a:r>
              <a:rPr lang="en-GB" sz="2000" dirty="0"/>
              <a:t>Pseudo-Ovid, </a:t>
            </a:r>
            <a:r>
              <a:rPr lang="en-GB" sz="2000" i="1" dirty="0"/>
              <a:t>Consolation to Livia</a:t>
            </a:r>
            <a:endParaRPr lang="en-GB" sz="2000" dirty="0"/>
          </a:p>
          <a:p>
            <a:pPr>
              <a:lnSpc>
                <a:spcPct val="100000"/>
              </a:lnSpc>
              <a:spcBef>
                <a:spcPts val="0"/>
              </a:spcBef>
            </a:pPr>
            <a:r>
              <a:rPr lang="en-GB" sz="2000" dirty="0"/>
              <a:t>Statius, </a:t>
            </a:r>
            <a:r>
              <a:rPr lang="en-GB" sz="2000" i="1" dirty="0" err="1"/>
              <a:t>Silvae</a:t>
            </a:r>
            <a:r>
              <a:rPr lang="en-GB" sz="2000" dirty="0"/>
              <a:t> 3.3</a:t>
            </a:r>
          </a:p>
          <a:p>
            <a:pPr>
              <a:lnSpc>
                <a:spcPct val="100000"/>
              </a:lnSpc>
              <a:spcBef>
                <a:spcPts val="0"/>
              </a:spcBef>
            </a:pPr>
            <a:r>
              <a:rPr lang="en-GB" sz="2000" dirty="0"/>
              <a:t>[Students are advised to use the Loeb translations for these supplementary texts]</a:t>
            </a:r>
          </a:p>
          <a:p>
            <a:pPr marL="0" indent="0">
              <a:lnSpc>
                <a:spcPct val="100000"/>
              </a:lnSpc>
              <a:spcBef>
                <a:spcPts val="0"/>
              </a:spcBef>
              <a:buNone/>
            </a:pPr>
            <a:endParaRPr lang="en-GB" sz="2000" dirty="0"/>
          </a:p>
          <a:p>
            <a:pPr marL="0" indent="0">
              <a:lnSpc>
                <a:spcPct val="100000"/>
              </a:lnSpc>
              <a:spcBef>
                <a:spcPts val="0"/>
              </a:spcBef>
              <a:buNone/>
            </a:pPr>
            <a:r>
              <a:rPr lang="en-GB" sz="2000" b="1" dirty="0">
                <a:solidFill>
                  <a:srgbClr val="7030A0"/>
                </a:solidFill>
              </a:rPr>
              <a:t>Modern texts (core)</a:t>
            </a:r>
            <a:endParaRPr lang="en-GB" sz="2000" dirty="0">
              <a:solidFill>
                <a:srgbClr val="7030A0"/>
              </a:solidFill>
            </a:endParaRPr>
          </a:p>
          <a:p>
            <a:pPr>
              <a:lnSpc>
                <a:spcPct val="100000"/>
              </a:lnSpc>
              <a:spcBef>
                <a:spcPts val="0"/>
              </a:spcBef>
            </a:pPr>
            <a:r>
              <a:rPr lang="en-GB" sz="2000" dirty="0"/>
              <a:t>Carol Shields (2002) </a:t>
            </a:r>
            <a:r>
              <a:rPr lang="en-GB" sz="2000" i="1" dirty="0"/>
              <a:t>Unless, </a:t>
            </a:r>
            <a:r>
              <a:rPr lang="en-GB" sz="2000" dirty="0"/>
              <a:t>Harper Collins, London.</a:t>
            </a:r>
          </a:p>
          <a:p>
            <a:pPr>
              <a:lnSpc>
                <a:spcPct val="100000"/>
              </a:lnSpc>
              <a:spcBef>
                <a:spcPts val="0"/>
              </a:spcBef>
            </a:pPr>
            <a:r>
              <a:rPr lang="en-GB" sz="2000" dirty="0"/>
              <a:t>Denise Riley (2016) </a:t>
            </a:r>
            <a:r>
              <a:rPr lang="en-GB" sz="2000" i="1" dirty="0"/>
              <a:t>Say Something Back; Time Lived Without its Flow, </a:t>
            </a:r>
            <a:r>
              <a:rPr lang="en-GB" sz="2000" dirty="0"/>
              <a:t>New York Review Books, New York.</a:t>
            </a:r>
          </a:p>
          <a:p>
            <a:pPr marL="0" indent="0">
              <a:lnSpc>
                <a:spcPct val="100000"/>
              </a:lnSpc>
              <a:buNone/>
            </a:pPr>
            <a:endParaRPr lang="en-GB" sz="1400" dirty="0"/>
          </a:p>
        </p:txBody>
      </p:sp>
      <p:pic>
        <p:nvPicPr>
          <p:cNvPr id="5" name="Video 4">
            <a:hlinkClick r:id="" action="ppaction://media"/>
            <a:extLst>
              <a:ext uri="{FF2B5EF4-FFF2-40B4-BE49-F238E27FC236}">
                <a16:creationId xmlns:a16="http://schemas.microsoft.com/office/drawing/2014/main" id="{1DF02D2C-A16A-C0F5-EC05-E323D47B8F8E}"/>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4"/>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85271025"/>
      </p:ext>
    </p:extLst>
  </p:cSld>
  <p:clrMapOvr>
    <a:masterClrMapping/>
  </p:clrMapOvr>
  <mc:AlternateContent xmlns:mc="http://schemas.openxmlformats.org/markup-compatibility/2006">
    <mc:Choice xmlns:p14="http://schemas.microsoft.com/office/powerpoint/2010/main" Requires="p14">
      <p:transition spd="slow" p14:dur="2000" advTm="81991"/>
    </mc:Choice>
    <mc:Fallback>
      <p:transition spd="slow" advTm="819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774A975B-A886-5202-0489-6965514A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EA67E988-5919-57BB-C7DE-D3EAD38A30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6209925"/>
            <a:ext cx="11155680" cy="45719"/>
          </a:xfrm>
          <a:custGeom>
            <a:avLst/>
            <a:gdLst/>
            <a:ahLst/>
            <a:cxnLst/>
            <a:rect l="l" t="t" r="r" b="b"/>
            <a:pathLst>
              <a:path w="8715708" h="45719">
                <a:moveTo>
                  <a:pt x="0" y="0"/>
                </a:moveTo>
                <a:lnTo>
                  <a:pt x="3694525" y="0"/>
                </a:lnTo>
                <a:lnTo>
                  <a:pt x="5021183" y="0"/>
                </a:lnTo>
                <a:lnTo>
                  <a:pt x="8715708" y="0"/>
                </a:lnTo>
                <a:lnTo>
                  <a:pt x="8715708" y="45719"/>
                </a:lnTo>
                <a:lnTo>
                  <a:pt x="5021183" y="45719"/>
                </a:lnTo>
                <a:lnTo>
                  <a:pt x="3694525" y="45719"/>
                </a:lnTo>
                <a:lnTo>
                  <a:pt x="0" y="4571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8" name="Rectangle 17">
            <a:extLst>
              <a:ext uri="{FF2B5EF4-FFF2-40B4-BE49-F238E27FC236}">
                <a16:creationId xmlns:a16="http://schemas.microsoft.com/office/drawing/2014/main" id="{FAF3766F-DEF3-4802-BB0D-7A18EDD970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29223F5-17C8-081B-CDEC-97016F21CEAC}"/>
              </a:ext>
            </a:extLst>
          </p:cNvPr>
          <p:cNvSpPr>
            <a:spLocks noGrp="1"/>
          </p:cNvSpPr>
          <p:nvPr>
            <p:ph type="title"/>
          </p:nvPr>
        </p:nvSpPr>
        <p:spPr>
          <a:xfrm>
            <a:off x="517869" y="5303520"/>
            <a:ext cx="7737857" cy="1062061"/>
          </a:xfrm>
        </p:spPr>
        <p:txBody>
          <a:bodyPr vert="horz" lIns="91440" tIns="45720" rIns="91440" bIns="45720" rtlCol="0" anchor="b">
            <a:normAutofit/>
          </a:bodyPr>
          <a:lstStyle/>
          <a:p>
            <a:r>
              <a:rPr lang="en-US" sz="5400" dirty="0"/>
              <a:t>Ancient and Modern</a:t>
            </a:r>
          </a:p>
        </p:txBody>
      </p:sp>
      <p:sp>
        <p:nvSpPr>
          <p:cNvPr id="20" name="Freeform: Shape 19">
            <a:extLst>
              <a:ext uri="{FF2B5EF4-FFF2-40B4-BE49-F238E27FC236}">
                <a16:creationId xmlns:a16="http://schemas.microsoft.com/office/drawing/2014/main" id="{DCC11005-BC53-5976-9587-FB0B62EF64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 name="Picture 8">
            <a:extLst>
              <a:ext uri="{FF2B5EF4-FFF2-40B4-BE49-F238E27FC236}">
                <a16:creationId xmlns:a16="http://schemas.microsoft.com/office/drawing/2014/main" id="{5CC1A2E6-6962-7C6E-06F4-3F6A561F8582}"/>
              </a:ext>
            </a:extLst>
          </p:cNvPr>
          <p:cNvPicPr>
            <a:picLocks noChangeAspect="1"/>
          </p:cNvPicPr>
          <p:nvPr/>
        </p:nvPicPr>
        <p:blipFill>
          <a:blip r:embed="rId4">
            <a:extLst>
              <a:ext uri="{28A0092B-C50C-407E-A947-70E740481C1C}">
                <a14:useLocalDpi xmlns:a14="http://schemas.microsoft.com/office/drawing/2010/main" val="0"/>
              </a:ext>
            </a:extLst>
          </a:blip>
          <a:srcRect t="24377" r="-4" b="-4"/>
          <a:stretch>
            <a:fillRect/>
          </a:stretch>
        </p:blipFill>
        <p:spPr>
          <a:xfrm>
            <a:off x="517869" y="970929"/>
            <a:ext cx="3547872" cy="4096268"/>
          </a:xfrm>
          <a:prstGeom prst="rect">
            <a:avLst/>
          </a:prstGeom>
        </p:spPr>
      </p:pic>
      <p:pic>
        <p:nvPicPr>
          <p:cNvPr id="5" name="Content Placeholder 4">
            <a:extLst>
              <a:ext uri="{FF2B5EF4-FFF2-40B4-BE49-F238E27FC236}">
                <a16:creationId xmlns:a16="http://schemas.microsoft.com/office/drawing/2014/main" id="{7E7369B9-BFC2-5221-00CF-33E7956C96B8}"/>
              </a:ext>
            </a:extLst>
          </p:cNvPr>
          <p:cNvPicPr>
            <a:picLocks noGrp="1" noChangeAspect="1"/>
          </p:cNvPicPr>
          <p:nvPr>
            <p:ph idx="1"/>
          </p:nvPr>
        </p:nvPicPr>
        <p:blipFill>
          <a:blip r:embed="rId5">
            <a:extLst>
              <a:ext uri="{28A0092B-C50C-407E-A947-70E740481C1C}">
                <a14:useLocalDpi xmlns:a14="http://schemas.microsoft.com/office/drawing/2010/main" val="0"/>
              </a:ext>
            </a:extLst>
          </a:blip>
          <a:srcRect r="2" b="21779"/>
          <a:stretch>
            <a:fillRect/>
          </a:stretch>
        </p:blipFill>
        <p:spPr>
          <a:xfrm>
            <a:off x="4320540" y="970929"/>
            <a:ext cx="3547872" cy="4096268"/>
          </a:xfrm>
          <a:prstGeom prst="rect">
            <a:avLst/>
          </a:prstGeom>
        </p:spPr>
      </p:pic>
      <p:pic>
        <p:nvPicPr>
          <p:cNvPr id="7" name="Picture 6">
            <a:extLst>
              <a:ext uri="{FF2B5EF4-FFF2-40B4-BE49-F238E27FC236}">
                <a16:creationId xmlns:a16="http://schemas.microsoft.com/office/drawing/2014/main" id="{74CA3463-A41B-4CA8-EB1B-D2292ED971E8}"/>
              </a:ext>
            </a:extLst>
          </p:cNvPr>
          <p:cNvPicPr>
            <a:picLocks noChangeAspect="1"/>
          </p:cNvPicPr>
          <p:nvPr/>
        </p:nvPicPr>
        <p:blipFill>
          <a:blip r:embed="rId6">
            <a:extLst>
              <a:ext uri="{28A0092B-C50C-407E-A947-70E740481C1C}">
                <a14:useLocalDpi xmlns:a14="http://schemas.microsoft.com/office/drawing/2010/main" val="0"/>
              </a:ext>
            </a:extLst>
          </a:blip>
          <a:srcRect t="6095" r="-1" b="20354"/>
          <a:stretch>
            <a:fillRect/>
          </a:stretch>
        </p:blipFill>
        <p:spPr>
          <a:xfrm>
            <a:off x="8123211" y="970929"/>
            <a:ext cx="3547872" cy="4096268"/>
          </a:xfrm>
          <a:prstGeom prst="rect">
            <a:avLst/>
          </a:prstGeom>
        </p:spPr>
      </p:pic>
      <p:pic>
        <p:nvPicPr>
          <p:cNvPr id="11" name="Video 10">
            <a:hlinkClick r:id="" action="ppaction://media"/>
            <a:extLst>
              <a:ext uri="{FF2B5EF4-FFF2-40B4-BE49-F238E27FC236}">
                <a16:creationId xmlns:a16="http://schemas.microsoft.com/office/drawing/2014/main" id="{E471F743-BD73-9F29-BD64-1EDD7B49F61F}"/>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7"/>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13039037"/>
      </p:ext>
    </p:extLst>
  </p:cSld>
  <p:clrMapOvr>
    <a:masterClrMapping/>
  </p:clrMapOvr>
  <mc:AlternateContent xmlns:mc="http://schemas.openxmlformats.org/markup-compatibility/2006">
    <mc:Choice xmlns:p14="http://schemas.microsoft.com/office/powerpoint/2010/main" Requires="p14">
      <p:transition spd="slow" p14:dur="2000" advTm="28821"/>
    </mc:Choice>
    <mc:Fallback>
      <p:transition spd="slow" advTm="288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98545-A28E-F980-53F6-208A68A68978}"/>
              </a:ext>
            </a:extLst>
          </p:cNvPr>
          <p:cNvSpPr>
            <a:spLocks noGrp="1"/>
          </p:cNvSpPr>
          <p:nvPr>
            <p:ph type="title"/>
          </p:nvPr>
        </p:nvSpPr>
        <p:spPr/>
        <p:txBody>
          <a:bodyPr/>
          <a:lstStyle/>
          <a:p>
            <a:r>
              <a:rPr lang="en-GB" dirty="0"/>
              <a:t>Lectures /seminars</a:t>
            </a:r>
          </a:p>
        </p:txBody>
      </p:sp>
      <p:sp>
        <p:nvSpPr>
          <p:cNvPr id="3" name="Content Placeholder 2">
            <a:extLst>
              <a:ext uri="{FF2B5EF4-FFF2-40B4-BE49-F238E27FC236}">
                <a16:creationId xmlns:a16="http://schemas.microsoft.com/office/drawing/2014/main" id="{C79DBDE7-67C2-5EE1-C48C-C6E706223AFD}"/>
              </a:ext>
            </a:extLst>
          </p:cNvPr>
          <p:cNvSpPr>
            <a:spLocks noGrp="1"/>
          </p:cNvSpPr>
          <p:nvPr>
            <p:ph idx="1"/>
          </p:nvPr>
        </p:nvSpPr>
        <p:spPr>
          <a:xfrm>
            <a:off x="521208" y="2126512"/>
            <a:ext cx="11155680" cy="4508204"/>
          </a:xfrm>
        </p:spPr>
        <p:txBody>
          <a:bodyPr>
            <a:normAutofit/>
          </a:bodyPr>
          <a:lstStyle/>
          <a:p>
            <a:pPr marL="0" lvl="0" indent="0" algn="ctr">
              <a:buNone/>
            </a:pPr>
            <a:r>
              <a:rPr lang="en-GB" dirty="0"/>
              <a:t>Week 1: The question of grief: how to console?</a:t>
            </a:r>
          </a:p>
          <a:p>
            <a:pPr marL="0" lvl="0" indent="0" algn="ctr">
              <a:buNone/>
            </a:pPr>
            <a:r>
              <a:rPr lang="en-GB" dirty="0"/>
              <a:t>Week 2: Seneca’s </a:t>
            </a:r>
            <a:r>
              <a:rPr lang="en-GB" i="1" dirty="0"/>
              <a:t>ad </a:t>
            </a:r>
            <a:r>
              <a:rPr lang="en-GB" i="1" dirty="0" err="1"/>
              <a:t>Marciam</a:t>
            </a:r>
            <a:r>
              <a:rPr lang="en-GB" i="1" dirty="0"/>
              <a:t> </a:t>
            </a:r>
            <a:r>
              <a:rPr lang="en-GB" dirty="0"/>
              <a:t>and </a:t>
            </a:r>
            <a:r>
              <a:rPr lang="en-GB" i="1" dirty="0"/>
              <a:t>ad Helviam</a:t>
            </a:r>
            <a:r>
              <a:rPr lang="en-GB" dirty="0"/>
              <a:t>: introducing the texts</a:t>
            </a:r>
          </a:p>
          <a:p>
            <a:pPr marL="0" lvl="0" indent="0" algn="ctr">
              <a:buNone/>
            </a:pPr>
            <a:r>
              <a:rPr lang="en-GB" dirty="0"/>
              <a:t>Week 3: Modelling grief: consoling Marcia</a:t>
            </a:r>
          </a:p>
          <a:p>
            <a:pPr marL="0" lvl="0" indent="0" algn="ctr">
              <a:buNone/>
            </a:pPr>
            <a:r>
              <a:rPr lang="en-GB" u="sng" dirty="0"/>
              <a:t>Week 4: </a:t>
            </a:r>
            <a:r>
              <a:rPr lang="en-GB" u="sng" dirty="0">
                <a:solidFill>
                  <a:srgbClr val="7030A0"/>
                </a:solidFill>
              </a:rPr>
              <a:t>Seminar</a:t>
            </a:r>
            <a:r>
              <a:rPr lang="en-GB" u="sng" dirty="0"/>
              <a:t>: </a:t>
            </a:r>
            <a:r>
              <a:rPr lang="en-GB" i="1" u="sng" dirty="0"/>
              <a:t>ad </a:t>
            </a:r>
            <a:r>
              <a:rPr lang="en-GB" i="1" u="sng" dirty="0" err="1"/>
              <a:t>Marciam</a:t>
            </a:r>
            <a:r>
              <a:rPr lang="en-GB" u="sng" dirty="0"/>
              <a:t> and </a:t>
            </a:r>
            <a:r>
              <a:rPr lang="en-GB" i="1" u="sng" dirty="0"/>
              <a:t>Say Something Back</a:t>
            </a:r>
            <a:endParaRPr lang="en-GB" dirty="0"/>
          </a:p>
          <a:p>
            <a:pPr marL="0" lvl="0" indent="0" algn="ctr">
              <a:buNone/>
            </a:pPr>
            <a:r>
              <a:rPr lang="en-GB" dirty="0"/>
              <a:t>Week 5: Mother wounds and family bonds: the </a:t>
            </a:r>
            <a:r>
              <a:rPr lang="en-GB" i="1" dirty="0"/>
              <a:t>ad Helviam</a:t>
            </a:r>
            <a:endParaRPr lang="en-GB" dirty="0"/>
          </a:p>
          <a:p>
            <a:pPr lvl="0" algn="ctr"/>
            <a:r>
              <a:rPr lang="en-GB" dirty="0"/>
              <a:t>Reading Week</a:t>
            </a:r>
          </a:p>
          <a:p>
            <a:pPr marL="0" lvl="0" indent="0" algn="ctr">
              <a:buNone/>
            </a:pPr>
            <a:r>
              <a:rPr lang="en-GB" dirty="0"/>
              <a:t>Week 7: Perverse temporalities: mourning and melancholia (with </a:t>
            </a:r>
            <a:r>
              <a:rPr lang="en-GB" i="1" dirty="0"/>
              <a:t>Time Lived Without its Flow</a:t>
            </a:r>
            <a:r>
              <a:rPr lang="en-GB" dirty="0"/>
              <a:t>)</a:t>
            </a:r>
          </a:p>
          <a:p>
            <a:pPr marL="0" lvl="0" indent="0" algn="ctr">
              <a:buNone/>
            </a:pPr>
            <a:r>
              <a:rPr lang="en-GB" u="sng" dirty="0"/>
              <a:t>Week 8: </a:t>
            </a:r>
            <a:r>
              <a:rPr lang="en-GB" u="sng" dirty="0">
                <a:solidFill>
                  <a:srgbClr val="7030A0"/>
                </a:solidFill>
              </a:rPr>
              <a:t>Seminar</a:t>
            </a:r>
            <a:r>
              <a:rPr lang="en-GB" u="sng" dirty="0"/>
              <a:t>: </a:t>
            </a:r>
            <a:r>
              <a:rPr lang="en-GB" i="1" u="sng" dirty="0"/>
              <a:t>ad Helviam</a:t>
            </a:r>
            <a:r>
              <a:rPr lang="en-GB" u="sng" dirty="0"/>
              <a:t> and </a:t>
            </a:r>
            <a:r>
              <a:rPr lang="en-GB" i="1" u="sng" dirty="0"/>
              <a:t>Unless</a:t>
            </a:r>
            <a:endParaRPr lang="en-GB" dirty="0"/>
          </a:p>
          <a:p>
            <a:pPr marL="0" lvl="0" indent="0" algn="ctr">
              <a:buNone/>
            </a:pPr>
            <a:r>
              <a:rPr lang="en-GB" dirty="0"/>
              <a:t>Week 9: Face to face with mourning: reading grief in Rome</a:t>
            </a:r>
          </a:p>
          <a:p>
            <a:pPr marL="0" lvl="0" indent="0" algn="ctr">
              <a:buNone/>
            </a:pPr>
            <a:r>
              <a:rPr lang="en-GB" dirty="0"/>
              <a:t>Week 10: Round table discussion </a:t>
            </a:r>
          </a:p>
          <a:p>
            <a:pPr marL="0" indent="0">
              <a:buNone/>
            </a:pPr>
            <a:endParaRPr lang="en-GB" dirty="0"/>
          </a:p>
        </p:txBody>
      </p:sp>
      <p:pic>
        <p:nvPicPr>
          <p:cNvPr id="5" name="Video 4">
            <a:hlinkClick r:id="" action="ppaction://media"/>
            <a:extLst>
              <a:ext uri="{FF2B5EF4-FFF2-40B4-BE49-F238E27FC236}">
                <a16:creationId xmlns:a16="http://schemas.microsoft.com/office/drawing/2014/main" id="{C5FEA809-6B7E-A333-4C61-D2B793E725C2}"/>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4"/>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969155463"/>
      </p:ext>
    </p:extLst>
  </p:cSld>
  <p:clrMapOvr>
    <a:masterClrMapping/>
  </p:clrMapOvr>
  <mc:AlternateContent xmlns:mc="http://schemas.openxmlformats.org/markup-compatibility/2006">
    <mc:Choice xmlns:p14="http://schemas.microsoft.com/office/powerpoint/2010/main" Requires="p14">
      <p:transition spd="slow" p14:dur="2000" advTm="72514"/>
    </mc:Choice>
    <mc:Fallback>
      <p:transition spd="slow" advTm="725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29BD3-626C-241C-A411-A61E69D12337}"/>
              </a:ext>
            </a:extLst>
          </p:cNvPr>
          <p:cNvSpPr>
            <a:spLocks noGrp="1"/>
          </p:cNvSpPr>
          <p:nvPr>
            <p:ph type="title"/>
          </p:nvPr>
        </p:nvSpPr>
        <p:spPr/>
        <p:txBody>
          <a:bodyPr/>
          <a:lstStyle/>
          <a:p>
            <a:r>
              <a:rPr lang="en-GB" dirty="0"/>
              <a:t>Assessment</a:t>
            </a:r>
          </a:p>
        </p:txBody>
      </p:sp>
      <p:sp>
        <p:nvSpPr>
          <p:cNvPr id="3" name="Content Placeholder 2">
            <a:extLst>
              <a:ext uri="{FF2B5EF4-FFF2-40B4-BE49-F238E27FC236}">
                <a16:creationId xmlns:a16="http://schemas.microsoft.com/office/drawing/2014/main" id="{A5321D08-4D0C-EEFF-7025-BE1C12B28D18}"/>
              </a:ext>
            </a:extLst>
          </p:cNvPr>
          <p:cNvSpPr>
            <a:spLocks noGrp="1"/>
          </p:cNvSpPr>
          <p:nvPr>
            <p:ph idx="1"/>
          </p:nvPr>
        </p:nvSpPr>
        <p:spPr>
          <a:xfrm>
            <a:off x="521208" y="1852551"/>
            <a:ext cx="11155680" cy="4493385"/>
          </a:xfrm>
        </p:spPr>
        <p:txBody>
          <a:bodyPr>
            <a:normAutofit lnSpcReduction="10000"/>
          </a:bodyPr>
          <a:lstStyle/>
          <a:p>
            <a:pPr>
              <a:lnSpc>
                <a:spcPct val="100000"/>
              </a:lnSpc>
              <a:spcBef>
                <a:spcPts val="0"/>
              </a:spcBef>
            </a:pPr>
            <a:r>
              <a:rPr lang="en-GB" sz="2000" dirty="0"/>
              <a:t>There are two assessments for this module (there is NO EXAM).</a:t>
            </a:r>
          </a:p>
          <a:p>
            <a:pPr lvl="1">
              <a:lnSpc>
                <a:spcPct val="100000"/>
              </a:lnSpc>
              <a:spcBef>
                <a:spcPts val="0"/>
              </a:spcBef>
            </a:pPr>
            <a:r>
              <a:rPr lang="en-GB" sz="2000" dirty="0"/>
              <a:t>The </a:t>
            </a:r>
            <a:r>
              <a:rPr lang="en-GB" sz="2000" b="1" dirty="0"/>
              <a:t>first assessment</a:t>
            </a:r>
            <a:r>
              <a:rPr lang="en-GB" sz="2000" dirty="0"/>
              <a:t>, due at the end of term 2, is worth </a:t>
            </a:r>
            <a:r>
              <a:rPr lang="en-GB" sz="2000" b="1" dirty="0"/>
              <a:t>40%</a:t>
            </a:r>
            <a:r>
              <a:rPr lang="en-GB" sz="2000" dirty="0"/>
              <a:t> </a:t>
            </a:r>
            <a:r>
              <a:rPr lang="en-GB" sz="2000" b="1" dirty="0"/>
              <a:t>of the overall module grade</a:t>
            </a:r>
            <a:r>
              <a:rPr lang="en-GB" sz="2000" dirty="0"/>
              <a:t>. Students are asked to choose a pair of scholarly articles on Seneca’s consolations, from a choice of three pairs, and to write a 1500-1750-word critical analysis comparing and contrasting the two articles. Note that at the start of the module, students will be given detailed guidelines on this assessment, plus marking criteria.</a:t>
            </a:r>
          </a:p>
          <a:p>
            <a:pPr marL="457200" lvl="1" indent="0">
              <a:lnSpc>
                <a:spcPct val="100000"/>
              </a:lnSpc>
              <a:spcBef>
                <a:spcPts val="0"/>
              </a:spcBef>
              <a:buNone/>
            </a:pPr>
            <a:endParaRPr lang="en-GB" sz="2000" dirty="0"/>
          </a:p>
          <a:p>
            <a:pPr lvl="1">
              <a:lnSpc>
                <a:spcPct val="100000"/>
              </a:lnSpc>
              <a:spcBef>
                <a:spcPts val="0"/>
              </a:spcBef>
            </a:pPr>
            <a:r>
              <a:rPr lang="en-GB" sz="2000" dirty="0"/>
              <a:t>The </a:t>
            </a:r>
            <a:r>
              <a:rPr lang="en-GB" sz="2000" b="1" dirty="0"/>
              <a:t>second assessment </a:t>
            </a:r>
            <a:r>
              <a:rPr lang="en-GB" sz="2000" dirty="0"/>
              <a:t>is an essay or literary commentary due in at the start of Term 3, and is worth </a:t>
            </a:r>
            <a:r>
              <a:rPr lang="en-GB" sz="2000" b="1" dirty="0"/>
              <a:t>60% of the overall module </a:t>
            </a:r>
            <a:r>
              <a:rPr lang="en-GB" sz="2000" b="1" dirty="0" err="1"/>
              <a:t>grade</a:t>
            </a:r>
            <a:r>
              <a:rPr lang="en-GB" sz="2000" dirty="0" err="1"/>
              <a:t>.Students</a:t>
            </a:r>
            <a:r>
              <a:rPr lang="en-GB" sz="2000" dirty="0"/>
              <a:t> studying the module in translation will answer one from a choice of five set essay questions focused on the module’s key questions and debates, of 2,500–3,000 words. Q800/Latin text students will write literary commentaries on two out of a choice of six short Latin passages from the set text, totalling 2,500–3,000 words, in which they are asked to relate their close readings to the wider themes and questions of the module.</a:t>
            </a:r>
          </a:p>
          <a:p>
            <a:pPr marL="0" indent="0">
              <a:buNone/>
            </a:pPr>
            <a:r>
              <a:rPr lang="en-GB" dirty="0"/>
              <a:t> </a:t>
            </a:r>
          </a:p>
          <a:p>
            <a:endParaRPr lang="en-GB" dirty="0"/>
          </a:p>
        </p:txBody>
      </p:sp>
      <p:pic>
        <p:nvPicPr>
          <p:cNvPr id="5" name="Video 4">
            <a:hlinkClick r:id="" action="ppaction://media"/>
            <a:extLst>
              <a:ext uri="{FF2B5EF4-FFF2-40B4-BE49-F238E27FC236}">
                <a16:creationId xmlns:a16="http://schemas.microsoft.com/office/drawing/2014/main" id="{98F800BF-8EC1-5CC4-E14D-3467FA117446}"/>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4"/>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16791010"/>
      </p:ext>
    </p:extLst>
  </p:cSld>
  <p:clrMapOvr>
    <a:masterClrMapping/>
  </p:clrMapOvr>
  <mc:AlternateContent xmlns:mc="http://schemas.openxmlformats.org/markup-compatibility/2006">
    <mc:Choice xmlns:p14="http://schemas.microsoft.com/office/powerpoint/2010/main" Requires="p14">
      <p:transition spd="slow" p14:dur="2000" advTm="117910"/>
    </mc:Choice>
    <mc:Fallback>
      <p:transition spd="slow" advTm="1179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4D71B-E054-D544-713F-BB55E6009916}"/>
              </a:ext>
            </a:extLst>
          </p:cNvPr>
          <p:cNvSpPr>
            <a:spLocks noGrp="1"/>
          </p:cNvSpPr>
          <p:nvPr>
            <p:ph type="title"/>
          </p:nvPr>
        </p:nvSpPr>
        <p:spPr/>
        <p:txBody>
          <a:bodyPr/>
          <a:lstStyle/>
          <a:p>
            <a:r>
              <a:rPr lang="en-GB" dirty="0"/>
              <a:t>Learning outcomes</a:t>
            </a:r>
          </a:p>
        </p:txBody>
      </p:sp>
      <p:sp>
        <p:nvSpPr>
          <p:cNvPr id="3" name="Content Placeholder 2">
            <a:extLst>
              <a:ext uri="{FF2B5EF4-FFF2-40B4-BE49-F238E27FC236}">
                <a16:creationId xmlns:a16="http://schemas.microsoft.com/office/drawing/2014/main" id="{B99BF756-8E01-C356-562D-D3ACDFFED54C}"/>
              </a:ext>
            </a:extLst>
          </p:cNvPr>
          <p:cNvSpPr>
            <a:spLocks noGrp="1"/>
          </p:cNvSpPr>
          <p:nvPr>
            <p:ph idx="1"/>
          </p:nvPr>
        </p:nvSpPr>
        <p:spPr>
          <a:xfrm>
            <a:off x="521208" y="1807535"/>
            <a:ext cx="11365992" cy="4869711"/>
          </a:xfrm>
        </p:spPr>
        <p:txBody>
          <a:bodyPr>
            <a:normAutofit fontScale="62500" lnSpcReduction="20000"/>
          </a:bodyPr>
          <a:lstStyle/>
          <a:p>
            <a:pPr marL="0" indent="0">
              <a:buNone/>
            </a:pPr>
            <a:r>
              <a:rPr lang="en-GB" dirty="0"/>
              <a:t> </a:t>
            </a:r>
          </a:p>
          <a:p>
            <a:pPr marL="0" indent="0">
              <a:lnSpc>
                <a:spcPct val="120000"/>
              </a:lnSpc>
              <a:spcBef>
                <a:spcPts val="0"/>
              </a:spcBef>
              <a:buNone/>
            </a:pPr>
            <a:r>
              <a:rPr lang="en-GB" sz="2900" b="1" dirty="0"/>
              <a:t>By the end of the module, students should:</a:t>
            </a:r>
          </a:p>
          <a:p>
            <a:pPr lvl="0">
              <a:lnSpc>
                <a:spcPct val="120000"/>
              </a:lnSpc>
              <a:spcBef>
                <a:spcPts val="0"/>
              </a:spcBef>
            </a:pPr>
            <a:r>
              <a:rPr lang="en-GB" sz="2900" dirty="0"/>
              <a:t>Gain deeper knowledge and understanding of Stoic thought and its development or enactment in Seneca, with a focus on two of his consolations;</a:t>
            </a:r>
          </a:p>
          <a:p>
            <a:pPr lvl="0">
              <a:lnSpc>
                <a:spcPct val="120000"/>
              </a:lnSpc>
              <a:spcBef>
                <a:spcPts val="0"/>
              </a:spcBef>
            </a:pPr>
            <a:r>
              <a:rPr lang="en-GB" sz="2900" dirty="0"/>
              <a:t>Gain understanding of culturally and historically specific conceptualisations of grief and mourning in early imperial Rome;  </a:t>
            </a:r>
          </a:p>
          <a:p>
            <a:pPr lvl="0">
              <a:lnSpc>
                <a:spcPct val="120000"/>
              </a:lnSpc>
              <a:spcBef>
                <a:spcPts val="0"/>
              </a:spcBef>
            </a:pPr>
            <a:r>
              <a:rPr lang="en-GB" sz="2900" dirty="0"/>
              <a:t>Develop advanced skills in the close reading of literary texts;</a:t>
            </a:r>
          </a:p>
          <a:p>
            <a:pPr lvl="0">
              <a:lnSpc>
                <a:spcPct val="120000"/>
              </a:lnSpc>
              <a:spcBef>
                <a:spcPts val="0"/>
              </a:spcBef>
            </a:pPr>
            <a:r>
              <a:rPr lang="en-GB" sz="2900" dirty="0"/>
              <a:t>Have an advanced capacity to engage critically with secondary scholarship, and an increased awareness of critical approaches to classical texts;</a:t>
            </a:r>
          </a:p>
          <a:p>
            <a:pPr lvl="0">
              <a:lnSpc>
                <a:spcPct val="120000"/>
              </a:lnSpc>
              <a:spcBef>
                <a:spcPts val="0"/>
              </a:spcBef>
            </a:pPr>
            <a:r>
              <a:rPr lang="en-GB" sz="2900" dirty="0"/>
              <a:t>Have developed their skills in communicating ideas in written and oral form.</a:t>
            </a:r>
          </a:p>
          <a:p>
            <a:pPr lvl="0">
              <a:lnSpc>
                <a:spcPct val="120000"/>
              </a:lnSpc>
              <a:spcBef>
                <a:spcPts val="0"/>
              </a:spcBef>
            </a:pPr>
            <a:r>
              <a:rPr lang="en-GB" sz="2900" dirty="0"/>
              <a:t>Have been introduced to several different modes of reading ancient texts, including comparativist approaches.</a:t>
            </a:r>
          </a:p>
          <a:p>
            <a:pPr marL="0" indent="0">
              <a:lnSpc>
                <a:spcPct val="120000"/>
              </a:lnSpc>
              <a:spcBef>
                <a:spcPts val="0"/>
              </a:spcBef>
              <a:buNone/>
            </a:pPr>
            <a:r>
              <a:rPr lang="en-GB" sz="2900" dirty="0"/>
              <a:t> </a:t>
            </a:r>
          </a:p>
          <a:p>
            <a:pPr marL="0" indent="0">
              <a:lnSpc>
                <a:spcPct val="120000"/>
              </a:lnSpc>
              <a:spcBef>
                <a:spcPts val="0"/>
              </a:spcBef>
              <a:buNone/>
            </a:pPr>
            <a:r>
              <a:rPr lang="en-GB" sz="2900" b="1" dirty="0"/>
              <a:t>In addition, final year students will:</a:t>
            </a:r>
          </a:p>
          <a:p>
            <a:pPr lvl="0">
              <a:lnSpc>
                <a:spcPct val="120000"/>
              </a:lnSpc>
              <a:spcBef>
                <a:spcPts val="0"/>
              </a:spcBef>
            </a:pPr>
            <a:r>
              <a:rPr lang="en-GB" sz="2900" dirty="0"/>
              <a:t>Develop the ability to set their findings into a wider comparative context, drawing in other aspects of the study of the ancient world;</a:t>
            </a:r>
          </a:p>
          <a:p>
            <a:pPr lvl="0">
              <a:lnSpc>
                <a:spcPct val="120000"/>
              </a:lnSpc>
              <a:spcBef>
                <a:spcPts val="0"/>
              </a:spcBef>
            </a:pPr>
            <a:r>
              <a:rPr lang="en-GB" sz="2900" dirty="0"/>
              <a:t>Engage creatively with a wider range of secondary literature that includes discussion of classical literature within broader comparative, including critical-theoretical, frames.</a:t>
            </a:r>
          </a:p>
          <a:p>
            <a:pPr marL="0" indent="0">
              <a:buNone/>
            </a:pPr>
            <a:endParaRPr lang="en-GB" dirty="0"/>
          </a:p>
        </p:txBody>
      </p:sp>
      <p:pic>
        <p:nvPicPr>
          <p:cNvPr id="5" name="Video 4">
            <a:hlinkClick r:id="" action="ppaction://media"/>
            <a:extLst>
              <a:ext uri="{FF2B5EF4-FFF2-40B4-BE49-F238E27FC236}">
                <a16:creationId xmlns:a16="http://schemas.microsoft.com/office/drawing/2014/main" id="{C4131BBF-BA4A-655C-2D23-FEA920A6B46B}"/>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4"/>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49692413"/>
      </p:ext>
    </p:extLst>
  </p:cSld>
  <p:clrMapOvr>
    <a:masterClrMapping/>
  </p:clrMapOvr>
  <mc:AlternateContent xmlns:mc="http://schemas.openxmlformats.org/markup-compatibility/2006">
    <mc:Choice xmlns:p14="http://schemas.microsoft.com/office/powerpoint/2010/main" Requires="p14">
      <p:transition spd="slow" p14:dur="2000" advTm="15619"/>
    </mc:Choice>
    <mc:Fallback>
      <p:transition spd="slow" advTm="156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554FD-D89A-4773-FF02-B516D708FCBB}"/>
              </a:ext>
            </a:extLst>
          </p:cNvPr>
          <p:cNvSpPr>
            <a:spLocks noGrp="1"/>
          </p:cNvSpPr>
          <p:nvPr>
            <p:ph type="title"/>
          </p:nvPr>
        </p:nvSpPr>
        <p:spPr/>
        <p:txBody>
          <a:bodyPr/>
          <a:lstStyle/>
          <a:p>
            <a:r>
              <a:rPr lang="en-GB" dirty="0"/>
              <a:t>Sample bibliography</a:t>
            </a:r>
          </a:p>
        </p:txBody>
      </p:sp>
      <p:sp>
        <p:nvSpPr>
          <p:cNvPr id="3" name="Content Placeholder 2">
            <a:extLst>
              <a:ext uri="{FF2B5EF4-FFF2-40B4-BE49-F238E27FC236}">
                <a16:creationId xmlns:a16="http://schemas.microsoft.com/office/drawing/2014/main" id="{DE864358-EC7F-301D-E6B3-03F60968233C}"/>
              </a:ext>
            </a:extLst>
          </p:cNvPr>
          <p:cNvSpPr>
            <a:spLocks noGrp="1"/>
          </p:cNvSpPr>
          <p:nvPr>
            <p:ph idx="1"/>
          </p:nvPr>
        </p:nvSpPr>
        <p:spPr>
          <a:xfrm>
            <a:off x="521208" y="1805049"/>
            <a:ext cx="11670792" cy="4540887"/>
          </a:xfrm>
        </p:spPr>
        <p:txBody>
          <a:bodyPr>
            <a:normAutofit/>
          </a:bodyPr>
          <a:lstStyle/>
          <a:p>
            <a:pPr>
              <a:lnSpc>
                <a:spcPct val="120000"/>
              </a:lnSpc>
              <a:spcBef>
                <a:spcPts val="0"/>
              </a:spcBef>
            </a:pPr>
            <a:r>
              <a:rPr lang="en-GB" dirty="0"/>
              <a:t>Baltussen, H. ed. 2013. </a:t>
            </a:r>
            <a:r>
              <a:rPr lang="en-GB" i="1" dirty="0"/>
              <a:t>Greek and Roman Consolations: Eight Studies of a Tradition and its Afterlife.</a:t>
            </a:r>
            <a:r>
              <a:rPr lang="en-GB" dirty="0"/>
              <a:t> Swansea. </a:t>
            </a:r>
          </a:p>
          <a:p>
            <a:pPr>
              <a:lnSpc>
                <a:spcPct val="120000"/>
              </a:lnSpc>
              <a:spcBef>
                <a:spcPts val="0"/>
              </a:spcBef>
            </a:pPr>
            <a:r>
              <a:rPr lang="en-GB" dirty="0"/>
              <a:t>Eng, D.L. and Kazanjian, D. eds. 2003. </a:t>
            </a:r>
            <a:r>
              <a:rPr lang="en-GB" i="1" dirty="0"/>
              <a:t>Loss: The Politics of Mourning</a:t>
            </a:r>
            <a:r>
              <a:rPr lang="en-GB" dirty="0"/>
              <a:t>. Berkeley, CA. </a:t>
            </a:r>
          </a:p>
          <a:p>
            <a:pPr>
              <a:lnSpc>
                <a:spcPct val="120000"/>
              </a:lnSpc>
              <a:spcBef>
                <a:spcPts val="0"/>
              </a:spcBef>
            </a:pPr>
            <a:r>
              <a:rPr lang="en-GB" dirty="0"/>
              <a:t>Freud, S. 1917a ‘Mourning and Melancholia’ in </a:t>
            </a:r>
            <a:r>
              <a:rPr lang="en-GB" i="1" dirty="0"/>
              <a:t>SE </a:t>
            </a:r>
            <a:r>
              <a:rPr lang="en-GB" dirty="0"/>
              <a:t>14: 243-58.</a:t>
            </a:r>
          </a:p>
          <a:p>
            <a:pPr>
              <a:lnSpc>
                <a:spcPct val="120000"/>
              </a:lnSpc>
              <a:spcBef>
                <a:spcPts val="0"/>
              </a:spcBef>
            </a:pPr>
            <a:r>
              <a:rPr lang="en-GB" dirty="0"/>
              <a:t>Freud, S. 1917b ‘On transience’ in </a:t>
            </a:r>
            <a:r>
              <a:rPr lang="en-GB" i="1" dirty="0"/>
              <a:t>SE </a:t>
            </a:r>
            <a:r>
              <a:rPr lang="en-GB" dirty="0"/>
              <a:t>14: 303-7. </a:t>
            </a:r>
          </a:p>
          <a:p>
            <a:pPr>
              <a:lnSpc>
                <a:spcPct val="120000"/>
              </a:lnSpc>
              <a:spcBef>
                <a:spcPts val="0"/>
              </a:spcBef>
            </a:pPr>
            <a:r>
              <a:rPr lang="en-GB" dirty="0"/>
              <a:t>Graf, C. 2024. </a:t>
            </a:r>
            <a:r>
              <a:rPr lang="en-GB" i="1" dirty="0"/>
              <a:t>Seneca’s Affective Cosmos. Subjectivity, Feeling and Knowledge in the Natural Questions and Beyond</a:t>
            </a:r>
            <a:r>
              <a:rPr lang="en-GB" dirty="0"/>
              <a:t>, Oxford: Oxford University Press. </a:t>
            </a:r>
          </a:p>
          <a:p>
            <a:pPr>
              <a:lnSpc>
                <a:spcPct val="120000"/>
              </a:lnSpc>
              <a:spcBef>
                <a:spcPts val="0"/>
              </a:spcBef>
            </a:pPr>
            <a:r>
              <a:rPr lang="en-GB" dirty="0"/>
              <a:t>Graver, M. R. 2007. </a:t>
            </a:r>
            <a:r>
              <a:rPr lang="en-GB" i="1" dirty="0"/>
              <a:t>Stoicism and Emotion</a:t>
            </a:r>
            <a:r>
              <a:rPr lang="en-GB" dirty="0"/>
              <a:t>. Chicago: University of Chicago Press. </a:t>
            </a:r>
          </a:p>
          <a:p>
            <a:pPr>
              <a:lnSpc>
                <a:spcPct val="120000"/>
              </a:lnSpc>
              <a:spcBef>
                <a:spcPts val="0"/>
              </a:spcBef>
            </a:pPr>
            <a:r>
              <a:rPr lang="en-GB" dirty="0"/>
              <a:t>Graver, M.R. 2023. </a:t>
            </a:r>
            <a:r>
              <a:rPr lang="en-GB" i="1" dirty="0"/>
              <a:t>Seneca, the Literary Philosopher</a:t>
            </a:r>
            <a:r>
              <a:rPr lang="en-GB" dirty="0"/>
              <a:t>, Cambridge. </a:t>
            </a:r>
          </a:p>
          <a:p>
            <a:pPr>
              <a:lnSpc>
                <a:spcPct val="120000"/>
              </a:lnSpc>
              <a:spcBef>
                <a:spcPts val="0"/>
              </a:spcBef>
            </a:pPr>
            <a:r>
              <a:rPr lang="en-GB" dirty="0"/>
              <a:t>Gunderson, E. (2015) </a:t>
            </a:r>
            <a:r>
              <a:rPr lang="en-GB" i="1" dirty="0"/>
              <a:t>The Sublime Seneca: Ethics, Literature, Metaphysics,</a:t>
            </a:r>
            <a:r>
              <a:rPr lang="en-GB" dirty="0"/>
              <a:t> Cambridge.  </a:t>
            </a:r>
          </a:p>
          <a:p>
            <a:pPr>
              <a:lnSpc>
                <a:spcPct val="120000"/>
              </a:lnSpc>
              <a:spcBef>
                <a:spcPts val="0"/>
              </a:spcBef>
            </a:pPr>
            <a:r>
              <a:rPr lang="en-GB" dirty="0"/>
              <a:t>Holloway, P.A. 2010. ‘Gender and Grief. Seneca's </a:t>
            </a:r>
            <a:r>
              <a:rPr lang="en-GB" i="1" dirty="0"/>
              <a:t>Ad </a:t>
            </a:r>
            <a:r>
              <a:rPr lang="en-GB" i="1" dirty="0" err="1"/>
              <a:t>Marciam</a:t>
            </a:r>
            <a:r>
              <a:rPr lang="en-GB" i="1" dirty="0"/>
              <a:t> </a:t>
            </a:r>
            <a:r>
              <a:rPr lang="en-GB" dirty="0"/>
              <a:t>and </a:t>
            </a:r>
            <a:r>
              <a:rPr lang="en-GB" i="1" dirty="0"/>
              <a:t>Ad Helviam </a:t>
            </a:r>
            <a:r>
              <a:rPr lang="en-GB" i="1" dirty="0" err="1"/>
              <a:t>matrem</a:t>
            </a:r>
            <a:r>
              <a:rPr lang="en-GB" dirty="0"/>
              <a:t>," in </a:t>
            </a:r>
            <a:r>
              <a:rPr lang="en-GB" i="1" dirty="0"/>
              <a:t>Women and Gender in Ancient Religions: Interdisciplinary Approaches</a:t>
            </a:r>
            <a:r>
              <a:rPr lang="en-GB" dirty="0"/>
              <a:t>, ed. Stephen P. Ahearne-Kroll, Paul A.</a:t>
            </a:r>
            <a:r>
              <a:rPr lang="en-GB" i="1" dirty="0"/>
              <a:t> </a:t>
            </a:r>
            <a:r>
              <a:rPr lang="en-GB" dirty="0"/>
              <a:t>Holloway, and James A. Kelhoffer, Tübingen: Mohr </a:t>
            </a:r>
            <a:r>
              <a:rPr lang="en-GB" dirty="0" err="1"/>
              <a:t>Siebeck</a:t>
            </a:r>
            <a:r>
              <a:rPr lang="en-GB" b="1" dirty="0"/>
              <a:t> </a:t>
            </a:r>
            <a:endParaRPr lang="en-GB" dirty="0"/>
          </a:p>
          <a:p>
            <a:pPr fontAlgn="base">
              <a:lnSpc>
                <a:spcPct val="120000"/>
              </a:lnSpc>
              <a:spcBef>
                <a:spcPts val="0"/>
              </a:spcBef>
            </a:pPr>
            <a:r>
              <a:rPr lang="en-GB" dirty="0"/>
              <a:t>Inwood, B. 2005. </a:t>
            </a:r>
            <a:r>
              <a:rPr lang="en-GB" i="1" dirty="0"/>
              <a:t>Reading Seneca. Stoic Philosophy at Rome</a:t>
            </a:r>
            <a:r>
              <a:rPr lang="en-GB" dirty="0"/>
              <a:t>, Oxford: Oxford University Press. </a:t>
            </a:r>
          </a:p>
          <a:p>
            <a:pPr marL="0" indent="0" fontAlgn="base">
              <a:lnSpc>
                <a:spcPct val="120000"/>
              </a:lnSpc>
              <a:spcBef>
                <a:spcPts val="0"/>
              </a:spcBef>
              <a:buNone/>
            </a:pPr>
            <a:endParaRPr lang="en-GB" dirty="0"/>
          </a:p>
          <a:p>
            <a:pPr marL="0" indent="0">
              <a:buNone/>
            </a:pPr>
            <a:endParaRPr lang="en-GB" dirty="0"/>
          </a:p>
        </p:txBody>
      </p:sp>
      <p:pic>
        <p:nvPicPr>
          <p:cNvPr id="5" name="Video 4">
            <a:hlinkClick r:id="" action="ppaction://media"/>
            <a:extLst>
              <a:ext uri="{FF2B5EF4-FFF2-40B4-BE49-F238E27FC236}">
                <a16:creationId xmlns:a16="http://schemas.microsoft.com/office/drawing/2014/main" id="{35EB3399-30A1-F110-9ECA-EE3599FEDAEE}"/>
              </a:ext>
            </a:extLst>
          </p:cNvPr>
          <p:cNvPicPr>
            <a:picLocks noChangeAspect="1"/>
          </p:cNvPicPr>
          <p:nvPr>
            <a:videoFile r:link="rId2"/>
            <p:extLst>
              <p:ext uri="{DAA4B4D4-6D71-4841-9C94-3DE7FCFB9230}">
                <p14:media xmlns:p14="http://schemas.microsoft.com/office/powerpoint/2010/main" r:embed="rId1"/>
              </p:ext>
              <p:ext uri="{42D2F446-02D8-4167-A562-619A0277C38B}">
                <p15:isNarration xmlns:p15="http://schemas.microsoft.com/office/powerpoint/2012/main" val="1"/>
              </p:ext>
            </p:extLst>
          </p:nvPr>
        </p:nvPicPr>
        <p:blipFill>
          <a:blip r:embed="rId4"/>
          <a:srcRect l="21875" r="218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96439956"/>
      </p:ext>
    </p:extLst>
  </p:cSld>
  <p:clrMapOvr>
    <a:masterClrMapping/>
  </p:clrMapOvr>
  <mc:AlternateContent xmlns:mc="http://schemas.openxmlformats.org/markup-compatibility/2006">
    <mc:Choice xmlns:p14="http://schemas.microsoft.com/office/powerpoint/2010/main" Requires="p14">
      <p:transition spd="slow" p14:dur="2000" advTm="5227"/>
    </mc:Choice>
    <mc:Fallback>
      <p:transition spd="slow" advTm="52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GestaltVTI">
  <a:themeElements>
    <a:clrScheme name="Gestalt">
      <a:dk1>
        <a:srgbClr val="000000"/>
      </a:dk1>
      <a:lt1>
        <a:sysClr val="window" lastClr="FFFFFF"/>
      </a:lt1>
      <a:dk2>
        <a:srgbClr val="262626"/>
      </a:dk2>
      <a:lt2>
        <a:srgbClr val="F7F7F7"/>
      </a:lt2>
      <a:accent1>
        <a:srgbClr val="EBA000"/>
      </a:accent1>
      <a:accent2>
        <a:srgbClr val="00BAC8"/>
      </a:accent2>
      <a:accent3>
        <a:srgbClr val="E64823"/>
      </a:accent3>
      <a:accent4>
        <a:srgbClr val="4D5AFF"/>
      </a:accent4>
      <a:accent5>
        <a:srgbClr val="FE5D21"/>
      </a:accent5>
      <a:accent6>
        <a:srgbClr val="00C777"/>
      </a:accent6>
      <a:hlink>
        <a:srgbClr val="2998E3"/>
      </a:hlink>
      <a:folHlink>
        <a:srgbClr val="939393"/>
      </a:folHlink>
    </a:clrScheme>
    <a:fontScheme name="Gestalt">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GestaltVTI" id="{4F87C71D-53D1-4B71-BF97-FD0EA4B25665}" vid="{A110AFC4-8D8A-4C02-8885-7BA370B379B5}"/>
    </a:ext>
  </a:extLst>
</a:theme>
</file>

<file path=docProps/app.xml><?xml version="1.0" encoding="utf-8"?>
<Properties xmlns="http://schemas.openxmlformats.org/officeDocument/2006/extended-properties" xmlns:vt="http://schemas.openxmlformats.org/officeDocument/2006/docPropsVTypes">
  <TotalTime>484</TotalTime>
  <Words>1816</Words>
  <Application>Microsoft Office PowerPoint</Application>
  <PresentationFormat>Widescreen</PresentationFormat>
  <Paragraphs>89</Paragraphs>
  <Slides>12</Slides>
  <Notes>0</Notes>
  <HiddenSlides>0</HiddenSlides>
  <MMClips>12</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Bierstadt</vt:lpstr>
      <vt:lpstr>GestaltVTI</vt:lpstr>
      <vt:lpstr>The question of grief: Seneca’s consolations and modern grief-writing </vt:lpstr>
      <vt:lpstr>About the module</vt:lpstr>
      <vt:lpstr>Key ideas</vt:lpstr>
      <vt:lpstr>syllabus</vt:lpstr>
      <vt:lpstr>Ancient and Modern</vt:lpstr>
      <vt:lpstr>Lectures /seminars</vt:lpstr>
      <vt:lpstr>Assessment</vt:lpstr>
      <vt:lpstr>Learning outcomes</vt:lpstr>
      <vt:lpstr>Sample bibliography</vt:lpstr>
      <vt:lpstr>More sample bibliography</vt:lpstr>
      <vt:lpstr>Is this for you?</vt:lpstr>
      <vt:lpstr>Further info</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Rimell, Victoria</dc:creator>
  <cp:lastModifiedBy>Rimell, Victoria</cp:lastModifiedBy>
  <cp:revision>9</cp:revision>
  <dcterms:created xsi:type="dcterms:W3CDTF">2026-03-03T10:09:01Z</dcterms:created>
  <dcterms:modified xsi:type="dcterms:W3CDTF">2026-03-03T18:13:37Z</dcterms:modified>
</cp:coreProperties>
</file>