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8" r:id="rId4"/>
    <p:sldId id="259" r:id="rId5"/>
    <p:sldId id="263" r:id="rId6"/>
    <p:sldId id="260"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09" d="100"/>
          <a:sy n="109" d="100"/>
        </p:scale>
        <p:origin x="6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394359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00752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4093969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639624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FD352A6-7FC2-491A-8A6F-A4814319189F}" type="datetimeFigureOut">
              <a:rPr lang="en-GB" smtClean="0"/>
              <a:t>26/04/2021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323242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FD352A6-7FC2-491A-8A6F-A4814319189F}" type="datetimeFigureOut">
              <a:rPr lang="en-GB" smtClean="0"/>
              <a:t>26/04/2021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179532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D352A6-7FC2-491A-8A6F-A4814319189F}" type="datetimeFigureOut">
              <a:rPr lang="en-GB" smtClean="0"/>
              <a:t>26/04/2021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660872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FD352A6-7FC2-491A-8A6F-A4814319189F}" type="datetimeFigureOut">
              <a:rPr lang="en-GB" smtClean="0"/>
              <a:t>26/04/2021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964763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352A6-7FC2-491A-8A6F-A4814319189F}" type="datetimeFigureOut">
              <a:rPr lang="en-GB" smtClean="0"/>
              <a:t>26/04/2021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584500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FD352A6-7FC2-491A-8A6F-A4814319189F}" type="datetimeFigureOut">
              <a:rPr lang="en-GB" smtClean="0"/>
              <a:t>26/04/2021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185569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FD352A6-7FC2-491A-8A6F-A4814319189F}" type="datetimeFigureOut">
              <a:rPr lang="en-GB" smtClean="0"/>
              <a:t>26/04/2021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421366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D352A6-7FC2-491A-8A6F-A4814319189F}" type="datetimeFigureOut">
              <a:rPr lang="en-GB" smtClean="0"/>
              <a:t>26/04/2021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977D10-DEFF-4E9E-A5B5-627FA570ED03}" type="slidenum">
              <a:rPr lang="en-GB" smtClean="0"/>
              <a:t>‹#›</a:t>
            </a:fld>
            <a:endParaRPr lang="en-GB"/>
          </a:p>
        </p:txBody>
      </p:sp>
    </p:spTree>
    <p:extLst>
      <p:ext uri="{BB962C8B-B14F-4D97-AF65-F5344CB8AC3E}">
        <p14:creationId xmlns:p14="http://schemas.microsoft.com/office/powerpoint/2010/main" val="2622259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parthen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856850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727199" y="0"/>
            <a:ext cx="8737601" cy="1933240"/>
          </a:xfrm>
        </p:spPr>
        <p:txBody>
          <a:bodyPr>
            <a:normAutofit/>
          </a:bodyPr>
          <a:lstStyle/>
          <a:p>
            <a:r>
              <a:rPr lang="en-GB" dirty="0" smtClean="0">
                <a:solidFill>
                  <a:schemeClr val="bg1"/>
                </a:solidFill>
              </a:rPr>
              <a:t>Retelling Myths </a:t>
            </a:r>
            <a:r>
              <a:rPr lang="en-GB" dirty="0" smtClean="0">
                <a:solidFill>
                  <a:schemeClr val="bg1"/>
                </a:solidFill>
              </a:rPr>
              <a:t>in Greek and Roman Art</a:t>
            </a:r>
            <a:endParaRPr lang="en-GB" dirty="0">
              <a:solidFill>
                <a:schemeClr val="bg1"/>
              </a:solidFill>
            </a:endParaRPr>
          </a:p>
        </p:txBody>
      </p:sp>
      <p:sp>
        <p:nvSpPr>
          <p:cNvPr id="3" name="Subtitle 2"/>
          <p:cNvSpPr>
            <a:spLocks noGrp="1"/>
          </p:cNvSpPr>
          <p:nvPr>
            <p:ph type="subTitle" idx="1"/>
          </p:nvPr>
        </p:nvSpPr>
        <p:spPr>
          <a:xfrm>
            <a:off x="0" y="1847273"/>
            <a:ext cx="3805382" cy="1784927"/>
          </a:xfrm>
        </p:spPr>
        <p:txBody>
          <a:bodyPr>
            <a:normAutofit/>
          </a:bodyPr>
          <a:lstStyle/>
          <a:p>
            <a:r>
              <a:rPr lang="en-GB" dirty="0" smtClean="0">
                <a:solidFill>
                  <a:schemeClr val="bg1"/>
                </a:solidFill>
              </a:rPr>
              <a:t>Professor Zahra Newby</a:t>
            </a:r>
          </a:p>
          <a:p>
            <a:r>
              <a:rPr lang="en-GB" dirty="0" smtClean="0">
                <a:solidFill>
                  <a:schemeClr val="bg1"/>
                </a:solidFill>
              </a:rPr>
              <a:t>15 CATS (2nd years and finalists)</a:t>
            </a:r>
          </a:p>
          <a:p>
            <a:r>
              <a:rPr lang="en-GB" dirty="0" smtClean="0">
                <a:solidFill>
                  <a:schemeClr val="bg1"/>
                </a:solidFill>
              </a:rPr>
              <a:t>Term 2/3</a:t>
            </a:r>
            <a:endParaRPr lang="en-GB" dirty="0">
              <a:solidFill>
                <a:schemeClr val="bg1"/>
              </a:solidFill>
            </a:endParaRPr>
          </a:p>
        </p:txBody>
      </p:sp>
    </p:spTree>
    <p:extLst>
      <p:ext uri="{BB962C8B-B14F-4D97-AF65-F5344CB8AC3E}">
        <p14:creationId xmlns:p14="http://schemas.microsoft.com/office/powerpoint/2010/main" val="1389765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module explores the re-telling of mythological stories in Greek and Roman visual art, from the sixth century BCE to the fourth century CE. It will consider the ways such narratives may have generated meaning in their social, political and cultural contexts, as well as the ways we as scholars can interrogate them. Key questions to consider include  </a:t>
            </a:r>
          </a:p>
          <a:p>
            <a:r>
              <a:rPr lang="en-GB" dirty="0" smtClean="0"/>
              <a:t>how does art portray narrative?</a:t>
            </a:r>
          </a:p>
          <a:p>
            <a:r>
              <a:rPr lang="en-GB" dirty="0" smtClean="0"/>
              <a:t>how do visual mythological narratives interact with other forms in which these stories were told?</a:t>
            </a:r>
          </a:p>
          <a:p>
            <a:r>
              <a:rPr lang="en-GB" dirty="0" smtClean="0"/>
              <a:t>what sorts of meanings could mythological narratives in art generate within different social, political  and cultural contexts?</a:t>
            </a:r>
          </a:p>
          <a:p>
            <a:r>
              <a:rPr lang="en-GB" dirty="0" smtClean="0"/>
              <a:t>how does our engagement with these re-</a:t>
            </a:r>
            <a:r>
              <a:rPr lang="en-GB" dirty="0" err="1" smtClean="0"/>
              <a:t>tellings</a:t>
            </a:r>
            <a:r>
              <a:rPr lang="en-GB" dirty="0" smtClean="0"/>
              <a:t> fit within our wider approach to myths in Antiquity</a:t>
            </a:r>
          </a:p>
        </p:txBody>
      </p:sp>
    </p:spTree>
    <p:extLst>
      <p:ext uri="{BB962C8B-B14F-4D97-AF65-F5344CB8AC3E}">
        <p14:creationId xmlns:p14="http://schemas.microsoft.com/office/powerpoint/2010/main" val="710587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337" y="246185"/>
            <a:ext cx="8009793" cy="3912577"/>
          </a:xfrm>
        </p:spPr>
        <p:txBody>
          <a:bodyPr>
            <a:normAutofit fontScale="85000" lnSpcReduction="20000"/>
          </a:bodyPr>
          <a:lstStyle/>
          <a:p>
            <a:r>
              <a:rPr lang="en-GB" dirty="0" smtClean="0"/>
              <a:t>The module explores the representation of mythological narratives in a range of media including architectural and free-standing sculpture, painting, mosaics, vases, reliefs</a:t>
            </a:r>
          </a:p>
          <a:p>
            <a:r>
              <a:rPr lang="en-GB" dirty="0" smtClean="0"/>
              <a:t>Covers a </a:t>
            </a:r>
            <a:r>
              <a:rPr lang="en-GB" dirty="0" smtClean="0"/>
              <a:t>range of different contexts: funerary, domestic and public, from both the Greek and Roman worlds.</a:t>
            </a:r>
          </a:p>
          <a:p>
            <a:r>
              <a:rPr lang="en-GB" dirty="0" smtClean="0"/>
              <a:t>This module will complement the module Greek Myth: Narratives, sources, approaches running in Term 1, but can also be taken separately. A museum field trip will be organised for Reading week. </a:t>
            </a:r>
          </a:p>
          <a:p>
            <a:r>
              <a:rPr lang="en-GB" dirty="0" smtClean="0"/>
              <a:t>Students will be expected to read up on the details of myths inde</a:t>
            </a:r>
            <a:r>
              <a:rPr lang="en-GB" dirty="0" smtClean="0"/>
              <a:t>pendently – the focus in lectures and seminars will be on how these narratives are portrayed in art. </a:t>
            </a:r>
            <a:endParaRPr lang="en-GB" dirty="0" smtClean="0"/>
          </a:p>
          <a:p>
            <a:endParaRPr lang="en-GB" dirty="0"/>
          </a:p>
        </p:txBody>
      </p:sp>
      <p:pic>
        <p:nvPicPr>
          <p:cNvPr id="4" name="Picture 2" descr="Image result for penthesilea achil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2692" y="70340"/>
            <a:ext cx="3839308" cy="460978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File:Front of columnar sarcophagus showing the Labours of Hercules, 160 AD, one of the first examples of the Asiatic production of arched sarcophagi, Galleria Borghese, Rome (214863456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291" y="3992158"/>
            <a:ext cx="7142285" cy="2865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090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055"/>
            <a:ext cx="3584331" cy="1081453"/>
          </a:xfrm>
        </p:spPr>
        <p:txBody>
          <a:bodyPr>
            <a:normAutofit fontScale="90000"/>
          </a:bodyPr>
          <a:lstStyle/>
          <a:p>
            <a:r>
              <a:rPr lang="en-GB" dirty="0" smtClean="0"/>
              <a:t>Provisional Syllabus</a:t>
            </a:r>
            <a:endParaRPr lang="en-GB" dirty="0"/>
          </a:p>
        </p:txBody>
      </p:sp>
      <p:sp>
        <p:nvSpPr>
          <p:cNvPr id="3" name="Content Placeholder 2"/>
          <p:cNvSpPr>
            <a:spLocks noGrp="1"/>
          </p:cNvSpPr>
          <p:nvPr>
            <p:ph idx="1"/>
          </p:nvPr>
        </p:nvSpPr>
        <p:spPr>
          <a:xfrm>
            <a:off x="838200" y="1248508"/>
            <a:ext cx="6863862" cy="5328138"/>
          </a:xfrm>
        </p:spPr>
        <p:txBody>
          <a:bodyPr>
            <a:normAutofit fontScale="62500" lnSpcReduction="20000"/>
          </a:bodyPr>
          <a:lstStyle/>
          <a:p>
            <a:r>
              <a:rPr lang="en-GB" dirty="0" smtClean="0"/>
              <a:t>Term 2:</a:t>
            </a:r>
          </a:p>
          <a:p>
            <a:r>
              <a:rPr lang="en-GB" dirty="0" smtClean="0"/>
              <a:t>1: Introduction: narrating stories in Art; theories and approaches</a:t>
            </a:r>
          </a:p>
          <a:p>
            <a:r>
              <a:rPr lang="en-GB" dirty="0" smtClean="0"/>
              <a:t>2: Myth in architectural sculpture 1</a:t>
            </a:r>
          </a:p>
          <a:p>
            <a:r>
              <a:rPr lang="en-GB" dirty="0" smtClean="0"/>
              <a:t>3: Myth in architectural sculpture 2</a:t>
            </a:r>
          </a:p>
          <a:p>
            <a:r>
              <a:rPr lang="en-GB" dirty="0" smtClean="0"/>
              <a:t>4: Myth on Greek vases (+ Seminar group presentations)</a:t>
            </a:r>
          </a:p>
          <a:p>
            <a:r>
              <a:rPr lang="en-GB" dirty="0" smtClean="0"/>
              <a:t>5: Myth in the public sphere in Rome: triumph and connoisseurship</a:t>
            </a:r>
          </a:p>
          <a:p>
            <a:r>
              <a:rPr lang="en-GB" dirty="0" smtClean="0"/>
              <a:t>6: Reading Week: Museum field trip</a:t>
            </a:r>
          </a:p>
          <a:p>
            <a:r>
              <a:rPr lang="en-GB" dirty="0" smtClean="0"/>
              <a:t>7: Mythological sculpture in the Roman domestic sphere </a:t>
            </a:r>
          </a:p>
          <a:p>
            <a:r>
              <a:rPr lang="en-GB" dirty="0" smtClean="0"/>
              <a:t>(+ seminar group presentations)</a:t>
            </a:r>
          </a:p>
          <a:p>
            <a:r>
              <a:rPr lang="en-GB" dirty="0" smtClean="0"/>
              <a:t>8: Roman Wall-paintings: myth and narrative</a:t>
            </a:r>
          </a:p>
          <a:p>
            <a:r>
              <a:rPr lang="en-GB" dirty="0" smtClean="0"/>
              <a:t>9: Mosaics: myth and paideia</a:t>
            </a:r>
          </a:p>
          <a:p>
            <a:r>
              <a:rPr lang="en-GB" dirty="0" smtClean="0"/>
              <a:t>10: Myth in Funerary Art (+ Seminar group presentations)</a:t>
            </a:r>
          </a:p>
          <a:p>
            <a:r>
              <a:rPr lang="en-GB" dirty="0" smtClean="0"/>
              <a:t>Term 3: 2 Revision seminars. </a:t>
            </a:r>
          </a:p>
          <a:p>
            <a:r>
              <a:rPr lang="en-GB" dirty="0" smtClean="0"/>
              <a:t>1: Revision: approaching seen picture gobbets. </a:t>
            </a:r>
          </a:p>
          <a:p>
            <a:r>
              <a:rPr lang="en-GB" dirty="0" smtClean="0"/>
              <a:t>2: Revision: approaching unseen picture gobbets. </a:t>
            </a:r>
          </a:p>
          <a:p>
            <a:endParaRPr lang="en-GB" dirty="0"/>
          </a:p>
        </p:txBody>
      </p:sp>
      <p:pic>
        <p:nvPicPr>
          <p:cNvPr id="5" name="Picture 2" descr="Image result for polyphemus painting roman pompei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9673" y="0"/>
            <a:ext cx="4632327" cy="68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629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Teaching Style</a:t>
            </a:r>
            <a:endParaRPr lang="en-GB" dirty="0"/>
          </a:p>
        </p:txBody>
      </p:sp>
      <p:sp>
        <p:nvSpPr>
          <p:cNvPr id="3" name="Content Placeholder 2"/>
          <p:cNvSpPr>
            <a:spLocks noGrp="1"/>
          </p:cNvSpPr>
          <p:nvPr>
            <p:ph idx="1"/>
          </p:nvPr>
        </p:nvSpPr>
        <p:spPr/>
        <p:txBody>
          <a:bodyPr/>
          <a:lstStyle/>
          <a:p>
            <a:r>
              <a:rPr lang="en-GB" dirty="0" smtClean="0"/>
              <a:t>Lectures identifying the ways myths are displayed in different contexts</a:t>
            </a:r>
          </a:p>
          <a:p>
            <a:r>
              <a:rPr lang="en-GB" dirty="0" smtClean="0"/>
              <a:t>Group work investigating particular examples in depth and training visual analysis.</a:t>
            </a:r>
          </a:p>
          <a:p>
            <a:r>
              <a:rPr lang="en-GB" dirty="0" smtClean="0"/>
              <a:t>3 sets of group presentations on individual monuments. </a:t>
            </a:r>
            <a:endParaRPr lang="en-GB" dirty="0"/>
          </a:p>
        </p:txBody>
      </p:sp>
    </p:spTree>
    <p:extLst>
      <p:ext uri="{BB962C8B-B14F-4D97-AF65-F5344CB8AC3E}">
        <p14:creationId xmlns:p14="http://schemas.microsoft.com/office/powerpoint/2010/main" val="2043407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outcomes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Show fully developed  research, writing and communication skills</a:t>
            </a:r>
          </a:p>
          <a:p>
            <a:r>
              <a:rPr lang="en-GB" dirty="0" smtClean="0"/>
              <a:t>Describe and interpret the composition, style and iconography of a range of ancient monuments and art-works, including those not previously studied</a:t>
            </a:r>
          </a:p>
          <a:p>
            <a:r>
              <a:rPr lang="en-GB" dirty="0" smtClean="0"/>
              <a:t>Demonstrate critical awareness of the advantages and limitations of visual material in the study of the ancient world. </a:t>
            </a:r>
          </a:p>
          <a:p>
            <a:r>
              <a:rPr lang="en-GB" dirty="0" smtClean="0"/>
              <a:t>Demonstrate the ability to evaluate the merits of different methodological approaches to the material</a:t>
            </a:r>
          </a:p>
          <a:p>
            <a:r>
              <a:rPr lang="en-GB" dirty="0" smtClean="0"/>
              <a:t>For finalists:</a:t>
            </a:r>
          </a:p>
          <a:p>
            <a:r>
              <a:rPr lang="en-GB" dirty="0" smtClean="0"/>
              <a:t>Set their findings into a wider comparative context, drawing in other aspects of the study of the ancient world</a:t>
            </a:r>
          </a:p>
          <a:p>
            <a:r>
              <a:rPr lang="en-GB" dirty="0" smtClean="0"/>
              <a:t>Show the ability to seek out appropriate secondary literature and show discernment in the types of primary evidence addressed.</a:t>
            </a:r>
            <a:endParaRPr lang="en-GB" dirty="0"/>
          </a:p>
        </p:txBody>
      </p:sp>
    </p:spTree>
    <p:extLst>
      <p:ext uri="{BB962C8B-B14F-4D97-AF65-F5344CB8AC3E}">
        <p14:creationId xmlns:p14="http://schemas.microsoft.com/office/powerpoint/2010/main" val="381210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a:t>
            </a:r>
            <a:endParaRPr lang="en-GB" dirty="0"/>
          </a:p>
        </p:txBody>
      </p:sp>
      <p:sp>
        <p:nvSpPr>
          <p:cNvPr id="3" name="Content Placeholder 2"/>
          <p:cNvSpPr>
            <a:spLocks noGrp="1"/>
          </p:cNvSpPr>
          <p:nvPr>
            <p:ph idx="1"/>
          </p:nvPr>
        </p:nvSpPr>
        <p:spPr/>
        <p:txBody>
          <a:bodyPr>
            <a:normAutofit lnSpcReduction="10000"/>
          </a:bodyPr>
          <a:lstStyle/>
          <a:p>
            <a:r>
              <a:rPr lang="en-GB" dirty="0" smtClean="0"/>
              <a:t>1 2500-3000 word assessed essay (60%)</a:t>
            </a:r>
          </a:p>
          <a:p>
            <a:r>
              <a:rPr lang="en-GB" dirty="0" smtClean="0"/>
              <a:t>1x 1 hour exam (40%)</a:t>
            </a:r>
          </a:p>
          <a:p>
            <a:r>
              <a:rPr lang="en-GB" dirty="0" smtClean="0"/>
              <a:t>This exam will consist only of gobbet-style visual analysis</a:t>
            </a:r>
          </a:p>
          <a:p>
            <a:r>
              <a:rPr lang="en-GB" dirty="0" smtClean="0"/>
              <a:t>Students will be required to comment on 2 previously-seen images (from a choice of 6) and 1 unseen image (from a choice of 3).</a:t>
            </a:r>
          </a:p>
          <a:p>
            <a:endParaRPr lang="en-GB" dirty="0"/>
          </a:p>
          <a:p>
            <a:r>
              <a:rPr lang="en-GB" dirty="0" smtClean="0"/>
              <a:t>Module costs: travel to London or Oxford for museum trip. </a:t>
            </a:r>
          </a:p>
          <a:p>
            <a:endParaRPr lang="en-GB" dirty="0"/>
          </a:p>
          <a:p>
            <a:r>
              <a:rPr lang="en-GB" dirty="0" smtClean="0"/>
              <a:t>Any questions? Do email me! Z.l.newby@warwick.ac.uk</a:t>
            </a:r>
            <a:endParaRPr lang="en-GB" dirty="0"/>
          </a:p>
        </p:txBody>
      </p:sp>
    </p:spTree>
    <p:extLst>
      <p:ext uri="{BB962C8B-B14F-4D97-AF65-F5344CB8AC3E}">
        <p14:creationId xmlns:p14="http://schemas.microsoft.com/office/powerpoint/2010/main" val="1133453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600</Words>
  <Application>Microsoft Office PowerPoint</Application>
  <PresentationFormat>Widescreen</PresentationFormat>
  <Paragraphs>51</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Retelling Myths in Greek and Roman Art</vt:lpstr>
      <vt:lpstr>Outline</vt:lpstr>
      <vt:lpstr>PowerPoint Presentation</vt:lpstr>
      <vt:lpstr>Provisional Syllabus</vt:lpstr>
      <vt:lpstr>Teaching Style</vt:lpstr>
      <vt:lpstr>Learning outcomes</vt:lpstr>
      <vt:lpstr>Assessment</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Retelling Myths in Greek and Roman Art</dc:title>
  <dc:creator>Newby, Zahra</dc:creator>
  <cp:lastModifiedBy>Newby, Zahra</cp:lastModifiedBy>
  <cp:revision>2</cp:revision>
  <dcterms:created xsi:type="dcterms:W3CDTF">2021-04-26T08:40:52Z</dcterms:created>
  <dcterms:modified xsi:type="dcterms:W3CDTF">2021-04-26T08:50:52Z</dcterms:modified>
</cp:coreProperties>
</file>