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20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AB3C9-FA6C-4F62-8EE0-3E043670D0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952D35-E354-4D48-8D57-3D879E598E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87250-8A8B-49A9-BA03-E8CAB3F91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4F2A-4231-4588-9E43-B7C64AA9DD96}" type="datetimeFigureOut">
              <a:rPr lang="en-GB" smtClean="0"/>
              <a:t>28/04/2021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68E452-FD1A-4EBA-BC2C-312B4D4B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05A3E1-17AE-4B45-A7FA-4766B5C4C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E0A60-D865-4FFC-9564-E73C8F9FF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205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48106-6A60-4612-8AF4-6214513A7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9ECEE2-7F62-4BD3-98FD-C7A9E3B441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206295-54F5-4EF6-A12D-9C7830B28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4F2A-4231-4588-9E43-B7C64AA9DD96}" type="datetimeFigureOut">
              <a:rPr lang="en-GB" smtClean="0"/>
              <a:t>28/04/2021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41F82-531C-4AA3-8AF8-8697DAA81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4CAE4D-2ECA-4207-86F9-E9F367E6E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E0A60-D865-4FFC-9564-E73C8F9FF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67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E69F20-E086-4E5B-93DA-23FBB16946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504E35-57D6-43C1-8115-A126D774D4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4077F0-C141-4952-856C-875868251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4F2A-4231-4588-9E43-B7C64AA9DD96}" type="datetimeFigureOut">
              <a:rPr lang="en-GB" smtClean="0"/>
              <a:t>28/04/2021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ECA2B-0D58-47BF-9CB9-FCD460FFF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E226D-185A-4F46-96D9-9BFDF65E0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E0A60-D865-4FFC-9564-E73C8F9FF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446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63B8C-D94C-4EBA-874A-3D5A0E584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B9D0D5-8BF5-473B-B7C0-376C71478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37B469-5EE7-48A8-B792-00D5C7422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4F2A-4231-4588-9E43-B7C64AA9DD96}" type="datetimeFigureOut">
              <a:rPr lang="en-GB" smtClean="0"/>
              <a:t>28/04/2021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10935-CA1C-4873-972E-014CA95AF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0E0B2F-5F59-48FA-B8B6-43F12470F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E0A60-D865-4FFC-9564-E73C8F9FF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635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58D2-363E-4D94-BB0B-F9BDD6DFF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BCC2CB-1033-41C1-9FDD-F94447D4ED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1A5ED-39EB-4A8B-BAF0-8B53EA32C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4F2A-4231-4588-9E43-B7C64AA9DD96}" type="datetimeFigureOut">
              <a:rPr lang="en-GB" smtClean="0"/>
              <a:t>28/04/2021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8766E-56DD-4E25-8DE2-904C7E306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E68F3-1EA7-46C4-9A24-4082465B9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E0A60-D865-4FFC-9564-E73C8F9FF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068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44F8C-CD76-47F2-B541-76062398D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1B459-EB11-4267-BA6E-BF3EC2DB05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70E282-9543-4F5C-A23D-9DFB8FC288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13DB3D-8BDA-4B0F-AE88-F581E8670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4F2A-4231-4588-9E43-B7C64AA9DD96}" type="datetimeFigureOut">
              <a:rPr lang="en-GB" smtClean="0"/>
              <a:t>28/04/2021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FCA886-4949-4E37-9C96-10BE6B81B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7202E9-4FC4-4275-B6F2-7F262C253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E0A60-D865-4FFC-9564-E73C8F9FF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747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4A318-8CDB-43D3-9F9A-F7B96736A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F7B83B-13DC-428B-844B-E355DD1662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520C13-658B-4951-8EEA-F7FC5432ED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323E58-EB22-40C7-87D5-66C825D947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80CFDD-3E08-4A09-80D3-3164CB15A6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097E27-A637-44AA-8640-8F32017D0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4F2A-4231-4588-9E43-B7C64AA9DD96}" type="datetimeFigureOut">
              <a:rPr lang="en-GB" smtClean="0"/>
              <a:t>28/04/2021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5069CE-433B-4A89-B913-F8AC44DCC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C35BD4-EBB7-418A-A626-4695C8125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E0A60-D865-4FFC-9564-E73C8F9FF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089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0ECD2-1CC7-42CA-917C-74D5308A5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B81F33-24AB-42F2-831B-A035B9C08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4F2A-4231-4588-9E43-B7C64AA9DD96}" type="datetimeFigureOut">
              <a:rPr lang="en-GB" smtClean="0"/>
              <a:t>28/04/2021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5B3A91-60F9-4E9C-B501-71B8ED72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B4D794-3282-46BE-ABE0-E721EDDB8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E0A60-D865-4FFC-9564-E73C8F9FF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261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0DFF12-3461-4E77-B5C5-155A8761D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4F2A-4231-4588-9E43-B7C64AA9DD96}" type="datetimeFigureOut">
              <a:rPr lang="en-GB" smtClean="0"/>
              <a:t>28/04/2021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F1DB7F-CBD7-4993-ABBF-5F837A14F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730964-5F41-4BEE-B5DB-7BEFCE7C4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E0A60-D865-4FFC-9564-E73C8F9FF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413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AA31D-D0C3-48F4-8463-EF30C6E12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345C8-016E-434F-8C2A-79530792C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A3CE80-B5D7-4FB4-92BE-6B907BAC0B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094556-24E0-4AE4-A839-E24C427ED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4F2A-4231-4588-9E43-B7C64AA9DD96}" type="datetimeFigureOut">
              <a:rPr lang="en-GB" smtClean="0"/>
              <a:t>28/04/2021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B4C6A5-F37C-48F2-B88D-DF1130022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2576DC-D0E2-44EF-BBAE-377BCBAE6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E0A60-D865-4FFC-9564-E73C8F9FF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329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5CD6B-609F-4E6C-B511-51783CA59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9200B6-9864-476B-93CA-DB0592D49E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EB6555-23AB-4A7B-8E54-8168599F32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F4EA3E-43ED-46B9-A4D0-9C6FF2DD5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4F2A-4231-4588-9E43-B7C64AA9DD96}" type="datetimeFigureOut">
              <a:rPr lang="en-GB" smtClean="0"/>
              <a:t>28/04/2021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424D26-DD95-48FF-B327-05667A1A5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E0839-0F1C-4740-9543-BB29596A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E0A60-D865-4FFC-9564-E73C8F9FF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564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08820C-1391-4257-AD3D-9A2168382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CD04CF-EF98-44A4-9440-3D149BE59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B490D5-0B95-45E4-8396-FA4F8D8021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D4F2A-4231-4588-9E43-B7C64AA9DD96}" type="datetimeFigureOut">
              <a:rPr lang="en-GB" smtClean="0"/>
              <a:t>28/04/2021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369601-BB75-4063-8FD6-45AD43DBA3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785BC-CB3B-4626-94CC-65D64D2001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E0A60-D865-4FFC-9564-E73C8F9FF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59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2.pn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posing, photo, indoor&#10;&#10;Description generated with high confidence">
            <a:extLst>
              <a:ext uri="{FF2B5EF4-FFF2-40B4-BE49-F238E27FC236}">
                <a16:creationId xmlns:a16="http://schemas.microsoft.com/office/drawing/2014/main" id="{833871B1-0562-4DAC-AFEC-12F82077E10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0" b="40970"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1A8375-A037-4144-B861-FD67B5D63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Roman Laughter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7C2E94-D6BD-449F-B70E-57EAADEA5A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 fontScale="92500"/>
          </a:bodyPr>
          <a:lstStyle/>
          <a:p>
            <a:r>
              <a:rPr lang="en-GB" sz="3200" dirty="0">
                <a:solidFill>
                  <a:srgbClr val="FFFFFF"/>
                </a:solidFill>
              </a:rPr>
              <a:t>Wit and transgression in Roman literature and thought</a:t>
            </a:r>
          </a:p>
          <a:p>
            <a:r>
              <a:rPr lang="en-GB" dirty="0">
                <a:solidFill>
                  <a:srgbClr val="FFFFFF"/>
                </a:solidFill>
              </a:rPr>
              <a:t>Honours module 2021-22 [in translation, or with texts in LATIN]</a:t>
            </a: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053A926C-9083-40E2-9CCB-5ED7AE32F2F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059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 advTm="47199"/>
    </mc:Choice>
    <mc:Fallback>
      <p:transition spd="slow" advTm="471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638927-A0D9-4D21-B5B6-D46FB0002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GB" sz="4000" dirty="0">
                <a:solidFill>
                  <a:srgbClr val="FFFFFF"/>
                </a:solidFill>
              </a:rPr>
              <a:t>Syllabus </a:t>
            </a:r>
            <a:br>
              <a:rPr lang="en-GB" sz="4000" dirty="0">
                <a:solidFill>
                  <a:srgbClr val="FFFFFF"/>
                </a:solidFill>
              </a:rPr>
            </a:br>
            <a:r>
              <a:rPr lang="en-GB" sz="4000" dirty="0">
                <a:solidFill>
                  <a:srgbClr val="FFFFFF"/>
                </a:solidFill>
              </a:rPr>
              <a:t>(texts in Latin in bold)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F40056-E221-42E0-AD74-C475B613B1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337625"/>
            <a:ext cx="7020670" cy="6288257"/>
          </a:xfrm>
        </p:spPr>
        <p:txBody>
          <a:bodyPr anchor="ctr">
            <a:normAutofit/>
          </a:bodyPr>
          <a:lstStyle/>
          <a:p>
            <a:r>
              <a:rPr lang="en-GB" sz="2400" b="1" dirty="0"/>
              <a:t>Terence </a:t>
            </a:r>
            <a:r>
              <a:rPr lang="en-GB" sz="2400" b="1" i="1" dirty="0"/>
              <a:t>The Eunuch </a:t>
            </a:r>
            <a:endParaRPr lang="en-GB" sz="2400" b="1" dirty="0"/>
          </a:p>
          <a:p>
            <a:r>
              <a:rPr lang="en-GB" sz="2400" dirty="0"/>
              <a:t>Cicero, </a:t>
            </a:r>
            <a:r>
              <a:rPr lang="en-GB" sz="2400" i="1" dirty="0"/>
              <a:t>On the Orator</a:t>
            </a:r>
            <a:r>
              <a:rPr lang="en-GB" sz="2400" dirty="0"/>
              <a:t> 2.216-90</a:t>
            </a:r>
          </a:p>
          <a:p>
            <a:r>
              <a:rPr lang="en-GB" sz="2400" b="1" dirty="0"/>
              <a:t>Virgil,</a:t>
            </a:r>
            <a:r>
              <a:rPr lang="en-GB" sz="2400" b="1" i="1" dirty="0"/>
              <a:t> Eclogue</a:t>
            </a:r>
            <a:r>
              <a:rPr lang="en-GB" sz="2400" b="1" dirty="0"/>
              <a:t> 4</a:t>
            </a:r>
          </a:p>
          <a:p>
            <a:r>
              <a:rPr lang="en-GB" sz="2400" dirty="0"/>
              <a:t>Ovid, </a:t>
            </a:r>
            <a:r>
              <a:rPr lang="en-GB" sz="2400" i="1" dirty="0"/>
              <a:t>The Art of Love</a:t>
            </a:r>
            <a:r>
              <a:rPr lang="en-GB" sz="2400" dirty="0"/>
              <a:t>, selected passages</a:t>
            </a:r>
          </a:p>
          <a:p>
            <a:r>
              <a:rPr lang="en-GB" sz="2400" b="1" dirty="0"/>
              <a:t>Seneca </a:t>
            </a:r>
            <a:r>
              <a:rPr lang="en-GB" sz="2400" b="1" i="1" dirty="0" err="1"/>
              <a:t>Apocolocyntosis</a:t>
            </a:r>
            <a:r>
              <a:rPr lang="en-GB" sz="2400" b="1" i="1" dirty="0"/>
              <a:t> </a:t>
            </a:r>
            <a:endParaRPr lang="en-GB" sz="2400" b="1" dirty="0"/>
          </a:p>
          <a:p>
            <a:r>
              <a:rPr lang="en-GB" sz="2400" dirty="0"/>
              <a:t>Petronius,</a:t>
            </a:r>
            <a:r>
              <a:rPr lang="en-GB" sz="2400" i="1" dirty="0"/>
              <a:t> </a:t>
            </a:r>
            <a:r>
              <a:rPr lang="en-GB" sz="2400" i="1" dirty="0" err="1"/>
              <a:t>Satyricon</a:t>
            </a:r>
            <a:r>
              <a:rPr lang="en-GB" sz="2400" dirty="0"/>
              <a:t> 48-65</a:t>
            </a:r>
          </a:p>
          <a:p>
            <a:r>
              <a:rPr lang="en-GB" sz="2400" b="1" dirty="0"/>
              <a:t>Seneca </a:t>
            </a:r>
            <a:r>
              <a:rPr lang="en-GB" sz="2400" b="1" i="1" dirty="0"/>
              <a:t>Letters,</a:t>
            </a:r>
            <a:r>
              <a:rPr lang="en-GB" sz="2400" b="1" dirty="0"/>
              <a:t> 56</a:t>
            </a:r>
            <a:r>
              <a:rPr lang="en-GB" sz="2400" dirty="0"/>
              <a:t>, 57</a:t>
            </a:r>
          </a:p>
          <a:p>
            <a:r>
              <a:rPr lang="en-GB" sz="2400" dirty="0"/>
              <a:t>Martial </a:t>
            </a:r>
            <a:r>
              <a:rPr lang="en-GB" sz="2400" i="1" dirty="0"/>
              <a:t>Epigrams</a:t>
            </a:r>
            <a:r>
              <a:rPr lang="en-GB" sz="2400" dirty="0"/>
              <a:t> Book 1, and further selected epigrams</a:t>
            </a:r>
          </a:p>
          <a:p>
            <a:r>
              <a:rPr lang="en-GB" sz="2400" dirty="0"/>
              <a:t>Juvenal, </a:t>
            </a:r>
            <a:r>
              <a:rPr lang="en-GB" sz="2400" i="1" dirty="0"/>
              <a:t>Satires</a:t>
            </a:r>
            <a:r>
              <a:rPr lang="en-GB" sz="2400" dirty="0"/>
              <a:t> 1 and 4</a:t>
            </a:r>
          </a:p>
          <a:p>
            <a:r>
              <a:rPr lang="en-GB" sz="2400" dirty="0"/>
              <a:t>Quintilian, </a:t>
            </a:r>
            <a:r>
              <a:rPr lang="en-GB" sz="2400" i="1" dirty="0"/>
              <a:t>Handbook on Oratory</a:t>
            </a:r>
            <a:r>
              <a:rPr lang="en-GB" sz="2400" dirty="0"/>
              <a:t> 6.3</a:t>
            </a:r>
          </a:p>
          <a:p>
            <a:r>
              <a:rPr lang="en-GB" sz="2400" dirty="0"/>
              <a:t>Suetonius, </a:t>
            </a:r>
            <a:r>
              <a:rPr lang="en-GB" sz="2400" i="1" dirty="0"/>
              <a:t>Lives of the Caesars,</a:t>
            </a:r>
            <a:r>
              <a:rPr lang="en-GB" sz="2400" dirty="0"/>
              <a:t> selected passages</a:t>
            </a:r>
          </a:p>
          <a:p>
            <a:endParaRPr lang="en-GB" sz="2000" dirty="0"/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7456E694-A793-4B12-94BC-FFBFE05C3C3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216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6412"/>
    </mc:Choice>
    <mc:Fallback>
      <p:transition spd="slow" advTm="1764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2579B9-830E-4906-877D-DBC21A77A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GB" sz="4000">
                <a:solidFill>
                  <a:srgbClr val="FFFFFF"/>
                </a:solidFill>
              </a:rPr>
              <a:t>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B40779-F456-405A-A580-CD0AF295D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en-GB" sz="2400" b="1" i="0" dirty="0">
                <a:effectLst/>
              </a:rPr>
              <a:t>Summer Exam 50%</a:t>
            </a:r>
          </a:p>
          <a:p>
            <a:r>
              <a:rPr lang="en-GB" sz="2400" b="1" i="0" dirty="0">
                <a:effectLst/>
              </a:rPr>
              <a:t>Coursework (50%), i.e.</a:t>
            </a:r>
          </a:p>
          <a:p>
            <a:r>
              <a:rPr lang="en-GB" sz="2400" b="1" i="0" dirty="0">
                <a:effectLst/>
              </a:rPr>
              <a:t>Term 1</a:t>
            </a:r>
            <a:r>
              <a:rPr lang="en-GB" sz="2400" b="0" i="0" dirty="0">
                <a:effectLst/>
              </a:rPr>
              <a:t>: 2250-2500 word essay (25%)</a:t>
            </a:r>
          </a:p>
          <a:p>
            <a:r>
              <a:rPr lang="en-GB" sz="2400" b="1" i="0" dirty="0">
                <a:effectLst/>
              </a:rPr>
              <a:t>Term 2:</a:t>
            </a:r>
            <a:r>
              <a:rPr lang="en-GB" sz="2400" b="0" i="0" dirty="0">
                <a:effectLst/>
              </a:rPr>
              <a:t> 1800-2000 word essay (15%) plus 800-1000 word blog post (10%), submitted together, as one piece of coursework, for the same deadline. Students will be given a training session in blog post writing.</a:t>
            </a:r>
          </a:p>
          <a:p>
            <a:r>
              <a:rPr lang="en-GB" sz="2400" b="0" i="0" dirty="0">
                <a:effectLst/>
              </a:rPr>
              <a:t>In each year, students taking the module with </a:t>
            </a:r>
            <a:r>
              <a:rPr lang="en-GB" sz="2400" b="1" i="0" dirty="0">
                <a:effectLst/>
              </a:rPr>
              <a:t>texts in Latin</a:t>
            </a:r>
            <a:r>
              <a:rPr lang="en-GB" sz="2400" b="0" i="0" dirty="0">
                <a:effectLst/>
              </a:rPr>
              <a:t> must write a </a:t>
            </a:r>
            <a:r>
              <a:rPr lang="en-GB" sz="2400" b="1" i="0" dirty="0">
                <a:effectLst/>
              </a:rPr>
              <a:t>practical criticism</a:t>
            </a:r>
            <a:r>
              <a:rPr lang="en-GB" sz="2400" b="0" i="0" dirty="0">
                <a:effectLst/>
              </a:rPr>
              <a:t> in place of the </a:t>
            </a:r>
            <a:r>
              <a:rPr lang="en-GB" sz="2400" b="1" i="0" dirty="0">
                <a:effectLst/>
              </a:rPr>
              <a:t>term 2</a:t>
            </a:r>
            <a:r>
              <a:rPr lang="en-GB" sz="2400" b="0" i="0" dirty="0">
                <a:effectLst/>
              </a:rPr>
              <a:t> essay.</a:t>
            </a:r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60E24BA4-9B3B-4417-8D67-529F1EF9F3F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6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3772"/>
    </mc:Choice>
    <mc:Fallback>
      <p:transition spd="slow" advTm="937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A366754-A2F4-475B-8217-AB06F5F15F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22BF2F0-5264-48F8-8780-73D64DE848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7DC5FF32-A8FD-4F1B-B8D3-3D226716C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7AC931A-AEF3-4BAD-A9C3-A49A74423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en-GB" sz="3600" b="1"/>
              <a:t>Examples of key questions and problems:</a:t>
            </a:r>
            <a:br>
              <a:rPr lang="en-GB" sz="3600" b="1"/>
            </a:br>
            <a:endParaRPr lang="en-GB" sz="36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21904-0C6C-4942-82E7-B97DC3E4A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8" y="1294228"/>
            <a:ext cx="6842935" cy="5242038"/>
          </a:xfrm>
        </p:spPr>
        <p:txBody>
          <a:bodyPr>
            <a:normAutofit/>
          </a:bodyPr>
          <a:lstStyle/>
          <a:p>
            <a:endParaRPr lang="en-GB" sz="1700" dirty="0"/>
          </a:p>
          <a:p>
            <a:r>
              <a:rPr lang="en-GB" sz="1700" dirty="0"/>
              <a:t> </a:t>
            </a:r>
            <a:r>
              <a:rPr lang="en-GB" sz="2000" dirty="0"/>
              <a:t>Did the Romans </a:t>
            </a:r>
            <a:r>
              <a:rPr lang="en-GB" sz="2000" i="1" dirty="0"/>
              <a:t>learn</a:t>
            </a:r>
            <a:r>
              <a:rPr lang="en-GB" sz="2000" dirty="0"/>
              <a:t> how to laugh?</a:t>
            </a:r>
          </a:p>
          <a:p>
            <a:r>
              <a:rPr lang="en-GB" sz="2000" dirty="0"/>
              <a:t>To what extent would it be simplistic to draw sharp contrasts between the joking cultures of Greece and Rome?</a:t>
            </a:r>
          </a:p>
          <a:p>
            <a:r>
              <a:rPr lang="en-GB" sz="2000" dirty="0"/>
              <a:t>Through our surviving texts, can we ever access how women, slaves, the lower classes experienced humour?</a:t>
            </a:r>
          </a:p>
          <a:p>
            <a:r>
              <a:rPr lang="en-GB" sz="2000" dirty="0"/>
              <a:t>How to gauge the performance and timing of Roman comic moments from written texts? </a:t>
            </a:r>
          </a:p>
          <a:p>
            <a:r>
              <a:rPr lang="en-GB" sz="2000" dirty="0"/>
              <a:t>How do instances of Roman humour work to reinforce social and political norms / test and challenge beliefs?</a:t>
            </a:r>
          </a:p>
          <a:p>
            <a:r>
              <a:rPr lang="en-GB" sz="2000" dirty="0"/>
              <a:t>When is humour immoral? Is laughing at immoral humour itself immoral? </a:t>
            </a:r>
          </a:p>
          <a:p>
            <a:r>
              <a:rPr lang="en-GB" sz="2000" dirty="0"/>
              <a:t>Can modern theories of humour (superiority, incongruity, play, release) help us to understand the humour of Roman texts?  </a:t>
            </a:r>
          </a:p>
          <a:p>
            <a:endParaRPr lang="en-GB" sz="1700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 descr="A picture containing text, linedrawing, map&#10;&#10;Description generated with very high confidence">
            <a:extLst>
              <a:ext uri="{FF2B5EF4-FFF2-40B4-BE49-F238E27FC236}">
                <a16:creationId xmlns:a16="http://schemas.microsoft.com/office/drawing/2014/main" id="{3DE37488-F930-45D2-8E46-1750C08137D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4" r="10703" b="2"/>
          <a:stretch/>
        </p:blipFill>
        <p:spPr>
          <a:xfrm>
            <a:off x="8132318" y="1782981"/>
            <a:ext cx="3416214" cy="3550964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5B503FD5-611D-4908-BC57-27A56E18E29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801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5141"/>
    </mc:Choice>
    <mc:Fallback>
      <p:transition spd="slow" advTm="651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A366754-A2F4-475B-8217-AB06F5F15F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22BF2F0-5264-48F8-8780-73D64DE848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7DC5FF32-A8FD-4F1B-B8D3-3D226716C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132BE8C-5C83-4BC1-A6B7-D5475849C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en-GB" sz="3600"/>
              <a:t>Examples of blog post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74F6E-26DA-443B-9204-DB3A80C861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8" y="1457471"/>
            <a:ext cx="6842935" cy="4719492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GB" sz="1700" dirty="0"/>
          </a:p>
          <a:p>
            <a:pPr>
              <a:spcBef>
                <a:spcPts val="0"/>
              </a:spcBef>
              <a:defRPr/>
            </a:pPr>
            <a:r>
              <a:rPr lang="en-GB" sz="2000" dirty="0"/>
              <a:t>The Roman Smile</a:t>
            </a:r>
          </a:p>
          <a:p>
            <a:pPr>
              <a:spcBef>
                <a:spcPts val="0"/>
              </a:spcBef>
              <a:defRPr/>
            </a:pPr>
            <a:r>
              <a:rPr lang="en-GB" sz="2000" dirty="0"/>
              <a:t>Roman stand-up</a:t>
            </a:r>
          </a:p>
          <a:p>
            <a:pPr>
              <a:spcBef>
                <a:spcPts val="0"/>
              </a:spcBef>
              <a:defRPr/>
            </a:pPr>
            <a:r>
              <a:rPr lang="en-GB" sz="2000" dirty="0"/>
              <a:t>The laughing philosopher</a:t>
            </a:r>
          </a:p>
          <a:p>
            <a:pPr>
              <a:spcBef>
                <a:spcPts val="0"/>
              </a:spcBef>
              <a:defRPr/>
            </a:pPr>
            <a:r>
              <a:rPr lang="en-GB" sz="2000" dirty="0"/>
              <a:t>Topsy-turvy Saturnalian wit</a:t>
            </a:r>
          </a:p>
          <a:p>
            <a:pPr>
              <a:spcBef>
                <a:spcPts val="0"/>
              </a:spcBef>
              <a:defRPr/>
            </a:pPr>
            <a:r>
              <a:rPr lang="en-GB" sz="2000" dirty="0"/>
              <a:t>The Roman joke book</a:t>
            </a:r>
          </a:p>
          <a:p>
            <a:pPr>
              <a:spcBef>
                <a:spcPts val="0"/>
              </a:spcBef>
              <a:defRPr/>
            </a:pPr>
            <a:r>
              <a:rPr lang="en-GB" sz="2000" dirty="0"/>
              <a:t>The performance of gender in Roman comedy</a:t>
            </a:r>
          </a:p>
          <a:p>
            <a:pPr>
              <a:spcBef>
                <a:spcPts val="0"/>
              </a:spcBef>
              <a:defRPr/>
            </a:pPr>
            <a:r>
              <a:rPr lang="en-GB" sz="2000" dirty="0"/>
              <a:t>Grotesque bodies in Roman Laughter</a:t>
            </a:r>
          </a:p>
          <a:p>
            <a:pPr>
              <a:spcBef>
                <a:spcPts val="0"/>
              </a:spcBef>
              <a:defRPr/>
            </a:pPr>
            <a:r>
              <a:rPr lang="en-GB" sz="2000" dirty="0"/>
              <a:t>Lapping it up: the philosophy and comedy of food</a:t>
            </a:r>
          </a:p>
          <a:p>
            <a:pPr>
              <a:spcBef>
                <a:spcPts val="0"/>
              </a:spcBef>
              <a:defRPr/>
            </a:pPr>
            <a:r>
              <a:rPr lang="en-GB" sz="2000" dirty="0"/>
              <a:t>The Stoic poker face</a:t>
            </a:r>
          </a:p>
          <a:p>
            <a:pPr>
              <a:spcBef>
                <a:spcPts val="0"/>
              </a:spcBef>
              <a:defRPr/>
            </a:pPr>
            <a:r>
              <a:rPr lang="en-GB" sz="2000" dirty="0"/>
              <a:t>Laughing with/at Roman emperors</a:t>
            </a:r>
          </a:p>
          <a:p>
            <a:pPr>
              <a:spcBef>
                <a:spcPts val="0"/>
              </a:spcBef>
              <a:defRPr/>
            </a:pPr>
            <a:r>
              <a:rPr lang="en-GB" sz="2000" dirty="0"/>
              <a:t>Monkey business: Roman laughter and the animal</a:t>
            </a:r>
          </a:p>
          <a:p>
            <a:pPr>
              <a:spcBef>
                <a:spcPts val="0"/>
              </a:spcBef>
              <a:defRPr/>
            </a:pPr>
            <a:r>
              <a:rPr lang="en-GB" sz="2000" dirty="0"/>
              <a:t>Laughter and looking in Latin literature</a:t>
            </a:r>
          </a:p>
          <a:p>
            <a:pPr>
              <a:spcBef>
                <a:spcPts val="0"/>
              </a:spcBef>
              <a:defRPr/>
            </a:pPr>
            <a:r>
              <a:rPr lang="en-GB" sz="2000" dirty="0"/>
              <a:t>The Freudian slip, in Latin</a:t>
            </a:r>
          </a:p>
          <a:p>
            <a:pPr>
              <a:spcBef>
                <a:spcPts val="0"/>
              </a:spcBef>
              <a:defRPr/>
            </a:pPr>
            <a:r>
              <a:rPr lang="en-GB" sz="2000" dirty="0"/>
              <a:t>Roman punchlines</a:t>
            </a:r>
          </a:p>
          <a:p>
            <a:pPr>
              <a:spcBef>
                <a:spcPts val="0"/>
              </a:spcBef>
              <a:defRPr/>
            </a:pPr>
            <a:r>
              <a:rPr lang="en-GB" sz="2000" dirty="0"/>
              <a:t>Crossing boundaries in Roman laughter</a:t>
            </a:r>
          </a:p>
          <a:p>
            <a:endParaRPr lang="en-GB" sz="17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 descr="A statue of a person&#10;&#10;Description generated with high confidence">
            <a:extLst>
              <a:ext uri="{FF2B5EF4-FFF2-40B4-BE49-F238E27FC236}">
                <a16:creationId xmlns:a16="http://schemas.microsoft.com/office/drawing/2014/main" id="{11CEB529-5D2F-4948-A865-441C0CC2B99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0" b="5736"/>
          <a:stretch/>
        </p:blipFill>
        <p:spPr>
          <a:xfrm>
            <a:off x="8132318" y="1782981"/>
            <a:ext cx="2846968" cy="4361892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F795D5BA-EF99-44C3-8A81-19241C003A4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733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2401"/>
    </mc:Choice>
    <mc:Fallback>
      <p:transition spd="slow" advTm="324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2CD1B9-4357-4B1C-9B0A-9EBA2211A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GB" sz="4000">
                <a:solidFill>
                  <a:srgbClr val="FFFFFF"/>
                </a:solidFill>
              </a:rPr>
              <a:t>Any 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56387-A9A9-4285-9CC0-DE06CBC50E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endParaRPr lang="en-GB" sz="2000" dirty="0"/>
          </a:p>
          <a:p>
            <a:pPr marL="0" indent="0">
              <a:buNone/>
            </a:pPr>
            <a:r>
              <a:rPr lang="en-GB" sz="4800" dirty="0"/>
              <a:t>Email me at</a:t>
            </a:r>
          </a:p>
          <a:p>
            <a:pPr marL="0" indent="0">
              <a:buNone/>
            </a:pPr>
            <a:r>
              <a:rPr lang="en-GB" sz="4800" dirty="0"/>
              <a:t> V.Rimell@Warwick.ac.uk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51A982F0-7C9D-41EE-9BE7-1EBD9D1A044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272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190"/>
    </mc:Choice>
    <mc:Fallback>
      <p:transition spd="slow" advTm="151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409</Words>
  <Application>Microsoft Office PowerPoint</Application>
  <PresentationFormat>Widescreen</PresentationFormat>
  <Paragraphs>51</Paragraphs>
  <Slides>6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Roman Laughter</vt:lpstr>
      <vt:lpstr>Syllabus  (texts in Latin in bold)</vt:lpstr>
      <vt:lpstr>Assessment</vt:lpstr>
      <vt:lpstr>Examples of key questions and problems: </vt:lpstr>
      <vt:lpstr>Examples of blog post topics</vt:lpstr>
      <vt:lpstr>Any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Roman Laughter</dc:title>
  <dc:creator>Rimell, Victoria</dc:creator>
  <cp:lastModifiedBy>Rimell, Victoria</cp:lastModifiedBy>
  <cp:revision>4</cp:revision>
  <dcterms:created xsi:type="dcterms:W3CDTF">2021-04-28T10:10:11Z</dcterms:created>
  <dcterms:modified xsi:type="dcterms:W3CDTF">2021-04-28T10:53:46Z</dcterms:modified>
</cp:coreProperties>
</file>