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9" r:id="rId3"/>
    <p:sldId id="257" r:id="rId4"/>
    <p:sldId id="258" r:id="rId5"/>
    <p:sldId id="306" r:id="rId6"/>
    <p:sldId id="309" r:id="rId7"/>
    <p:sldId id="260" r:id="rId8"/>
    <p:sldId id="261" r:id="rId9"/>
    <p:sldId id="303" r:id="rId10"/>
    <p:sldId id="304" r:id="rId11"/>
    <p:sldId id="305" r:id="rId12"/>
    <p:sldId id="262" r:id="rId13"/>
    <p:sldId id="263" r:id="rId14"/>
    <p:sldId id="264" r:id="rId15"/>
    <p:sldId id="265" r:id="rId16"/>
    <p:sldId id="267" r:id="rId17"/>
    <p:sldId id="269" r:id="rId18"/>
    <p:sldId id="268" r:id="rId19"/>
    <p:sldId id="266" r:id="rId20"/>
    <p:sldId id="281" r:id="rId21"/>
    <p:sldId id="282" r:id="rId22"/>
    <p:sldId id="283" r:id="rId23"/>
    <p:sldId id="285" r:id="rId24"/>
    <p:sldId id="284" r:id="rId25"/>
    <p:sldId id="271" r:id="rId26"/>
    <p:sldId id="307" r:id="rId27"/>
    <p:sldId id="272" r:id="rId28"/>
    <p:sldId id="308" r:id="rId29"/>
    <p:sldId id="311" r:id="rId30"/>
    <p:sldId id="273" r:id="rId31"/>
    <p:sldId id="270" r:id="rId32"/>
    <p:sldId id="274" r:id="rId33"/>
    <p:sldId id="275" r:id="rId34"/>
    <p:sldId id="276" r:id="rId35"/>
    <p:sldId id="277" r:id="rId36"/>
    <p:sldId id="310" r:id="rId37"/>
    <p:sldId id="278" r:id="rId38"/>
    <p:sldId id="279" r:id="rId39"/>
    <p:sldId id="280" r:id="rId40"/>
    <p:sldId id="286" r:id="rId41"/>
    <p:sldId id="287" r:id="rId42"/>
    <p:sldId id="300" r:id="rId43"/>
    <p:sldId id="288" r:id="rId44"/>
    <p:sldId id="289" r:id="rId45"/>
    <p:sldId id="312" r:id="rId46"/>
    <p:sldId id="313" r:id="rId47"/>
    <p:sldId id="314" r:id="rId48"/>
    <p:sldId id="290" r:id="rId49"/>
    <p:sldId id="291" r:id="rId50"/>
    <p:sldId id="292" r:id="rId51"/>
    <p:sldId id="293" r:id="rId52"/>
    <p:sldId id="294" r:id="rId53"/>
    <p:sldId id="295" r:id="rId54"/>
    <p:sldId id="296" r:id="rId55"/>
    <p:sldId id="315" r:id="rId56"/>
    <p:sldId id="297" r:id="rId57"/>
    <p:sldId id="298" r:id="rId58"/>
    <p:sldId id="302" r:id="rId59"/>
    <p:sldId id="299" r:id="rId60"/>
    <p:sldId id="301" r:id="rId6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73B1BE-22E5-F740-959B-3446E8A736CE}" v="1" dt="2022-12-05T13:44:56.5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48"/>
  </p:normalViewPr>
  <p:slideViewPr>
    <p:cSldViewPr>
      <p:cViewPr varScale="1">
        <p:scale>
          <a:sx n="107" d="100"/>
          <a:sy n="107" d="100"/>
        </p:scale>
        <p:origin x="1760" y="1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microsoft.com/office/2015/10/relationships/revisionInfo" Target="revisionInfo.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endParaRPr lang="en-US"/>
          </a:p>
        </p:txBody>
      </p:sp>
      <p:sp>
        <p:nvSpPr>
          <p:cNvPr id="4" name="Rectangle 4">
            <a:extLst>
              <a:ext uri="{FF2B5EF4-FFF2-40B4-BE49-F238E27FC236}">
                <a16:creationId xmlns:a16="http://schemas.microsoft.com/office/drawing/2014/main" id="{32FFE3EC-98AA-FA63-751F-B57A3ADD4E95}"/>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1E245AAB-586F-2A79-AA43-3F845F06FED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A1855044-4FBE-66DA-8EFE-42E2D4F1E179}"/>
              </a:ext>
            </a:extLst>
          </p:cNvPr>
          <p:cNvSpPr>
            <a:spLocks noGrp="1" noChangeArrowheads="1"/>
          </p:cNvSpPr>
          <p:nvPr>
            <p:ph type="sldNum" sz="quarter" idx="12"/>
          </p:nvPr>
        </p:nvSpPr>
        <p:spPr>
          <a:ln/>
        </p:spPr>
        <p:txBody>
          <a:bodyPr/>
          <a:lstStyle>
            <a:lvl1pPr>
              <a:defRPr/>
            </a:lvl1pPr>
          </a:lstStyle>
          <a:p>
            <a:fld id="{51E81061-5295-CF4E-91D3-360D1CA01710}" type="slidenum">
              <a:rPr lang="en-US" altLang="en-US"/>
              <a:pPr/>
              <a:t>‹#›</a:t>
            </a:fld>
            <a:endParaRPr lang="en-US" altLang="en-US"/>
          </a:p>
        </p:txBody>
      </p:sp>
    </p:spTree>
    <p:extLst>
      <p:ext uri="{BB962C8B-B14F-4D97-AF65-F5344CB8AC3E}">
        <p14:creationId xmlns:p14="http://schemas.microsoft.com/office/powerpoint/2010/main" val="4134998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898B0F1B-E8EA-949D-1321-2D00579868E1}"/>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FC2A7F87-666D-79D9-4CC5-1C51070615F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37CD2388-750D-1979-D30F-8DE2CC5407DB}"/>
              </a:ext>
            </a:extLst>
          </p:cNvPr>
          <p:cNvSpPr>
            <a:spLocks noGrp="1" noChangeArrowheads="1"/>
          </p:cNvSpPr>
          <p:nvPr>
            <p:ph type="sldNum" sz="quarter" idx="12"/>
          </p:nvPr>
        </p:nvSpPr>
        <p:spPr>
          <a:ln/>
        </p:spPr>
        <p:txBody>
          <a:bodyPr/>
          <a:lstStyle>
            <a:lvl1pPr>
              <a:defRPr/>
            </a:lvl1pPr>
          </a:lstStyle>
          <a:p>
            <a:fld id="{3C20D4B4-1F80-F34E-9329-7A6BD776EAEF}" type="slidenum">
              <a:rPr lang="en-US" altLang="en-US"/>
              <a:pPr/>
              <a:t>‹#›</a:t>
            </a:fld>
            <a:endParaRPr lang="en-US" altLang="en-US"/>
          </a:p>
        </p:txBody>
      </p:sp>
    </p:spTree>
    <p:extLst>
      <p:ext uri="{BB962C8B-B14F-4D97-AF65-F5344CB8AC3E}">
        <p14:creationId xmlns:p14="http://schemas.microsoft.com/office/powerpoint/2010/main" val="1139394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60836E4F-ABEF-31F9-D31F-8B22ED9849E5}"/>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8D725326-DD5B-DC2A-6D0A-E9D77150E73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44E70529-60FF-7E87-814F-EFB69DF9F083}"/>
              </a:ext>
            </a:extLst>
          </p:cNvPr>
          <p:cNvSpPr>
            <a:spLocks noGrp="1" noChangeArrowheads="1"/>
          </p:cNvSpPr>
          <p:nvPr>
            <p:ph type="sldNum" sz="quarter" idx="12"/>
          </p:nvPr>
        </p:nvSpPr>
        <p:spPr>
          <a:ln/>
        </p:spPr>
        <p:txBody>
          <a:bodyPr/>
          <a:lstStyle>
            <a:lvl1pPr>
              <a:defRPr/>
            </a:lvl1pPr>
          </a:lstStyle>
          <a:p>
            <a:fld id="{C17A252D-C3DF-0546-8930-6288E9E48BA5}" type="slidenum">
              <a:rPr lang="en-US" altLang="en-US"/>
              <a:pPr/>
              <a:t>‹#›</a:t>
            </a:fld>
            <a:endParaRPr lang="en-US" altLang="en-US"/>
          </a:p>
        </p:txBody>
      </p:sp>
    </p:spTree>
    <p:extLst>
      <p:ext uri="{BB962C8B-B14F-4D97-AF65-F5344CB8AC3E}">
        <p14:creationId xmlns:p14="http://schemas.microsoft.com/office/powerpoint/2010/main" val="163734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Rectangle 4">
            <a:extLst>
              <a:ext uri="{FF2B5EF4-FFF2-40B4-BE49-F238E27FC236}">
                <a16:creationId xmlns:a16="http://schemas.microsoft.com/office/drawing/2014/main" id="{324F221E-701E-DDE2-EBC8-7DFE38D4E4FB}"/>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D4B885E1-A239-2A27-068B-F522C1CC00D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64E612A7-BBC3-51D5-2668-C02B193ED93D}"/>
              </a:ext>
            </a:extLst>
          </p:cNvPr>
          <p:cNvSpPr>
            <a:spLocks noGrp="1" noChangeArrowheads="1"/>
          </p:cNvSpPr>
          <p:nvPr>
            <p:ph type="sldNum" sz="quarter" idx="12"/>
          </p:nvPr>
        </p:nvSpPr>
        <p:spPr>
          <a:ln/>
        </p:spPr>
        <p:txBody>
          <a:bodyPr/>
          <a:lstStyle>
            <a:lvl1pPr>
              <a:defRPr/>
            </a:lvl1pPr>
          </a:lstStyle>
          <a:p>
            <a:fld id="{083E9153-F3F4-0F4A-BDB0-9A5C37925C4C}" type="slidenum">
              <a:rPr lang="en-US" altLang="en-US"/>
              <a:pPr/>
              <a:t>‹#›</a:t>
            </a:fld>
            <a:endParaRPr lang="en-US" altLang="en-US"/>
          </a:p>
        </p:txBody>
      </p:sp>
    </p:spTree>
    <p:extLst>
      <p:ext uri="{BB962C8B-B14F-4D97-AF65-F5344CB8AC3E}">
        <p14:creationId xmlns:p14="http://schemas.microsoft.com/office/powerpoint/2010/main" val="24351743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GB"/>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a:extLst>
              <a:ext uri="{FF2B5EF4-FFF2-40B4-BE49-F238E27FC236}">
                <a16:creationId xmlns:a16="http://schemas.microsoft.com/office/drawing/2014/main" id="{717FDEF9-D9EE-9508-D0B9-52AA2500922B}"/>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44541EF6-26DC-1447-08CE-5529870CCDE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7964AB58-0BEA-899C-C69C-1FD1A2E36A7B}"/>
              </a:ext>
            </a:extLst>
          </p:cNvPr>
          <p:cNvSpPr>
            <a:spLocks noGrp="1" noChangeArrowheads="1"/>
          </p:cNvSpPr>
          <p:nvPr>
            <p:ph type="sldNum" sz="quarter" idx="12"/>
          </p:nvPr>
        </p:nvSpPr>
        <p:spPr>
          <a:ln/>
        </p:spPr>
        <p:txBody>
          <a:bodyPr/>
          <a:lstStyle>
            <a:lvl1pPr>
              <a:defRPr/>
            </a:lvl1pPr>
          </a:lstStyle>
          <a:p>
            <a:fld id="{44B46BA6-6E51-5C4A-A5EB-EE6FE8C10F1C}" type="slidenum">
              <a:rPr lang="en-US" altLang="en-US"/>
              <a:pPr/>
              <a:t>‹#›</a:t>
            </a:fld>
            <a:endParaRPr lang="en-US" altLang="en-US"/>
          </a:p>
        </p:txBody>
      </p:sp>
    </p:spTree>
    <p:extLst>
      <p:ext uri="{BB962C8B-B14F-4D97-AF65-F5344CB8AC3E}">
        <p14:creationId xmlns:p14="http://schemas.microsoft.com/office/powerpoint/2010/main" val="1791836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26233A4C-30E0-40E8-DF74-2B18F2268323}"/>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1EBC38CD-A801-1871-C9FD-F350FADDCC8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02BD369B-ACD9-C397-AF3F-8D1BC9E4B780}"/>
              </a:ext>
            </a:extLst>
          </p:cNvPr>
          <p:cNvSpPr>
            <a:spLocks noGrp="1" noChangeArrowheads="1"/>
          </p:cNvSpPr>
          <p:nvPr>
            <p:ph type="sldNum" sz="quarter" idx="12"/>
          </p:nvPr>
        </p:nvSpPr>
        <p:spPr>
          <a:ln/>
        </p:spPr>
        <p:txBody>
          <a:bodyPr/>
          <a:lstStyle>
            <a:lvl1pPr>
              <a:defRPr/>
            </a:lvl1pPr>
          </a:lstStyle>
          <a:p>
            <a:fld id="{E2A9D014-2AE3-2641-8852-14ACDE39F784}" type="slidenum">
              <a:rPr lang="en-US" altLang="en-US"/>
              <a:pPr/>
              <a:t>‹#›</a:t>
            </a:fld>
            <a:endParaRPr lang="en-US" altLang="en-US"/>
          </a:p>
        </p:txBody>
      </p:sp>
    </p:spTree>
    <p:extLst>
      <p:ext uri="{BB962C8B-B14F-4D97-AF65-F5344CB8AC3E}">
        <p14:creationId xmlns:p14="http://schemas.microsoft.com/office/powerpoint/2010/main" val="3711801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Rectangle 4">
            <a:extLst>
              <a:ext uri="{FF2B5EF4-FFF2-40B4-BE49-F238E27FC236}">
                <a16:creationId xmlns:a16="http://schemas.microsoft.com/office/drawing/2014/main" id="{D794537F-BF14-D3DC-CEE9-3B764B5B7539}"/>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C2846979-C733-5022-41F4-DC4ABE10226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934BAF81-E198-3161-CCDD-11182B1C600B}"/>
              </a:ext>
            </a:extLst>
          </p:cNvPr>
          <p:cNvSpPr>
            <a:spLocks noGrp="1" noChangeArrowheads="1"/>
          </p:cNvSpPr>
          <p:nvPr>
            <p:ph type="sldNum" sz="quarter" idx="12"/>
          </p:nvPr>
        </p:nvSpPr>
        <p:spPr>
          <a:ln/>
        </p:spPr>
        <p:txBody>
          <a:bodyPr/>
          <a:lstStyle>
            <a:lvl1pPr>
              <a:defRPr/>
            </a:lvl1pPr>
          </a:lstStyle>
          <a:p>
            <a:fld id="{A9C14E2A-4009-DD43-B9C9-8E2E4310CA44}" type="slidenum">
              <a:rPr lang="en-US" altLang="en-US"/>
              <a:pPr/>
              <a:t>‹#›</a:t>
            </a:fld>
            <a:endParaRPr lang="en-US" altLang="en-US"/>
          </a:p>
        </p:txBody>
      </p:sp>
    </p:spTree>
    <p:extLst>
      <p:ext uri="{BB962C8B-B14F-4D97-AF65-F5344CB8AC3E}">
        <p14:creationId xmlns:p14="http://schemas.microsoft.com/office/powerpoint/2010/main" val="393844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a:extLst>
              <a:ext uri="{FF2B5EF4-FFF2-40B4-BE49-F238E27FC236}">
                <a16:creationId xmlns:a16="http://schemas.microsoft.com/office/drawing/2014/main" id="{B3892ECD-608D-B9DF-BF7E-F948D9E94991}"/>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8964E5BD-91D8-2E8C-4A4B-3B334731EF6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06F10E05-DEE1-568C-DB29-4D102ED8DBE3}"/>
              </a:ext>
            </a:extLst>
          </p:cNvPr>
          <p:cNvSpPr>
            <a:spLocks noGrp="1" noChangeArrowheads="1"/>
          </p:cNvSpPr>
          <p:nvPr>
            <p:ph type="sldNum" sz="quarter" idx="12"/>
          </p:nvPr>
        </p:nvSpPr>
        <p:spPr>
          <a:ln/>
        </p:spPr>
        <p:txBody>
          <a:bodyPr/>
          <a:lstStyle>
            <a:lvl1pPr>
              <a:defRPr/>
            </a:lvl1pPr>
          </a:lstStyle>
          <a:p>
            <a:fld id="{82A0DDF8-36FA-9B44-A89A-BD33F0BAAD69}" type="slidenum">
              <a:rPr lang="en-US" altLang="en-US"/>
              <a:pPr/>
              <a:t>‹#›</a:t>
            </a:fld>
            <a:endParaRPr lang="en-US" altLang="en-US"/>
          </a:p>
        </p:txBody>
      </p:sp>
    </p:spTree>
    <p:extLst>
      <p:ext uri="{BB962C8B-B14F-4D97-AF65-F5344CB8AC3E}">
        <p14:creationId xmlns:p14="http://schemas.microsoft.com/office/powerpoint/2010/main" val="2821775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a:extLst>
              <a:ext uri="{FF2B5EF4-FFF2-40B4-BE49-F238E27FC236}">
                <a16:creationId xmlns:a16="http://schemas.microsoft.com/office/drawing/2014/main" id="{B41943CF-1814-0EAB-1AB4-CD38583FACDA}"/>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46263D49-0336-D6D5-1420-44046B67906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CB9442CA-C8E8-5558-0297-088E540D9ADF}"/>
              </a:ext>
            </a:extLst>
          </p:cNvPr>
          <p:cNvSpPr>
            <a:spLocks noGrp="1" noChangeArrowheads="1"/>
          </p:cNvSpPr>
          <p:nvPr>
            <p:ph type="sldNum" sz="quarter" idx="12"/>
          </p:nvPr>
        </p:nvSpPr>
        <p:spPr>
          <a:ln/>
        </p:spPr>
        <p:txBody>
          <a:bodyPr/>
          <a:lstStyle>
            <a:lvl1pPr>
              <a:defRPr/>
            </a:lvl1pPr>
          </a:lstStyle>
          <a:p>
            <a:fld id="{3F39AE97-3DD4-414E-9BAE-E21DFB9EAFEA}" type="slidenum">
              <a:rPr lang="en-US" altLang="en-US"/>
              <a:pPr/>
              <a:t>‹#›</a:t>
            </a:fld>
            <a:endParaRPr lang="en-US" altLang="en-US"/>
          </a:p>
        </p:txBody>
      </p:sp>
    </p:spTree>
    <p:extLst>
      <p:ext uri="{BB962C8B-B14F-4D97-AF65-F5344CB8AC3E}">
        <p14:creationId xmlns:p14="http://schemas.microsoft.com/office/powerpoint/2010/main" val="1660466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Rectangle 4">
            <a:extLst>
              <a:ext uri="{FF2B5EF4-FFF2-40B4-BE49-F238E27FC236}">
                <a16:creationId xmlns:a16="http://schemas.microsoft.com/office/drawing/2014/main" id="{14CFA2BD-208D-611D-9CA0-7CF3CAA86C36}"/>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3226207C-80BF-8CFD-5167-DA6E968EB2F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1A7E23AB-555E-7C56-A9FB-5F4216829E75}"/>
              </a:ext>
            </a:extLst>
          </p:cNvPr>
          <p:cNvSpPr>
            <a:spLocks noGrp="1" noChangeArrowheads="1"/>
          </p:cNvSpPr>
          <p:nvPr>
            <p:ph type="sldNum" sz="quarter" idx="12"/>
          </p:nvPr>
        </p:nvSpPr>
        <p:spPr>
          <a:ln/>
        </p:spPr>
        <p:txBody>
          <a:bodyPr/>
          <a:lstStyle>
            <a:lvl1pPr>
              <a:defRPr/>
            </a:lvl1pPr>
          </a:lstStyle>
          <a:p>
            <a:fld id="{F264A61E-A726-4D4C-8A45-1FA4266A2BE5}" type="slidenum">
              <a:rPr lang="en-US" altLang="en-US"/>
              <a:pPr/>
              <a:t>‹#›</a:t>
            </a:fld>
            <a:endParaRPr lang="en-US" altLang="en-US"/>
          </a:p>
        </p:txBody>
      </p:sp>
    </p:spTree>
    <p:extLst>
      <p:ext uri="{BB962C8B-B14F-4D97-AF65-F5344CB8AC3E}">
        <p14:creationId xmlns:p14="http://schemas.microsoft.com/office/powerpoint/2010/main" val="1340158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34336DE-38AF-F011-60F4-064CA7E4BC29}"/>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D84F5EA0-8DD4-2256-1885-89F8797BA57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0427B5EB-AF4C-E0F7-75C6-9DD673B34016}"/>
              </a:ext>
            </a:extLst>
          </p:cNvPr>
          <p:cNvSpPr>
            <a:spLocks noGrp="1" noChangeArrowheads="1"/>
          </p:cNvSpPr>
          <p:nvPr>
            <p:ph type="sldNum" sz="quarter" idx="12"/>
          </p:nvPr>
        </p:nvSpPr>
        <p:spPr>
          <a:ln/>
        </p:spPr>
        <p:txBody>
          <a:bodyPr/>
          <a:lstStyle>
            <a:lvl1pPr>
              <a:defRPr/>
            </a:lvl1pPr>
          </a:lstStyle>
          <a:p>
            <a:fld id="{5E5F01C7-BE5C-AD41-8850-FB8D6706A960}" type="slidenum">
              <a:rPr lang="en-US" altLang="en-US"/>
              <a:pPr/>
              <a:t>‹#›</a:t>
            </a:fld>
            <a:endParaRPr lang="en-US" altLang="en-US"/>
          </a:p>
        </p:txBody>
      </p:sp>
    </p:spTree>
    <p:extLst>
      <p:ext uri="{BB962C8B-B14F-4D97-AF65-F5344CB8AC3E}">
        <p14:creationId xmlns:p14="http://schemas.microsoft.com/office/powerpoint/2010/main" val="20376045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a:extLst>
              <a:ext uri="{FF2B5EF4-FFF2-40B4-BE49-F238E27FC236}">
                <a16:creationId xmlns:a16="http://schemas.microsoft.com/office/drawing/2014/main" id="{B1DE80E7-605D-1B42-7E38-8E7DBE552F5B}"/>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2A0E80AE-554E-7E68-D1A1-C5B7ECFE257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972259ED-D541-B3EB-A0C2-C7F388DCB456}"/>
              </a:ext>
            </a:extLst>
          </p:cNvPr>
          <p:cNvSpPr>
            <a:spLocks noGrp="1" noChangeArrowheads="1"/>
          </p:cNvSpPr>
          <p:nvPr>
            <p:ph type="sldNum" sz="quarter" idx="12"/>
          </p:nvPr>
        </p:nvSpPr>
        <p:spPr>
          <a:ln/>
        </p:spPr>
        <p:txBody>
          <a:bodyPr/>
          <a:lstStyle>
            <a:lvl1pPr>
              <a:defRPr/>
            </a:lvl1pPr>
          </a:lstStyle>
          <a:p>
            <a:fld id="{759895B5-6048-3F4F-9CF6-69142E65DF59}" type="slidenum">
              <a:rPr lang="en-US" altLang="en-US"/>
              <a:pPr/>
              <a:t>‹#›</a:t>
            </a:fld>
            <a:endParaRPr lang="en-US" altLang="en-US"/>
          </a:p>
        </p:txBody>
      </p:sp>
    </p:spTree>
    <p:extLst>
      <p:ext uri="{BB962C8B-B14F-4D97-AF65-F5344CB8AC3E}">
        <p14:creationId xmlns:p14="http://schemas.microsoft.com/office/powerpoint/2010/main" val="2830409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a:extLst>
              <a:ext uri="{FF2B5EF4-FFF2-40B4-BE49-F238E27FC236}">
                <a16:creationId xmlns:a16="http://schemas.microsoft.com/office/drawing/2014/main" id="{09F503AA-6033-8039-4FD4-77200642BDB1}"/>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0C537155-9EF2-77EE-8324-BB13CE14D37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2035D732-5A70-AE90-CB13-BDF0C0E0D7E7}"/>
              </a:ext>
            </a:extLst>
          </p:cNvPr>
          <p:cNvSpPr>
            <a:spLocks noGrp="1" noChangeArrowheads="1"/>
          </p:cNvSpPr>
          <p:nvPr>
            <p:ph type="sldNum" sz="quarter" idx="12"/>
          </p:nvPr>
        </p:nvSpPr>
        <p:spPr>
          <a:ln/>
        </p:spPr>
        <p:txBody>
          <a:bodyPr/>
          <a:lstStyle>
            <a:lvl1pPr>
              <a:defRPr/>
            </a:lvl1pPr>
          </a:lstStyle>
          <a:p>
            <a:fld id="{137936DE-22EF-414A-8C48-616305BFCE54}" type="slidenum">
              <a:rPr lang="en-US" altLang="en-US"/>
              <a:pPr/>
              <a:t>‹#›</a:t>
            </a:fld>
            <a:endParaRPr lang="en-US" altLang="en-US"/>
          </a:p>
        </p:txBody>
      </p:sp>
    </p:spTree>
    <p:extLst>
      <p:ext uri="{BB962C8B-B14F-4D97-AF65-F5344CB8AC3E}">
        <p14:creationId xmlns:p14="http://schemas.microsoft.com/office/powerpoint/2010/main" val="2194656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54ABE30-8739-00E3-3B93-D4232BE1480E}"/>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a:extLst>
              <a:ext uri="{FF2B5EF4-FFF2-40B4-BE49-F238E27FC236}">
                <a16:creationId xmlns:a16="http://schemas.microsoft.com/office/drawing/2014/main" id="{4CD6108E-EC9D-7F8A-900F-6FDC0FB5213E}"/>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a:extLst>
              <a:ext uri="{FF2B5EF4-FFF2-40B4-BE49-F238E27FC236}">
                <a16:creationId xmlns:a16="http://schemas.microsoft.com/office/drawing/2014/main" id="{4E424E8F-30CF-1DDE-E54A-4774B8CD7E27}"/>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latin typeface="Arial" charset="0"/>
                <a:ea typeface="ＭＳ Ｐゴシック" charset="0"/>
                <a:cs typeface="Arial" charset="0"/>
              </a:defRPr>
            </a:lvl1pPr>
          </a:lstStyle>
          <a:p>
            <a:pPr>
              <a:defRPr/>
            </a:pPr>
            <a:endParaRPr lang="en-US"/>
          </a:p>
        </p:txBody>
      </p:sp>
      <p:sp>
        <p:nvSpPr>
          <p:cNvPr id="1029" name="Rectangle 5">
            <a:extLst>
              <a:ext uri="{FF2B5EF4-FFF2-40B4-BE49-F238E27FC236}">
                <a16:creationId xmlns:a16="http://schemas.microsoft.com/office/drawing/2014/main" id="{38B2AA22-F44E-ED68-ACC6-A86DB6B25E6D}"/>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latin typeface="Arial" charset="0"/>
                <a:ea typeface="ＭＳ Ｐゴシック" charset="0"/>
                <a:cs typeface="Arial" charset="0"/>
              </a:defRPr>
            </a:lvl1pPr>
          </a:lstStyle>
          <a:p>
            <a:pPr>
              <a:defRPr/>
            </a:pPr>
            <a:endParaRPr lang="en-US"/>
          </a:p>
        </p:txBody>
      </p:sp>
      <p:sp>
        <p:nvSpPr>
          <p:cNvPr id="1030" name="Rectangle 6">
            <a:extLst>
              <a:ext uri="{FF2B5EF4-FFF2-40B4-BE49-F238E27FC236}">
                <a16:creationId xmlns:a16="http://schemas.microsoft.com/office/drawing/2014/main" id="{202F6063-98C2-BDFD-3942-74FB05261F8A}"/>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lvl1pPr>
          </a:lstStyle>
          <a:p>
            <a:fld id="{D4BDD74D-27BD-C847-92DD-7950DE6C16E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ea typeface="Arial" charset="0"/>
          <a:cs typeface="+mn-cs"/>
        </a:defRPr>
      </a:lvl6pPr>
      <a:lvl7pPr marL="2971800" indent="-228600" algn="l" rtl="0" fontAlgn="base">
        <a:spcBef>
          <a:spcPct val="20000"/>
        </a:spcBef>
        <a:spcAft>
          <a:spcPct val="0"/>
        </a:spcAft>
        <a:buChar char="»"/>
        <a:defRPr sz="2000">
          <a:solidFill>
            <a:schemeClr val="tx1"/>
          </a:solidFill>
          <a:latin typeface="+mn-lt"/>
          <a:ea typeface="Arial" charset="0"/>
          <a:cs typeface="+mn-cs"/>
        </a:defRPr>
      </a:lvl7pPr>
      <a:lvl8pPr marL="3429000" indent="-228600" algn="l" rtl="0" fontAlgn="base">
        <a:spcBef>
          <a:spcPct val="20000"/>
        </a:spcBef>
        <a:spcAft>
          <a:spcPct val="0"/>
        </a:spcAft>
        <a:buChar char="»"/>
        <a:defRPr sz="2000">
          <a:solidFill>
            <a:schemeClr val="tx1"/>
          </a:solidFill>
          <a:latin typeface="+mn-lt"/>
          <a:ea typeface="Arial" charset="0"/>
          <a:cs typeface="+mn-cs"/>
        </a:defRPr>
      </a:lvl8pPr>
      <a:lvl9pPr marL="3886200" indent="-228600" algn="l" rtl="0" fontAlgn="base">
        <a:spcBef>
          <a:spcPct val="20000"/>
        </a:spcBef>
        <a:spcAft>
          <a:spcPct val="0"/>
        </a:spcAft>
        <a:buChar char="»"/>
        <a:defRPr sz="20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445216F7-C90B-548A-AE68-7921B315A20A}"/>
              </a:ext>
            </a:extLst>
          </p:cNvPr>
          <p:cNvSpPr>
            <a:spLocks noGrp="1" noChangeArrowheads="1"/>
          </p:cNvSpPr>
          <p:nvPr>
            <p:ph type="ctrTitle"/>
          </p:nvPr>
        </p:nvSpPr>
        <p:spPr/>
        <p:txBody>
          <a:bodyPr/>
          <a:lstStyle/>
          <a:p>
            <a:pPr eaLnBrk="1" hangingPunct="1"/>
            <a:r>
              <a:rPr lang="en-US" altLang="en-US"/>
              <a:t>The </a:t>
            </a:r>
            <a:r>
              <a:rPr lang="ja-JP" altLang="en-US"/>
              <a:t>“</a:t>
            </a:r>
            <a:r>
              <a:rPr lang="en-US" altLang="ja-JP"/>
              <a:t>Dead Cities</a:t>
            </a:r>
            <a:r>
              <a:rPr lang="ja-JP" altLang="en-US"/>
              <a:t>”</a:t>
            </a:r>
            <a:endParaRPr lang="en-US" altLang="en-US"/>
          </a:p>
        </p:txBody>
      </p:sp>
      <p:sp>
        <p:nvSpPr>
          <p:cNvPr id="2051" name="Rectangle 3">
            <a:extLst>
              <a:ext uri="{FF2B5EF4-FFF2-40B4-BE49-F238E27FC236}">
                <a16:creationId xmlns:a16="http://schemas.microsoft.com/office/drawing/2014/main" id="{D214F377-8579-9700-4D58-627EEABB68E0}"/>
              </a:ext>
            </a:extLst>
          </p:cNvPr>
          <p:cNvSpPr>
            <a:spLocks noGrp="1" noChangeArrowheads="1"/>
          </p:cNvSpPr>
          <p:nvPr>
            <p:ph type="subTitle" idx="1"/>
          </p:nvPr>
        </p:nvSpPr>
        <p:spPr/>
        <p:txBody>
          <a:bodyPr/>
          <a:lstStyle/>
          <a:p>
            <a:pPr eaLnBrk="1" hangingPunct="1">
              <a:defRPr/>
            </a:pPr>
            <a:r>
              <a:rPr lang="en-US"/>
              <a:t>The villages of the limestone hills of northern Syria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1" descr="Antakya 1989 no 19.jpg">
            <a:extLst>
              <a:ext uri="{FF2B5EF4-FFF2-40B4-BE49-F238E27FC236}">
                <a16:creationId xmlns:a16="http://schemas.microsoft.com/office/drawing/2014/main" id="{1116142B-32BC-841A-A28C-D8D8F651988F}"/>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8600" y="304800"/>
            <a:ext cx="4191000" cy="622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78" name="Picture 2" descr="Antakya 1989 no 15.jpg">
            <a:extLst>
              <a:ext uri="{FF2B5EF4-FFF2-40B4-BE49-F238E27FC236}">
                <a16:creationId xmlns:a16="http://schemas.microsoft.com/office/drawing/2014/main" id="{4A53F9A4-9F3A-9411-85C7-CCE8C78B87D5}"/>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24400" y="304800"/>
            <a:ext cx="4297363"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descr="Antakya 1989 no 10.jpg">
            <a:extLst>
              <a:ext uri="{FF2B5EF4-FFF2-40B4-BE49-F238E27FC236}">
                <a16:creationId xmlns:a16="http://schemas.microsoft.com/office/drawing/2014/main" id="{EE5E3BDA-5F90-8D04-5A4E-C436AE8151A4}"/>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2400" y="228600"/>
            <a:ext cx="4249738"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2" name="Picture 2" descr="Antakya 1989 no 11.jpg">
            <a:extLst>
              <a:ext uri="{FF2B5EF4-FFF2-40B4-BE49-F238E27FC236}">
                <a16:creationId xmlns:a16="http://schemas.microsoft.com/office/drawing/2014/main" id="{1D47581D-BBE5-4793-5232-DF79182C25D9}"/>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25975" y="228600"/>
            <a:ext cx="4365625"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1803EACD-AB16-4D10-768E-0C662605468D}"/>
              </a:ext>
            </a:extLst>
          </p:cNvPr>
          <p:cNvSpPr>
            <a:spLocks noGrp="1" noChangeArrowheads="1"/>
          </p:cNvSpPr>
          <p:nvPr>
            <p:ph type="title"/>
          </p:nvPr>
        </p:nvSpPr>
        <p:spPr/>
        <p:txBody>
          <a:bodyPr/>
          <a:lstStyle/>
          <a:p>
            <a:pPr eaLnBrk="1" hangingPunct="1">
              <a:defRPr/>
            </a:pPr>
            <a:endParaRPr lang="en-US"/>
          </a:p>
        </p:txBody>
      </p:sp>
      <p:sp>
        <p:nvSpPr>
          <p:cNvPr id="13315" name="Rectangle 3">
            <a:extLst>
              <a:ext uri="{FF2B5EF4-FFF2-40B4-BE49-F238E27FC236}">
                <a16:creationId xmlns:a16="http://schemas.microsoft.com/office/drawing/2014/main" id="{354C51F4-6F6B-A0BE-6FEB-F25DA01EE246}"/>
              </a:ext>
            </a:extLst>
          </p:cNvPr>
          <p:cNvSpPr>
            <a:spLocks noGrp="1" noChangeArrowheads="1"/>
          </p:cNvSpPr>
          <p:nvPr>
            <p:ph type="body" idx="1"/>
          </p:nvPr>
        </p:nvSpPr>
        <p:spPr/>
        <p:txBody>
          <a:bodyPr/>
          <a:lstStyle/>
          <a:p>
            <a:pPr eaLnBrk="1" hangingPunct="1">
              <a:defRPr/>
            </a:pPr>
            <a:r>
              <a:rPr lang="en-US" sz="2800"/>
              <a:t>The region may have been underdeveloped in the Hellenistic period, although the evidence for settlement there is increasing</a:t>
            </a:r>
          </a:p>
          <a:p>
            <a:pPr eaLnBrk="1" hangingPunct="1">
              <a:defRPr/>
            </a:pPr>
            <a:r>
              <a:rPr lang="en-US" sz="2800"/>
              <a:t>In many cases old houses were demolished and new ones built, so that the remains of buildings before the fourth century do not survive</a:t>
            </a:r>
          </a:p>
          <a:p>
            <a:pPr eaLnBrk="1" hangingPunct="1">
              <a:defRPr/>
            </a:pPr>
            <a:r>
              <a:rPr lang="en-US" sz="2800"/>
              <a:t>However, tombs, temples and inscriptions suggest that the region was being developed during the second century 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a:extLst>
              <a:ext uri="{FF2B5EF4-FFF2-40B4-BE49-F238E27FC236}">
                <a16:creationId xmlns:a16="http://schemas.microsoft.com/office/drawing/2014/main" id="{29C6C409-F8C1-9EFE-F0B5-C1DD47795F41}"/>
              </a:ext>
            </a:extLst>
          </p:cNvPr>
          <p:cNvSpPr>
            <a:spLocks noGrp="1" noChangeArrowheads="1"/>
          </p:cNvSpPr>
          <p:nvPr>
            <p:ph type="title"/>
          </p:nvPr>
        </p:nvSpPr>
        <p:spPr/>
        <p:txBody>
          <a:bodyPr/>
          <a:lstStyle/>
          <a:p>
            <a:pPr eaLnBrk="1" hangingPunct="1">
              <a:defRPr/>
            </a:pPr>
            <a:r>
              <a:rPr lang="en-US" sz="4000"/>
              <a:t>A rare early house: a third century building at Bammuqa</a:t>
            </a:r>
          </a:p>
        </p:txBody>
      </p:sp>
      <p:pic>
        <p:nvPicPr>
          <p:cNvPr id="14345" name="Picture 9" descr="Dead cities, Feb 1997 Scan (2)">
            <a:extLst>
              <a:ext uri="{FF2B5EF4-FFF2-40B4-BE49-F238E27FC236}">
                <a16:creationId xmlns:a16="http://schemas.microsoft.com/office/drawing/2014/main" id="{662089CA-6116-EBED-4285-6AF710157BE9}"/>
              </a:ext>
            </a:extLst>
          </p:cNvPr>
          <p:cNvPicPr>
            <a:picLocks noGrp="1" noChangeAspect="1" noChangeArrowheads="1"/>
          </p:cNvPicPr>
          <p:nvPr>
            <p:ph sz="half" idx="2"/>
          </p:nvPr>
        </p:nvPicPr>
        <p:blipFill>
          <a:blip r:embed="rId2" cstate="screen">
            <a:extLst>
              <a:ext uri="{28A0092B-C50C-407E-A947-70E740481C1C}">
                <a14:useLocalDpi xmlns:a14="http://schemas.microsoft.com/office/drawing/2010/main"/>
              </a:ext>
            </a:extLst>
          </a:blip>
          <a:srcRect/>
          <a:stretch>
            <a:fillRect/>
          </a:stretch>
        </p:blipFill>
        <p:spPr>
          <a:xfrm>
            <a:off x="4648200" y="2667000"/>
            <a:ext cx="3757613" cy="24431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14347" name="Picture 11" descr="Dead cities, Feb 1997 Scan (5)">
            <a:extLst>
              <a:ext uri="{FF2B5EF4-FFF2-40B4-BE49-F238E27FC236}">
                <a16:creationId xmlns:a16="http://schemas.microsoft.com/office/drawing/2014/main" id="{DEBCF994-522A-E0F5-4109-F5700CB32B29}"/>
              </a:ext>
            </a:extLst>
          </p:cNvPr>
          <p:cNvPicPr>
            <a:picLocks noGrp="1" noChangeAspect="1" noChangeArrowheads="1"/>
          </p:cNvPicPr>
          <p:nvPr>
            <p:ph sz="half" idx="1"/>
          </p:nvPr>
        </p:nvPicPr>
        <p:blipFill>
          <a:blip r:embed="rId3" cstate="screen">
            <a:extLst>
              <a:ext uri="{28A0092B-C50C-407E-A947-70E740481C1C}">
                <a14:useLocalDpi xmlns:a14="http://schemas.microsoft.com/office/drawing/2010/main"/>
              </a:ext>
            </a:extLst>
          </a:blip>
          <a:srcRect/>
          <a:stretch>
            <a:fillRect/>
          </a:stretch>
        </p:blipFill>
        <p:spPr>
          <a:xfrm>
            <a:off x="1295400" y="2286000"/>
            <a:ext cx="2468563" cy="3752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a:extLst>
              <a:ext uri="{FF2B5EF4-FFF2-40B4-BE49-F238E27FC236}">
                <a16:creationId xmlns:a16="http://schemas.microsoft.com/office/drawing/2014/main" id="{EEC1B8D8-8BAE-5C66-28CC-A5553A0BEC40}"/>
              </a:ext>
            </a:extLst>
          </p:cNvPr>
          <p:cNvSpPr>
            <a:spLocks noGrp="1" noChangeArrowheads="1"/>
          </p:cNvSpPr>
          <p:nvPr>
            <p:ph type="title"/>
          </p:nvPr>
        </p:nvSpPr>
        <p:spPr/>
        <p:txBody>
          <a:bodyPr/>
          <a:lstStyle/>
          <a:p>
            <a:pPr eaLnBrk="1" hangingPunct="1">
              <a:defRPr/>
            </a:pPr>
            <a:r>
              <a:rPr lang="en-US"/>
              <a:t>Temple at Burj Baqhira</a:t>
            </a:r>
          </a:p>
        </p:txBody>
      </p:sp>
      <p:pic>
        <p:nvPicPr>
          <p:cNvPr id="16390" name="Picture 6" descr="Dead cities- Photo (3)">
            <a:extLst>
              <a:ext uri="{FF2B5EF4-FFF2-40B4-BE49-F238E27FC236}">
                <a16:creationId xmlns:a16="http://schemas.microsoft.com/office/drawing/2014/main" id="{D88B9232-3FE1-40B1-CA1D-B265226F6B91}"/>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847850" y="2033588"/>
            <a:ext cx="5448300" cy="3657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5746CF73-C234-2353-3183-F91DF191A8D8}"/>
              </a:ext>
            </a:extLst>
          </p:cNvPr>
          <p:cNvSpPr>
            <a:spLocks noGrp="1" noChangeArrowheads="1"/>
          </p:cNvSpPr>
          <p:nvPr>
            <p:ph type="title"/>
          </p:nvPr>
        </p:nvSpPr>
        <p:spPr/>
        <p:txBody>
          <a:bodyPr/>
          <a:lstStyle/>
          <a:p>
            <a:pPr eaLnBrk="1" hangingPunct="1">
              <a:defRPr/>
            </a:pPr>
            <a:endParaRPr lang="en-US"/>
          </a:p>
        </p:txBody>
      </p:sp>
      <p:sp>
        <p:nvSpPr>
          <p:cNvPr id="18435" name="Rectangle 3">
            <a:extLst>
              <a:ext uri="{FF2B5EF4-FFF2-40B4-BE49-F238E27FC236}">
                <a16:creationId xmlns:a16="http://schemas.microsoft.com/office/drawing/2014/main" id="{0AE108FC-15F3-6E11-594C-4FB0543DBA93}"/>
              </a:ext>
            </a:extLst>
          </p:cNvPr>
          <p:cNvSpPr>
            <a:spLocks noGrp="1" noChangeArrowheads="1"/>
          </p:cNvSpPr>
          <p:nvPr>
            <p:ph type="body" idx="1"/>
          </p:nvPr>
        </p:nvSpPr>
        <p:spPr/>
        <p:txBody>
          <a:bodyPr/>
          <a:lstStyle/>
          <a:p>
            <a:pPr eaLnBrk="1" hangingPunct="1">
              <a:lnSpc>
                <a:spcPct val="90000"/>
              </a:lnSpc>
              <a:defRPr/>
            </a:pPr>
            <a:r>
              <a:rPr lang="en-US" sz="2800"/>
              <a:t>From about AD 330 onwards the population increased considerably, and building activity reached a peak in about 450-480. Many of the houses have inscriptions giving the date of their construction</a:t>
            </a:r>
          </a:p>
          <a:p>
            <a:pPr eaLnBrk="1" hangingPunct="1">
              <a:lnSpc>
                <a:spcPct val="90000"/>
              </a:lnSpc>
              <a:defRPr/>
            </a:pPr>
            <a:r>
              <a:rPr lang="en-US" sz="2800"/>
              <a:t>A number of very fine houses were constructed in the first half of the sixth century</a:t>
            </a:r>
          </a:p>
          <a:p>
            <a:pPr eaLnBrk="1" hangingPunct="1">
              <a:lnSpc>
                <a:spcPct val="90000"/>
              </a:lnSpc>
              <a:defRPr/>
            </a:pPr>
            <a:r>
              <a:rPr lang="en-US" sz="2800"/>
              <a:t>There is evidence of stagnation and decline in the period after 550, but the villages continued to be inhabited well after the Muslim conquest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34432AC9-C083-AFA1-D7A0-198FBA6D67A3}"/>
              </a:ext>
            </a:extLst>
          </p:cNvPr>
          <p:cNvSpPr>
            <a:spLocks noGrp="1" noChangeArrowheads="1"/>
          </p:cNvSpPr>
          <p:nvPr>
            <p:ph type="title"/>
          </p:nvPr>
        </p:nvSpPr>
        <p:spPr/>
        <p:txBody>
          <a:bodyPr/>
          <a:lstStyle/>
          <a:p>
            <a:pPr eaLnBrk="1" hangingPunct="1">
              <a:defRPr/>
            </a:pPr>
            <a:r>
              <a:rPr lang="en-US"/>
              <a:t>Who were the inhabitants?</a:t>
            </a:r>
          </a:p>
        </p:txBody>
      </p:sp>
      <p:sp>
        <p:nvSpPr>
          <p:cNvPr id="21507" name="Rectangle 3">
            <a:extLst>
              <a:ext uri="{FF2B5EF4-FFF2-40B4-BE49-F238E27FC236}">
                <a16:creationId xmlns:a16="http://schemas.microsoft.com/office/drawing/2014/main" id="{8E1BC4C6-6617-C85D-8725-A746B31B7AC8}"/>
              </a:ext>
            </a:extLst>
          </p:cNvPr>
          <p:cNvSpPr>
            <a:spLocks noGrp="1" noChangeArrowheads="1"/>
          </p:cNvSpPr>
          <p:nvPr>
            <p:ph type="body" idx="1"/>
          </p:nvPr>
        </p:nvSpPr>
        <p:spPr/>
        <p:txBody>
          <a:bodyPr/>
          <a:lstStyle/>
          <a:p>
            <a:pPr eaLnBrk="1" hangingPunct="1">
              <a:lnSpc>
                <a:spcPct val="80000"/>
              </a:lnSpc>
            </a:pPr>
            <a:r>
              <a:rPr lang="en-US" altLang="en-US" sz="2400"/>
              <a:t>Independent, land-owning farmers?</a:t>
            </a:r>
          </a:p>
          <a:p>
            <a:pPr eaLnBrk="1" hangingPunct="1">
              <a:lnSpc>
                <a:spcPct val="80000"/>
              </a:lnSpc>
            </a:pPr>
            <a:r>
              <a:rPr lang="en-US" altLang="en-US" sz="2400"/>
              <a:t>Tenants of a wealthy estate owner?</a:t>
            </a:r>
          </a:p>
          <a:p>
            <a:pPr eaLnBrk="1" hangingPunct="1">
              <a:lnSpc>
                <a:spcPct val="80000"/>
              </a:lnSpc>
            </a:pPr>
            <a:r>
              <a:rPr lang="en-US" altLang="en-US" sz="2400"/>
              <a:t>Originally they were thought to be villas of a wealthy bourgeoisie: Marquis de Voguë</a:t>
            </a:r>
          </a:p>
          <a:p>
            <a:pPr eaLnBrk="1" hangingPunct="1">
              <a:lnSpc>
                <a:spcPct val="80000"/>
              </a:lnSpc>
            </a:pPr>
            <a:r>
              <a:rPr lang="en-US" altLang="en-US" sz="2400"/>
              <a:t>Re-interpreted in the 1950s as a major economic zone: cities like Antioch invested in intensive olive cultivation, and the villages made olive oil in large quantities, not only for the cities, but for overseas export: Georges Tchalenko</a:t>
            </a:r>
          </a:p>
          <a:p>
            <a:pPr eaLnBrk="1" hangingPunct="1">
              <a:lnSpc>
                <a:spcPct val="80000"/>
              </a:lnSpc>
            </a:pPr>
            <a:r>
              <a:rPr lang="en-US" altLang="en-US" sz="2400"/>
              <a:t>Support for the thesis from excavations abroad. A major amphora type, Late Roman 1, was thought to be associated with the north Syrian olive oil industry, and Late Roman 1 amphoras were found in large quantities in southern France, Italy and north Africa.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a:extLst>
              <a:ext uri="{FF2B5EF4-FFF2-40B4-BE49-F238E27FC236}">
                <a16:creationId xmlns:a16="http://schemas.microsoft.com/office/drawing/2014/main" id="{A7090626-B310-FAEF-8061-CD9A05165AE6}"/>
              </a:ext>
            </a:extLst>
          </p:cNvPr>
          <p:cNvSpPr>
            <a:spLocks noGrp="1" noChangeArrowheads="1"/>
          </p:cNvSpPr>
          <p:nvPr>
            <p:ph type="title"/>
          </p:nvPr>
        </p:nvSpPr>
        <p:spPr/>
        <p:txBody>
          <a:bodyPr/>
          <a:lstStyle/>
          <a:p>
            <a:pPr eaLnBrk="1" hangingPunct="1">
              <a:defRPr/>
            </a:pPr>
            <a:endParaRPr lang="en-US"/>
          </a:p>
        </p:txBody>
      </p:sp>
      <p:sp>
        <p:nvSpPr>
          <p:cNvPr id="23555" name="Rectangle 3">
            <a:extLst>
              <a:ext uri="{FF2B5EF4-FFF2-40B4-BE49-F238E27FC236}">
                <a16:creationId xmlns:a16="http://schemas.microsoft.com/office/drawing/2014/main" id="{1BF8E290-DD17-4DCA-3646-EE318E784AAB}"/>
              </a:ext>
            </a:extLst>
          </p:cNvPr>
          <p:cNvSpPr>
            <a:spLocks noGrp="1" noChangeArrowheads="1"/>
          </p:cNvSpPr>
          <p:nvPr>
            <p:ph type="body" sz="half" idx="1"/>
          </p:nvPr>
        </p:nvSpPr>
        <p:spPr/>
        <p:txBody>
          <a:bodyPr/>
          <a:lstStyle/>
          <a:p>
            <a:pPr eaLnBrk="1" hangingPunct="1">
              <a:defRPr/>
            </a:pPr>
            <a:r>
              <a:rPr lang="en-US" sz="2800"/>
              <a:t>It was also suggested that the villages had a variety of buildings for special purposes: e.g. the andron (a market-hall?)</a:t>
            </a:r>
          </a:p>
        </p:txBody>
      </p:sp>
      <p:pic>
        <p:nvPicPr>
          <p:cNvPr id="23560" name="Picture 8" descr="Scan164">
            <a:extLst>
              <a:ext uri="{FF2B5EF4-FFF2-40B4-BE49-F238E27FC236}">
                <a16:creationId xmlns:a16="http://schemas.microsoft.com/office/drawing/2014/main" id="{B5A80FF7-AA92-0F39-E1A5-6A94222D6EB1}"/>
              </a:ext>
            </a:extLst>
          </p:cNvPr>
          <p:cNvPicPr>
            <a:picLocks noGrp="1" noChangeAspect="1" noChangeArrowheads="1"/>
          </p:cNvPicPr>
          <p:nvPr>
            <p:ph sz="half" idx="2"/>
          </p:nvPr>
        </p:nvPicPr>
        <p:blipFill>
          <a:blip r:embed="rId2" cstate="screen">
            <a:extLst>
              <a:ext uri="{28A0092B-C50C-407E-A947-70E740481C1C}">
                <a14:useLocalDpi xmlns:a14="http://schemas.microsoft.com/office/drawing/2010/main"/>
              </a:ext>
            </a:extLst>
          </a:blip>
          <a:srcRect/>
          <a:stretch>
            <a:fillRect/>
          </a:stretch>
        </p:blipFill>
        <p:spPr>
          <a:xfrm>
            <a:off x="4800600" y="2482893"/>
            <a:ext cx="3886200" cy="253995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0F358608-322C-696A-3E97-78A28E4A113D}"/>
              </a:ext>
            </a:extLst>
          </p:cNvPr>
          <p:cNvSpPr>
            <a:spLocks noGrp="1" noChangeArrowheads="1"/>
          </p:cNvSpPr>
          <p:nvPr>
            <p:ph type="title"/>
          </p:nvPr>
        </p:nvSpPr>
        <p:spPr/>
        <p:txBody>
          <a:bodyPr/>
          <a:lstStyle/>
          <a:p>
            <a:pPr eaLnBrk="1" hangingPunct="1">
              <a:defRPr/>
            </a:pPr>
            <a:endParaRPr lang="en-US"/>
          </a:p>
        </p:txBody>
      </p:sp>
      <p:sp>
        <p:nvSpPr>
          <p:cNvPr id="22531" name="Rectangle 3">
            <a:extLst>
              <a:ext uri="{FF2B5EF4-FFF2-40B4-BE49-F238E27FC236}">
                <a16:creationId xmlns:a16="http://schemas.microsoft.com/office/drawing/2014/main" id="{4EC5D381-4A4F-738F-C12A-BAB59569E856}"/>
              </a:ext>
            </a:extLst>
          </p:cNvPr>
          <p:cNvSpPr>
            <a:spLocks noGrp="1" noChangeArrowheads="1"/>
          </p:cNvSpPr>
          <p:nvPr>
            <p:ph type="body" idx="1"/>
          </p:nvPr>
        </p:nvSpPr>
        <p:spPr/>
        <p:txBody>
          <a:bodyPr/>
          <a:lstStyle/>
          <a:p>
            <a:pPr eaLnBrk="1" hangingPunct="1">
              <a:lnSpc>
                <a:spcPct val="80000"/>
              </a:lnSpc>
              <a:defRPr/>
            </a:pPr>
            <a:r>
              <a:rPr lang="en-US" sz="2400" dirty="0"/>
              <a:t>Recent studies have stressed agricultural diversity over olive monoculture: Georges Tate</a:t>
            </a:r>
          </a:p>
          <a:p>
            <a:pPr eaLnBrk="1" hangingPunct="1">
              <a:lnSpc>
                <a:spcPct val="80000"/>
              </a:lnSpc>
              <a:defRPr/>
            </a:pPr>
            <a:r>
              <a:rPr lang="en-US" sz="2400" dirty="0"/>
              <a:t>There are lots of communal olive presses, but also wine presses</a:t>
            </a:r>
          </a:p>
          <a:p>
            <a:pPr eaLnBrk="1" hangingPunct="1">
              <a:lnSpc>
                <a:spcPct val="80000"/>
              </a:lnSpc>
              <a:defRPr/>
            </a:pPr>
            <a:r>
              <a:rPr lang="en-US" sz="2400" dirty="0"/>
              <a:t>Many olive presses were perhaps not suitable for producing very fine quality olive oil, such as might have been required for export, suggesting that much oil might have been for local consumption</a:t>
            </a:r>
          </a:p>
          <a:p>
            <a:pPr eaLnBrk="1" hangingPunct="1">
              <a:lnSpc>
                <a:spcPct val="80000"/>
              </a:lnSpc>
              <a:defRPr/>
            </a:pPr>
            <a:r>
              <a:rPr lang="en-US" sz="2400" dirty="0"/>
              <a:t>Certain regions have many more oil presses than others; other regions have more stone troughs or mangers, suggesting livestock was important there; in the south rectangular and elongated strip fields may have been suitable for grain or fruit trees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6113DAD1-9277-B7C5-411A-7AAE6BCEAC01}"/>
              </a:ext>
            </a:extLst>
          </p:cNvPr>
          <p:cNvSpPr>
            <a:spLocks noGrp="1" noChangeArrowheads="1"/>
          </p:cNvSpPr>
          <p:nvPr>
            <p:ph type="title"/>
          </p:nvPr>
        </p:nvSpPr>
        <p:spPr/>
        <p:txBody>
          <a:bodyPr/>
          <a:lstStyle/>
          <a:p>
            <a:pPr eaLnBrk="1" hangingPunct="1">
              <a:defRPr/>
            </a:pPr>
            <a:r>
              <a:rPr lang="en-US"/>
              <a:t>The villages</a:t>
            </a:r>
          </a:p>
        </p:txBody>
      </p:sp>
      <p:sp>
        <p:nvSpPr>
          <p:cNvPr id="19459" name="Rectangle 3">
            <a:extLst>
              <a:ext uri="{FF2B5EF4-FFF2-40B4-BE49-F238E27FC236}">
                <a16:creationId xmlns:a16="http://schemas.microsoft.com/office/drawing/2014/main" id="{358F2634-0A06-44E0-8DD5-75BFE0489C1F}"/>
              </a:ext>
            </a:extLst>
          </p:cNvPr>
          <p:cNvSpPr>
            <a:spLocks noGrp="1" noChangeArrowheads="1"/>
          </p:cNvSpPr>
          <p:nvPr>
            <p:ph type="body" idx="1"/>
          </p:nvPr>
        </p:nvSpPr>
        <p:spPr/>
        <p:txBody>
          <a:bodyPr/>
          <a:lstStyle/>
          <a:p>
            <a:pPr eaLnBrk="1" hangingPunct="1">
              <a:lnSpc>
                <a:spcPct val="80000"/>
              </a:lnSpc>
              <a:defRPr/>
            </a:pPr>
            <a:r>
              <a:rPr lang="en-US" sz="2800"/>
              <a:t>Lack any formal planning</a:t>
            </a:r>
          </a:p>
          <a:p>
            <a:pPr eaLnBrk="1" hangingPunct="1">
              <a:lnSpc>
                <a:spcPct val="80000"/>
              </a:lnSpc>
              <a:defRPr/>
            </a:pPr>
            <a:r>
              <a:rPr lang="en-US" sz="2800"/>
              <a:t>The majority of buildings are houses</a:t>
            </a:r>
          </a:p>
          <a:p>
            <a:pPr eaLnBrk="1" hangingPunct="1">
              <a:lnSpc>
                <a:spcPct val="80000"/>
              </a:lnSpc>
              <a:defRPr/>
            </a:pPr>
            <a:r>
              <a:rPr lang="en-US" sz="2800"/>
              <a:t>The houses were simple buildings, with storage areas downstairs and living quarters upstairs</a:t>
            </a:r>
          </a:p>
          <a:p>
            <a:pPr eaLnBrk="1" hangingPunct="1">
              <a:lnSpc>
                <a:spcPct val="80000"/>
              </a:lnSpc>
              <a:defRPr/>
            </a:pPr>
            <a:r>
              <a:rPr lang="en-US" sz="2800"/>
              <a:t>The next most common type of building is the church</a:t>
            </a:r>
          </a:p>
          <a:p>
            <a:pPr eaLnBrk="1" hangingPunct="1">
              <a:lnSpc>
                <a:spcPct val="80000"/>
              </a:lnSpc>
              <a:defRPr/>
            </a:pPr>
            <a:r>
              <a:rPr lang="en-US" sz="2800"/>
              <a:t>There are also monasteries, which must have owned estates</a:t>
            </a:r>
          </a:p>
          <a:p>
            <a:pPr eaLnBrk="1" hangingPunct="1">
              <a:lnSpc>
                <a:spcPct val="80000"/>
              </a:lnSpc>
              <a:defRPr/>
            </a:pPr>
            <a:r>
              <a:rPr lang="en-US" sz="2800"/>
              <a:t>Another common structure is the tower. Sometimes attached to houses, sometimes free standing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5" descr="Dead cities map">
            <a:extLst>
              <a:ext uri="{FF2B5EF4-FFF2-40B4-BE49-F238E27FC236}">
                <a16:creationId xmlns:a16="http://schemas.microsoft.com/office/drawing/2014/main" id="{71184AC6-DDBA-8056-A40C-A9F5988F8D52}"/>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2586038" y="549275"/>
            <a:ext cx="3970337" cy="5851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31" name="Picture 7" descr="ns-behyo">
            <a:extLst>
              <a:ext uri="{FF2B5EF4-FFF2-40B4-BE49-F238E27FC236}">
                <a16:creationId xmlns:a16="http://schemas.microsoft.com/office/drawing/2014/main" id="{061559B6-15D1-2DEF-6009-3E6FCFD7AE15}"/>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2295525" y="274638"/>
            <a:ext cx="4551363" cy="5851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D130E55C-5004-6DB2-2AC1-8C0F2A7C33E3}"/>
              </a:ext>
            </a:extLst>
          </p:cNvPr>
          <p:cNvSpPr>
            <a:spLocks noGrp="1" noChangeArrowheads="1"/>
          </p:cNvSpPr>
          <p:nvPr>
            <p:ph type="title"/>
          </p:nvPr>
        </p:nvSpPr>
        <p:spPr/>
        <p:txBody>
          <a:bodyPr/>
          <a:lstStyle/>
          <a:p>
            <a:pPr eaLnBrk="1" hangingPunct="1">
              <a:defRPr/>
            </a:pPr>
            <a:r>
              <a:rPr lang="en-US"/>
              <a:t>Baude</a:t>
            </a:r>
          </a:p>
        </p:txBody>
      </p:sp>
      <p:pic>
        <p:nvPicPr>
          <p:cNvPr id="56325" name="Picture 5" descr="Scan172">
            <a:extLst>
              <a:ext uri="{FF2B5EF4-FFF2-40B4-BE49-F238E27FC236}">
                <a16:creationId xmlns:a16="http://schemas.microsoft.com/office/drawing/2014/main" id="{3D6302B5-A803-17BE-0C61-AFDB748BABD1}"/>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33400" y="1447800"/>
            <a:ext cx="8077200" cy="5251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5" name="Rectangle 7">
            <a:extLst>
              <a:ext uri="{FF2B5EF4-FFF2-40B4-BE49-F238E27FC236}">
                <a16:creationId xmlns:a16="http://schemas.microsoft.com/office/drawing/2014/main" id="{F25E532B-B24C-F768-C258-7DA99749DE7D}"/>
              </a:ext>
            </a:extLst>
          </p:cNvPr>
          <p:cNvSpPr>
            <a:spLocks noGrp="1" noChangeArrowheads="1"/>
          </p:cNvSpPr>
          <p:nvPr>
            <p:ph type="title"/>
          </p:nvPr>
        </p:nvSpPr>
        <p:spPr/>
        <p:txBody>
          <a:bodyPr/>
          <a:lstStyle/>
          <a:p>
            <a:pPr eaLnBrk="1" hangingPunct="1">
              <a:defRPr/>
            </a:pPr>
            <a:endParaRPr lang="en-US"/>
          </a:p>
        </p:txBody>
      </p:sp>
      <p:pic>
        <p:nvPicPr>
          <p:cNvPr id="58374" name="Picture 6" descr="Scan178">
            <a:extLst>
              <a:ext uri="{FF2B5EF4-FFF2-40B4-BE49-F238E27FC236}">
                <a16:creationId xmlns:a16="http://schemas.microsoft.com/office/drawing/2014/main" id="{0DD24319-DBE3-4CCF-EBF7-D30F2F5A17EF}"/>
              </a:ext>
            </a:extLst>
          </p:cNvPr>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rcRect/>
          <a:stretch>
            <a:fillRect/>
          </a:stretch>
        </p:blipFill>
        <p:spPr>
          <a:xfrm>
            <a:off x="762000" y="2286000"/>
            <a:ext cx="3765550" cy="24495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58377" name="Picture 9" descr="Scan179">
            <a:extLst>
              <a:ext uri="{FF2B5EF4-FFF2-40B4-BE49-F238E27FC236}">
                <a16:creationId xmlns:a16="http://schemas.microsoft.com/office/drawing/2014/main" id="{F90767DB-B440-11C9-9E6F-B0CFF92FDA89}"/>
              </a:ext>
            </a:extLst>
          </p:cNvPr>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a:xfrm>
            <a:off x="4876800" y="2286000"/>
            <a:ext cx="3765550" cy="24495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Rectangle 4">
            <a:extLst>
              <a:ext uri="{FF2B5EF4-FFF2-40B4-BE49-F238E27FC236}">
                <a16:creationId xmlns:a16="http://schemas.microsoft.com/office/drawing/2014/main" id="{AB166FFA-CB0A-AF73-8896-BA7E78339AA1}"/>
              </a:ext>
            </a:extLst>
          </p:cNvPr>
          <p:cNvSpPr>
            <a:spLocks noGrp="1" noChangeArrowheads="1"/>
          </p:cNvSpPr>
          <p:nvPr>
            <p:ph type="title"/>
          </p:nvPr>
        </p:nvSpPr>
        <p:spPr/>
        <p:txBody>
          <a:bodyPr/>
          <a:lstStyle/>
          <a:p>
            <a:pPr eaLnBrk="1" hangingPunct="1">
              <a:defRPr/>
            </a:pPr>
            <a:endParaRPr lang="en-US"/>
          </a:p>
        </p:txBody>
      </p:sp>
      <p:pic>
        <p:nvPicPr>
          <p:cNvPr id="63495" name="Picture 7" descr="Scan183">
            <a:extLst>
              <a:ext uri="{FF2B5EF4-FFF2-40B4-BE49-F238E27FC236}">
                <a16:creationId xmlns:a16="http://schemas.microsoft.com/office/drawing/2014/main" id="{DB3796DE-6E8D-0960-2077-7545F371919D}"/>
              </a:ext>
            </a:extLst>
          </p:cNvPr>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rcRect/>
          <a:stretch>
            <a:fillRect/>
          </a:stretch>
        </p:blipFill>
        <p:spPr>
          <a:xfrm>
            <a:off x="914400" y="2590800"/>
            <a:ext cx="3748088" cy="24431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63496" name="Picture 8" descr="Scan185">
            <a:extLst>
              <a:ext uri="{FF2B5EF4-FFF2-40B4-BE49-F238E27FC236}">
                <a16:creationId xmlns:a16="http://schemas.microsoft.com/office/drawing/2014/main" id="{E57DF1D2-037F-DF05-15EF-8AC5B1BE9519}"/>
              </a:ext>
            </a:extLst>
          </p:cNvPr>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a:xfrm>
            <a:off x="5638800" y="2133600"/>
            <a:ext cx="2413000" cy="37131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Rectangle 4">
            <a:extLst>
              <a:ext uri="{FF2B5EF4-FFF2-40B4-BE49-F238E27FC236}">
                <a16:creationId xmlns:a16="http://schemas.microsoft.com/office/drawing/2014/main" id="{809A9B3B-93A6-680B-8EDA-D756ED12AF37}"/>
              </a:ext>
            </a:extLst>
          </p:cNvPr>
          <p:cNvSpPr>
            <a:spLocks noGrp="1" noChangeArrowheads="1"/>
          </p:cNvSpPr>
          <p:nvPr>
            <p:ph type="title"/>
          </p:nvPr>
        </p:nvSpPr>
        <p:spPr/>
        <p:txBody>
          <a:bodyPr/>
          <a:lstStyle/>
          <a:p>
            <a:pPr eaLnBrk="1" hangingPunct="1">
              <a:defRPr/>
            </a:pPr>
            <a:endParaRPr lang="en-US"/>
          </a:p>
        </p:txBody>
      </p:sp>
      <p:pic>
        <p:nvPicPr>
          <p:cNvPr id="61446" name="Picture 6" descr="Scan186">
            <a:extLst>
              <a:ext uri="{FF2B5EF4-FFF2-40B4-BE49-F238E27FC236}">
                <a16:creationId xmlns:a16="http://schemas.microsoft.com/office/drawing/2014/main" id="{9B2E2B77-43D3-E714-DE92-C2070E696E15}"/>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524000" y="2057400"/>
            <a:ext cx="6243638" cy="4086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a:extLst>
              <a:ext uri="{FF2B5EF4-FFF2-40B4-BE49-F238E27FC236}">
                <a16:creationId xmlns:a16="http://schemas.microsoft.com/office/drawing/2014/main" id="{EF36892A-BE1E-8C0F-FCE1-93B9704BEE82}"/>
              </a:ext>
            </a:extLst>
          </p:cNvPr>
          <p:cNvSpPr>
            <a:spLocks noGrp="1" noChangeArrowheads="1"/>
          </p:cNvSpPr>
          <p:nvPr>
            <p:ph type="title"/>
          </p:nvPr>
        </p:nvSpPr>
        <p:spPr/>
        <p:txBody>
          <a:bodyPr/>
          <a:lstStyle/>
          <a:p>
            <a:pPr eaLnBrk="1" hangingPunct="1">
              <a:defRPr/>
            </a:pPr>
            <a:r>
              <a:rPr lang="en-US"/>
              <a:t>Serjilla</a:t>
            </a:r>
          </a:p>
        </p:txBody>
      </p:sp>
      <p:pic>
        <p:nvPicPr>
          <p:cNvPr id="28678" name="Picture 6" descr="Sirjilla 300802">
            <a:extLst>
              <a:ext uri="{FF2B5EF4-FFF2-40B4-BE49-F238E27FC236}">
                <a16:creationId xmlns:a16="http://schemas.microsoft.com/office/drawing/2014/main" id="{B37CE2D0-CA11-F923-61CB-2B9F43C2A25F}"/>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760663" y="1600200"/>
            <a:ext cx="3621087"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3" descr="1995-18 8.jpg">
            <a:extLst>
              <a:ext uri="{FF2B5EF4-FFF2-40B4-BE49-F238E27FC236}">
                <a16:creationId xmlns:a16="http://schemas.microsoft.com/office/drawing/2014/main" id="{DD2B4F48-2CAD-F3EC-A7F5-88E3E9108051}"/>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6200" y="468313"/>
            <a:ext cx="9047163" cy="578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4">
            <a:extLst>
              <a:ext uri="{FF2B5EF4-FFF2-40B4-BE49-F238E27FC236}">
                <a16:creationId xmlns:a16="http://schemas.microsoft.com/office/drawing/2014/main" id="{87ADC3EF-EA6A-A848-D851-7BA6CF0319A0}"/>
              </a:ext>
            </a:extLst>
          </p:cNvPr>
          <p:cNvSpPr>
            <a:spLocks noGrp="1" noChangeArrowheads="1"/>
          </p:cNvSpPr>
          <p:nvPr>
            <p:ph type="title"/>
          </p:nvPr>
        </p:nvSpPr>
        <p:spPr/>
        <p:txBody>
          <a:bodyPr/>
          <a:lstStyle/>
          <a:p>
            <a:pPr eaLnBrk="1" hangingPunct="1">
              <a:defRPr/>
            </a:pPr>
            <a:endParaRPr lang="en-US"/>
          </a:p>
        </p:txBody>
      </p:sp>
      <p:pic>
        <p:nvPicPr>
          <p:cNvPr id="30726" name="Picture 6" descr="Sirjilla 300816">
            <a:extLst>
              <a:ext uri="{FF2B5EF4-FFF2-40B4-BE49-F238E27FC236}">
                <a16:creationId xmlns:a16="http://schemas.microsoft.com/office/drawing/2014/main" id="{F9F21969-0E99-4319-5BAA-094F49B5706B}"/>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743075" y="1600200"/>
            <a:ext cx="565785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3" descr="Apamea - Eretria 2000 - 2001 no 26.jpg">
            <a:extLst>
              <a:ext uri="{FF2B5EF4-FFF2-40B4-BE49-F238E27FC236}">
                <a16:creationId xmlns:a16="http://schemas.microsoft.com/office/drawing/2014/main" id="{04AF1144-3E77-ADE3-FA92-B73B7BC7205E}"/>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263" y="457200"/>
            <a:ext cx="8999537" cy="574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Scan164">
            <a:extLst>
              <a:ext uri="{FF2B5EF4-FFF2-40B4-BE49-F238E27FC236}">
                <a16:creationId xmlns:a16="http://schemas.microsoft.com/office/drawing/2014/main" id="{646633ED-805B-8F01-4029-01A1FCBD704D}"/>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2400" y="533400"/>
            <a:ext cx="8861425" cy="5791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5">
            <a:extLst>
              <a:ext uri="{FF2B5EF4-FFF2-40B4-BE49-F238E27FC236}">
                <a16:creationId xmlns:a16="http://schemas.microsoft.com/office/drawing/2014/main" id="{2ADFB240-3210-527E-7952-97BA718BED9A}"/>
              </a:ext>
            </a:extLst>
          </p:cNvPr>
          <p:cNvSpPr>
            <a:spLocks noGrp="1" noChangeArrowheads="1"/>
          </p:cNvSpPr>
          <p:nvPr>
            <p:ph type="title"/>
          </p:nvPr>
        </p:nvSpPr>
        <p:spPr/>
        <p:txBody>
          <a:bodyPr/>
          <a:lstStyle/>
          <a:p>
            <a:pPr eaLnBrk="1" hangingPunct="1">
              <a:defRPr/>
            </a:pPr>
            <a:r>
              <a:rPr lang="en-US" sz="2800"/>
              <a:t>Broad stretches of limestone hills and fertile plains</a:t>
            </a:r>
          </a:p>
        </p:txBody>
      </p:sp>
      <p:pic>
        <p:nvPicPr>
          <p:cNvPr id="3079" name="Picture 7" descr="Dead cities, Feb 1997 Scan (3)">
            <a:extLst>
              <a:ext uri="{FF2B5EF4-FFF2-40B4-BE49-F238E27FC236}">
                <a16:creationId xmlns:a16="http://schemas.microsoft.com/office/drawing/2014/main" id="{78330FCE-DD7E-55C9-210F-F34B7507E1F7}"/>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524000" y="1828800"/>
            <a:ext cx="6280150" cy="40211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a:extLst>
              <a:ext uri="{FF2B5EF4-FFF2-40B4-BE49-F238E27FC236}">
                <a16:creationId xmlns:a16="http://schemas.microsoft.com/office/drawing/2014/main" id="{B6DC5DB0-778E-20B7-22A7-6D5E2A4B44C0}"/>
              </a:ext>
            </a:extLst>
          </p:cNvPr>
          <p:cNvSpPr>
            <a:spLocks noGrp="1" noChangeArrowheads="1"/>
          </p:cNvSpPr>
          <p:nvPr>
            <p:ph type="title"/>
          </p:nvPr>
        </p:nvSpPr>
        <p:spPr/>
        <p:txBody>
          <a:bodyPr/>
          <a:lstStyle/>
          <a:p>
            <a:pPr eaLnBrk="1" hangingPunct="1">
              <a:defRPr/>
            </a:pPr>
            <a:endParaRPr lang="en-US"/>
          </a:p>
        </p:txBody>
      </p:sp>
      <p:pic>
        <p:nvPicPr>
          <p:cNvPr id="32774" name="Picture 6" descr="Sirjilla 300817">
            <a:extLst>
              <a:ext uri="{FF2B5EF4-FFF2-40B4-BE49-F238E27FC236}">
                <a16:creationId xmlns:a16="http://schemas.microsoft.com/office/drawing/2014/main" id="{ABC8C98A-2213-FB4F-B783-4B7D4DE570DD}"/>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743075" y="1600200"/>
            <a:ext cx="565785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a:extLst>
              <a:ext uri="{FF2B5EF4-FFF2-40B4-BE49-F238E27FC236}">
                <a16:creationId xmlns:a16="http://schemas.microsoft.com/office/drawing/2014/main" id="{DA00744F-1BB9-0B62-5CE5-F1C101B1B547}"/>
              </a:ext>
            </a:extLst>
          </p:cNvPr>
          <p:cNvSpPr>
            <a:spLocks noGrp="1" noChangeArrowheads="1"/>
          </p:cNvSpPr>
          <p:nvPr>
            <p:ph type="title"/>
          </p:nvPr>
        </p:nvSpPr>
        <p:spPr/>
        <p:txBody>
          <a:bodyPr/>
          <a:lstStyle/>
          <a:p>
            <a:pPr eaLnBrk="1" hangingPunct="1">
              <a:defRPr/>
            </a:pPr>
            <a:endParaRPr lang="en-US"/>
          </a:p>
        </p:txBody>
      </p:sp>
      <p:pic>
        <p:nvPicPr>
          <p:cNvPr id="26632" name="Picture 8" descr="Sirjilla 300811">
            <a:extLst>
              <a:ext uri="{FF2B5EF4-FFF2-40B4-BE49-F238E27FC236}">
                <a16:creationId xmlns:a16="http://schemas.microsoft.com/office/drawing/2014/main" id="{875B8A27-C978-8169-28AF-0A5C0BC703D5}"/>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743075" y="1600200"/>
            <a:ext cx="565785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7EC68F23-11A9-54FA-F408-6994A703643D}"/>
              </a:ext>
            </a:extLst>
          </p:cNvPr>
          <p:cNvSpPr>
            <a:spLocks noGrp="1" noChangeArrowheads="1"/>
          </p:cNvSpPr>
          <p:nvPr>
            <p:ph type="title"/>
          </p:nvPr>
        </p:nvSpPr>
        <p:spPr/>
        <p:txBody>
          <a:bodyPr/>
          <a:lstStyle/>
          <a:p>
            <a:pPr eaLnBrk="1" hangingPunct="1">
              <a:defRPr/>
            </a:pPr>
            <a:r>
              <a:rPr lang="en-US"/>
              <a:t>El Bara</a:t>
            </a:r>
          </a:p>
        </p:txBody>
      </p:sp>
      <p:pic>
        <p:nvPicPr>
          <p:cNvPr id="34821" name="Picture 5" descr="Bara 300809">
            <a:extLst>
              <a:ext uri="{FF2B5EF4-FFF2-40B4-BE49-F238E27FC236}">
                <a16:creationId xmlns:a16="http://schemas.microsoft.com/office/drawing/2014/main" id="{C980A2BD-D4FD-58B8-B70B-3D5D549B49D9}"/>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743075" y="1600200"/>
            <a:ext cx="565785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1" name="Rectangle 7">
            <a:extLst>
              <a:ext uri="{FF2B5EF4-FFF2-40B4-BE49-F238E27FC236}">
                <a16:creationId xmlns:a16="http://schemas.microsoft.com/office/drawing/2014/main" id="{8FBDE0C0-91B8-C58B-F43D-F8A244CC2616}"/>
              </a:ext>
            </a:extLst>
          </p:cNvPr>
          <p:cNvSpPr>
            <a:spLocks noGrp="1" noChangeArrowheads="1"/>
          </p:cNvSpPr>
          <p:nvPr>
            <p:ph type="title"/>
          </p:nvPr>
        </p:nvSpPr>
        <p:spPr/>
        <p:txBody>
          <a:bodyPr/>
          <a:lstStyle/>
          <a:p>
            <a:pPr eaLnBrk="1" hangingPunct="1">
              <a:defRPr/>
            </a:pPr>
            <a:endParaRPr lang="en-US"/>
          </a:p>
        </p:txBody>
      </p:sp>
      <p:pic>
        <p:nvPicPr>
          <p:cNvPr id="36870" name="Picture 6" descr="Bara 300810">
            <a:extLst>
              <a:ext uri="{FF2B5EF4-FFF2-40B4-BE49-F238E27FC236}">
                <a16:creationId xmlns:a16="http://schemas.microsoft.com/office/drawing/2014/main" id="{093F7E23-4B01-5DB1-F693-A6E926766A57}"/>
              </a:ext>
            </a:extLst>
          </p:cNvPr>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rcRect/>
          <a:stretch>
            <a:fillRect/>
          </a:stretch>
        </p:blipFill>
        <p:spPr>
          <a:xfrm>
            <a:off x="665163" y="1600200"/>
            <a:ext cx="3621087"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36873" name="Picture 9" descr="Bara 300802">
            <a:extLst>
              <a:ext uri="{FF2B5EF4-FFF2-40B4-BE49-F238E27FC236}">
                <a16:creationId xmlns:a16="http://schemas.microsoft.com/office/drawing/2014/main" id="{F79E3686-98D2-69C2-6E37-457B83DD6427}"/>
              </a:ext>
            </a:extLst>
          </p:cNvPr>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a:xfrm>
            <a:off x="4856163" y="1600200"/>
            <a:ext cx="3621087"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4">
            <a:extLst>
              <a:ext uri="{FF2B5EF4-FFF2-40B4-BE49-F238E27FC236}">
                <a16:creationId xmlns:a16="http://schemas.microsoft.com/office/drawing/2014/main" id="{5F3C5BA5-1169-6775-B2A4-19D0B3AB1A83}"/>
              </a:ext>
            </a:extLst>
          </p:cNvPr>
          <p:cNvSpPr>
            <a:spLocks noGrp="1" noChangeArrowheads="1"/>
          </p:cNvSpPr>
          <p:nvPr>
            <p:ph type="title"/>
          </p:nvPr>
        </p:nvSpPr>
        <p:spPr/>
        <p:txBody>
          <a:bodyPr/>
          <a:lstStyle/>
          <a:p>
            <a:pPr eaLnBrk="1" hangingPunct="1">
              <a:defRPr/>
            </a:pPr>
            <a:r>
              <a:rPr lang="en-US"/>
              <a:t>Jeradeh</a:t>
            </a:r>
          </a:p>
        </p:txBody>
      </p:sp>
      <p:pic>
        <p:nvPicPr>
          <p:cNvPr id="39942" name="Picture 6" descr="Jeradeh 300804">
            <a:extLst>
              <a:ext uri="{FF2B5EF4-FFF2-40B4-BE49-F238E27FC236}">
                <a16:creationId xmlns:a16="http://schemas.microsoft.com/office/drawing/2014/main" id="{1E1D6C9B-AA85-D078-8CF8-2222E1A0B674}"/>
              </a:ext>
            </a:extLst>
          </p:cNvPr>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rcRect/>
          <a:stretch>
            <a:fillRect/>
          </a:stretch>
        </p:blipFill>
        <p:spPr>
          <a:xfrm>
            <a:off x="665163" y="1600200"/>
            <a:ext cx="3621087"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39944" name="Picture 8" descr="Jeradeh 300806">
            <a:extLst>
              <a:ext uri="{FF2B5EF4-FFF2-40B4-BE49-F238E27FC236}">
                <a16:creationId xmlns:a16="http://schemas.microsoft.com/office/drawing/2014/main" id="{8D6916E5-2F0C-41B3-15AF-02079FE4EA3F}"/>
              </a:ext>
            </a:extLst>
          </p:cNvPr>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a:xfrm>
            <a:off x="4648200" y="2247900"/>
            <a:ext cx="4038600" cy="32305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4">
            <a:extLst>
              <a:ext uri="{FF2B5EF4-FFF2-40B4-BE49-F238E27FC236}">
                <a16:creationId xmlns:a16="http://schemas.microsoft.com/office/drawing/2014/main" id="{2278504C-30D2-0684-BC01-4562442C6DD8}"/>
              </a:ext>
            </a:extLst>
          </p:cNvPr>
          <p:cNvSpPr>
            <a:spLocks noGrp="1" noChangeArrowheads="1"/>
          </p:cNvSpPr>
          <p:nvPr>
            <p:ph type="title"/>
          </p:nvPr>
        </p:nvSpPr>
        <p:spPr/>
        <p:txBody>
          <a:bodyPr/>
          <a:lstStyle/>
          <a:p>
            <a:pPr eaLnBrk="1" hangingPunct="1">
              <a:defRPr/>
            </a:pPr>
            <a:endParaRPr lang="en-US"/>
          </a:p>
        </p:txBody>
      </p:sp>
      <p:pic>
        <p:nvPicPr>
          <p:cNvPr id="43014" name="Picture 6" descr="Jeradeh 300807">
            <a:extLst>
              <a:ext uri="{FF2B5EF4-FFF2-40B4-BE49-F238E27FC236}">
                <a16:creationId xmlns:a16="http://schemas.microsoft.com/office/drawing/2014/main" id="{FEDAA685-95D3-C237-C03A-ADFFFC2562BF}"/>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743075" y="1600200"/>
            <a:ext cx="565785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Picture 3">
            <a:extLst>
              <a:ext uri="{FF2B5EF4-FFF2-40B4-BE49-F238E27FC236}">
                <a16:creationId xmlns:a16="http://schemas.microsoft.com/office/drawing/2014/main" id="{234A0DED-CDDE-1D95-6D62-6129BEBA9BB0}"/>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508000" y="381000"/>
            <a:ext cx="81280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4">
            <a:extLst>
              <a:ext uri="{FF2B5EF4-FFF2-40B4-BE49-F238E27FC236}">
                <a16:creationId xmlns:a16="http://schemas.microsoft.com/office/drawing/2014/main" id="{6B02327F-D628-BF3B-2679-2D7FFCF08F03}"/>
              </a:ext>
            </a:extLst>
          </p:cNvPr>
          <p:cNvSpPr>
            <a:spLocks noGrp="1" noChangeArrowheads="1"/>
          </p:cNvSpPr>
          <p:nvPr>
            <p:ph type="title"/>
          </p:nvPr>
        </p:nvSpPr>
        <p:spPr/>
        <p:txBody>
          <a:bodyPr/>
          <a:lstStyle/>
          <a:p>
            <a:pPr eaLnBrk="1" hangingPunct="1">
              <a:defRPr/>
            </a:pPr>
            <a:r>
              <a:rPr lang="en-US"/>
              <a:t>Ruweiha</a:t>
            </a:r>
          </a:p>
        </p:txBody>
      </p:sp>
      <p:pic>
        <p:nvPicPr>
          <p:cNvPr id="45062" name="Picture 6" descr="Ruweiha 300822">
            <a:extLst>
              <a:ext uri="{FF2B5EF4-FFF2-40B4-BE49-F238E27FC236}">
                <a16:creationId xmlns:a16="http://schemas.microsoft.com/office/drawing/2014/main" id="{C4881EC5-49E3-B576-498F-DC554577D98E}"/>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743075" y="1600200"/>
            <a:ext cx="565785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4">
            <a:extLst>
              <a:ext uri="{FF2B5EF4-FFF2-40B4-BE49-F238E27FC236}">
                <a16:creationId xmlns:a16="http://schemas.microsoft.com/office/drawing/2014/main" id="{B99F2B45-CF5B-54B1-4127-698795FB626F}"/>
              </a:ext>
            </a:extLst>
          </p:cNvPr>
          <p:cNvSpPr>
            <a:spLocks noGrp="1" noChangeArrowheads="1"/>
          </p:cNvSpPr>
          <p:nvPr>
            <p:ph type="title"/>
          </p:nvPr>
        </p:nvSpPr>
        <p:spPr/>
        <p:txBody>
          <a:bodyPr/>
          <a:lstStyle/>
          <a:p>
            <a:pPr eaLnBrk="1" hangingPunct="1">
              <a:defRPr/>
            </a:pPr>
            <a:endParaRPr lang="en-US"/>
          </a:p>
        </p:txBody>
      </p:sp>
      <p:pic>
        <p:nvPicPr>
          <p:cNvPr id="47111" name="Picture 7" descr="Ruweiha 300812">
            <a:extLst>
              <a:ext uri="{FF2B5EF4-FFF2-40B4-BE49-F238E27FC236}">
                <a16:creationId xmlns:a16="http://schemas.microsoft.com/office/drawing/2014/main" id="{211DA4BD-3A8F-5E09-FC34-39D605CCA392}"/>
              </a:ext>
            </a:extLst>
          </p:cNvPr>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rcRect/>
          <a:stretch>
            <a:fillRect/>
          </a:stretch>
        </p:blipFill>
        <p:spPr>
          <a:xfrm>
            <a:off x="665163" y="1600200"/>
            <a:ext cx="3621087"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47112" name="Picture 8" descr="Ruweiha 300804">
            <a:extLst>
              <a:ext uri="{FF2B5EF4-FFF2-40B4-BE49-F238E27FC236}">
                <a16:creationId xmlns:a16="http://schemas.microsoft.com/office/drawing/2014/main" id="{3883F05A-3AB0-50D6-1DF2-29D846CCBCC5}"/>
              </a:ext>
            </a:extLst>
          </p:cNvPr>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a:xfrm>
            <a:off x="4856163" y="1600200"/>
            <a:ext cx="3621087"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4">
            <a:extLst>
              <a:ext uri="{FF2B5EF4-FFF2-40B4-BE49-F238E27FC236}">
                <a16:creationId xmlns:a16="http://schemas.microsoft.com/office/drawing/2014/main" id="{BF96B8BE-3C22-8008-BBAA-FD882266F145}"/>
              </a:ext>
            </a:extLst>
          </p:cNvPr>
          <p:cNvSpPr>
            <a:spLocks noGrp="1" noChangeArrowheads="1"/>
          </p:cNvSpPr>
          <p:nvPr>
            <p:ph type="title"/>
          </p:nvPr>
        </p:nvSpPr>
        <p:spPr/>
        <p:txBody>
          <a:bodyPr/>
          <a:lstStyle/>
          <a:p>
            <a:pPr eaLnBrk="1" hangingPunct="1">
              <a:defRPr/>
            </a:pPr>
            <a:endParaRPr lang="en-US"/>
          </a:p>
        </p:txBody>
      </p:sp>
      <p:pic>
        <p:nvPicPr>
          <p:cNvPr id="49158" name="Picture 6" descr="Ruweiha 300820">
            <a:extLst>
              <a:ext uri="{FF2B5EF4-FFF2-40B4-BE49-F238E27FC236}">
                <a16:creationId xmlns:a16="http://schemas.microsoft.com/office/drawing/2014/main" id="{99395596-89E7-5473-F486-77BA71F5CDC7}"/>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743075" y="1600200"/>
            <a:ext cx="565785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6B6791CA-84E3-2D63-619D-AE137CD00802}"/>
              </a:ext>
            </a:extLst>
          </p:cNvPr>
          <p:cNvSpPr>
            <a:spLocks noGrp="1" noChangeArrowheads="1"/>
          </p:cNvSpPr>
          <p:nvPr>
            <p:ph type="title"/>
          </p:nvPr>
        </p:nvSpPr>
        <p:spPr/>
        <p:txBody>
          <a:bodyPr/>
          <a:lstStyle/>
          <a:p>
            <a:pPr eaLnBrk="1" hangingPunct="1">
              <a:defRPr/>
            </a:pPr>
            <a:r>
              <a:rPr lang="en-US" sz="2800"/>
              <a:t>More than 700 settlements, ranging from large villages to small collections of houses. They are not cities</a:t>
            </a:r>
          </a:p>
        </p:txBody>
      </p:sp>
      <p:pic>
        <p:nvPicPr>
          <p:cNvPr id="5125" name="Picture 5" descr="Scan176">
            <a:extLst>
              <a:ext uri="{FF2B5EF4-FFF2-40B4-BE49-F238E27FC236}">
                <a16:creationId xmlns:a16="http://schemas.microsoft.com/office/drawing/2014/main" id="{78D890E8-064F-5CFD-88DD-9890B09BA8CB}"/>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447800" y="1828800"/>
            <a:ext cx="6270625" cy="4076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3A460242-EB5C-2E27-254A-9524A87ACCB9}"/>
              </a:ext>
            </a:extLst>
          </p:cNvPr>
          <p:cNvSpPr>
            <a:spLocks noGrp="1" noChangeArrowheads="1"/>
          </p:cNvSpPr>
          <p:nvPr>
            <p:ph type="title"/>
          </p:nvPr>
        </p:nvSpPr>
        <p:spPr/>
        <p:txBody>
          <a:bodyPr/>
          <a:lstStyle/>
          <a:p>
            <a:pPr eaLnBrk="1" hangingPunct="1">
              <a:defRPr/>
            </a:pPr>
            <a:endParaRPr lang="en-US"/>
          </a:p>
        </p:txBody>
      </p:sp>
      <p:sp>
        <p:nvSpPr>
          <p:cNvPr id="65539" name="Rectangle 3">
            <a:extLst>
              <a:ext uri="{FF2B5EF4-FFF2-40B4-BE49-F238E27FC236}">
                <a16:creationId xmlns:a16="http://schemas.microsoft.com/office/drawing/2014/main" id="{F9C7D8EB-C9B0-870F-F99F-991EDDF6BD57}"/>
              </a:ext>
            </a:extLst>
          </p:cNvPr>
          <p:cNvSpPr>
            <a:spLocks noGrp="1" noChangeArrowheads="1"/>
          </p:cNvSpPr>
          <p:nvPr>
            <p:ph type="body" idx="1"/>
          </p:nvPr>
        </p:nvSpPr>
        <p:spPr/>
        <p:txBody>
          <a:bodyPr/>
          <a:lstStyle/>
          <a:p>
            <a:pPr eaLnBrk="1" hangingPunct="1">
              <a:defRPr/>
            </a:pPr>
            <a:r>
              <a:rPr lang="en-US"/>
              <a:t>The rise and decline of the villages seems to follow the growth and decline of the great cities of Antioch, Apamea etc.</a:t>
            </a:r>
          </a:p>
          <a:p>
            <a:pPr eaLnBrk="1" hangingPunct="1">
              <a:defRPr/>
            </a:pPr>
            <a:r>
              <a:rPr lang="en-US"/>
              <a:t>Likely that there was an intimate link between the cities and the villages</a:t>
            </a:r>
          </a:p>
          <a:p>
            <a:pPr eaLnBrk="1" hangingPunct="1">
              <a:defRPr/>
            </a:pPr>
            <a:r>
              <a:rPr lang="en-US"/>
              <a:t>Recent evidence from the plains suggests a strong relation between villages there and the success of the cities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Rectangle 4">
            <a:extLst>
              <a:ext uri="{FF2B5EF4-FFF2-40B4-BE49-F238E27FC236}">
                <a16:creationId xmlns:a16="http://schemas.microsoft.com/office/drawing/2014/main" id="{D9513563-CB55-7C82-5B0C-C3A177FEB64F}"/>
              </a:ext>
            </a:extLst>
          </p:cNvPr>
          <p:cNvSpPr>
            <a:spLocks noGrp="1" noChangeArrowheads="1"/>
          </p:cNvSpPr>
          <p:nvPr>
            <p:ph type="ctrTitle"/>
          </p:nvPr>
        </p:nvSpPr>
        <p:spPr/>
        <p:txBody>
          <a:bodyPr/>
          <a:lstStyle/>
          <a:p>
            <a:pPr eaLnBrk="1" hangingPunct="1">
              <a:defRPr/>
            </a:pPr>
            <a:r>
              <a:rPr lang="en-US"/>
              <a:t>Chalcidice and the Eastern Steppe</a:t>
            </a:r>
          </a:p>
        </p:txBody>
      </p:sp>
      <p:sp>
        <p:nvSpPr>
          <p:cNvPr id="67589" name="Rectangle 5">
            <a:extLst>
              <a:ext uri="{FF2B5EF4-FFF2-40B4-BE49-F238E27FC236}">
                <a16:creationId xmlns:a16="http://schemas.microsoft.com/office/drawing/2014/main" id="{295AECC5-6CC3-E2DE-8B7C-DB23FF0C65F8}"/>
              </a:ext>
            </a:extLst>
          </p:cNvPr>
          <p:cNvSpPr>
            <a:spLocks noGrp="1" noChangeArrowheads="1"/>
          </p:cNvSpPr>
          <p:nvPr>
            <p:ph type="subTitle" idx="1"/>
          </p:nvPr>
        </p:nvSpPr>
        <p:spPr/>
        <p:txBody>
          <a:bodyPr/>
          <a:lstStyle/>
          <a:p>
            <a:pPr eaLnBrk="1" hangingPunct="1">
              <a:defRPr/>
            </a:pPr>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3" name="Picture 5" descr="Chalcidice landscape">
            <a:extLst>
              <a:ext uri="{FF2B5EF4-FFF2-40B4-BE49-F238E27FC236}">
                <a16:creationId xmlns:a16="http://schemas.microsoft.com/office/drawing/2014/main" id="{9A4E4A65-63D1-FACE-2AA9-FDB01DADBE5D}"/>
              </a:ext>
            </a:extLst>
          </p:cNvPr>
          <p:cNvPicPr>
            <a:picLocks noGrp="1" noChangeAspect="1" noChangeArrowheads="1"/>
          </p:cNvPicPr>
          <p:nvPr>
            <p:ph/>
          </p:nvPr>
        </p:nvPicPr>
        <p:blipFill>
          <a:blip r:embed="rId2">
            <a:extLst>
              <a:ext uri="{28A0092B-C50C-407E-A947-70E740481C1C}">
                <a14:useLocalDpi xmlns:a14="http://schemas.microsoft.com/office/drawing/2010/main"/>
              </a:ext>
            </a:extLst>
          </a:blip>
          <a:srcRect/>
          <a:stretch>
            <a:fillRect/>
          </a:stretch>
        </p:blipFill>
        <p:spPr>
          <a:xfrm>
            <a:off x="1524000" y="919163"/>
            <a:ext cx="6096000" cy="4562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7" name="Picture 5" descr="Chalcidice map">
            <a:extLst>
              <a:ext uri="{FF2B5EF4-FFF2-40B4-BE49-F238E27FC236}">
                <a16:creationId xmlns:a16="http://schemas.microsoft.com/office/drawing/2014/main" id="{C19E4CCF-EEFE-AB60-9840-5550D917CE47}"/>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2133600" y="76200"/>
            <a:ext cx="4948238" cy="6705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a:extLst>
              <a:ext uri="{FF2B5EF4-FFF2-40B4-BE49-F238E27FC236}">
                <a16:creationId xmlns:a16="http://schemas.microsoft.com/office/drawing/2014/main" id="{4BB48832-86BD-42D3-2DE6-E76CC57FC6E5}"/>
              </a:ext>
            </a:extLst>
          </p:cNvPr>
          <p:cNvSpPr>
            <a:spLocks noGrp="1" noChangeArrowheads="1"/>
          </p:cNvSpPr>
          <p:nvPr>
            <p:ph type="title"/>
          </p:nvPr>
        </p:nvSpPr>
        <p:spPr/>
        <p:txBody>
          <a:bodyPr/>
          <a:lstStyle/>
          <a:p>
            <a:pPr eaLnBrk="1" hangingPunct="1">
              <a:defRPr/>
            </a:pPr>
            <a:endParaRPr lang="en-US"/>
          </a:p>
        </p:txBody>
      </p:sp>
      <p:sp>
        <p:nvSpPr>
          <p:cNvPr id="71683" name="Rectangle 3">
            <a:extLst>
              <a:ext uri="{FF2B5EF4-FFF2-40B4-BE49-F238E27FC236}">
                <a16:creationId xmlns:a16="http://schemas.microsoft.com/office/drawing/2014/main" id="{C632A6E7-DB67-7EAF-2E72-E82867572F0B}"/>
              </a:ext>
            </a:extLst>
          </p:cNvPr>
          <p:cNvSpPr>
            <a:spLocks noGrp="1" noChangeArrowheads="1"/>
          </p:cNvSpPr>
          <p:nvPr>
            <p:ph type="body" idx="1"/>
          </p:nvPr>
        </p:nvSpPr>
        <p:spPr/>
        <p:txBody>
          <a:bodyPr/>
          <a:lstStyle/>
          <a:p>
            <a:pPr eaLnBrk="1" hangingPunct="1"/>
            <a:r>
              <a:rPr lang="en-US" altLang="en-US"/>
              <a:t>The western part of this region is suitable for vines, olives and cereal crops</a:t>
            </a:r>
          </a:p>
          <a:p>
            <a:pPr eaLnBrk="1" hangingPunct="1"/>
            <a:r>
              <a:rPr lang="en-US" altLang="en-US"/>
              <a:t>The east is very dry</a:t>
            </a:r>
          </a:p>
          <a:p>
            <a:pPr eaLnBrk="1" hangingPunct="1"/>
            <a:r>
              <a:rPr lang="en-US" altLang="en-US"/>
              <a:t>Early studies suggested that this was a military zone, a network of forts and roads and civilian settlement – the </a:t>
            </a:r>
            <a:r>
              <a:rPr lang="en-US" altLang="en-US" i="1"/>
              <a:t>limes</a:t>
            </a:r>
            <a:r>
              <a:rPr lang="en-US" altLang="en-US"/>
              <a:t>: ‘Les </a:t>
            </a:r>
            <a:r>
              <a:rPr lang="en-US" altLang="en-US" i="1"/>
              <a:t>limes</a:t>
            </a:r>
            <a:r>
              <a:rPr lang="en-US" altLang="en-US"/>
              <a:t> de Chalcis’ (René Mouterde &amp; Antoine Poidebard, 1945)</a:t>
            </a:r>
          </a:p>
          <a:p>
            <a:pPr eaLnBrk="1" hangingPunct="1"/>
            <a:r>
              <a:rPr lang="en-US" altLang="en-US"/>
              <a:t>Recent research has shown that the </a:t>
            </a:r>
            <a:r>
              <a:rPr lang="ja-JP" altLang="en-US"/>
              <a:t>‘</a:t>
            </a:r>
            <a:r>
              <a:rPr lang="en-US" altLang="ja-JP"/>
              <a:t>forts</a:t>
            </a:r>
            <a:r>
              <a:rPr lang="ja-JP" altLang="en-US"/>
              <a:t>’</a:t>
            </a:r>
            <a:r>
              <a:rPr lang="en-US" altLang="ja-JP"/>
              <a:t> are mostly farms</a:t>
            </a:r>
            <a:endParaRPr lang="en-US" alt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87871-51C0-AD9B-C76C-4E24E00017BE}"/>
              </a:ext>
            </a:extLst>
          </p:cNvPr>
          <p:cNvSpPr>
            <a:spLocks noGrp="1"/>
          </p:cNvSpPr>
          <p:nvPr>
            <p:ph type="title"/>
          </p:nvPr>
        </p:nvSpPr>
        <p:spPr/>
        <p:txBody>
          <a:bodyPr/>
          <a:lstStyle/>
          <a:p>
            <a:pPr eaLnBrk="1" hangingPunct="1"/>
            <a:r>
              <a:rPr lang="en-US" altLang="en-US"/>
              <a:t>Antoine Poidebard – the flying priest</a:t>
            </a:r>
          </a:p>
        </p:txBody>
      </p:sp>
      <p:sp>
        <p:nvSpPr>
          <p:cNvPr id="4" name="Text Placeholder 3">
            <a:extLst>
              <a:ext uri="{FF2B5EF4-FFF2-40B4-BE49-F238E27FC236}">
                <a16:creationId xmlns:a16="http://schemas.microsoft.com/office/drawing/2014/main" id="{07E4D2C2-23CC-CF41-D783-1608492123CA}"/>
              </a:ext>
            </a:extLst>
          </p:cNvPr>
          <p:cNvSpPr>
            <a:spLocks noGrp="1"/>
          </p:cNvSpPr>
          <p:nvPr>
            <p:ph type="body" idx="1"/>
          </p:nvPr>
        </p:nvSpPr>
        <p:spPr/>
        <p:txBody>
          <a:bodyPr/>
          <a:lstStyle/>
          <a:p>
            <a:pPr eaLnBrk="1" hangingPunct="1">
              <a:defRPr/>
            </a:pPr>
            <a:r>
              <a:rPr lang="en-US" dirty="0"/>
              <a:t>1878-1955</a:t>
            </a:r>
          </a:p>
        </p:txBody>
      </p:sp>
      <p:pic>
        <p:nvPicPr>
          <p:cNvPr id="9" name="Content Placeholder 8">
            <a:extLst>
              <a:ext uri="{FF2B5EF4-FFF2-40B4-BE49-F238E27FC236}">
                <a16:creationId xmlns:a16="http://schemas.microsoft.com/office/drawing/2014/main" id="{6C71C778-220F-FF1C-EAAC-AE220343445A}"/>
              </a:ext>
            </a:extLst>
          </p:cNvPr>
          <p:cNvPicPr>
            <a:picLocks noGrp="1" noChangeAspect="1"/>
          </p:cNvPicPr>
          <p:nvPr>
            <p:ph sz="half" idx="2"/>
          </p:nvPr>
        </p:nvPicPr>
        <p:blipFill>
          <a:blip r:embed="rId2" cstate="screen">
            <a:extLst>
              <a:ext uri="{28A0092B-C50C-407E-A947-70E740481C1C}">
                <a14:useLocalDpi xmlns:a14="http://schemas.microsoft.com/office/drawing/2010/main"/>
              </a:ext>
            </a:extLst>
          </a:blip>
          <a:srcRect l="-13139" r="-13139"/>
          <a:stretch>
            <a:fillRect/>
          </a:stretch>
        </p:blipFill>
        <p:spPr/>
      </p:pic>
      <p:sp>
        <p:nvSpPr>
          <p:cNvPr id="6" name="Text Placeholder 5">
            <a:extLst>
              <a:ext uri="{FF2B5EF4-FFF2-40B4-BE49-F238E27FC236}">
                <a16:creationId xmlns:a16="http://schemas.microsoft.com/office/drawing/2014/main" id="{3C9D2724-6CC3-A70C-3357-2A68D5F6F8EA}"/>
              </a:ext>
            </a:extLst>
          </p:cNvPr>
          <p:cNvSpPr>
            <a:spLocks noGrp="1"/>
          </p:cNvSpPr>
          <p:nvPr>
            <p:ph type="body" sz="quarter" idx="3"/>
          </p:nvPr>
        </p:nvSpPr>
        <p:spPr/>
        <p:txBody>
          <a:bodyPr/>
          <a:lstStyle/>
          <a:p>
            <a:pPr eaLnBrk="1" hangingPunct="1">
              <a:defRPr/>
            </a:pPr>
            <a:endParaRPr lang="en-US"/>
          </a:p>
        </p:txBody>
      </p:sp>
      <p:pic>
        <p:nvPicPr>
          <p:cNvPr id="8" name="Content Placeholder 7">
            <a:extLst>
              <a:ext uri="{FF2B5EF4-FFF2-40B4-BE49-F238E27FC236}">
                <a16:creationId xmlns:a16="http://schemas.microsoft.com/office/drawing/2014/main" id="{B05B6EB1-32BC-3368-5D95-DE196CCCBAE7}"/>
              </a:ext>
            </a:extLst>
          </p:cNvPr>
          <p:cNvPicPr>
            <a:picLocks noGrp="1" noChangeAspect="1"/>
          </p:cNvPicPr>
          <p:nvPr>
            <p:ph sz="quarter" idx="4"/>
          </p:nvPr>
        </p:nvPicPr>
        <p:blipFill>
          <a:blip r:embed="rId3" cstate="screen">
            <a:extLst>
              <a:ext uri="{28A0092B-C50C-407E-A947-70E740481C1C}">
                <a14:useLocalDpi xmlns:a14="http://schemas.microsoft.com/office/drawing/2010/main"/>
              </a:ext>
            </a:extLst>
          </a:blip>
          <a:srcRect t="-41443" b="-41443"/>
          <a:stretch>
            <a:fillRect/>
          </a:stretch>
        </p:blip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08975D2-0532-C5AA-19FB-C09D913D03FD}"/>
              </a:ext>
            </a:extLst>
          </p:cNvPr>
          <p:cNvSpPr>
            <a:spLocks noGrp="1"/>
          </p:cNvSpPr>
          <p:nvPr>
            <p:ph type="title"/>
          </p:nvPr>
        </p:nvSpPr>
        <p:spPr/>
        <p:txBody>
          <a:bodyPr/>
          <a:lstStyle/>
          <a:p>
            <a:pPr eaLnBrk="1" hangingPunct="1">
              <a:defRPr/>
            </a:pPr>
            <a:r>
              <a:rPr lang="en-US" dirty="0" err="1"/>
              <a:t>Anasartha</a:t>
            </a:r>
            <a:endParaRPr lang="en-US" dirty="0"/>
          </a:p>
        </p:txBody>
      </p:sp>
      <p:pic>
        <p:nvPicPr>
          <p:cNvPr id="61442" name="Picture 7">
            <a:extLst>
              <a:ext uri="{FF2B5EF4-FFF2-40B4-BE49-F238E27FC236}">
                <a16:creationId xmlns:a16="http://schemas.microsoft.com/office/drawing/2014/main" id="{DB53A876-0A06-0F7C-86BC-92D86443743C}"/>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397000" y="1384300"/>
            <a:ext cx="6350000"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0F6D2-137B-083D-0FE7-4748D425F95E}"/>
              </a:ext>
            </a:extLst>
          </p:cNvPr>
          <p:cNvSpPr>
            <a:spLocks noGrp="1"/>
          </p:cNvSpPr>
          <p:nvPr>
            <p:ph type="title"/>
          </p:nvPr>
        </p:nvSpPr>
        <p:spPr/>
        <p:txBody>
          <a:bodyPr/>
          <a:lstStyle/>
          <a:p>
            <a:pPr eaLnBrk="1" hangingPunct="1">
              <a:defRPr/>
            </a:pPr>
            <a:r>
              <a:rPr lang="en-US" sz="2400" dirty="0"/>
              <a:t>Khan el-</a:t>
            </a:r>
            <a:r>
              <a:rPr lang="en-US" sz="2400" dirty="0" err="1"/>
              <a:t>Hallabat</a:t>
            </a:r>
            <a:r>
              <a:rPr lang="en-US" sz="2400" dirty="0"/>
              <a:t> (ancient </a:t>
            </a:r>
            <a:r>
              <a:rPr lang="en-US" sz="2400" dirty="0" err="1"/>
              <a:t>Veriaraca</a:t>
            </a:r>
            <a:r>
              <a:rPr lang="en-US" sz="2400" dirty="0"/>
              <a:t>, </a:t>
            </a:r>
            <a:r>
              <a:rPr lang="en-US" sz="2400" i="1" dirty="0"/>
              <a:t>c</a:t>
            </a:r>
            <a:r>
              <a:rPr lang="en-US" sz="2400" dirty="0"/>
              <a:t>. AD 300, on the strata </a:t>
            </a:r>
            <a:r>
              <a:rPr lang="en-US" sz="2400" dirty="0" err="1"/>
              <a:t>Diocletiana</a:t>
            </a:r>
            <a:r>
              <a:rPr lang="en-US" sz="2400" dirty="0"/>
              <a:t>)</a:t>
            </a:r>
          </a:p>
        </p:txBody>
      </p:sp>
      <p:pic>
        <p:nvPicPr>
          <p:cNvPr id="62466" name="Picture 5">
            <a:extLst>
              <a:ext uri="{FF2B5EF4-FFF2-40B4-BE49-F238E27FC236}">
                <a16:creationId xmlns:a16="http://schemas.microsoft.com/office/drawing/2014/main" id="{1754EAC3-C8D7-F82A-516D-5925F720CC33}"/>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397000" y="1625600"/>
            <a:ext cx="6350000" cy="4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5864B555-8BEB-1A19-04FA-FD04109A04C6}"/>
              </a:ext>
            </a:extLst>
          </p:cNvPr>
          <p:cNvSpPr>
            <a:spLocks noGrp="1" noChangeArrowheads="1"/>
          </p:cNvSpPr>
          <p:nvPr>
            <p:ph type="title"/>
          </p:nvPr>
        </p:nvSpPr>
        <p:spPr/>
        <p:txBody>
          <a:bodyPr/>
          <a:lstStyle/>
          <a:p>
            <a:pPr eaLnBrk="1" hangingPunct="1">
              <a:defRPr/>
            </a:pPr>
            <a:endParaRPr lang="en-US"/>
          </a:p>
        </p:txBody>
      </p:sp>
      <p:sp>
        <p:nvSpPr>
          <p:cNvPr id="72707" name="Rectangle 3">
            <a:extLst>
              <a:ext uri="{FF2B5EF4-FFF2-40B4-BE49-F238E27FC236}">
                <a16:creationId xmlns:a16="http://schemas.microsoft.com/office/drawing/2014/main" id="{D0E85B3E-5E95-A22A-A037-65A379649BAA}"/>
              </a:ext>
            </a:extLst>
          </p:cNvPr>
          <p:cNvSpPr>
            <a:spLocks noGrp="1" noChangeArrowheads="1"/>
          </p:cNvSpPr>
          <p:nvPr>
            <p:ph type="body" idx="1"/>
          </p:nvPr>
        </p:nvSpPr>
        <p:spPr/>
        <p:txBody>
          <a:bodyPr/>
          <a:lstStyle/>
          <a:p>
            <a:pPr eaLnBrk="1" hangingPunct="1">
              <a:defRPr/>
            </a:pPr>
            <a:r>
              <a:rPr lang="en-US" sz="2800"/>
              <a:t>In the early empire most of this region was inhabited by nomads</a:t>
            </a:r>
          </a:p>
          <a:p>
            <a:pPr eaLnBrk="1" hangingPunct="1">
              <a:defRPr/>
            </a:pPr>
            <a:r>
              <a:rPr lang="en-US" sz="2800"/>
              <a:t>Some settlement in the northern hills, and a large third-century temple at Isriye</a:t>
            </a:r>
          </a:p>
          <a:p>
            <a:pPr eaLnBrk="1" hangingPunct="1">
              <a:defRPr/>
            </a:pPr>
            <a:r>
              <a:rPr lang="en-US" sz="2800"/>
              <a:t>A growing population from the fourth century onwards seems to have been responsible for the development of the region</a:t>
            </a:r>
          </a:p>
          <a:p>
            <a:pPr eaLnBrk="1" hangingPunct="1">
              <a:defRPr/>
            </a:pPr>
            <a:r>
              <a:rPr lang="en-US" sz="2800"/>
              <a:t>Exploitation depended on careful water management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id="{7D905BB7-6D99-A96E-A838-ECDE232A5D78}"/>
              </a:ext>
            </a:extLst>
          </p:cNvPr>
          <p:cNvSpPr>
            <a:spLocks noGrp="1" noChangeArrowheads="1"/>
          </p:cNvSpPr>
          <p:nvPr>
            <p:ph type="title"/>
          </p:nvPr>
        </p:nvSpPr>
        <p:spPr/>
        <p:txBody>
          <a:bodyPr/>
          <a:lstStyle/>
          <a:p>
            <a:pPr eaLnBrk="1" hangingPunct="1">
              <a:defRPr/>
            </a:pPr>
            <a:r>
              <a:rPr lang="en-US"/>
              <a:t>Qanat technology</a:t>
            </a:r>
          </a:p>
        </p:txBody>
      </p:sp>
      <p:pic>
        <p:nvPicPr>
          <p:cNvPr id="73733" name="Picture 5" descr="Qanat plan">
            <a:extLst>
              <a:ext uri="{FF2B5EF4-FFF2-40B4-BE49-F238E27FC236}">
                <a16:creationId xmlns:a16="http://schemas.microsoft.com/office/drawing/2014/main" id="{48EB2E48-FAA1-D81D-A9A9-4CCE96A51D6D}"/>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2190750" y="2338388"/>
            <a:ext cx="4762500" cy="3048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3" descr="Scan166.jpg">
            <a:extLst>
              <a:ext uri="{FF2B5EF4-FFF2-40B4-BE49-F238E27FC236}">
                <a16:creationId xmlns:a16="http://schemas.microsoft.com/office/drawing/2014/main" id="{7B00856B-81E0-9A16-FCE2-019AAE408F12}"/>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2400" y="533400"/>
            <a:ext cx="8821738"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3" name="Rectangle 7">
            <a:extLst>
              <a:ext uri="{FF2B5EF4-FFF2-40B4-BE49-F238E27FC236}">
                <a16:creationId xmlns:a16="http://schemas.microsoft.com/office/drawing/2014/main" id="{DD6312AC-E09E-6E96-F0A1-23DF4ECE92BE}"/>
              </a:ext>
            </a:extLst>
          </p:cNvPr>
          <p:cNvSpPr>
            <a:spLocks noGrp="1" noChangeArrowheads="1"/>
          </p:cNvSpPr>
          <p:nvPr>
            <p:ph type="title"/>
          </p:nvPr>
        </p:nvSpPr>
        <p:spPr/>
        <p:txBody>
          <a:bodyPr/>
          <a:lstStyle/>
          <a:p>
            <a:pPr eaLnBrk="1" hangingPunct="1">
              <a:defRPr/>
            </a:pPr>
            <a:r>
              <a:rPr lang="en-US" sz="2800"/>
              <a:t>The inhabitants could draw water from quite distant sources</a:t>
            </a:r>
          </a:p>
        </p:txBody>
      </p:sp>
      <p:pic>
        <p:nvPicPr>
          <p:cNvPr id="75786" name="Picture 10" descr="Qanat in Iran">
            <a:extLst>
              <a:ext uri="{FF2B5EF4-FFF2-40B4-BE49-F238E27FC236}">
                <a16:creationId xmlns:a16="http://schemas.microsoft.com/office/drawing/2014/main" id="{F40D5AD5-37C5-4848-1214-7DE8AA669FB8}"/>
              </a:ext>
            </a:extLst>
          </p:cNvPr>
          <p:cNvPicPr>
            <a:picLocks noGrp="1" noChangeAspect="1" noChangeArrowheads="1"/>
          </p:cNvPicPr>
          <p:nvPr>
            <p:ph sz="half" idx="1"/>
          </p:nvPr>
        </p:nvPicPr>
        <p:blipFill>
          <a:blip r:embed="rId2">
            <a:extLst>
              <a:ext uri="{28A0092B-C50C-407E-A947-70E740481C1C}">
                <a14:useLocalDpi xmlns:a14="http://schemas.microsoft.com/office/drawing/2010/main"/>
              </a:ext>
            </a:extLst>
          </a:blip>
          <a:srcRect/>
          <a:stretch>
            <a:fillRect/>
          </a:stretch>
        </p:blipFill>
        <p:spPr>
          <a:xfrm>
            <a:off x="609600" y="2133600"/>
            <a:ext cx="3656013" cy="3032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75787" name="Picture 11" descr="Qanat 2">
            <a:extLst>
              <a:ext uri="{FF2B5EF4-FFF2-40B4-BE49-F238E27FC236}">
                <a16:creationId xmlns:a16="http://schemas.microsoft.com/office/drawing/2014/main" id="{C9483B19-A029-6D1D-2672-D2440F4248C3}"/>
              </a:ext>
            </a:extLst>
          </p:cNvPr>
          <p:cNvPicPr>
            <a:picLocks noGrp="1" noChangeAspect="1" noChangeArrowheads="1"/>
          </p:cNvPicPr>
          <p:nvPr>
            <p:ph sz="half" idx="2"/>
          </p:nvPr>
        </p:nvPicPr>
        <p:blipFill>
          <a:blip r:embed="rId3">
            <a:extLst>
              <a:ext uri="{28A0092B-C50C-407E-A947-70E740481C1C}">
                <a14:useLocalDpi xmlns:a14="http://schemas.microsoft.com/office/drawing/2010/main"/>
              </a:ext>
            </a:extLst>
          </a:blip>
          <a:srcRect/>
          <a:stretch>
            <a:fillRect/>
          </a:stretch>
        </p:blipFill>
        <p:spPr>
          <a:xfrm>
            <a:off x="5281613" y="1766888"/>
            <a:ext cx="2771775" cy="419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Rectangle 4">
            <a:extLst>
              <a:ext uri="{FF2B5EF4-FFF2-40B4-BE49-F238E27FC236}">
                <a16:creationId xmlns:a16="http://schemas.microsoft.com/office/drawing/2014/main" id="{8417B108-763D-E5A7-28E0-741000A5299B}"/>
              </a:ext>
            </a:extLst>
          </p:cNvPr>
          <p:cNvSpPr>
            <a:spLocks noGrp="1" noChangeArrowheads="1"/>
          </p:cNvSpPr>
          <p:nvPr>
            <p:ph type="title"/>
          </p:nvPr>
        </p:nvSpPr>
        <p:spPr/>
        <p:txBody>
          <a:bodyPr/>
          <a:lstStyle/>
          <a:p>
            <a:pPr eaLnBrk="1" hangingPunct="1">
              <a:defRPr/>
            </a:pPr>
            <a:r>
              <a:rPr lang="en-US" sz="4000"/>
              <a:t>They can run for more than 10 kilometers</a:t>
            </a:r>
          </a:p>
        </p:txBody>
      </p:sp>
      <p:pic>
        <p:nvPicPr>
          <p:cNvPr id="78855" name="Picture 7" descr="Qanat view">
            <a:extLst>
              <a:ext uri="{FF2B5EF4-FFF2-40B4-BE49-F238E27FC236}">
                <a16:creationId xmlns:a16="http://schemas.microsoft.com/office/drawing/2014/main" id="{9DC36FFB-6226-4BD0-A0E1-D108854066FA}"/>
              </a:ext>
            </a:extLst>
          </p:cNvPr>
          <p:cNvPicPr>
            <a:picLocks noGrp="1" noChangeAspect="1" noChangeArrowheads="1"/>
          </p:cNvPicPr>
          <p:nvPr>
            <p:ph sz="half" idx="1"/>
          </p:nvPr>
        </p:nvPicPr>
        <p:blipFill>
          <a:blip r:embed="rId2">
            <a:extLst>
              <a:ext uri="{28A0092B-C50C-407E-A947-70E740481C1C}">
                <a14:useLocalDpi xmlns:a14="http://schemas.microsoft.com/office/drawing/2010/main"/>
              </a:ext>
            </a:extLst>
          </a:blip>
          <a:srcRect/>
          <a:stretch>
            <a:fillRect/>
          </a:stretch>
        </p:blipFill>
        <p:spPr>
          <a:xfrm>
            <a:off x="457200" y="2522538"/>
            <a:ext cx="4038600" cy="2679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78856" name="Picture 8" descr="Qanat in Iran-making">
            <a:extLst>
              <a:ext uri="{FF2B5EF4-FFF2-40B4-BE49-F238E27FC236}">
                <a16:creationId xmlns:a16="http://schemas.microsoft.com/office/drawing/2014/main" id="{20A83D82-614A-D10B-0842-7D7801ECB7B7}"/>
              </a:ext>
            </a:extLst>
          </p:cNvPr>
          <p:cNvPicPr>
            <a:picLocks noGrp="1" noChangeAspect="1" noChangeArrowheads="1"/>
          </p:cNvPicPr>
          <p:nvPr>
            <p:ph sz="half" idx="2"/>
          </p:nvPr>
        </p:nvPicPr>
        <p:blipFill>
          <a:blip r:embed="rId3">
            <a:extLst>
              <a:ext uri="{28A0092B-C50C-407E-A947-70E740481C1C}">
                <a14:useLocalDpi xmlns:a14="http://schemas.microsoft.com/office/drawing/2010/main"/>
              </a:ext>
            </a:extLst>
          </a:blip>
          <a:srcRect/>
          <a:stretch>
            <a:fillRect/>
          </a:stretch>
        </p:blipFill>
        <p:spPr>
          <a:xfrm>
            <a:off x="4800600" y="2514600"/>
            <a:ext cx="3894138" cy="29987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3" name="Rectangle 7">
            <a:extLst>
              <a:ext uri="{FF2B5EF4-FFF2-40B4-BE49-F238E27FC236}">
                <a16:creationId xmlns:a16="http://schemas.microsoft.com/office/drawing/2014/main" id="{F0134FD2-3B11-C5EC-9CEC-57F112BFD1D6}"/>
              </a:ext>
            </a:extLst>
          </p:cNvPr>
          <p:cNvSpPr>
            <a:spLocks noGrp="1" noChangeArrowheads="1"/>
          </p:cNvSpPr>
          <p:nvPr>
            <p:ph type="title"/>
          </p:nvPr>
        </p:nvSpPr>
        <p:spPr/>
        <p:txBody>
          <a:bodyPr/>
          <a:lstStyle/>
          <a:p>
            <a:pPr eaLnBrk="1" hangingPunct="1">
              <a:defRPr/>
            </a:pPr>
            <a:endParaRPr lang="en-US"/>
          </a:p>
        </p:txBody>
      </p:sp>
      <p:sp>
        <p:nvSpPr>
          <p:cNvPr id="80904" name="Rectangle 8">
            <a:extLst>
              <a:ext uri="{FF2B5EF4-FFF2-40B4-BE49-F238E27FC236}">
                <a16:creationId xmlns:a16="http://schemas.microsoft.com/office/drawing/2014/main" id="{7B219FF1-6EF7-57B7-77D6-D64724748B81}"/>
              </a:ext>
            </a:extLst>
          </p:cNvPr>
          <p:cNvSpPr>
            <a:spLocks noGrp="1" noChangeArrowheads="1"/>
          </p:cNvSpPr>
          <p:nvPr>
            <p:ph type="body" sz="half" idx="1"/>
          </p:nvPr>
        </p:nvSpPr>
        <p:spPr/>
        <p:txBody>
          <a:bodyPr/>
          <a:lstStyle/>
          <a:p>
            <a:pPr eaLnBrk="1" hangingPunct="1">
              <a:defRPr/>
            </a:pPr>
            <a:r>
              <a:rPr lang="en-US" sz="2400"/>
              <a:t>They supplied basins and reservoirs and were used for irrigation</a:t>
            </a:r>
          </a:p>
          <a:p>
            <a:pPr eaLnBrk="1" hangingPunct="1">
              <a:defRPr/>
            </a:pPr>
            <a:r>
              <a:rPr lang="en-US" sz="2400"/>
              <a:t>In the far east it was too dry even for this technology, but farms could be positioned to take advantage of moisture (e.g. positioning fields alongside wadi beds)</a:t>
            </a:r>
          </a:p>
        </p:txBody>
      </p:sp>
      <p:pic>
        <p:nvPicPr>
          <p:cNvPr id="80902" name="Picture 6" descr="Qanat exit">
            <a:extLst>
              <a:ext uri="{FF2B5EF4-FFF2-40B4-BE49-F238E27FC236}">
                <a16:creationId xmlns:a16="http://schemas.microsoft.com/office/drawing/2014/main" id="{3994915E-CBB2-0C6A-8F2A-3C450383AAA7}"/>
              </a:ext>
            </a:extLst>
          </p:cNvPr>
          <p:cNvPicPr>
            <a:picLocks noGrp="1" noChangeAspect="1" noChangeArrowheads="1"/>
          </p:cNvPicPr>
          <p:nvPr>
            <p:ph sz="half" idx="2"/>
          </p:nvPr>
        </p:nvPicPr>
        <p:blipFill>
          <a:blip r:embed="rId2">
            <a:extLst>
              <a:ext uri="{28A0092B-C50C-407E-A947-70E740481C1C}">
                <a14:useLocalDpi xmlns:a14="http://schemas.microsoft.com/office/drawing/2010/main"/>
              </a:ext>
            </a:extLst>
          </a:blip>
          <a:srcRect/>
          <a:stretch>
            <a:fillRect/>
          </a:stretch>
        </p:blipFill>
        <p:spPr>
          <a:xfrm>
            <a:off x="5165725" y="1600200"/>
            <a:ext cx="3001963"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5BCE9DF3-FF5B-8B2E-D922-08992BBC038E}"/>
              </a:ext>
            </a:extLst>
          </p:cNvPr>
          <p:cNvSpPr>
            <a:spLocks noGrp="1" noChangeArrowheads="1"/>
          </p:cNvSpPr>
          <p:nvPr>
            <p:ph type="title"/>
          </p:nvPr>
        </p:nvSpPr>
        <p:spPr/>
        <p:txBody>
          <a:bodyPr/>
          <a:lstStyle/>
          <a:p>
            <a:pPr eaLnBrk="1" hangingPunct="1">
              <a:defRPr/>
            </a:pPr>
            <a:r>
              <a:rPr lang="en-US"/>
              <a:t>Isriye</a:t>
            </a:r>
          </a:p>
        </p:txBody>
      </p:sp>
      <p:pic>
        <p:nvPicPr>
          <p:cNvPr id="83973" name="Picture 5" descr="isriye plan">
            <a:extLst>
              <a:ext uri="{FF2B5EF4-FFF2-40B4-BE49-F238E27FC236}">
                <a16:creationId xmlns:a16="http://schemas.microsoft.com/office/drawing/2014/main" id="{3AF000D7-4409-2ACE-0DE6-634CD0E4E90D}"/>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1992313" y="1600200"/>
            <a:ext cx="5159375"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0" name="Rectangle 4">
            <a:extLst>
              <a:ext uri="{FF2B5EF4-FFF2-40B4-BE49-F238E27FC236}">
                <a16:creationId xmlns:a16="http://schemas.microsoft.com/office/drawing/2014/main" id="{26CCA344-FA59-679A-B426-B98427F299AA}"/>
              </a:ext>
            </a:extLst>
          </p:cNvPr>
          <p:cNvSpPr>
            <a:spLocks noGrp="1" noChangeArrowheads="1"/>
          </p:cNvSpPr>
          <p:nvPr>
            <p:ph type="title"/>
          </p:nvPr>
        </p:nvSpPr>
        <p:spPr/>
        <p:txBody>
          <a:bodyPr/>
          <a:lstStyle/>
          <a:p>
            <a:pPr eaLnBrk="1" hangingPunct="1">
              <a:defRPr/>
            </a:pPr>
            <a:endParaRPr lang="en-US"/>
          </a:p>
        </p:txBody>
      </p:sp>
      <p:pic>
        <p:nvPicPr>
          <p:cNvPr id="86023" name="Picture 7" descr="isriye1g">
            <a:extLst>
              <a:ext uri="{FF2B5EF4-FFF2-40B4-BE49-F238E27FC236}">
                <a16:creationId xmlns:a16="http://schemas.microsoft.com/office/drawing/2014/main" id="{EA3E3650-85A3-70D0-434F-4BA6BE6C44DF}"/>
              </a:ext>
            </a:extLst>
          </p:cNvPr>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rcRect/>
          <a:stretch>
            <a:fillRect/>
          </a:stretch>
        </p:blipFill>
        <p:spPr>
          <a:xfrm>
            <a:off x="457200" y="2549525"/>
            <a:ext cx="4038600" cy="26257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86024" name="Picture 8" descr="isriye apollo figurine">
            <a:extLst>
              <a:ext uri="{FF2B5EF4-FFF2-40B4-BE49-F238E27FC236}">
                <a16:creationId xmlns:a16="http://schemas.microsoft.com/office/drawing/2014/main" id="{14FF3F51-5EA8-BB6F-A57E-1058D9E494B8}"/>
              </a:ext>
            </a:extLst>
          </p:cNvPr>
          <p:cNvPicPr>
            <a:picLocks noGrp="1" noChangeAspect="1" noChangeArrowheads="1"/>
          </p:cNvPicPr>
          <p:nvPr>
            <p:ph sz="half" idx="2"/>
          </p:nvPr>
        </p:nvPicPr>
        <p:blipFill>
          <a:blip r:embed="rId3">
            <a:extLst>
              <a:ext uri="{28A0092B-C50C-407E-A947-70E740481C1C}">
                <a14:useLocalDpi xmlns:a14="http://schemas.microsoft.com/office/drawing/2010/main"/>
              </a:ext>
            </a:extLst>
          </a:blip>
          <a:srcRect/>
          <a:stretch>
            <a:fillRect/>
          </a:stretch>
        </p:blipFill>
        <p:spPr>
          <a:xfrm>
            <a:off x="5195888" y="1600200"/>
            <a:ext cx="2941637"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7" name="Picture 1" descr="42314370.jpg">
            <a:extLst>
              <a:ext uri="{FF2B5EF4-FFF2-40B4-BE49-F238E27FC236}">
                <a16:creationId xmlns:a16="http://schemas.microsoft.com/office/drawing/2014/main" id="{ACC2A6F3-2C47-D888-DD9D-883B9ED5386C}"/>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a:extLst>
              <a:ext uri="{FF2B5EF4-FFF2-40B4-BE49-F238E27FC236}">
                <a16:creationId xmlns:a16="http://schemas.microsoft.com/office/drawing/2014/main" id="{439B8B98-2E4E-7275-11A6-6528FE9026DD}"/>
              </a:ext>
            </a:extLst>
          </p:cNvPr>
          <p:cNvSpPr>
            <a:spLocks noGrp="1" noChangeArrowheads="1"/>
          </p:cNvSpPr>
          <p:nvPr>
            <p:ph type="title"/>
          </p:nvPr>
        </p:nvSpPr>
        <p:spPr/>
        <p:txBody>
          <a:bodyPr/>
          <a:lstStyle/>
          <a:p>
            <a:pPr eaLnBrk="1" hangingPunct="1"/>
            <a:r>
              <a:rPr lang="en-US" altLang="en-US"/>
              <a:t>Androna – a developing city?</a:t>
            </a:r>
          </a:p>
        </p:txBody>
      </p:sp>
      <p:pic>
        <p:nvPicPr>
          <p:cNvPr id="88070" name="Picture 6" descr="Androna plan">
            <a:extLst>
              <a:ext uri="{FF2B5EF4-FFF2-40B4-BE49-F238E27FC236}">
                <a16:creationId xmlns:a16="http://schemas.microsoft.com/office/drawing/2014/main" id="{79FAC43F-97B0-6A7B-10AD-B5CA4E08AB36}"/>
              </a:ext>
            </a:extLst>
          </p:cNvPr>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rcRect/>
          <a:stretch>
            <a:fillRect/>
          </a:stretch>
        </p:blipFill>
        <p:spPr>
          <a:xfrm>
            <a:off x="457200" y="2430463"/>
            <a:ext cx="4038600" cy="2865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88071" name="Picture 7" descr="Androna kathedrale">
            <a:extLst>
              <a:ext uri="{FF2B5EF4-FFF2-40B4-BE49-F238E27FC236}">
                <a16:creationId xmlns:a16="http://schemas.microsoft.com/office/drawing/2014/main" id="{760BB97C-8065-F4DE-EBF1-8A8AC3FE87CF}"/>
              </a:ext>
            </a:extLst>
          </p:cNvPr>
          <p:cNvPicPr>
            <a:picLocks noGrp="1" noChangeAspect="1" noChangeArrowheads="1"/>
          </p:cNvPicPr>
          <p:nvPr>
            <p:ph sz="half" idx="2"/>
          </p:nvPr>
        </p:nvPicPr>
        <p:blipFill>
          <a:blip r:embed="rId3">
            <a:extLst>
              <a:ext uri="{28A0092B-C50C-407E-A947-70E740481C1C}">
                <a14:useLocalDpi xmlns:a14="http://schemas.microsoft.com/office/drawing/2010/main"/>
              </a:ext>
            </a:extLst>
          </a:blip>
          <a:srcRect/>
          <a:stretch>
            <a:fillRect/>
          </a:stretch>
        </p:blipFill>
        <p:spPr>
          <a:xfrm>
            <a:off x="4648200" y="2498725"/>
            <a:ext cx="4038600" cy="27273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4">
            <a:extLst>
              <a:ext uri="{FF2B5EF4-FFF2-40B4-BE49-F238E27FC236}">
                <a16:creationId xmlns:a16="http://schemas.microsoft.com/office/drawing/2014/main" id="{87B008E8-7B65-88B4-58E3-5F77D8932E05}"/>
              </a:ext>
            </a:extLst>
          </p:cNvPr>
          <p:cNvSpPr>
            <a:spLocks noGrp="1" noChangeArrowheads="1"/>
          </p:cNvSpPr>
          <p:nvPr>
            <p:ph type="title"/>
          </p:nvPr>
        </p:nvSpPr>
        <p:spPr/>
        <p:txBody>
          <a:bodyPr/>
          <a:lstStyle/>
          <a:p>
            <a:pPr eaLnBrk="1" hangingPunct="1">
              <a:defRPr/>
            </a:pPr>
            <a:endParaRPr lang="en-US"/>
          </a:p>
        </p:txBody>
      </p:sp>
      <p:pic>
        <p:nvPicPr>
          <p:cNvPr id="90119" name="Picture 7" descr="Androna kastron">
            <a:extLst>
              <a:ext uri="{FF2B5EF4-FFF2-40B4-BE49-F238E27FC236}">
                <a16:creationId xmlns:a16="http://schemas.microsoft.com/office/drawing/2014/main" id="{21818B27-C3D6-2DE6-796D-346753EA22F0}"/>
              </a:ext>
            </a:extLst>
          </p:cNvPr>
          <p:cNvPicPr>
            <a:picLocks noGrp="1" noChangeAspect="1" noChangeArrowheads="1"/>
          </p:cNvPicPr>
          <p:nvPr>
            <p:ph sz="half" idx="1"/>
          </p:nvPr>
        </p:nvPicPr>
        <p:blipFill>
          <a:blip r:embed="rId2">
            <a:extLst>
              <a:ext uri="{28A0092B-C50C-407E-A947-70E740481C1C}">
                <a14:useLocalDpi xmlns:a14="http://schemas.microsoft.com/office/drawing/2010/main"/>
              </a:ext>
            </a:extLst>
          </a:blip>
          <a:srcRect/>
          <a:stretch>
            <a:fillRect/>
          </a:stretch>
        </p:blipFill>
        <p:spPr>
          <a:xfrm>
            <a:off x="600075" y="2009775"/>
            <a:ext cx="3752850" cy="3705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90120" name="Picture 8" descr="Androna kastron westtor">
            <a:extLst>
              <a:ext uri="{FF2B5EF4-FFF2-40B4-BE49-F238E27FC236}">
                <a16:creationId xmlns:a16="http://schemas.microsoft.com/office/drawing/2014/main" id="{B0C13C48-164B-ADF3-EEF2-B80F24D51B9D}"/>
              </a:ext>
            </a:extLst>
          </p:cNvPr>
          <p:cNvPicPr>
            <a:picLocks noGrp="1" noChangeAspect="1" noChangeArrowheads="1"/>
          </p:cNvPicPr>
          <p:nvPr>
            <p:ph sz="half" idx="2"/>
          </p:nvPr>
        </p:nvPicPr>
        <p:blipFill>
          <a:blip r:embed="rId3">
            <a:extLst>
              <a:ext uri="{28A0092B-C50C-407E-A947-70E740481C1C}">
                <a14:useLocalDpi xmlns:a14="http://schemas.microsoft.com/office/drawing/2010/main"/>
              </a:ext>
            </a:extLst>
          </a:blip>
          <a:srcRect/>
          <a:stretch>
            <a:fillRect/>
          </a:stretch>
        </p:blipFill>
        <p:spPr>
          <a:xfrm>
            <a:off x="5405438" y="1957388"/>
            <a:ext cx="2524125" cy="3810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8" name="Picture 6" descr="Chalcidice map">
            <a:extLst>
              <a:ext uri="{FF2B5EF4-FFF2-40B4-BE49-F238E27FC236}">
                <a16:creationId xmlns:a16="http://schemas.microsoft.com/office/drawing/2014/main" id="{6CC3D8F3-F238-46BF-FC6E-7AC2EDB08167}"/>
              </a:ext>
            </a:extLst>
          </p:cNvPr>
          <p:cNvPicPr>
            <a:picLocks noGrp="1" noChangeAspect="1" noChangeArrowheads="1"/>
          </p:cNvPicPr>
          <p:nvPr>
            <p:ph idx="4294967295"/>
          </p:nvPr>
        </p:nvPicPr>
        <p:blipFill>
          <a:blip r:embed="rId2" cstate="screen">
            <a:extLst>
              <a:ext uri="{28A0092B-C50C-407E-A947-70E740481C1C}">
                <a14:useLocalDpi xmlns:a14="http://schemas.microsoft.com/office/drawing/2010/main"/>
              </a:ext>
            </a:extLst>
          </a:blip>
          <a:srcRect/>
          <a:stretch>
            <a:fillRect/>
          </a:stretch>
        </p:blipFill>
        <p:spPr>
          <a:xfrm>
            <a:off x="2133600" y="411691"/>
            <a:ext cx="4876800" cy="60346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a:extLst>
              <a:ext uri="{FF2B5EF4-FFF2-40B4-BE49-F238E27FC236}">
                <a16:creationId xmlns:a16="http://schemas.microsoft.com/office/drawing/2014/main" id="{D83D7C24-1708-99BD-74AB-6881ED349DF2}"/>
              </a:ext>
            </a:extLst>
          </p:cNvPr>
          <p:cNvSpPr>
            <a:spLocks noGrp="1" noChangeArrowheads="1"/>
          </p:cNvSpPr>
          <p:nvPr>
            <p:ph type="title"/>
          </p:nvPr>
        </p:nvSpPr>
        <p:spPr/>
        <p:txBody>
          <a:bodyPr/>
          <a:lstStyle/>
          <a:p>
            <a:pPr eaLnBrk="1" hangingPunct="1">
              <a:defRPr/>
            </a:pPr>
            <a:r>
              <a:rPr lang="en-US"/>
              <a:t>Qasr Ibn Wardan</a:t>
            </a:r>
          </a:p>
        </p:txBody>
      </p:sp>
      <p:pic>
        <p:nvPicPr>
          <p:cNvPr id="92165" name="Picture 5" descr="Qasr Ibn Wardan">
            <a:extLst>
              <a:ext uri="{FF2B5EF4-FFF2-40B4-BE49-F238E27FC236}">
                <a16:creationId xmlns:a16="http://schemas.microsoft.com/office/drawing/2014/main" id="{2D7D92CA-8363-F496-7C8C-E5BC36EF0A09}"/>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1752600" y="2133600"/>
            <a:ext cx="5722938" cy="37766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1" descr="Scan261.jpg">
            <a:extLst>
              <a:ext uri="{FF2B5EF4-FFF2-40B4-BE49-F238E27FC236}">
                <a16:creationId xmlns:a16="http://schemas.microsoft.com/office/drawing/2014/main" id="{063FE486-BCE7-2653-4245-8E966AAB8404}"/>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6200" y="457200"/>
            <a:ext cx="8924925"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8" name="Rectangle 4">
            <a:extLst>
              <a:ext uri="{FF2B5EF4-FFF2-40B4-BE49-F238E27FC236}">
                <a16:creationId xmlns:a16="http://schemas.microsoft.com/office/drawing/2014/main" id="{26E7FF93-7DA3-C972-7DD5-2B731E8FAB50}"/>
              </a:ext>
            </a:extLst>
          </p:cNvPr>
          <p:cNvSpPr>
            <a:spLocks noGrp="1" noChangeArrowheads="1"/>
          </p:cNvSpPr>
          <p:nvPr>
            <p:ph type="title"/>
          </p:nvPr>
        </p:nvSpPr>
        <p:spPr/>
        <p:txBody>
          <a:bodyPr/>
          <a:lstStyle/>
          <a:p>
            <a:pPr eaLnBrk="1" hangingPunct="1">
              <a:defRPr/>
            </a:pPr>
            <a:endParaRPr lang="en-US"/>
          </a:p>
        </p:txBody>
      </p:sp>
      <p:sp>
        <p:nvSpPr>
          <p:cNvPr id="98309" name="Rectangle 5">
            <a:extLst>
              <a:ext uri="{FF2B5EF4-FFF2-40B4-BE49-F238E27FC236}">
                <a16:creationId xmlns:a16="http://schemas.microsoft.com/office/drawing/2014/main" id="{F0D8975A-7D96-062B-A31A-A6FDEF73A47A}"/>
              </a:ext>
            </a:extLst>
          </p:cNvPr>
          <p:cNvSpPr>
            <a:spLocks noGrp="1" noChangeArrowheads="1"/>
          </p:cNvSpPr>
          <p:nvPr>
            <p:ph type="body" sz="half" idx="1"/>
          </p:nvPr>
        </p:nvSpPr>
        <p:spPr/>
        <p:txBody>
          <a:bodyPr/>
          <a:lstStyle/>
          <a:p>
            <a:pPr eaLnBrk="1" hangingPunct="1">
              <a:lnSpc>
                <a:spcPct val="80000"/>
              </a:lnSpc>
              <a:defRPr/>
            </a:pPr>
            <a:r>
              <a:rPr lang="en-US" sz="2400"/>
              <a:t>Probably an administrative and military complex serving the surrounding regions</a:t>
            </a:r>
          </a:p>
          <a:p>
            <a:pPr eaLnBrk="1" hangingPunct="1">
              <a:lnSpc>
                <a:spcPct val="80000"/>
              </a:lnSpc>
              <a:defRPr/>
            </a:pPr>
            <a:r>
              <a:rPr lang="en-US" sz="2400"/>
              <a:t>The palace is dated AD 564</a:t>
            </a:r>
          </a:p>
          <a:p>
            <a:pPr eaLnBrk="1" hangingPunct="1">
              <a:lnSpc>
                <a:spcPct val="80000"/>
              </a:lnSpc>
              <a:defRPr/>
            </a:pPr>
            <a:r>
              <a:rPr lang="en-US" sz="2400"/>
              <a:t>This type of settlement, perhaps the center of a large estate, became normal under Muslim rule in this region</a:t>
            </a:r>
          </a:p>
          <a:p>
            <a:pPr eaLnBrk="1" hangingPunct="1">
              <a:lnSpc>
                <a:spcPct val="80000"/>
              </a:lnSpc>
              <a:defRPr/>
            </a:pPr>
            <a:r>
              <a:rPr lang="en-US" sz="2400"/>
              <a:t>Rural elites rather than city-based elites</a:t>
            </a:r>
          </a:p>
        </p:txBody>
      </p:sp>
      <p:pic>
        <p:nvPicPr>
          <p:cNvPr id="98311" name="Picture 7" descr="Qasr Ibn Wardan church">
            <a:extLst>
              <a:ext uri="{FF2B5EF4-FFF2-40B4-BE49-F238E27FC236}">
                <a16:creationId xmlns:a16="http://schemas.microsoft.com/office/drawing/2014/main" id="{9F34044B-DA4B-9D29-93B8-561D7CEB689F}"/>
              </a:ext>
            </a:extLst>
          </p:cNvPr>
          <p:cNvPicPr>
            <a:picLocks noGrp="1" noChangeAspect="1" noChangeArrowheads="1"/>
          </p:cNvPicPr>
          <p:nvPr>
            <p:ph sz="half" idx="2"/>
          </p:nvPr>
        </p:nvPicPr>
        <p:blipFill>
          <a:blip r:embed="rId2">
            <a:extLst>
              <a:ext uri="{28A0092B-C50C-407E-A947-70E740481C1C}">
                <a14:useLocalDpi xmlns:a14="http://schemas.microsoft.com/office/drawing/2010/main"/>
              </a:ext>
            </a:extLst>
          </a:blip>
          <a:srcRect/>
          <a:stretch>
            <a:fillRect/>
          </a:stretch>
        </p:blipFill>
        <p:spPr>
          <a:xfrm>
            <a:off x="4648200" y="2265363"/>
            <a:ext cx="4038600" cy="31940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9BD05DB8-9566-F1AC-6F90-21AF7A7F4356}"/>
              </a:ext>
            </a:extLst>
          </p:cNvPr>
          <p:cNvSpPr>
            <a:spLocks noGrp="1" noChangeArrowheads="1"/>
          </p:cNvSpPr>
          <p:nvPr>
            <p:ph type="title"/>
          </p:nvPr>
        </p:nvSpPr>
        <p:spPr/>
        <p:txBody>
          <a:bodyPr/>
          <a:lstStyle/>
          <a:p>
            <a:pPr eaLnBrk="1" hangingPunct="1">
              <a:defRPr/>
            </a:pPr>
            <a:endParaRPr lang="en-US"/>
          </a:p>
        </p:txBody>
      </p:sp>
      <p:sp>
        <p:nvSpPr>
          <p:cNvPr id="10243" name="Rectangle 3">
            <a:extLst>
              <a:ext uri="{FF2B5EF4-FFF2-40B4-BE49-F238E27FC236}">
                <a16:creationId xmlns:a16="http://schemas.microsoft.com/office/drawing/2014/main" id="{A8C25F8B-3F21-A549-33CE-0A2051317EF4}"/>
              </a:ext>
            </a:extLst>
          </p:cNvPr>
          <p:cNvSpPr>
            <a:spLocks noGrp="1" noChangeArrowheads="1"/>
          </p:cNvSpPr>
          <p:nvPr>
            <p:ph type="body" idx="1"/>
          </p:nvPr>
        </p:nvSpPr>
        <p:spPr/>
        <p:txBody>
          <a:bodyPr/>
          <a:lstStyle/>
          <a:p>
            <a:pPr eaLnBrk="1" hangingPunct="1">
              <a:lnSpc>
                <a:spcPct val="90000"/>
              </a:lnSpc>
              <a:defRPr/>
            </a:pPr>
            <a:r>
              <a:rPr lang="en-US" sz="2400"/>
              <a:t>Most buildings are houses, but there are also oil presses and other agricultural installations, churches and monasteries, and even some bath buildings</a:t>
            </a:r>
          </a:p>
          <a:p>
            <a:pPr eaLnBrk="1" hangingPunct="1">
              <a:lnSpc>
                <a:spcPct val="90000"/>
              </a:lnSpc>
              <a:defRPr/>
            </a:pPr>
            <a:r>
              <a:rPr lang="en-US" sz="2400"/>
              <a:t>Entire landscapes, with field boundaries, survive</a:t>
            </a:r>
          </a:p>
          <a:p>
            <a:pPr eaLnBrk="1" hangingPunct="1">
              <a:lnSpc>
                <a:spcPct val="90000"/>
              </a:lnSpc>
              <a:defRPr/>
            </a:pPr>
            <a:r>
              <a:rPr lang="en-US" sz="2400"/>
              <a:t>Most of the surviving buildings belong to the fourth, fifth and sixth centuries, when occupation and cultivation of the limestone hills were at their most intense</a:t>
            </a:r>
          </a:p>
          <a:p>
            <a:pPr eaLnBrk="1" hangingPunct="1">
              <a:lnSpc>
                <a:spcPct val="90000"/>
              </a:lnSpc>
              <a:defRPr/>
            </a:pPr>
            <a:r>
              <a:rPr lang="en-US" sz="2400"/>
              <a:t>The reason why the villages are so well preserved is that they occupied marginal land, which was not much inhabited after the early Islamic period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a:extLst>
              <a:ext uri="{FF2B5EF4-FFF2-40B4-BE49-F238E27FC236}">
                <a16:creationId xmlns:a16="http://schemas.microsoft.com/office/drawing/2014/main" id="{8EEA608A-3C90-3C56-BE23-7A19F1171E6B}"/>
              </a:ext>
            </a:extLst>
          </p:cNvPr>
          <p:cNvSpPr>
            <a:spLocks noGrp="1" noChangeArrowheads="1"/>
          </p:cNvSpPr>
          <p:nvPr>
            <p:ph type="title"/>
          </p:nvPr>
        </p:nvSpPr>
        <p:spPr/>
        <p:txBody>
          <a:bodyPr/>
          <a:lstStyle/>
          <a:p>
            <a:pPr eaLnBrk="1" hangingPunct="1">
              <a:defRPr/>
            </a:pPr>
            <a:endParaRPr lang="en-US"/>
          </a:p>
        </p:txBody>
      </p:sp>
      <p:sp>
        <p:nvSpPr>
          <p:cNvPr id="11269" name="Rectangle 5">
            <a:extLst>
              <a:ext uri="{FF2B5EF4-FFF2-40B4-BE49-F238E27FC236}">
                <a16:creationId xmlns:a16="http://schemas.microsoft.com/office/drawing/2014/main" id="{6218651D-3E0C-2E8B-A756-C696B1F28697}"/>
              </a:ext>
            </a:extLst>
          </p:cNvPr>
          <p:cNvSpPr>
            <a:spLocks noGrp="1" noChangeArrowheads="1"/>
          </p:cNvSpPr>
          <p:nvPr>
            <p:ph type="body" sz="half" idx="1"/>
          </p:nvPr>
        </p:nvSpPr>
        <p:spPr/>
        <p:txBody>
          <a:bodyPr/>
          <a:lstStyle/>
          <a:p>
            <a:pPr eaLnBrk="1" hangingPunct="1">
              <a:defRPr/>
            </a:pPr>
            <a:r>
              <a:rPr lang="en-US" sz="2800"/>
              <a:t>Many buildings still stand to full height, lacking only roofs, doors and shutters for the windows</a:t>
            </a:r>
          </a:p>
        </p:txBody>
      </p:sp>
      <p:pic>
        <p:nvPicPr>
          <p:cNvPr id="11271" name="Picture 7" descr="Scan183">
            <a:extLst>
              <a:ext uri="{FF2B5EF4-FFF2-40B4-BE49-F238E27FC236}">
                <a16:creationId xmlns:a16="http://schemas.microsoft.com/office/drawing/2014/main" id="{8D0F1FAC-50E9-8FD0-7756-B3082C52C2A4}"/>
              </a:ext>
            </a:extLst>
          </p:cNvPr>
          <p:cNvPicPr>
            <a:picLocks noGrp="1" noChangeAspect="1" noChangeArrowheads="1"/>
          </p:cNvPicPr>
          <p:nvPr>
            <p:ph sz="half" idx="2"/>
          </p:nvPr>
        </p:nvPicPr>
        <p:blipFill>
          <a:blip r:embed="rId2" cstate="screen">
            <a:extLst>
              <a:ext uri="{28A0092B-C50C-407E-A947-70E740481C1C}">
                <a14:useLocalDpi xmlns:a14="http://schemas.microsoft.com/office/drawing/2010/main"/>
              </a:ext>
            </a:extLst>
          </a:blip>
          <a:srcRect/>
          <a:stretch>
            <a:fillRect/>
          </a:stretch>
        </p:blipFill>
        <p:spPr>
          <a:xfrm>
            <a:off x="3657600" y="3352800"/>
            <a:ext cx="4991100" cy="32527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4" descr="Antakya 1989 no 18.jpg">
            <a:extLst>
              <a:ext uri="{FF2B5EF4-FFF2-40B4-BE49-F238E27FC236}">
                <a16:creationId xmlns:a16="http://schemas.microsoft.com/office/drawing/2014/main" id="{E82C3A1F-81CE-AF2A-1A9D-39661BDC0CF9}"/>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5725" y="457200"/>
            <a:ext cx="8982075"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525</TotalTime>
  <Words>934</Words>
  <Application>Microsoft Macintosh PowerPoint</Application>
  <PresentationFormat>On-screen Show (4:3)</PresentationFormat>
  <Paragraphs>68</Paragraphs>
  <Slides>60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60</vt:i4>
      </vt:variant>
    </vt:vector>
  </HeadingPairs>
  <TitlesOfParts>
    <vt:vector size="64" baseType="lpstr">
      <vt:lpstr>Arial</vt:lpstr>
      <vt:lpstr>ＭＳ Ｐゴシック</vt:lpstr>
      <vt:lpstr>Calibri</vt:lpstr>
      <vt:lpstr>Default Design</vt:lpstr>
      <vt:lpstr>The “Dead Cities”</vt:lpstr>
      <vt:lpstr>PowerPoint Presentation</vt:lpstr>
      <vt:lpstr>Broad stretches of limestone hills and fertile plains</vt:lpstr>
      <vt:lpstr>More than 700 settlements, ranging from large villages to small collections of houses. They are not cities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rare early house: a third century building at Bammuqa</vt:lpstr>
      <vt:lpstr>Temple at Burj Baqhira</vt:lpstr>
      <vt:lpstr>PowerPoint Presentation</vt:lpstr>
      <vt:lpstr>Who were the inhabitants?</vt:lpstr>
      <vt:lpstr>PowerPoint Presentation</vt:lpstr>
      <vt:lpstr>PowerPoint Presentation</vt:lpstr>
      <vt:lpstr>The villages</vt:lpstr>
      <vt:lpstr>PowerPoint Presentation</vt:lpstr>
      <vt:lpstr>Baude</vt:lpstr>
      <vt:lpstr>PowerPoint Presentation</vt:lpstr>
      <vt:lpstr>PowerPoint Presentation</vt:lpstr>
      <vt:lpstr>PowerPoint Presentation</vt:lpstr>
      <vt:lpstr>Serjilla</vt:lpstr>
      <vt:lpstr>PowerPoint Presentation</vt:lpstr>
      <vt:lpstr>PowerPoint Presentation</vt:lpstr>
      <vt:lpstr>PowerPoint Presentation</vt:lpstr>
      <vt:lpstr>PowerPoint Presentation</vt:lpstr>
      <vt:lpstr>PowerPoint Presentation</vt:lpstr>
      <vt:lpstr>PowerPoint Presentation</vt:lpstr>
      <vt:lpstr>El Bara</vt:lpstr>
      <vt:lpstr>PowerPoint Presentation</vt:lpstr>
      <vt:lpstr>Jeradeh</vt:lpstr>
      <vt:lpstr>PowerPoint Presentation</vt:lpstr>
      <vt:lpstr>PowerPoint Presentation</vt:lpstr>
      <vt:lpstr>Ruweiha</vt:lpstr>
      <vt:lpstr>PowerPoint Presentation</vt:lpstr>
      <vt:lpstr>PowerPoint Presentation</vt:lpstr>
      <vt:lpstr>PowerPoint Presentation</vt:lpstr>
      <vt:lpstr>Chalcidice and the Eastern Steppe</vt:lpstr>
      <vt:lpstr>PowerPoint Presentation</vt:lpstr>
      <vt:lpstr>PowerPoint Presentation</vt:lpstr>
      <vt:lpstr>PowerPoint Presentation</vt:lpstr>
      <vt:lpstr>Antoine Poidebard – the flying priest</vt:lpstr>
      <vt:lpstr>Anasartha</vt:lpstr>
      <vt:lpstr>Khan el-Hallabat (ancient Veriaraca, c. AD 300, on the strata Diocletiana)</vt:lpstr>
      <vt:lpstr>PowerPoint Presentation</vt:lpstr>
      <vt:lpstr>Qanat technology</vt:lpstr>
      <vt:lpstr>The inhabitants could draw water from quite distant sources</vt:lpstr>
      <vt:lpstr>They can run for more than 10 kilometers</vt:lpstr>
      <vt:lpstr>PowerPoint Presentation</vt:lpstr>
      <vt:lpstr>Isriye</vt:lpstr>
      <vt:lpstr>PowerPoint Presentation</vt:lpstr>
      <vt:lpstr>PowerPoint Presentation</vt:lpstr>
      <vt:lpstr>Androna – a developing city?</vt:lpstr>
      <vt:lpstr>PowerPoint Presentation</vt:lpstr>
      <vt:lpstr>PowerPoint Presentation</vt:lpstr>
      <vt:lpstr>Qasr Ibn Wardan</vt:lpstr>
      <vt:lpstr>PowerPoint Presentation</vt:lpstr>
    </vt:vector>
  </TitlesOfParts>
  <Company>AUB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“Dead Cities”</dc:title>
  <dc:creator>AUB</dc:creator>
  <cp:lastModifiedBy>Butcher, Kevin</cp:lastModifiedBy>
  <cp:revision>26</cp:revision>
  <dcterms:created xsi:type="dcterms:W3CDTF">2005-10-31T07:47:17Z</dcterms:created>
  <dcterms:modified xsi:type="dcterms:W3CDTF">2022-12-05T13:45:06Z</dcterms:modified>
</cp:coreProperties>
</file>