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6" r:id="rId8"/>
    <p:sldId id="267" r:id="rId9"/>
    <p:sldId id="263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EB6DA-25E7-6147-9933-5791E51043D0}" v="1" dt="2022-12-05T13:45:57.0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B04E0-A7F5-49C5-1155-6CBCEEDF7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468587-5453-78A0-E05E-563C888C6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F8D36-E375-0082-A480-F3EF7A80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40432-00EC-63E2-7EBF-97279525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87E7F-9DF4-34CB-B7AB-C9EE06685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1DEF4-0554-7848-BE0F-456565C230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72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6FD5-8B58-2F02-E611-5F8C89C80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F1A31-53E7-076C-FA6C-55F3AC441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10E88-9891-4C16-35EB-9E3CC16E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2F998-103C-5AEA-74A6-3487BD833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FAF45-7690-1D0A-AD84-3F96B8E7F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F38D4-FCC3-3948-80A4-1B79BDDB78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021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E6FD61-0A91-A8E0-97C9-7F6AC4183A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6C392C-AE39-FA1F-EDE9-EBB5B4CA6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98AD7-4428-6D07-0395-CD2F4F8D6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02348-7C31-D327-C7B9-5A0809A03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7CB9B-C656-EBC9-E145-31D7D4D0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B6DA1-8A38-4741-99E8-032A70E296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958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F4CAD8-BDE6-E738-F629-176DC62C4C4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121D5-980F-D5D4-9D9C-F15E0FE0E7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6BE60-DFC8-B7BE-4DA9-8B192709C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0BA7A8-F4E2-AAEC-2260-E3F08A50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E033874-7B93-BB48-B5F7-8E5DCDDD8B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764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C6EEA-8F05-EC37-BCBF-C88F6E76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2824A-D13B-3250-045C-A8E68051C8A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014B9-34E9-0D21-EF3A-CC2515FA9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F50EDF-77D3-4603-5203-0719AC40EA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ABC94A-8B3A-3BDE-2F4C-5CD4550E7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9274A-C165-F887-419A-1A2F4DD0D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F5AB6D-82BD-BD40-8C22-434244FA74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10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6A7C7-7B51-B485-D8C7-FA63145CC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255B9-8CA2-2955-35C9-A928DC425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CE2C3-3C33-E02D-90D0-4515E0118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74A2B-979D-67E1-3C7A-57E5E2A42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0ED6B-E7C9-41C7-80E9-5D830F44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36558-A13A-7146-AE55-CB3A4CBCA1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52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60B51-0041-C1BD-4F78-97898B228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04539A-0331-FFAE-98EB-25151A8FB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E7909-9B36-9F2F-F1D3-E4A6FB3C5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D1A9E-9C99-5FDB-5DE9-010A4962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62838-CE1C-BA20-01FA-5FA86094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7B142-010F-374E-9496-820146BD4F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84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9530-07A8-30B2-99DC-0D290AF4D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E14F2-DCCC-0DD7-ED28-A8016BC920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E3DF1-7049-2390-3E0A-629C7A19A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FDA0-C68B-C61C-111F-3F4340D3B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A5CCA-FA95-23F7-3535-CE048BA1D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DEB2A7-99C3-E79B-0EA2-45DBB19E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62B21-CE33-2947-8FDC-A325ACB0B8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869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1E87E-75BC-93B2-F602-78229DDB4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809C2-8C18-0E32-D3E9-964B4B6C5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92E76-593F-EAE9-C417-BC2C86CA0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020005-25C0-6D3A-7876-20FDBA84C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1402B7-B5D7-DFE8-C149-9A003955B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0A30CE-5B46-7FB9-8ECC-B463CBC5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FB1D0-A5D6-9372-7396-0A2A61EE8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BE2FA7-52EF-1E52-8BF3-2BE6AFAFE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30A3E-B699-6D41-9A20-9FFD281A2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48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132C2-F9CE-E3BC-A515-8C1D8600A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AA20C6-42C9-443C-D85E-6B97ADFBB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0E3824-AF17-AE84-3DB4-E024F630E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CB7A5-617B-C0D7-7C35-18743BDA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4F533-60C0-A440-8B4D-59808C1CC2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49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838BBB-9AF0-95AE-3905-161EBE373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7BC860-A17F-0C90-CAAC-1CC63EDB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C714F-1EB1-FD92-A7A4-AE799319A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8971D-CAB4-8F42-A2F7-049013D4EF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394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9A120-940A-0C06-35EB-E13F09019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85F13-C228-728E-1C48-EEF470C73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0CC30-0DEB-BD70-EB60-A2844E9EA6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31E7D-584E-0907-29A7-E3287B292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83EEB-6A43-A06A-6E97-8DAF80631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F7AB69-C349-2B93-AC6C-5417094AF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B8DA4-F434-8B48-8BE3-C152CAE563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1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6C848-01EA-C820-626E-E83BBB0BF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E93ABB-8C04-1D2E-D432-F97CACC8E3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969F1-E08B-FD41-896F-1A8675174B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3FFD8-A767-0ED3-ADA3-531BAF5DE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E8A12D-2799-D76E-3ADB-159416144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64914-BB50-4BA5-B5F4-7F389BF81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00242-6967-0C4B-8A54-0AED1DEDE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22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3B3E868-38CF-ED08-6C57-D30F21E59D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CBBA56C-528A-DE3A-FFE5-871B5FF200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EAFE452-618B-8973-50C3-700EA5532DF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698CBA6-E70F-177D-B040-5A00482FC8E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34B39C8-A3D4-D202-A99B-F239CADC50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ABBD89-B80C-ED45-990F-05103DC798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B4B742B-C557-B19C-CFDD-963F39DA8F7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altLang="en-US" sz="4400"/>
              <a:t>The Hauran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383683F0-9289-38BA-AF8F-F2F90F76243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altLang="en-US"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>
            <a:extLst>
              <a:ext uri="{FF2B5EF4-FFF2-40B4-BE49-F238E27FC236}">
                <a16:creationId xmlns:a16="http://schemas.microsoft.com/office/drawing/2014/main" id="{3010A56E-F265-0D93-9AAC-2DCB5DEF6D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BDD2CE2-DE3C-E799-6999-E84749CB372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/>
              <a:t>Inscriptions suggest that the villages of the Leja and northern Hauran may have had administrative bodies: the villagers had communal funds and communal land, and may have had special buildings for public meetings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The inscriptions also mention a variety of village officials, which implies an elaborate system of self-government</a:t>
            </a:r>
          </a:p>
        </p:txBody>
      </p:sp>
      <p:pic>
        <p:nvPicPr>
          <p:cNvPr id="11270" name="Picture 6">
            <a:extLst>
              <a:ext uri="{FF2B5EF4-FFF2-40B4-BE49-F238E27FC236}">
                <a16:creationId xmlns:a16="http://schemas.microsoft.com/office/drawing/2014/main" id="{200C3A37-3DFD-D5EC-D1DC-E24921F071A9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E2967AF7-1ADF-B253-9F13-104582A52B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Are such villages developing cities?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7B758E1-F1A2-341B-79BE-6B2C1D6913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The variety of officials might suggest that these villages were developing proto-civic administrations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However, most of the inscriptions are concerned with building projects, and the officials named may be temporary posts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Some titles may be inexact translations of Aramaic terms for “village chief” or “head man”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The inscriptions provide us with important information about the way in which the villages managed their affairs: religious duties; land management; property ownership; social organization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CFD583B-2187-1D4B-DE7D-2A22C3161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4949517-58FA-B163-A888-7A2B053B0D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Some villages, such as Dionysias, Philippopolis, Maximianopolis, Constantia, and Neve achieved city status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Is this part of a deliberate Roman policy of urbanization?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Some have thought that the title metrokomia, found in Trachonitis and Batanaea, represents an intermediate stage between village and city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An alternative view is that metrokomiai were villages that were on imperial estates, and therefore could never become cities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If they had lain outside imperial estates, the metrokomiai would perhaps have been promoted to cities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>
            <a:extLst>
              <a:ext uri="{FF2B5EF4-FFF2-40B4-BE49-F238E27FC236}">
                <a16:creationId xmlns:a16="http://schemas.microsoft.com/office/drawing/2014/main" id="{188B3558-1253-BBC4-E429-5D4C4995E961}"/>
              </a:ext>
            </a:extLst>
          </p:cNvPr>
          <p:cNvPicPr>
            <a:picLocks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3775" y="274638"/>
            <a:ext cx="4991100" cy="6327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4B1BC96-D308-53E2-2175-DED72E9B1E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BA13110-2F85-9CE1-D0C6-B9802F04FA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Auranitis = Jebel Arab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Trachonitis = Leja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Batanaea = Nuqra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The main cities of the region: Canatha; Adraa; Bostra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Later Dionysias, Philippopolis, Maximianopolis, Constantia, Neve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Parts of Trachonitis and Batanaea may have been imperial estates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The best evidence for village life comes from the northern part of Auranitis and from Trachonitis, where the villages do not appear to have been subject to any city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FA3ADA2-D062-D880-CF59-A64C770F00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C78F84A-F34B-F377-C003-E29264FCC3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Main phases of development: first from late third / early fourth century to early fifth; and second from early sixth to seventh centuries.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E05AE308-4D29-B6D6-142E-BE2BCDBC11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99F49430-9249-E548-E65C-DFEF9DA333E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400"/>
              <a:t>The villages have no formal plans</a:t>
            </a:r>
          </a:p>
          <a:p>
            <a:r>
              <a:rPr lang="en-US" altLang="en-US" sz="2400"/>
              <a:t>The immediate environs of the villages had small gardens and plantations, with the larger fields lying beyond these</a:t>
            </a:r>
          </a:p>
          <a:p>
            <a:r>
              <a:rPr lang="en-US" altLang="en-US" sz="2400"/>
              <a:t>Water was supplied by rainfall, and collected in communal reservoirs</a:t>
            </a:r>
          </a:p>
        </p:txBody>
      </p:sp>
      <p:pic>
        <p:nvPicPr>
          <p:cNvPr id="8199" name="Picture 7">
            <a:extLst>
              <a:ext uri="{FF2B5EF4-FFF2-40B4-BE49-F238E27FC236}">
                <a16:creationId xmlns:a16="http://schemas.microsoft.com/office/drawing/2014/main" id="{AE2D615F-6955-CAFE-FDE0-0C1E8CE24257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>
            <a:extLst>
              <a:ext uri="{FF2B5EF4-FFF2-40B4-BE49-F238E27FC236}">
                <a16:creationId xmlns:a16="http://schemas.microsoft.com/office/drawing/2014/main" id="{7B62EAB8-168B-C602-FC57-F46ACBB79A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2B4FE567-8785-4987-22B2-5818ECAD661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/>
              <a:t>Houses like those of Dead Cities: storage downstairs, courtyards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But flat roofs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Staircases are internal, except for those that give access to the roof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Sometimes several stories, so that the houses resemble towers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Considerable variation in houses: some much more elaborate and larger than others – probably the residences of late Roman rural aristocrats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291333A8-25E3-C244-22D0-5D77F41EB353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>
            <a:extLst>
              <a:ext uri="{FF2B5EF4-FFF2-40B4-BE49-F238E27FC236}">
                <a16:creationId xmlns:a16="http://schemas.microsoft.com/office/drawing/2014/main" id="{38BE365D-7E59-37D8-911A-F00C0C903A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9463" name="Picture 7">
            <a:extLst>
              <a:ext uri="{FF2B5EF4-FFF2-40B4-BE49-F238E27FC236}">
                <a16:creationId xmlns:a16="http://schemas.microsoft.com/office/drawing/2014/main" id="{8B6754C3-465B-8E01-502B-9668602A93E7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6B2219EE-439F-23EE-B92C-350622CE4E10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247900"/>
            <a:ext cx="4038600" cy="3230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>
            <a:extLst>
              <a:ext uri="{FF2B5EF4-FFF2-40B4-BE49-F238E27FC236}">
                <a16:creationId xmlns:a16="http://schemas.microsoft.com/office/drawing/2014/main" id="{CBB6B92A-AB36-D7E2-90D3-F237B5157F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1513" name="Picture 9">
            <a:extLst>
              <a:ext uri="{FF2B5EF4-FFF2-40B4-BE49-F238E27FC236}">
                <a16:creationId xmlns:a16="http://schemas.microsoft.com/office/drawing/2014/main" id="{BFE98088-D2A1-DFDF-9A64-26ED9F0922C5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4" name="Picture 10">
            <a:extLst>
              <a:ext uri="{FF2B5EF4-FFF2-40B4-BE49-F238E27FC236}">
                <a16:creationId xmlns:a16="http://schemas.microsoft.com/office/drawing/2014/main" id="{C780B632-0D8A-B0A6-2537-11A5726BFCA6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249488"/>
            <a:ext cx="4038600" cy="3227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>
            <a:extLst>
              <a:ext uri="{FF2B5EF4-FFF2-40B4-BE49-F238E27FC236}">
                <a16:creationId xmlns:a16="http://schemas.microsoft.com/office/drawing/2014/main" id="{1A597BA9-222C-98BE-A126-4F8B94CCD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1F25F15-570E-0073-8EFD-F6459BE5296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Many of the villagers may have been former nomads who adopted a settled life; there is some uncertainty about the relationship of the Hauran villagers to the writers of Safaitic graffiti in the desert to the east</a:t>
            </a:r>
          </a:p>
        </p:txBody>
      </p:sp>
      <p:pic>
        <p:nvPicPr>
          <p:cNvPr id="13318" name="Picture 6">
            <a:extLst>
              <a:ext uri="{FF2B5EF4-FFF2-40B4-BE49-F238E27FC236}">
                <a16:creationId xmlns:a16="http://schemas.microsoft.com/office/drawing/2014/main" id="{76A04844-F260-302C-271B-C69C308D1798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2743200"/>
            <a:ext cx="3894138" cy="2301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460</Words>
  <Application>Microsoft Macintosh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Default Design</vt:lpstr>
      <vt:lpstr>The Hauran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Are such villages developing cities?</vt:lpstr>
      <vt:lpstr>PowerPoint Presentation</vt:lpstr>
    </vt:vector>
  </TitlesOfParts>
  <Company>AUB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Hauran</dc:title>
  <dc:creator>AUB</dc:creator>
  <cp:lastModifiedBy>Butcher, Kevin</cp:lastModifiedBy>
  <cp:revision>9</cp:revision>
  <dcterms:created xsi:type="dcterms:W3CDTF">2005-11-11T06:50:16Z</dcterms:created>
  <dcterms:modified xsi:type="dcterms:W3CDTF">2022-12-05T13:46:07Z</dcterms:modified>
</cp:coreProperties>
</file>