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47" r:id="rId2"/>
    <p:sldId id="348" r:id="rId3"/>
    <p:sldId id="349" r:id="rId4"/>
    <p:sldId id="350" r:id="rId5"/>
    <p:sldId id="256" r:id="rId6"/>
    <p:sldId id="257" r:id="rId7"/>
    <p:sldId id="342" r:id="rId8"/>
    <p:sldId id="343" r:id="rId9"/>
    <p:sldId id="346" r:id="rId10"/>
    <p:sldId id="344" r:id="rId11"/>
    <p:sldId id="258" r:id="rId12"/>
    <p:sldId id="261" r:id="rId13"/>
    <p:sldId id="262" r:id="rId14"/>
    <p:sldId id="263" r:id="rId15"/>
    <p:sldId id="264" r:id="rId16"/>
    <p:sldId id="317" r:id="rId17"/>
    <p:sldId id="318" r:id="rId18"/>
    <p:sldId id="319" r:id="rId19"/>
    <p:sldId id="324" r:id="rId20"/>
    <p:sldId id="320" r:id="rId21"/>
    <p:sldId id="321" r:id="rId22"/>
    <p:sldId id="322" r:id="rId23"/>
    <p:sldId id="323" r:id="rId24"/>
    <p:sldId id="266" r:id="rId25"/>
    <p:sldId id="267" r:id="rId26"/>
    <p:sldId id="325" r:id="rId27"/>
    <p:sldId id="326" r:id="rId28"/>
    <p:sldId id="327" r:id="rId29"/>
    <p:sldId id="268" r:id="rId30"/>
    <p:sldId id="328" r:id="rId31"/>
    <p:sldId id="329" r:id="rId32"/>
    <p:sldId id="331" r:id="rId33"/>
    <p:sldId id="330" r:id="rId34"/>
    <p:sldId id="334" r:id="rId35"/>
    <p:sldId id="260" r:id="rId36"/>
    <p:sldId id="259" r:id="rId37"/>
    <p:sldId id="335" r:id="rId38"/>
    <p:sldId id="336" r:id="rId39"/>
    <p:sldId id="338" r:id="rId40"/>
    <p:sldId id="337" r:id="rId41"/>
    <p:sldId id="269" r:id="rId42"/>
    <p:sldId id="339" r:id="rId43"/>
    <p:sldId id="340" r:id="rId44"/>
    <p:sldId id="270" r:id="rId45"/>
    <p:sldId id="341" r:id="rId46"/>
    <p:sldId id="271" r:id="rId47"/>
    <p:sldId id="272" r:id="rId48"/>
    <p:sldId id="273" r:id="rId49"/>
    <p:sldId id="281" r:id="rId50"/>
    <p:sldId id="275" r:id="rId51"/>
    <p:sldId id="276" r:id="rId52"/>
    <p:sldId id="277" r:id="rId53"/>
    <p:sldId id="279" r:id="rId54"/>
    <p:sldId id="351" r:id="rId55"/>
    <p:sldId id="316" r:id="rId56"/>
    <p:sldId id="280" r:id="rId57"/>
    <p:sldId id="282" r:id="rId58"/>
    <p:sldId id="292" r:id="rId59"/>
    <p:sldId id="283" r:id="rId60"/>
    <p:sldId id="293" r:id="rId61"/>
    <p:sldId id="296" r:id="rId62"/>
    <p:sldId id="295" r:id="rId63"/>
    <p:sldId id="297" r:id="rId64"/>
    <p:sldId id="298" r:id="rId65"/>
    <p:sldId id="311" r:id="rId66"/>
    <p:sldId id="286" r:id="rId67"/>
    <p:sldId id="285" r:id="rId68"/>
    <p:sldId id="313" r:id="rId69"/>
    <p:sldId id="315" r:id="rId70"/>
    <p:sldId id="287" r:id="rId71"/>
    <p:sldId id="288" r:id="rId72"/>
    <p:sldId id="289" r:id="rId73"/>
    <p:sldId id="290" r:id="rId74"/>
    <p:sldId id="291" r:id="rId75"/>
    <p:sldId id="352" r:id="rId7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40"/>
  </p:normalViewPr>
  <p:slideViewPr>
    <p:cSldViewPr>
      <p:cViewPr varScale="1">
        <p:scale>
          <a:sx n="107" d="100"/>
          <a:sy n="107" d="100"/>
        </p:scale>
        <p:origin x="1760" y="1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a:extLst>
              <a:ext uri="{FF2B5EF4-FFF2-40B4-BE49-F238E27FC236}">
                <a16:creationId xmlns:a16="http://schemas.microsoft.com/office/drawing/2014/main" id="{3008D65F-7F66-3F3C-188E-560CCE0AB99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E573B06-6388-77EA-581B-DDF33065E81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BE999D2-E76D-39BF-26EE-6B126643E48F}"/>
              </a:ext>
            </a:extLst>
          </p:cNvPr>
          <p:cNvSpPr>
            <a:spLocks noGrp="1" noChangeArrowheads="1"/>
          </p:cNvSpPr>
          <p:nvPr>
            <p:ph type="sldNum" sz="quarter" idx="12"/>
          </p:nvPr>
        </p:nvSpPr>
        <p:spPr>
          <a:ln/>
        </p:spPr>
        <p:txBody>
          <a:bodyPr/>
          <a:lstStyle>
            <a:lvl1pPr>
              <a:defRPr/>
            </a:lvl1pPr>
          </a:lstStyle>
          <a:p>
            <a:pPr>
              <a:defRPr/>
            </a:pPr>
            <a:fld id="{59965B50-0214-C041-8F54-975C230C1AAB}" type="slidenum">
              <a:rPr lang="en-US" altLang="en-US"/>
              <a:pPr>
                <a:defRPr/>
              </a:pPr>
              <a:t>‹#›</a:t>
            </a:fld>
            <a:endParaRPr lang="en-US" altLang="en-US"/>
          </a:p>
        </p:txBody>
      </p:sp>
    </p:spTree>
    <p:extLst>
      <p:ext uri="{BB962C8B-B14F-4D97-AF65-F5344CB8AC3E}">
        <p14:creationId xmlns:p14="http://schemas.microsoft.com/office/powerpoint/2010/main" val="2269905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595AC128-B7A7-1344-ECD1-ADEBA2E9725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573F6A21-1B19-0FBB-CE01-E8956AE7D84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A83F1F7-41EE-D856-D001-AFD5969B7246}"/>
              </a:ext>
            </a:extLst>
          </p:cNvPr>
          <p:cNvSpPr>
            <a:spLocks noGrp="1" noChangeArrowheads="1"/>
          </p:cNvSpPr>
          <p:nvPr>
            <p:ph type="sldNum" sz="quarter" idx="12"/>
          </p:nvPr>
        </p:nvSpPr>
        <p:spPr>
          <a:ln/>
        </p:spPr>
        <p:txBody>
          <a:bodyPr/>
          <a:lstStyle>
            <a:lvl1pPr>
              <a:defRPr/>
            </a:lvl1pPr>
          </a:lstStyle>
          <a:p>
            <a:pPr>
              <a:defRPr/>
            </a:pPr>
            <a:fld id="{F9EC230E-21B1-AE40-8F9C-2D60A8CAD635}" type="slidenum">
              <a:rPr lang="en-US" altLang="en-US"/>
              <a:pPr>
                <a:defRPr/>
              </a:pPr>
              <a:t>‹#›</a:t>
            </a:fld>
            <a:endParaRPr lang="en-US" altLang="en-US"/>
          </a:p>
        </p:txBody>
      </p:sp>
    </p:spTree>
    <p:extLst>
      <p:ext uri="{BB962C8B-B14F-4D97-AF65-F5344CB8AC3E}">
        <p14:creationId xmlns:p14="http://schemas.microsoft.com/office/powerpoint/2010/main" val="127167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12615D30-BABB-5CE2-8904-93075324B6F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83E74155-E5E4-86B6-3978-8F6043CF1D2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4FB7D1A-EC10-9148-A982-FC42B98390EE}"/>
              </a:ext>
            </a:extLst>
          </p:cNvPr>
          <p:cNvSpPr>
            <a:spLocks noGrp="1" noChangeArrowheads="1"/>
          </p:cNvSpPr>
          <p:nvPr>
            <p:ph type="sldNum" sz="quarter" idx="12"/>
          </p:nvPr>
        </p:nvSpPr>
        <p:spPr>
          <a:ln/>
        </p:spPr>
        <p:txBody>
          <a:bodyPr/>
          <a:lstStyle>
            <a:lvl1pPr>
              <a:defRPr/>
            </a:lvl1pPr>
          </a:lstStyle>
          <a:p>
            <a:pPr>
              <a:defRPr/>
            </a:pPr>
            <a:fld id="{EF353884-62D2-4448-AE66-7DB94E7ABE9C}" type="slidenum">
              <a:rPr lang="en-US" altLang="en-US"/>
              <a:pPr>
                <a:defRPr/>
              </a:pPr>
              <a:t>‹#›</a:t>
            </a:fld>
            <a:endParaRPr lang="en-US" altLang="en-US"/>
          </a:p>
        </p:txBody>
      </p:sp>
    </p:spTree>
    <p:extLst>
      <p:ext uri="{BB962C8B-B14F-4D97-AF65-F5344CB8AC3E}">
        <p14:creationId xmlns:p14="http://schemas.microsoft.com/office/powerpoint/2010/main" val="2468352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56DEFC64-D7CE-E21B-33A7-145FBC561926}"/>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238BFC2-0C38-96DE-DBF9-982079B92CE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193DFF6-82FF-7696-6373-C3169B29F171}"/>
              </a:ext>
            </a:extLst>
          </p:cNvPr>
          <p:cNvSpPr>
            <a:spLocks noGrp="1" noChangeArrowheads="1"/>
          </p:cNvSpPr>
          <p:nvPr>
            <p:ph type="sldNum" sz="quarter" idx="12"/>
          </p:nvPr>
        </p:nvSpPr>
        <p:spPr>
          <a:ln/>
        </p:spPr>
        <p:txBody>
          <a:bodyPr/>
          <a:lstStyle>
            <a:lvl1pPr>
              <a:defRPr/>
            </a:lvl1pPr>
          </a:lstStyle>
          <a:p>
            <a:pPr>
              <a:defRPr/>
            </a:pPr>
            <a:fld id="{6C2A8126-C6B3-AB48-AA62-4B9D2642C732}" type="slidenum">
              <a:rPr lang="en-US" altLang="en-US"/>
              <a:pPr>
                <a:defRPr/>
              </a:pPr>
              <a:t>‹#›</a:t>
            </a:fld>
            <a:endParaRPr lang="en-US" altLang="en-US"/>
          </a:p>
        </p:txBody>
      </p:sp>
    </p:spTree>
    <p:extLst>
      <p:ext uri="{BB962C8B-B14F-4D97-AF65-F5344CB8AC3E}">
        <p14:creationId xmlns:p14="http://schemas.microsoft.com/office/powerpoint/2010/main" val="14243910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D981EB65-4E41-7164-6B4F-EDFA290333A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AA8199D-93E0-C5EF-3813-A5CFAB89C11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2EE0A5A-8088-237B-CFD3-7B83055ED6EB}"/>
              </a:ext>
            </a:extLst>
          </p:cNvPr>
          <p:cNvSpPr>
            <a:spLocks noGrp="1" noChangeArrowheads="1"/>
          </p:cNvSpPr>
          <p:nvPr>
            <p:ph type="sldNum" sz="quarter" idx="12"/>
          </p:nvPr>
        </p:nvSpPr>
        <p:spPr>
          <a:ln/>
        </p:spPr>
        <p:txBody>
          <a:bodyPr/>
          <a:lstStyle>
            <a:lvl1pPr>
              <a:defRPr/>
            </a:lvl1pPr>
          </a:lstStyle>
          <a:p>
            <a:pPr>
              <a:defRPr/>
            </a:pPr>
            <a:fld id="{AC231272-5B13-1642-BAF8-161BD5C3BD6B}" type="slidenum">
              <a:rPr lang="en-US" altLang="en-US"/>
              <a:pPr>
                <a:defRPr/>
              </a:pPr>
              <a:t>‹#›</a:t>
            </a:fld>
            <a:endParaRPr lang="en-US" altLang="en-US"/>
          </a:p>
        </p:txBody>
      </p:sp>
    </p:spTree>
    <p:extLst>
      <p:ext uri="{BB962C8B-B14F-4D97-AF65-F5344CB8AC3E}">
        <p14:creationId xmlns:p14="http://schemas.microsoft.com/office/powerpoint/2010/main" val="135487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Rectangle 4">
            <a:extLst>
              <a:ext uri="{FF2B5EF4-FFF2-40B4-BE49-F238E27FC236}">
                <a16:creationId xmlns:a16="http://schemas.microsoft.com/office/drawing/2014/main" id="{C12D004C-BCA8-0B53-CD1E-1CDF8917C2D0}"/>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E095EFA6-C0AA-DBDD-859A-D11F230570A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B3D6A269-849F-E537-3259-05FCD9CB7BAB}"/>
              </a:ext>
            </a:extLst>
          </p:cNvPr>
          <p:cNvSpPr>
            <a:spLocks noGrp="1" noChangeArrowheads="1"/>
          </p:cNvSpPr>
          <p:nvPr>
            <p:ph type="sldNum" sz="quarter" idx="12"/>
          </p:nvPr>
        </p:nvSpPr>
        <p:spPr>
          <a:ln/>
        </p:spPr>
        <p:txBody>
          <a:bodyPr/>
          <a:lstStyle>
            <a:lvl1pPr>
              <a:defRPr/>
            </a:lvl1pPr>
          </a:lstStyle>
          <a:p>
            <a:pPr>
              <a:defRPr/>
            </a:pPr>
            <a:fld id="{AB48B0C8-9ECD-6B47-93A3-1B81E8696E13}" type="slidenum">
              <a:rPr lang="en-US" altLang="en-US"/>
              <a:pPr>
                <a:defRPr/>
              </a:pPr>
              <a:t>‹#›</a:t>
            </a:fld>
            <a:endParaRPr lang="en-US" altLang="en-US"/>
          </a:p>
        </p:txBody>
      </p:sp>
    </p:spTree>
    <p:extLst>
      <p:ext uri="{BB962C8B-B14F-4D97-AF65-F5344CB8AC3E}">
        <p14:creationId xmlns:p14="http://schemas.microsoft.com/office/powerpoint/2010/main" val="3592836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Rectangle 4">
            <a:extLst>
              <a:ext uri="{FF2B5EF4-FFF2-40B4-BE49-F238E27FC236}">
                <a16:creationId xmlns:a16="http://schemas.microsoft.com/office/drawing/2014/main" id="{C14BC94A-C49E-DE0B-4ED1-091B454DA763}"/>
              </a:ext>
            </a:extLst>
          </p:cNvPr>
          <p:cNvSpPr>
            <a:spLocks noGrp="1" noChangeArrowheads="1"/>
          </p:cNvSpPr>
          <p:nvPr>
            <p:ph type="dt" sz="half" idx="10"/>
          </p:nvPr>
        </p:nvSpPr>
        <p:spPr>
          <a:ln/>
        </p:spPr>
        <p:txBody>
          <a:bodyPr/>
          <a:lstStyle>
            <a:lvl1pPr>
              <a:defRPr/>
            </a:lvl1pPr>
          </a:lstStyle>
          <a:p>
            <a:pPr>
              <a:defRPr/>
            </a:pPr>
            <a:endParaRPr lang="en-US"/>
          </a:p>
        </p:txBody>
      </p:sp>
      <p:sp>
        <p:nvSpPr>
          <p:cNvPr id="7" name="Rectangle 5">
            <a:extLst>
              <a:ext uri="{FF2B5EF4-FFF2-40B4-BE49-F238E27FC236}">
                <a16:creationId xmlns:a16="http://schemas.microsoft.com/office/drawing/2014/main" id="{B24FC2AF-E103-1BC8-29BE-7E17B5AE49C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8" name="Rectangle 6">
            <a:extLst>
              <a:ext uri="{FF2B5EF4-FFF2-40B4-BE49-F238E27FC236}">
                <a16:creationId xmlns:a16="http://schemas.microsoft.com/office/drawing/2014/main" id="{BCC5A78A-7D21-3202-6BA5-DA4163985994}"/>
              </a:ext>
            </a:extLst>
          </p:cNvPr>
          <p:cNvSpPr>
            <a:spLocks noGrp="1" noChangeArrowheads="1"/>
          </p:cNvSpPr>
          <p:nvPr>
            <p:ph type="sldNum" sz="quarter" idx="12"/>
          </p:nvPr>
        </p:nvSpPr>
        <p:spPr>
          <a:ln/>
        </p:spPr>
        <p:txBody>
          <a:bodyPr/>
          <a:lstStyle>
            <a:lvl1pPr>
              <a:defRPr/>
            </a:lvl1pPr>
          </a:lstStyle>
          <a:p>
            <a:pPr>
              <a:defRPr/>
            </a:pPr>
            <a:fld id="{7820A14F-1D85-7A48-9D2D-2EC3AB9F8ACF}" type="slidenum">
              <a:rPr lang="en-US" altLang="en-US"/>
              <a:pPr>
                <a:defRPr/>
              </a:pPr>
              <a:t>‹#›</a:t>
            </a:fld>
            <a:endParaRPr lang="en-US" altLang="en-US"/>
          </a:p>
        </p:txBody>
      </p:sp>
    </p:spTree>
    <p:extLst>
      <p:ext uri="{BB962C8B-B14F-4D97-AF65-F5344CB8AC3E}">
        <p14:creationId xmlns:p14="http://schemas.microsoft.com/office/powerpoint/2010/main" val="122256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7709B55F-130D-7415-CA72-4834E1F7D94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1D03811-5A3C-2AEC-4A55-164970668E4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068CF5A-B13E-9B59-8E56-BB800AD5FD0A}"/>
              </a:ext>
            </a:extLst>
          </p:cNvPr>
          <p:cNvSpPr>
            <a:spLocks noGrp="1" noChangeArrowheads="1"/>
          </p:cNvSpPr>
          <p:nvPr>
            <p:ph type="sldNum" sz="quarter" idx="12"/>
          </p:nvPr>
        </p:nvSpPr>
        <p:spPr>
          <a:ln/>
        </p:spPr>
        <p:txBody>
          <a:bodyPr/>
          <a:lstStyle>
            <a:lvl1pPr>
              <a:defRPr/>
            </a:lvl1pPr>
          </a:lstStyle>
          <a:p>
            <a:pPr>
              <a:defRPr/>
            </a:pPr>
            <a:fld id="{C9462590-4C64-9241-895A-C827E2506B96}" type="slidenum">
              <a:rPr lang="en-US" altLang="en-US"/>
              <a:pPr>
                <a:defRPr/>
              </a:pPr>
              <a:t>‹#›</a:t>
            </a:fld>
            <a:endParaRPr lang="en-US" altLang="en-US"/>
          </a:p>
        </p:txBody>
      </p:sp>
    </p:spTree>
    <p:extLst>
      <p:ext uri="{BB962C8B-B14F-4D97-AF65-F5344CB8AC3E}">
        <p14:creationId xmlns:p14="http://schemas.microsoft.com/office/powerpoint/2010/main" val="2962461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a:extLst>
              <a:ext uri="{FF2B5EF4-FFF2-40B4-BE49-F238E27FC236}">
                <a16:creationId xmlns:a16="http://schemas.microsoft.com/office/drawing/2014/main" id="{06E47E0E-FA86-102C-4086-9C4806C06AF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DFCDDD8-76DE-39CE-9D36-ACA7BA8CEF5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5359AD8-DFA6-B9C2-B5C8-FFFA0CAFDD3A}"/>
              </a:ext>
            </a:extLst>
          </p:cNvPr>
          <p:cNvSpPr>
            <a:spLocks noGrp="1" noChangeArrowheads="1"/>
          </p:cNvSpPr>
          <p:nvPr>
            <p:ph type="sldNum" sz="quarter" idx="12"/>
          </p:nvPr>
        </p:nvSpPr>
        <p:spPr>
          <a:ln/>
        </p:spPr>
        <p:txBody>
          <a:bodyPr/>
          <a:lstStyle>
            <a:lvl1pPr>
              <a:defRPr/>
            </a:lvl1pPr>
          </a:lstStyle>
          <a:p>
            <a:pPr>
              <a:defRPr/>
            </a:pPr>
            <a:fld id="{A52BB0D9-077C-8D4F-A3AC-77A304921E40}" type="slidenum">
              <a:rPr lang="en-US" altLang="en-US"/>
              <a:pPr>
                <a:defRPr/>
              </a:pPr>
              <a:t>‹#›</a:t>
            </a:fld>
            <a:endParaRPr lang="en-US" altLang="en-US"/>
          </a:p>
        </p:txBody>
      </p:sp>
    </p:spTree>
    <p:extLst>
      <p:ext uri="{BB962C8B-B14F-4D97-AF65-F5344CB8AC3E}">
        <p14:creationId xmlns:p14="http://schemas.microsoft.com/office/powerpoint/2010/main" val="1569593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BE779394-E9D8-B1E1-2BCD-EA43629CC26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7D2803E-F34B-B83C-20F2-907B8821A63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59517E8-E8A7-37A3-999C-EC2E034B76CE}"/>
              </a:ext>
            </a:extLst>
          </p:cNvPr>
          <p:cNvSpPr>
            <a:spLocks noGrp="1" noChangeArrowheads="1"/>
          </p:cNvSpPr>
          <p:nvPr>
            <p:ph type="sldNum" sz="quarter" idx="12"/>
          </p:nvPr>
        </p:nvSpPr>
        <p:spPr>
          <a:ln/>
        </p:spPr>
        <p:txBody>
          <a:bodyPr/>
          <a:lstStyle>
            <a:lvl1pPr>
              <a:defRPr/>
            </a:lvl1pPr>
          </a:lstStyle>
          <a:p>
            <a:pPr>
              <a:defRPr/>
            </a:pPr>
            <a:fld id="{5B0799CA-8B08-5F4F-B383-397C3627E8D1}" type="slidenum">
              <a:rPr lang="en-US" altLang="en-US"/>
              <a:pPr>
                <a:defRPr/>
              </a:pPr>
              <a:t>‹#›</a:t>
            </a:fld>
            <a:endParaRPr lang="en-US" altLang="en-US"/>
          </a:p>
        </p:txBody>
      </p:sp>
    </p:spTree>
    <p:extLst>
      <p:ext uri="{BB962C8B-B14F-4D97-AF65-F5344CB8AC3E}">
        <p14:creationId xmlns:p14="http://schemas.microsoft.com/office/powerpoint/2010/main" val="1664377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FB376ABD-4D9C-A617-ECBB-A83B21D62B74}"/>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19FB0A69-D1D0-2CDD-1922-56A39A19766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5E3D0E3B-7106-0365-90D0-97C422BC5DDA}"/>
              </a:ext>
            </a:extLst>
          </p:cNvPr>
          <p:cNvSpPr>
            <a:spLocks noGrp="1" noChangeArrowheads="1"/>
          </p:cNvSpPr>
          <p:nvPr>
            <p:ph type="sldNum" sz="quarter" idx="12"/>
          </p:nvPr>
        </p:nvSpPr>
        <p:spPr>
          <a:ln/>
        </p:spPr>
        <p:txBody>
          <a:bodyPr/>
          <a:lstStyle>
            <a:lvl1pPr>
              <a:defRPr/>
            </a:lvl1pPr>
          </a:lstStyle>
          <a:p>
            <a:pPr>
              <a:defRPr/>
            </a:pPr>
            <a:fld id="{10D94031-A31F-7B49-B55E-85E0B9E53257}" type="slidenum">
              <a:rPr lang="en-US" altLang="en-US"/>
              <a:pPr>
                <a:defRPr/>
              </a:pPr>
              <a:t>‹#›</a:t>
            </a:fld>
            <a:endParaRPr lang="en-US" altLang="en-US"/>
          </a:p>
        </p:txBody>
      </p:sp>
    </p:spTree>
    <p:extLst>
      <p:ext uri="{BB962C8B-B14F-4D97-AF65-F5344CB8AC3E}">
        <p14:creationId xmlns:p14="http://schemas.microsoft.com/office/powerpoint/2010/main" val="618359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2C06104D-A902-984D-9919-0194B4473F9E}"/>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22D1BE65-4033-C74A-951E-2F2081B9DD0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F9C4A6EC-8B12-68B8-197C-601E906B6959}"/>
              </a:ext>
            </a:extLst>
          </p:cNvPr>
          <p:cNvSpPr>
            <a:spLocks noGrp="1" noChangeArrowheads="1"/>
          </p:cNvSpPr>
          <p:nvPr>
            <p:ph type="sldNum" sz="quarter" idx="12"/>
          </p:nvPr>
        </p:nvSpPr>
        <p:spPr>
          <a:ln/>
        </p:spPr>
        <p:txBody>
          <a:bodyPr/>
          <a:lstStyle>
            <a:lvl1pPr>
              <a:defRPr/>
            </a:lvl1pPr>
          </a:lstStyle>
          <a:p>
            <a:pPr>
              <a:defRPr/>
            </a:pPr>
            <a:fld id="{3F35613B-EA89-C24D-80B7-3CD9FBAD7F0D}" type="slidenum">
              <a:rPr lang="en-US" altLang="en-US"/>
              <a:pPr>
                <a:defRPr/>
              </a:pPr>
              <a:t>‹#›</a:t>
            </a:fld>
            <a:endParaRPr lang="en-US" altLang="en-US"/>
          </a:p>
        </p:txBody>
      </p:sp>
    </p:spTree>
    <p:extLst>
      <p:ext uri="{BB962C8B-B14F-4D97-AF65-F5344CB8AC3E}">
        <p14:creationId xmlns:p14="http://schemas.microsoft.com/office/powerpoint/2010/main" val="3065538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63E2517-C7C9-5E1C-64D7-3E70C0A6B3C5}"/>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6A67852E-6882-C086-FFD2-ABB4B4CBF0B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072F81CE-FA64-04AC-F837-8ADA61934417}"/>
              </a:ext>
            </a:extLst>
          </p:cNvPr>
          <p:cNvSpPr>
            <a:spLocks noGrp="1" noChangeArrowheads="1"/>
          </p:cNvSpPr>
          <p:nvPr>
            <p:ph type="sldNum" sz="quarter" idx="12"/>
          </p:nvPr>
        </p:nvSpPr>
        <p:spPr>
          <a:ln/>
        </p:spPr>
        <p:txBody>
          <a:bodyPr/>
          <a:lstStyle>
            <a:lvl1pPr>
              <a:defRPr/>
            </a:lvl1pPr>
          </a:lstStyle>
          <a:p>
            <a:pPr>
              <a:defRPr/>
            </a:pPr>
            <a:fld id="{AC609E96-AAB5-DB40-ABE2-8479331E1C3B}" type="slidenum">
              <a:rPr lang="en-US" altLang="en-US"/>
              <a:pPr>
                <a:defRPr/>
              </a:pPr>
              <a:t>‹#›</a:t>
            </a:fld>
            <a:endParaRPr lang="en-US" altLang="en-US"/>
          </a:p>
        </p:txBody>
      </p:sp>
    </p:spTree>
    <p:extLst>
      <p:ext uri="{BB962C8B-B14F-4D97-AF65-F5344CB8AC3E}">
        <p14:creationId xmlns:p14="http://schemas.microsoft.com/office/powerpoint/2010/main" val="2029212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F4C409FC-62DE-1826-04CB-1815449205A4}"/>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C47D9A3E-66A8-0DB5-D0B5-0FFA6B7F2FA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227FB198-3036-E4F6-EC98-481A043613FF}"/>
              </a:ext>
            </a:extLst>
          </p:cNvPr>
          <p:cNvSpPr>
            <a:spLocks noGrp="1" noChangeArrowheads="1"/>
          </p:cNvSpPr>
          <p:nvPr>
            <p:ph type="sldNum" sz="quarter" idx="12"/>
          </p:nvPr>
        </p:nvSpPr>
        <p:spPr>
          <a:ln/>
        </p:spPr>
        <p:txBody>
          <a:bodyPr/>
          <a:lstStyle>
            <a:lvl1pPr>
              <a:defRPr/>
            </a:lvl1pPr>
          </a:lstStyle>
          <a:p>
            <a:pPr>
              <a:defRPr/>
            </a:pPr>
            <a:fld id="{52C4A625-2B39-5646-B94C-D86A7BA10B2C}" type="slidenum">
              <a:rPr lang="en-US" altLang="en-US"/>
              <a:pPr>
                <a:defRPr/>
              </a:pPr>
              <a:t>‹#›</a:t>
            </a:fld>
            <a:endParaRPr lang="en-US" altLang="en-US"/>
          </a:p>
        </p:txBody>
      </p:sp>
    </p:spTree>
    <p:extLst>
      <p:ext uri="{BB962C8B-B14F-4D97-AF65-F5344CB8AC3E}">
        <p14:creationId xmlns:p14="http://schemas.microsoft.com/office/powerpoint/2010/main" val="338014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98CEFCC1-D611-FB03-FE62-E17640FC3388}"/>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9B2A8A9-9DCC-616E-B79A-DE34C35C4AC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61B886E3-8735-F489-8F5E-A9EE8C825F4C}"/>
              </a:ext>
            </a:extLst>
          </p:cNvPr>
          <p:cNvSpPr>
            <a:spLocks noGrp="1" noChangeArrowheads="1"/>
          </p:cNvSpPr>
          <p:nvPr>
            <p:ph type="sldNum" sz="quarter" idx="12"/>
          </p:nvPr>
        </p:nvSpPr>
        <p:spPr>
          <a:ln/>
        </p:spPr>
        <p:txBody>
          <a:bodyPr/>
          <a:lstStyle>
            <a:lvl1pPr>
              <a:defRPr/>
            </a:lvl1pPr>
          </a:lstStyle>
          <a:p>
            <a:pPr>
              <a:defRPr/>
            </a:pPr>
            <a:fld id="{47BC7405-5CF7-EE41-946A-3FC8211CCD57}" type="slidenum">
              <a:rPr lang="en-US" altLang="en-US"/>
              <a:pPr>
                <a:defRPr/>
              </a:pPr>
              <a:t>‹#›</a:t>
            </a:fld>
            <a:endParaRPr lang="en-US" altLang="en-US"/>
          </a:p>
        </p:txBody>
      </p:sp>
    </p:spTree>
    <p:extLst>
      <p:ext uri="{BB962C8B-B14F-4D97-AF65-F5344CB8AC3E}">
        <p14:creationId xmlns:p14="http://schemas.microsoft.com/office/powerpoint/2010/main" val="1915334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EC5FB44-3C51-AE28-ABC7-1DAC3F1F5A4D}"/>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15DB910-4D99-518C-DF68-BE7AE107AF9E}"/>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60BE6E3A-B085-A1BC-FB9B-6C91F31693FD}"/>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ea typeface="ＭＳ Ｐゴシック" charset="0"/>
                <a:cs typeface="Arial" charset="0"/>
              </a:defRPr>
            </a:lvl1pPr>
          </a:lstStyle>
          <a:p>
            <a:pPr>
              <a:defRPr/>
            </a:pPr>
            <a:endParaRPr lang="en-US"/>
          </a:p>
        </p:txBody>
      </p:sp>
      <p:sp>
        <p:nvSpPr>
          <p:cNvPr id="1029" name="Rectangle 5">
            <a:extLst>
              <a:ext uri="{FF2B5EF4-FFF2-40B4-BE49-F238E27FC236}">
                <a16:creationId xmlns:a16="http://schemas.microsoft.com/office/drawing/2014/main" id="{54DE25BC-9D20-F37F-97FD-474A68A04A8A}"/>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ＭＳ Ｐゴシック" charset="0"/>
                <a:cs typeface="Arial" charset="0"/>
              </a:defRPr>
            </a:lvl1pPr>
          </a:lstStyle>
          <a:p>
            <a:pPr>
              <a:defRPr/>
            </a:pPr>
            <a:endParaRPr lang="en-US"/>
          </a:p>
        </p:txBody>
      </p:sp>
      <p:sp>
        <p:nvSpPr>
          <p:cNvPr id="1030" name="Rectangle 6">
            <a:extLst>
              <a:ext uri="{FF2B5EF4-FFF2-40B4-BE49-F238E27FC236}">
                <a16:creationId xmlns:a16="http://schemas.microsoft.com/office/drawing/2014/main" id="{977E6144-4175-5B30-2AE1-E2B2C78E9191}"/>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1DEB129D-C88E-654A-8969-58C8C80278C7}"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a:extLst>
              <a:ext uri="{FF2B5EF4-FFF2-40B4-BE49-F238E27FC236}">
                <a16:creationId xmlns:a16="http://schemas.microsoft.com/office/drawing/2014/main" id="{B5B7AC5B-103A-6816-5640-106E9FF19AAC}"/>
              </a:ext>
            </a:extLst>
          </p:cNvPr>
          <p:cNvSpPr>
            <a:spLocks noGrp="1" noChangeArrowheads="1"/>
          </p:cNvSpPr>
          <p:nvPr>
            <p:ph type="title"/>
          </p:nvPr>
        </p:nvSpPr>
        <p:spPr/>
        <p:txBody>
          <a:bodyPr/>
          <a:lstStyle/>
          <a:p>
            <a:r>
              <a:rPr lang="en-US" altLang="en-US"/>
              <a:t>Term 1 Recap</a:t>
            </a:r>
          </a:p>
        </p:txBody>
      </p:sp>
      <p:sp>
        <p:nvSpPr>
          <p:cNvPr id="106498" name="Content Placeholder 2">
            <a:extLst>
              <a:ext uri="{FF2B5EF4-FFF2-40B4-BE49-F238E27FC236}">
                <a16:creationId xmlns:a16="http://schemas.microsoft.com/office/drawing/2014/main" id="{FFA43D99-262F-D795-AAC1-505407FBDBF7}"/>
              </a:ext>
            </a:extLst>
          </p:cNvPr>
          <p:cNvSpPr>
            <a:spLocks noGrp="1" noChangeArrowheads="1"/>
          </p:cNvSpPr>
          <p:nvPr>
            <p:ph idx="1"/>
          </p:nvPr>
        </p:nvSpPr>
        <p:spPr/>
        <p:txBody>
          <a:bodyPr/>
          <a:lstStyle/>
          <a:p>
            <a:r>
              <a:rPr lang="en-US" altLang="en-US" sz="2400"/>
              <a:t>What difference did Roman rule make?</a:t>
            </a:r>
          </a:p>
          <a:p>
            <a:r>
              <a:rPr lang="en-US" altLang="en-US" sz="2400"/>
              <a:t>Historical developments:</a:t>
            </a:r>
          </a:p>
          <a:p>
            <a:r>
              <a:rPr lang="en-US" altLang="en-US" sz="2400"/>
              <a:t>First century BCE: insecure control of region (temporary Parthian conquest)</a:t>
            </a:r>
          </a:p>
          <a:p>
            <a:r>
              <a:rPr lang="en-US" altLang="en-US" sz="2400"/>
              <a:t>First century CE: consolidation, particularly after Nero (road building, removal of “client kings”)</a:t>
            </a:r>
          </a:p>
          <a:p>
            <a:r>
              <a:rPr lang="en-US" altLang="en-US" sz="2400"/>
              <a:t>Second and third centuries: aggressive campaigns against Parthians and Sasanians (with some reversals)</a:t>
            </a:r>
          </a:p>
          <a:p>
            <a:r>
              <a:rPr lang="en-US" altLang="en-US" sz="2400"/>
              <a:t>Fourth and fifth centuries: competition between Romans and Sasanians for control of Mesopotamia</a:t>
            </a:r>
          </a:p>
          <a:p>
            <a:r>
              <a:rPr lang="en-US" altLang="en-US" sz="2400"/>
              <a:t>Sixth century: Rome’s relations with the Arab tribes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descr="1995 4 no 7.jpg">
            <a:extLst>
              <a:ext uri="{FF2B5EF4-FFF2-40B4-BE49-F238E27FC236}">
                <a16:creationId xmlns:a16="http://schemas.microsoft.com/office/drawing/2014/main" id="{E807C2B9-3B3C-66E5-9950-936BCB6328F8}"/>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08000"/>
            <a:ext cx="9085263"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4">
            <a:extLst>
              <a:ext uri="{FF2B5EF4-FFF2-40B4-BE49-F238E27FC236}">
                <a16:creationId xmlns:a16="http://schemas.microsoft.com/office/drawing/2014/main" id="{A2943F64-3505-1F1D-AC93-38E5ADABF0EF}"/>
              </a:ext>
            </a:extLst>
          </p:cNvPr>
          <p:cNvSpPr>
            <a:spLocks noGrp="1" noChangeArrowheads="1"/>
          </p:cNvSpPr>
          <p:nvPr>
            <p:ph type="title"/>
          </p:nvPr>
        </p:nvSpPr>
        <p:spPr/>
        <p:txBody>
          <a:bodyPr/>
          <a:lstStyle/>
          <a:p>
            <a:pPr eaLnBrk="1" hangingPunct="1"/>
            <a:r>
              <a:rPr lang="en-GB" altLang="en-US"/>
              <a:t>Orontes river in the northern Bekaa Valley</a:t>
            </a:r>
          </a:p>
        </p:txBody>
      </p:sp>
      <p:pic>
        <p:nvPicPr>
          <p:cNvPr id="4102" name="Picture 6" descr="orontes">
            <a:extLst>
              <a:ext uri="{FF2B5EF4-FFF2-40B4-BE49-F238E27FC236}">
                <a16:creationId xmlns:a16="http://schemas.microsoft.com/office/drawing/2014/main" id="{5C329488-3D9D-2EC3-114C-F7379E6F7E4A}"/>
              </a:ext>
            </a:extLst>
          </p:cNvPr>
          <p:cNvPicPr>
            <a:picLocks noGrp="1" noChangeAspect="1" noChangeArrowheads="1"/>
          </p:cNvPicPr>
          <p:nvPr>
            <p:ph idx="1"/>
          </p:nvPr>
        </p:nvPicPr>
        <p:blipFill>
          <a:blip r:embed="rId2"/>
          <a:srcRect/>
          <a:stretch>
            <a:fillRect/>
          </a:stretch>
        </p:blipFill>
        <p:spPr>
          <a:xfrm>
            <a:off x="1490663" y="1719263"/>
            <a:ext cx="6162675" cy="428625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a:extLst>
              <a:ext uri="{FF2B5EF4-FFF2-40B4-BE49-F238E27FC236}">
                <a16:creationId xmlns:a16="http://schemas.microsoft.com/office/drawing/2014/main" id="{24A20EC5-34FB-0E18-FEDE-B99BA8564F8E}"/>
              </a:ext>
            </a:extLst>
          </p:cNvPr>
          <p:cNvSpPr>
            <a:spLocks noGrp="1" noChangeArrowheads="1"/>
          </p:cNvSpPr>
          <p:nvPr>
            <p:ph type="title"/>
          </p:nvPr>
        </p:nvSpPr>
        <p:spPr/>
        <p:txBody>
          <a:bodyPr/>
          <a:lstStyle/>
          <a:p>
            <a:pPr eaLnBrk="1" hangingPunct="1"/>
            <a:r>
              <a:rPr lang="en-US" altLang="en-US"/>
              <a:t>Ways of transporting water</a:t>
            </a:r>
          </a:p>
        </p:txBody>
      </p:sp>
      <p:sp>
        <p:nvSpPr>
          <p:cNvPr id="24578" name="Rectangle 5">
            <a:extLst>
              <a:ext uri="{FF2B5EF4-FFF2-40B4-BE49-F238E27FC236}">
                <a16:creationId xmlns:a16="http://schemas.microsoft.com/office/drawing/2014/main" id="{7256F47F-6566-393F-ADB3-69C2CFFB5BF5}"/>
              </a:ext>
            </a:extLst>
          </p:cNvPr>
          <p:cNvSpPr>
            <a:spLocks noGrp="1" noChangeArrowheads="1"/>
          </p:cNvSpPr>
          <p:nvPr>
            <p:ph type="body" sz="half" idx="1"/>
          </p:nvPr>
        </p:nvSpPr>
        <p:spPr/>
        <p:txBody>
          <a:bodyPr/>
          <a:lstStyle/>
          <a:p>
            <a:pPr eaLnBrk="1" hangingPunct="1"/>
            <a:r>
              <a:rPr lang="en-US" altLang="en-US" sz="2800"/>
              <a:t>Aqueducts</a:t>
            </a:r>
          </a:p>
          <a:p>
            <a:pPr eaLnBrk="1" hangingPunct="1"/>
            <a:r>
              <a:rPr lang="en-US" altLang="en-US" sz="2800"/>
              <a:t>Expensive, unlikely that villages could afford to build them</a:t>
            </a:r>
          </a:p>
          <a:p>
            <a:pPr eaLnBrk="1" hangingPunct="1"/>
            <a:r>
              <a:rPr lang="en-US" altLang="en-US" sz="2800"/>
              <a:t>Mainly used to transport water to cities, but villages could tap water from them</a:t>
            </a:r>
          </a:p>
        </p:txBody>
      </p:sp>
      <p:pic>
        <p:nvPicPr>
          <p:cNvPr id="10247" name="Picture 7" descr="Aqueduct Segovia">
            <a:extLst>
              <a:ext uri="{FF2B5EF4-FFF2-40B4-BE49-F238E27FC236}">
                <a16:creationId xmlns:a16="http://schemas.microsoft.com/office/drawing/2014/main" id="{297D77D3-3D56-DB42-2D95-5BD1EE5E063A}"/>
              </a:ext>
            </a:extLst>
          </p:cNvPr>
          <p:cNvPicPr>
            <a:picLocks noGrp="1" noChangeAspect="1" noChangeArrowheads="1"/>
          </p:cNvPicPr>
          <p:nvPr>
            <p:ph sz="half" idx="2"/>
          </p:nvPr>
        </p:nvPicPr>
        <p:blipFill>
          <a:blip r:embed="rId2"/>
          <a:srcRect/>
          <a:stretch>
            <a:fillRect/>
          </a:stretch>
        </p:blipFill>
        <p:spPr>
          <a:xfrm>
            <a:off x="5080000" y="2046288"/>
            <a:ext cx="3175000" cy="36322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4">
            <a:extLst>
              <a:ext uri="{FF2B5EF4-FFF2-40B4-BE49-F238E27FC236}">
                <a16:creationId xmlns:a16="http://schemas.microsoft.com/office/drawing/2014/main" id="{CD21494B-3007-728B-E2F6-904879A1FB78}"/>
              </a:ext>
            </a:extLst>
          </p:cNvPr>
          <p:cNvSpPr>
            <a:spLocks noGrp="1" noChangeArrowheads="1"/>
          </p:cNvSpPr>
          <p:nvPr>
            <p:ph type="title"/>
          </p:nvPr>
        </p:nvSpPr>
        <p:spPr/>
        <p:txBody>
          <a:bodyPr/>
          <a:lstStyle/>
          <a:p>
            <a:pPr eaLnBrk="1" hangingPunct="1"/>
            <a:endParaRPr lang="en-GB" altLang="en-US"/>
          </a:p>
        </p:txBody>
      </p:sp>
      <p:sp>
        <p:nvSpPr>
          <p:cNvPr id="25602" name="Rectangle 5">
            <a:extLst>
              <a:ext uri="{FF2B5EF4-FFF2-40B4-BE49-F238E27FC236}">
                <a16:creationId xmlns:a16="http://schemas.microsoft.com/office/drawing/2014/main" id="{CF580008-CF05-0496-B842-1FB6A35A5811}"/>
              </a:ext>
            </a:extLst>
          </p:cNvPr>
          <p:cNvSpPr>
            <a:spLocks noGrp="1" noChangeArrowheads="1"/>
          </p:cNvSpPr>
          <p:nvPr>
            <p:ph type="body" sz="half" idx="1"/>
          </p:nvPr>
        </p:nvSpPr>
        <p:spPr/>
        <p:txBody>
          <a:bodyPr/>
          <a:lstStyle/>
          <a:p>
            <a:pPr eaLnBrk="1" hangingPunct="1"/>
            <a:r>
              <a:rPr lang="en-US" altLang="en-US" sz="2800"/>
              <a:t>Aqueducts operated on gravity, so the water source had to be higher than the place where the water was needed</a:t>
            </a:r>
          </a:p>
          <a:p>
            <a:pPr eaLnBrk="1" hangingPunct="1"/>
            <a:r>
              <a:rPr lang="en-US" altLang="en-US" sz="2800"/>
              <a:t>Often the channel was not visible, and ran underground</a:t>
            </a:r>
          </a:p>
        </p:txBody>
      </p:sp>
      <p:pic>
        <p:nvPicPr>
          <p:cNvPr id="12295" name="Picture 7" descr="Aqueduct section">
            <a:extLst>
              <a:ext uri="{FF2B5EF4-FFF2-40B4-BE49-F238E27FC236}">
                <a16:creationId xmlns:a16="http://schemas.microsoft.com/office/drawing/2014/main" id="{0255B72A-BC20-F7FD-3F93-48FD83C282D9}"/>
              </a:ext>
            </a:extLst>
          </p:cNvPr>
          <p:cNvPicPr>
            <a:picLocks noGrp="1" noChangeAspect="1" noChangeArrowheads="1"/>
          </p:cNvPicPr>
          <p:nvPr>
            <p:ph sz="half" idx="2"/>
          </p:nvPr>
        </p:nvPicPr>
        <p:blipFill>
          <a:blip r:embed="rId2"/>
          <a:srcRect/>
          <a:stretch>
            <a:fillRect/>
          </a:stretch>
        </p:blipFill>
        <p:spPr>
          <a:xfrm>
            <a:off x="4408488" y="2438400"/>
            <a:ext cx="4735512" cy="317976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8">
            <a:extLst>
              <a:ext uri="{FF2B5EF4-FFF2-40B4-BE49-F238E27FC236}">
                <a16:creationId xmlns:a16="http://schemas.microsoft.com/office/drawing/2014/main" id="{20784A4E-927D-BC5D-5B01-615889D87B3D}"/>
              </a:ext>
            </a:extLst>
          </p:cNvPr>
          <p:cNvSpPr>
            <a:spLocks noGrp="1" noChangeArrowheads="1"/>
          </p:cNvSpPr>
          <p:nvPr>
            <p:ph type="title"/>
          </p:nvPr>
        </p:nvSpPr>
        <p:spPr/>
        <p:txBody>
          <a:bodyPr/>
          <a:lstStyle/>
          <a:p>
            <a:pPr eaLnBrk="1" hangingPunct="1"/>
            <a:r>
              <a:rPr lang="en-US" altLang="en-US" sz="3600"/>
              <a:t>Zubeidah aqueduct that supplied Beirut</a:t>
            </a:r>
            <a:endParaRPr lang="en-GB" altLang="en-US" sz="3600"/>
          </a:p>
        </p:txBody>
      </p:sp>
      <p:pic>
        <p:nvPicPr>
          <p:cNvPr id="14343" name="Picture 7" descr="Qanater Zubeida, Backup, Scan (2)">
            <a:extLst>
              <a:ext uri="{FF2B5EF4-FFF2-40B4-BE49-F238E27FC236}">
                <a16:creationId xmlns:a16="http://schemas.microsoft.com/office/drawing/2014/main" id="{7C091D9F-A2A5-0028-C792-0DD932318860}"/>
              </a:ext>
            </a:extLst>
          </p:cNvPr>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5410200" y="1524000"/>
            <a:ext cx="3317875" cy="5021263"/>
          </a:xfrm>
        </p:spPr>
      </p:pic>
      <p:pic>
        <p:nvPicPr>
          <p:cNvPr id="14346" name="Picture 10" descr="Qanater Zubeida, Feb 1995, Scan (1)">
            <a:extLst>
              <a:ext uri="{FF2B5EF4-FFF2-40B4-BE49-F238E27FC236}">
                <a16:creationId xmlns:a16="http://schemas.microsoft.com/office/drawing/2014/main" id="{FDA3D60A-27EF-610E-BB28-7BF69B02F6D6}"/>
              </a:ext>
            </a:extLst>
          </p:cNvPr>
          <p:cNvPicPr>
            <a:picLocks noGrp="1" noChangeAspect="1" noChangeArrowheads="1"/>
          </p:cNvPicPr>
          <p:nvPr>
            <p:ph sz="half" idx="1"/>
          </p:nvPr>
        </p:nvPicPr>
        <p:blipFill>
          <a:blip r:embed="rId3" cstate="screen">
            <a:extLst>
              <a:ext uri="{28A0092B-C50C-407E-A947-70E740481C1C}">
                <a14:useLocalDpi xmlns:a14="http://schemas.microsoft.com/office/drawing/2010/main"/>
              </a:ext>
            </a:extLst>
          </a:blip>
          <a:srcRect/>
          <a:stretch>
            <a:fillRect/>
          </a:stretch>
        </p:blipFill>
        <p:spPr>
          <a:xfrm>
            <a:off x="533400" y="2362200"/>
            <a:ext cx="4368800" cy="2871788"/>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4">
            <a:extLst>
              <a:ext uri="{FF2B5EF4-FFF2-40B4-BE49-F238E27FC236}">
                <a16:creationId xmlns:a16="http://schemas.microsoft.com/office/drawing/2014/main" id="{FC807894-C868-F95C-CA54-38218DB16879}"/>
              </a:ext>
            </a:extLst>
          </p:cNvPr>
          <p:cNvSpPr>
            <a:spLocks noGrp="1" noChangeArrowheads="1"/>
          </p:cNvSpPr>
          <p:nvPr>
            <p:ph type="title"/>
          </p:nvPr>
        </p:nvSpPr>
        <p:spPr/>
        <p:txBody>
          <a:bodyPr/>
          <a:lstStyle/>
          <a:p>
            <a:pPr eaLnBrk="1" hangingPunct="1"/>
            <a:endParaRPr lang="en-GB" altLang="en-US"/>
          </a:p>
        </p:txBody>
      </p:sp>
      <p:sp>
        <p:nvSpPr>
          <p:cNvPr id="27650" name="Rectangle 6">
            <a:extLst>
              <a:ext uri="{FF2B5EF4-FFF2-40B4-BE49-F238E27FC236}">
                <a16:creationId xmlns:a16="http://schemas.microsoft.com/office/drawing/2014/main" id="{07A95687-F50B-8FC4-7E1B-90DE07A5EF78}"/>
              </a:ext>
            </a:extLst>
          </p:cNvPr>
          <p:cNvSpPr>
            <a:spLocks noGrp="1" noChangeArrowheads="1"/>
          </p:cNvSpPr>
          <p:nvPr>
            <p:ph type="body" sz="half" idx="2"/>
          </p:nvPr>
        </p:nvSpPr>
        <p:spPr/>
        <p:txBody>
          <a:bodyPr/>
          <a:lstStyle/>
          <a:p>
            <a:pPr eaLnBrk="1" hangingPunct="1"/>
            <a:r>
              <a:rPr lang="en-US" altLang="en-US" sz="2800"/>
              <a:t>Large channel in Zubeidah acqueduct; access to the water channel was necessary to keep the structures functioning</a:t>
            </a:r>
          </a:p>
        </p:txBody>
      </p:sp>
      <p:pic>
        <p:nvPicPr>
          <p:cNvPr id="16391" name="Picture 7" descr="Qanater Zubeida, Feb 1995, Scan (2)">
            <a:extLst>
              <a:ext uri="{FF2B5EF4-FFF2-40B4-BE49-F238E27FC236}">
                <a16:creationId xmlns:a16="http://schemas.microsoft.com/office/drawing/2014/main" id="{44221CF8-4FB9-96C0-0783-11062988308A}"/>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914400" y="1524000"/>
            <a:ext cx="3244850" cy="49911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4" descr="Antakya 1989 no 22.jpg">
            <a:extLst>
              <a:ext uri="{FF2B5EF4-FFF2-40B4-BE49-F238E27FC236}">
                <a16:creationId xmlns:a16="http://schemas.microsoft.com/office/drawing/2014/main" id="{A5750B02-6954-A193-2C8E-9C6873B51811}"/>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3200" y="304800"/>
            <a:ext cx="87122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4" name="TextBox 1">
            <a:extLst>
              <a:ext uri="{FF2B5EF4-FFF2-40B4-BE49-F238E27FC236}">
                <a16:creationId xmlns:a16="http://schemas.microsoft.com/office/drawing/2014/main" id="{BBC95812-E88A-26D0-BB59-531320D844BE}"/>
              </a:ext>
            </a:extLst>
          </p:cNvPr>
          <p:cNvSpPr txBox="1">
            <a:spLocks noChangeArrowheads="1"/>
          </p:cNvSpPr>
          <p:nvPr/>
        </p:nvSpPr>
        <p:spPr bwMode="auto">
          <a:xfrm>
            <a:off x="3200400" y="6324600"/>
            <a:ext cx="2236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Aqueduct at Antioch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descr="Antakya 1989 no 27.jpg">
            <a:extLst>
              <a:ext uri="{FF2B5EF4-FFF2-40B4-BE49-F238E27FC236}">
                <a16:creationId xmlns:a16="http://schemas.microsoft.com/office/drawing/2014/main" id="{AB33C5D6-F8A1-86C6-B9AA-60534247520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 y="457200"/>
            <a:ext cx="8134350" cy="573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descr="Antakya 1989 no 25.jpg">
            <a:extLst>
              <a:ext uri="{FF2B5EF4-FFF2-40B4-BE49-F238E27FC236}">
                <a16:creationId xmlns:a16="http://schemas.microsoft.com/office/drawing/2014/main" id="{0F7E002E-2E69-5725-CEC6-2271DDB6D800}"/>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6000" y="228600"/>
            <a:ext cx="4267200" cy="639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2" name="TextBox 1">
            <a:extLst>
              <a:ext uri="{FF2B5EF4-FFF2-40B4-BE49-F238E27FC236}">
                <a16:creationId xmlns:a16="http://schemas.microsoft.com/office/drawing/2014/main" id="{0429ABC5-054D-E822-0F13-0D8B08099E04}"/>
              </a:ext>
            </a:extLst>
          </p:cNvPr>
          <p:cNvSpPr txBox="1">
            <a:spLocks noChangeArrowheads="1"/>
          </p:cNvSpPr>
          <p:nvPr/>
        </p:nvSpPr>
        <p:spPr bwMode="auto">
          <a:xfrm>
            <a:off x="6934200" y="914400"/>
            <a:ext cx="12874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Limescale </a:t>
            </a:r>
          </a:p>
          <a:p>
            <a:pPr eaLnBrk="1" hangingPunct="1"/>
            <a:r>
              <a:rPr lang="en-US" altLang="en-US"/>
              <a:t>deposits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descr="Istanbul - Antakya 1989 no 35.jpg">
            <a:extLst>
              <a:ext uri="{FF2B5EF4-FFF2-40B4-BE49-F238E27FC236}">
                <a16:creationId xmlns:a16="http://schemas.microsoft.com/office/drawing/2014/main" id="{322EF514-CCC4-58EC-6DC6-40ECA691A1F1}"/>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1000" y="685800"/>
            <a:ext cx="8469313"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a:extLst>
              <a:ext uri="{FF2B5EF4-FFF2-40B4-BE49-F238E27FC236}">
                <a16:creationId xmlns:a16="http://schemas.microsoft.com/office/drawing/2014/main" id="{27F32CCA-AB53-7AC9-947D-9DA9FDC3406A}"/>
              </a:ext>
            </a:extLst>
          </p:cNvPr>
          <p:cNvSpPr>
            <a:spLocks noGrp="1" noChangeArrowheads="1"/>
          </p:cNvSpPr>
          <p:nvPr>
            <p:ph type="title"/>
          </p:nvPr>
        </p:nvSpPr>
        <p:spPr/>
        <p:txBody>
          <a:bodyPr/>
          <a:lstStyle/>
          <a:p>
            <a:endParaRPr lang="en-US" altLang="en-US"/>
          </a:p>
        </p:txBody>
      </p:sp>
      <p:sp>
        <p:nvSpPr>
          <p:cNvPr id="107522" name="Content Placeholder 2">
            <a:extLst>
              <a:ext uri="{FF2B5EF4-FFF2-40B4-BE49-F238E27FC236}">
                <a16:creationId xmlns:a16="http://schemas.microsoft.com/office/drawing/2014/main" id="{21E2A52B-10A9-E180-D4D4-DEA4762818E0}"/>
              </a:ext>
            </a:extLst>
          </p:cNvPr>
          <p:cNvSpPr>
            <a:spLocks noGrp="1" noChangeArrowheads="1"/>
          </p:cNvSpPr>
          <p:nvPr>
            <p:ph idx="1"/>
          </p:nvPr>
        </p:nvSpPr>
        <p:spPr/>
        <p:txBody>
          <a:bodyPr/>
          <a:lstStyle/>
          <a:p>
            <a:r>
              <a:rPr lang="en-US" altLang="en-US" sz="2400"/>
              <a:t>Political structures:</a:t>
            </a:r>
          </a:p>
          <a:p>
            <a:r>
              <a:rPr lang="en-US" altLang="en-US" sz="2400"/>
              <a:t>Provinces, increasing number of these over time</a:t>
            </a:r>
          </a:p>
          <a:p>
            <a:r>
              <a:rPr lang="en-US" altLang="en-US" sz="2400"/>
              <a:t>“Client kingdoms” – outside the normal structure of Roman command, appointed or dismissed by the emperor</a:t>
            </a:r>
          </a:p>
          <a:p>
            <a:r>
              <a:rPr lang="en-US" altLang="en-US" sz="2400"/>
              <a:t>Cities – the basic political/cultural unit; increase in the number of cities under Roman rule; competition for honours between cities (but the older cities tended to be the ones that were the most influential)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descr="1997 no 18 Tyre - Cyrrhus.jpg">
            <a:extLst>
              <a:ext uri="{FF2B5EF4-FFF2-40B4-BE49-F238E27FC236}">
                <a16:creationId xmlns:a16="http://schemas.microsoft.com/office/drawing/2014/main" id="{E660A846-91BB-AD9A-9B78-718E8B261DC5}"/>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98488" y="838200"/>
            <a:ext cx="7935912"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0" name="TextBox 1">
            <a:extLst>
              <a:ext uri="{FF2B5EF4-FFF2-40B4-BE49-F238E27FC236}">
                <a16:creationId xmlns:a16="http://schemas.microsoft.com/office/drawing/2014/main" id="{C10F6510-A23B-60BB-B713-569A4EBB7ECF}"/>
              </a:ext>
            </a:extLst>
          </p:cNvPr>
          <p:cNvSpPr txBox="1">
            <a:spLocks noChangeArrowheads="1"/>
          </p:cNvSpPr>
          <p:nvPr/>
        </p:nvSpPr>
        <p:spPr bwMode="auto">
          <a:xfrm>
            <a:off x="2971800" y="304800"/>
            <a:ext cx="248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Ras al Ain spring, Tyre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 descr="1997 no 16 Tyre - Cyrrhus.jpg">
            <a:extLst>
              <a:ext uri="{FF2B5EF4-FFF2-40B4-BE49-F238E27FC236}">
                <a16:creationId xmlns:a16="http://schemas.microsoft.com/office/drawing/2014/main" id="{C4ABDE8B-EA30-AC0B-FC43-8B4FCA77AD7A}"/>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0988" y="533400"/>
            <a:ext cx="8558212"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1" descr="1997 no 17 Tyre - Cyrrhus.jpg">
            <a:extLst>
              <a:ext uri="{FF2B5EF4-FFF2-40B4-BE49-F238E27FC236}">
                <a16:creationId xmlns:a16="http://schemas.microsoft.com/office/drawing/2014/main" id="{DE5512EE-6DF2-A1EE-C6D4-AE8D0DC00BFA}"/>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14600" y="457200"/>
            <a:ext cx="3886200" cy="598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8" name="TextBox 1">
            <a:extLst>
              <a:ext uri="{FF2B5EF4-FFF2-40B4-BE49-F238E27FC236}">
                <a16:creationId xmlns:a16="http://schemas.microsoft.com/office/drawing/2014/main" id="{FD2597F5-3DBF-63BC-2BF1-BD364BC52078}"/>
              </a:ext>
            </a:extLst>
          </p:cNvPr>
          <p:cNvSpPr txBox="1">
            <a:spLocks noChangeArrowheads="1"/>
          </p:cNvSpPr>
          <p:nvPr/>
        </p:nvSpPr>
        <p:spPr bwMode="auto">
          <a:xfrm>
            <a:off x="6553200" y="838200"/>
            <a:ext cx="22621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A Roman acqueduct</a:t>
            </a:r>
          </a:p>
          <a:p>
            <a:pPr eaLnBrk="1" hangingPunct="1"/>
            <a:r>
              <a:rPr lang="en-US" altLang="en-US"/>
              <a:t>That still functions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 descr="1997 no 13 Tyre - Cyrrhus.jpg">
            <a:extLst>
              <a:ext uri="{FF2B5EF4-FFF2-40B4-BE49-F238E27FC236}">
                <a16:creationId xmlns:a16="http://schemas.microsoft.com/office/drawing/2014/main" id="{998C37C0-3EBD-A314-7DFD-844247AE49DB}"/>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1000" y="762000"/>
            <a:ext cx="8262938"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4">
            <a:extLst>
              <a:ext uri="{FF2B5EF4-FFF2-40B4-BE49-F238E27FC236}">
                <a16:creationId xmlns:a16="http://schemas.microsoft.com/office/drawing/2014/main" id="{5F883C9B-FD7F-9656-E323-4D830D58AF2A}"/>
              </a:ext>
            </a:extLst>
          </p:cNvPr>
          <p:cNvSpPr>
            <a:spLocks noGrp="1" noChangeArrowheads="1"/>
          </p:cNvSpPr>
          <p:nvPr>
            <p:ph type="title"/>
          </p:nvPr>
        </p:nvSpPr>
        <p:spPr/>
        <p:txBody>
          <a:bodyPr/>
          <a:lstStyle/>
          <a:p>
            <a:pPr eaLnBrk="1" hangingPunct="1"/>
            <a:endParaRPr lang="en-GB" altLang="en-US"/>
          </a:p>
        </p:txBody>
      </p:sp>
      <p:sp>
        <p:nvSpPr>
          <p:cNvPr id="36866" name="Rectangle 5">
            <a:extLst>
              <a:ext uri="{FF2B5EF4-FFF2-40B4-BE49-F238E27FC236}">
                <a16:creationId xmlns:a16="http://schemas.microsoft.com/office/drawing/2014/main" id="{1599D682-D5E9-554F-277D-A4DC6C1DF38E}"/>
              </a:ext>
            </a:extLst>
          </p:cNvPr>
          <p:cNvSpPr>
            <a:spLocks noGrp="1" noChangeArrowheads="1"/>
          </p:cNvSpPr>
          <p:nvPr>
            <p:ph type="body" sz="half" idx="1"/>
          </p:nvPr>
        </p:nvSpPr>
        <p:spPr/>
        <p:txBody>
          <a:bodyPr/>
          <a:lstStyle/>
          <a:p>
            <a:pPr eaLnBrk="1" hangingPunct="1">
              <a:lnSpc>
                <a:spcPct val="80000"/>
              </a:lnSpc>
            </a:pPr>
            <a:r>
              <a:rPr lang="en-US" altLang="en-US" sz="2400"/>
              <a:t>Aqueducts were sometimes constructed by the Roman military</a:t>
            </a:r>
          </a:p>
          <a:p>
            <a:pPr eaLnBrk="1" hangingPunct="1">
              <a:lnSpc>
                <a:spcPct val="80000"/>
              </a:lnSpc>
            </a:pPr>
            <a:r>
              <a:rPr lang="en-US" altLang="en-US" sz="2400"/>
              <a:t>Aqueducts were very wasteful</a:t>
            </a:r>
          </a:p>
          <a:p>
            <a:pPr eaLnBrk="1" hangingPunct="1">
              <a:lnSpc>
                <a:spcPct val="80000"/>
              </a:lnSpc>
            </a:pPr>
            <a:r>
              <a:rPr lang="en-US" altLang="en-US" sz="2400"/>
              <a:t>Once inside the city, they usually supplied a nymphaeum, and could distribute water in terracotta or lead pipes to other parts of the city (public baths, public toilets, sometimes private houses)</a:t>
            </a:r>
          </a:p>
        </p:txBody>
      </p:sp>
      <p:pic>
        <p:nvPicPr>
          <p:cNvPr id="21511" name="Picture 7" descr="Aqueduct Caesarea">
            <a:extLst>
              <a:ext uri="{FF2B5EF4-FFF2-40B4-BE49-F238E27FC236}">
                <a16:creationId xmlns:a16="http://schemas.microsoft.com/office/drawing/2014/main" id="{1A2E7BD5-829D-2387-3102-EBD239E41B0D}"/>
              </a:ext>
            </a:extLst>
          </p:cNvPr>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4648200" y="2347913"/>
            <a:ext cx="4038600" cy="3028950"/>
          </a:xfrm>
        </p:spPr>
      </p:pic>
      <p:sp>
        <p:nvSpPr>
          <p:cNvPr id="36868" name="TextBox 1">
            <a:extLst>
              <a:ext uri="{FF2B5EF4-FFF2-40B4-BE49-F238E27FC236}">
                <a16:creationId xmlns:a16="http://schemas.microsoft.com/office/drawing/2014/main" id="{A0E24E0C-56E2-6BF0-3211-EB1959A4A0F9}"/>
              </a:ext>
            </a:extLst>
          </p:cNvPr>
          <p:cNvSpPr txBox="1">
            <a:spLocks noChangeArrowheads="1"/>
          </p:cNvSpPr>
          <p:nvPr/>
        </p:nvSpPr>
        <p:spPr bwMode="auto">
          <a:xfrm>
            <a:off x="4800600" y="5715000"/>
            <a:ext cx="2595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Acqueduct at Caesarea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a:extLst>
              <a:ext uri="{FF2B5EF4-FFF2-40B4-BE49-F238E27FC236}">
                <a16:creationId xmlns:a16="http://schemas.microsoft.com/office/drawing/2014/main" id="{20567DD9-E223-77D6-A837-5F1C1155F3BE}"/>
              </a:ext>
            </a:extLst>
          </p:cNvPr>
          <p:cNvSpPr>
            <a:spLocks noGrp="1" noChangeArrowheads="1"/>
          </p:cNvSpPr>
          <p:nvPr>
            <p:ph type="title"/>
          </p:nvPr>
        </p:nvSpPr>
        <p:spPr/>
        <p:txBody>
          <a:bodyPr/>
          <a:lstStyle/>
          <a:p>
            <a:pPr eaLnBrk="1" hangingPunct="1"/>
            <a:r>
              <a:rPr lang="en-US" altLang="en-US"/>
              <a:t>Dams</a:t>
            </a:r>
          </a:p>
        </p:txBody>
      </p:sp>
      <p:sp>
        <p:nvSpPr>
          <p:cNvPr id="37890" name="Rectangle 4">
            <a:extLst>
              <a:ext uri="{FF2B5EF4-FFF2-40B4-BE49-F238E27FC236}">
                <a16:creationId xmlns:a16="http://schemas.microsoft.com/office/drawing/2014/main" id="{2CBEF97E-8663-3B32-9CEC-EE41D99B86EB}"/>
              </a:ext>
            </a:extLst>
          </p:cNvPr>
          <p:cNvSpPr>
            <a:spLocks noGrp="1" noChangeArrowheads="1"/>
          </p:cNvSpPr>
          <p:nvPr>
            <p:ph type="body" sz="half" idx="1"/>
          </p:nvPr>
        </p:nvSpPr>
        <p:spPr/>
        <p:txBody>
          <a:bodyPr/>
          <a:lstStyle/>
          <a:p>
            <a:pPr eaLnBrk="1" hangingPunct="1"/>
            <a:r>
              <a:rPr lang="en-US" altLang="en-US" sz="2000"/>
              <a:t>Used to create artificial lakes, or increase size of existing lakes</a:t>
            </a:r>
          </a:p>
          <a:p>
            <a:pPr eaLnBrk="1" hangingPunct="1"/>
            <a:r>
              <a:rPr lang="en-US" altLang="en-US" sz="2000"/>
              <a:t>Water channels and aqueducts led off from these lakes</a:t>
            </a:r>
          </a:p>
          <a:p>
            <a:pPr eaLnBrk="1" hangingPunct="1"/>
            <a:r>
              <a:rPr lang="en-US" altLang="en-US" sz="2000"/>
              <a:t>Homs (Emesa),a natural lake enlarged by a dam originally perhaps 5-7m high and 2 km long, supplied canals for irrigation</a:t>
            </a:r>
          </a:p>
        </p:txBody>
      </p:sp>
      <p:pic>
        <p:nvPicPr>
          <p:cNvPr id="23558" name="Picture 6" descr="Harbaqa dam">
            <a:extLst>
              <a:ext uri="{FF2B5EF4-FFF2-40B4-BE49-F238E27FC236}">
                <a16:creationId xmlns:a16="http://schemas.microsoft.com/office/drawing/2014/main" id="{651FAC1A-5BFC-72A3-8FB4-6E9D8B19CA48}"/>
              </a:ext>
            </a:extLst>
          </p:cNvPr>
          <p:cNvPicPr>
            <a:picLocks noGrp="1" noChangeAspect="1" noChangeArrowheads="1"/>
          </p:cNvPicPr>
          <p:nvPr>
            <p:ph sz="half" idx="2"/>
          </p:nvPr>
        </p:nvPicPr>
        <p:blipFill>
          <a:blip r:embed="rId2"/>
          <a:srcRect/>
          <a:stretch>
            <a:fillRect/>
          </a:stretch>
        </p:blipFill>
        <p:spPr>
          <a:xfrm>
            <a:off x="5257800" y="1524000"/>
            <a:ext cx="3217863" cy="4652963"/>
          </a:xfrm>
        </p:spPr>
      </p:pic>
      <p:sp>
        <p:nvSpPr>
          <p:cNvPr id="37892" name="TextBox 1">
            <a:extLst>
              <a:ext uri="{FF2B5EF4-FFF2-40B4-BE49-F238E27FC236}">
                <a16:creationId xmlns:a16="http://schemas.microsoft.com/office/drawing/2014/main" id="{FAC97E7A-B7C9-2F5E-941C-849530DB7345}"/>
              </a:ext>
            </a:extLst>
          </p:cNvPr>
          <p:cNvSpPr txBox="1">
            <a:spLocks noChangeArrowheads="1"/>
          </p:cNvSpPr>
          <p:nvPr/>
        </p:nvSpPr>
        <p:spPr bwMode="auto">
          <a:xfrm>
            <a:off x="5638800" y="6400800"/>
            <a:ext cx="158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Harbaqa dam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4" descr="Dmeir- Dura Europos 1996 - 14 no 19.jpg">
            <a:extLst>
              <a:ext uri="{FF2B5EF4-FFF2-40B4-BE49-F238E27FC236}">
                <a16:creationId xmlns:a16="http://schemas.microsoft.com/office/drawing/2014/main" id="{0AD8D7C8-44D7-7DA6-3008-405061DCA7ED}"/>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0" y="762000"/>
            <a:ext cx="8543925"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4" name="TextBox 1">
            <a:extLst>
              <a:ext uri="{FF2B5EF4-FFF2-40B4-BE49-F238E27FC236}">
                <a16:creationId xmlns:a16="http://schemas.microsoft.com/office/drawing/2014/main" id="{1E1321F2-3FE8-8FB8-31A6-85811BF30448}"/>
              </a:ext>
            </a:extLst>
          </p:cNvPr>
          <p:cNvSpPr txBox="1">
            <a:spLocks noChangeArrowheads="1"/>
          </p:cNvSpPr>
          <p:nvPr/>
        </p:nvSpPr>
        <p:spPr bwMode="auto">
          <a:xfrm>
            <a:off x="2286000" y="6400800"/>
            <a:ext cx="2466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20 m high, 345 m long</a:t>
            </a:r>
          </a:p>
        </p:txBody>
      </p:sp>
      <p:sp>
        <p:nvSpPr>
          <p:cNvPr id="38915" name="TextBox 2">
            <a:extLst>
              <a:ext uri="{FF2B5EF4-FFF2-40B4-BE49-F238E27FC236}">
                <a16:creationId xmlns:a16="http://schemas.microsoft.com/office/drawing/2014/main" id="{B9EBB83B-375F-6950-E819-6238CD03F48A}"/>
              </a:ext>
            </a:extLst>
          </p:cNvPr>
          <p:cNvSpPr txBox="1">
            <a:spLocks noChangeArrowheads="1"/>
          </p:cNvSpPr>
          <p:nvPr/>
        </p:nvSpPr>
        <p:spPr bwMode="auto">
          <a:xfrm>
            <a:off x="2438400" y="304800"/>
            <a:ext cx="3019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Harbaqa dam near Palmyra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descr="Dmeir- Dura Europos 1996 - 14 no 21.jpg">
            <a:extLst>
              <a:ext uri="{FF2B5EF4-FFF2-40B4-BE49-F238E27FC236}">
                <a16:creationId xmlns:a16="http://schemas.microsoft.com/office/drawing/2014/main" id="{D296157A-B9F8-1180-5139-6C16AF776241}"/>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6700" y="685800"/>
            <a:ext cx="85725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1" descr="Dmeir- Dura Europos 1996 - 14 no 24.jpg">
            <a:extLst>
              <a:ext uri="{FF2B5EF4-FFF2-40B4-BE49-F238E27FC236}">
                <a16:creationId xmlns:a16="http://schemas.microsoft.com/office/drawing/2014/main" id="{D044E03C-EC5F-D0B4-04DD-9205EFC3DD60}"/>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38200" y="304800"/>
            <a:ext cx="4114800" cy="623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2" name="TextBox 1">
            <a:extLst>
              <a:ext uri="{FF2B5EF4-FFF2-40B4-BE49-F238E27FC236}">
                <a16:creationId xmlns:a16="http://schemas.microsoft.com/office/drawing/2014/main" id="{23EC363C-3A83-1C55-ADBE-88C9A02C8D25}"/>
              </a:ext>
            </a:extLst>
          </p:cNvPr>
          <p:cNvSpPr txBox="1">
            <a:spLocks noChangeArrowheads="1"/>
          </p:cNvSpPr>
          <p:nvPr/>
        </p:nvSpPr>
        <p:spPr bwMode="auto">
          <a:xfrm>
            <a:off x="5257800" y="1219200"/>
            <a:ext cx="34798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Built to block a wadi (seasonal</a:t>
            </a:r>
          </a:p>
          <a:p>
            <a:pPr eaLnBrk="1" hangingPunct="1"/>
            <a:r>
              <a:rPr lang="en-US" altLang="en-US"/>
              <a:t>river), so that in the winter it</a:t>
            </a:r>
          </a:p>
          <a:p>
            <a:pPr eaLnBrk="1" hangingPunct="1"/>
            <a:r>
              <a:rPr lang="en-US" altLang="en-US"/>
              <a:t>filled with water behind the dam.</a:t>
            </a:r>
          </a:p>
          <a:p>
            <a:pPr eaLnBrk="1" hangingPunct="1"/>
            <a:r>
              <a:rPr lang="en-US" altLang="en-US"/>
              <a:t>This provided water all year.</a:t>
            </a:r>
          </a:p>
          <a:p>
            <a:pPr eaLnBrk="1" hangingPunct="1"/>
            <a:r>
              <a:rPr lang="en-US" altLang="en-US"/>
              <a:t>Outlets at the base of the wall</a:t>
            </a:r>
          </a:p>
          <a:p>
            <a:pPr eaLnBrk="1" hangingPunct="1"/>
            <a:r>
              <a:rPr lang="en-US" altLang="en-US"/>
              <a:t>controlled the outflow, irrigating</a:t>
            </a:r>
          </a:p>
          <a:p>
            <a:pPr eaLnBrk="1" hangingPunct="1"/>
            <a:r>
              <a:rPr lang="en-US" altLang="en-US"/>
              <a:t>the valley below.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a:extLst>
              <a:ext uri="{FF2B5EF4-FFF2-40B4-BE49-F238E27FC236}">
                <a16:creationId xmlns:a16="http://schemas.microsoft.com/office/drawing/2014/main" id="{9143CAD4-3DE9-EB4C-0720-024D78AB2106}"/>
              </a:ext>
            </a:extLst>
          </p:cNvPr>
          <p:cNvSpPr>
            <a:spLocks noGrp="1" noChangeArrowheads="1"/>
          </p:cNvSpPr>
          <p:nvPr>
            <p:ph type="title"/>
          </p:nvPr>
        </p:nvSpPr>
        <p:spPr/>
        <p:txBody>
          <a:bodyPr/>
          <a:lstStyle/>
          <a:p>
            <a:pPr eaLnBrk="1" hangingPunct="1"/>
            <a:r>
              <a:rPr lang="en-US" altLang="en-US"/>
              <a:t>Canals </a:t>
            </a:r>
            <a:br>
              <a:rPr lang="en-US" altLang="en-US"/>
            </a:br>
            <a:r>
              <a:rPr lang="en-US" altLang="en-US" sz="3600"/>
              <a:t>‘Titus tunnel’, Seleucia Pieria</a:t>
            </a:r>
          </a:p>
        </p:txBody>
      </p:sp>
      <p:pic>
        <p:nvPicPr>
          <p:cNvPr id="25605" name="Picture 5" descr="seleucia_tunnel03">
            <a:extLst>
              <a:ext uri="{FF2B5EF4-FFF2-40B4-BE49-F238E27FC236}">
                <a16:creationId xmlns:a16="http://schemas.microsoft.com/office/drawing/2014/main" id="{E5989371-D1CC-1B24-EB1F-C5B0DA422D85}"/>
              </a:ext>
            </a:extLst>
          </p:cNvPr>
          <p:cNvPicPr>
            <a:picLocks noGrp="1" noChangeAspect="1" noChangeArrowheads="1"/>
          </p:cNvPicPr>
          <p:nvPr>
            <p:ph sz="half" idx="1"/>
          </p:nvPr>
        </p:nvPicPr>
        <p:blipFill>
          <a:blip r:embed="rId2"/>
          <a:srcRect/>
          <a:stretch>
            <a:fillRect/>
          </a:stretch>
        </p:blipFill>
        <p:spPr>
          <a:xfrm>
            <a:off x="779463" y="1600200"/>
            <a:ext cx="3394075" cy="4525963"/>
          </a:xfrm>
        </p:spPr>
      </p:pic>
      <p:pic>
        <p:nvPicPr>
          <p:cNvPr id="25607" name="Picture 7" descr="seleucia_tunnel05">
            <a:extLst>
              <a:ext uri="{FF2B5EF4-FFF2-40B4-BE49-F238E27FC236}">
                <a16:creationId xmlns:a16="http://schemas.microsoft.com/office/drawing/2014/main" id="{54C3BDC5-D3F2-AD6B-FE22-A91EA56DD087}"/>
              </a:ext>
            </a:extLst>
          </p:cNvPr>
          <p:cNvPicPr>
            <a:picLocks noGrp="1" noChangeAspect="1" noChangeArrowheads="1"/>
          </p:cNvPicPr>
          <p:nvPr>
            <p:ph sz="half" idx="2"/>
          </p:nvPr>
        </p:nvPicPr>
        <p:blipFill>
          <a:blip r:embed="rId3"/>
          <a:srcRect/>
          <a:stretch>
            <a:fillRect/>
          </a:stretch>
        </p:blipFill>
        <p:spPr>
          <a:xfrm>
            <a:off x="4648200" y="2347913"/>
            <a:ext cx="4038600" cy="3028950"/>
          </a:xfrm>
        </p:spPr>
      </p:pic>
      <p:sp>
        <p:nvSpPr>
          <p:cNvPr id="2" name="TextBox 1">
            <a:extLst>
              <a:ext uri="{FF2B5EF4-FFF2-40B4-BE49-F238E27FC236}">
                <a16:creationId xmlns:a16="http://schemas.microsoft.com/office/drawing/2014/main" id="{C94A5C78-2230-061E-8158-C8FA317DE22F}"/>
              </a:ext>
            </a:extLst>
          </p:cNvPr>
          <p:cNvSpPr txBox="1"/>
          <p:nvPr/>
        </p:nvSpPr>
        <p:spPr>
          <a:xfrm>
            <a:off x="4572000" y="5867400"/>
            <a:ext cx="4070345" cy="646331"/>
          </a:xfrm>
          <a:prstGeom prst="rect">
            <a:avLst/>
          </a:prstGeom>
          <a:noFill/>
        </p:spPr>
        <p:txBody>
          <a:bodyPr wrap="none" rtlCol="0">
            <a:spAutoFit/>
          </a:bodyPr>
          <a:lstStyle/>
          <a:p>
            <a:r>
              <a:rPr lang="en-US" dirty="0"/>
              <a:t>Built to divert a seasonal stream away</a:t>
            </a:r>
          </a:p>
          <a:p>
            <a:r>
              <a:rPr lang="en-US" dirty="0"/>
              <a:t>from the city’s </a:t>
            </a:r>
            <a:r>
              <a:rPr lang="en-US" dirty="0" err="1"/>
              <a:t>harbour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CEA1CD-0A0D-5782-9C86-F6A137308B41}"/>
              </a:ext>
            </a:extLst>
          </p:cNvPr>
          <p:cNvSpPr>
            <a:spLocks noGrp="1"/>
          </p:cNvSpPr>
          <p:nvPr>
            <p:ph idx="1"/>
          </p:nvPr>
        </p:nvSpPr>
        <p:spPr>
          <a:xfrm>
            <a:off x="457200" y="1165225"/>
            <a:ext cx="8229600" cy="4525963"/>
          </a:xfrm>
        </p:spPr>
        <p:txBody>
          <a:bodyPr/>
          <a:lstStyle/>
          <a:p>
            <a:pPr>
              <a:defRPr/>
            </a:pPr>
            <a:r>
              <a:rPr lang="en-US" sz="2800" dirty="0"/>
              <a:t>Roman impact on ability to travel (infrastructure for travel) and on calendars and organization of time (365-day year, alignment with tax cycle)</a:t>
            </a:r>
          </a:p>
          <a:p>
            <a:pPr>
              <a:defRPr/>
            </a:pPr>
            <a:r>
              <a:rPr lang="en-US" sz="2800" dirty="0"/>
              <a:t>Impact of Rome on the development of the countryside (laws concerning abandoned or unused land, growth of cities serving as markets for village products and places of export)</a:t>
            </a:r>
          </a:p>
          <a:p>
            <a:pPr>
              <a:defRPr/>
            </a:pPr>
            <a:r>
              <a:rPr lang="en-US" sz="2800" dirty="0"/>
              <a:t>Examples of the Dead Cities, Chalcidice, the </a:t>
            </a:r>
            <a:r>
              <a:rPr lang="en-US" sz="2800" dirty="0" err="1"/>
              <a:t>Hauran</a:t>
            </a:r>
            <a:endParaRPr lang="en-US" sz="2800" dirty="0"/>
          </a:p>
          <a:p>
            <a:pPr marL="0" indent="0">
              <a:buFontTx/>
              <a:buNone/>
              <a:defRPr/>
            </a:pP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4" descr="Seleucia 1989 no 13.jpg">
            <a:extLst>
              <a:ext uri="{FF2B5EF4-FFF2-40B4-BE49-F238E27FC236}">
                <a16:creationId xmlns:a16="http://schemas.microsoft.com/office/drawing/2014/main" id="{BF5811AC-69EB-60D2-BBE6-7D677FBB2E4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1000" y="685800"/>
            <a:ext cx="8378825"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 descr="Seleucia 1989 no 10.jpg">
            <a:extLst>
              <a:ext uri="{FF2B5EF4-FFF2-40B4-BE49-F238E27FC236}">
                <a16:creationId xmlns:a16="http://schemas.microsoft.com/office/drawing/2014/main" id="{2D65BB61-74AF-607F-FAD8-50CF0FCF6795}"/>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356393"/>
            <a:ext cx="4114800" cy="614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0991FBD9-ECCA-A269-30CC-A43A71E556F3}"/>
              </a:ext>
            </a:extLst>
          </p:cNvPr>
          <p:cNvSpPr txBox="1"/>
          <p:nvPr/>
        </p:nvSpPr>
        <p:spPr>
          <a:xfrm>
            <a:off x="5410200" y="1143000"/>
            <a:ext cx="1454244" cy="369332"/>
          </a:xfrm>
          <a:prstGeom prst="rect">
            <a:avLst/>
          </a:prstGeom>
          <a:noFill/>
        </p:spPr>
        <p:txBody>
          <a:bodyPr wrap="none" rtlCol="0">
            <a:spAutoFit/>
          </a:bodyPr>
          <a:lstStyle/>
          <a:p>
            <a:r>
              <a:rPr lang="en-US" dirty="0"/>
              <a:t>1300 m long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1" descr="1995 14 no 37.jpg">
            <a:extLst>
              <a:ext uri="{FF2B5EF4-FFF2-40B4-BE49-F238E27FC236}">
                <a16:creationId xmlns:a16="http://schemas.microsoft.com/office/drawing/2014/main" id="{E1AC813F-2B3B-0B80-70C6-538E8038605F}"/>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417513"/>
            <a:ext cx="3898900" cy="598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58" name="Picture 2" descr="Antakya 1986 no 36.jpg">
            <a:extLst>
              <a:ext uri="{FF2B5EF4-FFF2-40B4-BE49-F238E27FC236}">
                <a16:creationId xmlns:a16="http://schemas.microsoft.com/office/drawing/2014/main" id="{6056C780-1600-21A4-CC33-B7E8DC39F8D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91000" y="1905000"/>
            <a:ext cx="4622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887E1EB-004A-0613-3F27-9B9EFF768277}"/>
              </a:ext>
            </a:extLst>
          </p:cNvPr>
          <p:cNvSpPr txBox="1"/>
          <p:nvPr/>
        </p:nvSpPr>
        <p:spPr>
          <a:xfrm>
            <a:off x="4495800" y="5791200"/>
            <a:ext cx="3801041" cy="646331"/>
          </a:xfrm>
          <a:prstGeom prst="rect">
            <a:avLst/>
          </a:prstGeom>
          <a:noFill/>
        </p:spPr>
        <p:txBody>
          <a:bodyPr wrap="none" rtlCol="0">
            <a:spAutoFit/>
          </a:bodyPr>
          <a:lstStyle/>
          <a:p>
            <a:r>
              <a:rPr lang="en-US" dirty="0"/>
              <a:t>In some places the channel is 50m </a:t>
            </a:r>
          </a:p>
          <a:p>
            <a:r>
              <a:rPr lang="en-US" dirty="0"/>
              <a:t>below the surface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 descr="Antakya 1986 no 34.jpg">
            <a:extLst>
              <a:ext uri="{FF2B5EF4-FFF2-40B4-BE49-F238E27FC236}">
                <a16:creationId xmlns:a16="http://schemas.microsoft.com/office/drawing/2014/main" id="{37AD3C55-51D3-6812-EAA0-D4A87DADA6CF}"/>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600" y="304800"/>
            <a:ext cx="4114800" cy="611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 name="Picture 2" descr="Antakya 1986 no 35.jpg">
            <a:extLst>
              <a:ext uri="{FF2B5EF4-FFF2-40B4-BE49-F238E27FC236}">
                <a16:creationId xmlns:a16="http://schemas.microsoft.com/office/drawing/2014/main" id="{D8C8154D-E3DD-D91F-4385-4164EB970D3D}"/>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76800" y="304800"/>
            <a:ext cx="4106863"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1" descr="Seleucia - Pieria 1986 no 20.jpg">
            <a:extLst>
              <a:ext uri="{FF2B5EF4-FFF2-40B4-BE49-F238E27FC236}">
                <a16:creationId xmlns:a16="http://schemas.microsoft.com/office/drawing/2014/main" id="{E4118911-134F-8558-D664-360925819045}"/>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1000" y="198438"/>
            <a:ext cx="4352925"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6" name="TextBox 1">
            <a:extLst>
              <a:ext uri="{FF2B5EF4-FFF2-40B4-BE49-F238E27FC236}">
                <a16:creationId xmlns:a16="http://schemas.microsoft.com/office/drawing/2014/main" id="{2B8282B2-D2B9-F72B-3E5B-E15F56C69227}"/>
              </a:ext>
            </a:extLst>
          </p:cNvPr>
          <p:cNvSpPr txBox="1">
            <a:spLocks noChangeArrowheads="1"/>
          </p:cNvSpPr>
          <p:nvPr/>
        </p:nvSpPr>
        <p:spPr bwMode="auto">
          <a:xfrm>
            <a:off x="5105400" y="1066800"/>
            <a:ext cx="3878263"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t>Like aqueducts, canals required</a:t>
            </a:r>
          </a:p>
          <a:p>
            <a:pPr eaLnBrk="1" hangingPunct="1"/>
            <a:r>
              <a:rPr lang="en-US" altLang="en-US"/>
              <a:t>considerable labour power, and </a:t>
            </a:r>
          </a:p>
          <a:p>
            <a:pPr eaLnBrk="1" hangingPunct="1"/>
            <a:r>
              <a:rPr lang="en-US" altLang="en-US"/>
              <a:t>cities and the military were the</a:t>
            </a:r>
          </a:p>
          <a:p>
            <a:pPr eaLnBrk="1" hangingPunct="1"/>
            <a:r>
              <a:rPr lang="en-US" altLang="en-US"/>
              <a:t>chief builders. </a:t>
            </a:r>
          </a:p>
          <a:p>
            <a:pPr eaLnBrk="1" hangingPunct="1"/>
            <a:r>
              <a:rPr lang="en-US" altLang="en-US"/>
              <a:t>Could be used for irrigation. </a:t>
            </a:r>
          </a:p>
          <a:p>
            <a:pPr eaLnBrk="1" hangingPunct="1"/>
            <a:r>
              <a:rPr lang="en-US" altLang="en-US"/>
              <a:t>One at Antioch supplied fulling mills.</a:t>
            </a:r>
          </a:p>
          <a:p>
            <a:pPr eaLnBrk="1" hangingPunct="1"/>
            <a:r>
              <a:rPr lang="en-US" altLang="en-US"/>
              <a:t>Others used to improve water </a:t>
            </a:r>
          </a:p>
          <a:p>
            <a:pPr eaLnBrk="1" hangingPunct="1"/>
            <a:r>
              <a:rPr lang="en-US" altLang="en-US"/>
              <a:t>transport, making rivers more </a:t>
            </a:r>
          </a:p>
          <a:p>
            <a:pPr eaLnBrk="1" hangingPunct="1"/>
            <a:r>
              <a:rPr lang="en-US" altLang="en-US"/>
              <a:t>navigable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4">
            <a:extLst>
              <a:ext uri="{FF2B5EF4-FFF2-40B4-BE49-F238E27FC236}">
                <a16:creationId xmlns:a16="http://schemas.microsoft.com/office/drawing/2014/main" id="{00A75218-819C-0160-27BF-CF2D30010325}"/>
              </a:ext>
            </a:extLst>
          </p:cNvPr>
          <p:cNvSpPr>
            <a:spLocks noGrp="1" noChangeArrowheads="1"/>
          </p:cNvSpPr>
          <p:nvPr>
            <p:ph type="title"/>
          </p:nvPr>
        </p:nvSpPr>
        <p:spPr/>
        <p:txBody>
          <a:bodyPr/>
          <a:lstStyle/>
          <a:p>
            <a:pPr eaLnBrk="1" hangingPunct="1"/>
            <a:r>
              <a:rPr lang="en-US" altLang="en-US"/>
              <a:t>Qanats</a:t>
            </a:r>
          </a:p>
        </p:txBody>
      </p:sp>
      <p:pic>
        <p:nvPicPr>
          <p:cNvPr id="8198" name="Picture 6" descr="Qanat in Iran">
            <a:extLst>
              <a:ext uri="{FF2B5EF4-FFF2-40B4-BE49-F238E27FC236}">
                <a16:creationId xmlns:a16="http://schemas.microsoft.com/office/drawing/2014/main" id="{F032AF9E-5A89-8044-22A8-01FE80998795}"/>
              </a:ext>
            </a:extLst>
          </p:cNvPr>
          <p:cNvPicPr>
            <a:picLocks noGrp="1" noChangeAspect="1" noChangeArrowheads="1"/>
          </p:cNvPicPr>
          <p:nvPr>
            <p:ph idx="1"/>
          </p:nvPr>
        </p:nvPicPr>
        <p:blipFill>
          <a:blip r:embed="rId2"/>
          <a:srcRect/>
          <a:stretch>
            <a:fillRect/>
          </a:stretch>
        </p:blipFill>
        <p:spPr>
          <a:xfrm>
            <a:off x="1447800" y="1447800"/>
            <a:ext cx="6097588" cy="5057775"/>
          </a:xfr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4">
            <a:extLst>
              <a:ext uri="{FF2B5EF4-FFF2-40B4-BE49-F238E27FC236}">
                <a16:creationId xmlns:a16="http://schemas.microsoft.com/office/drawing/2014/main" id="{48A5AA3E-2AA3-7A77-A102-32B7936C3DD2}"/>
              </a:ext>
            </a:extLst>
          </p:cNvPr>
          <p:cNvSpPr>
            <a:spLocks noGrp="1" noChangeArrowheads="1"/>
          </p:cNvSpPr>
          <p:nvPr>
            <p:ph type="title"/>
          </p:nvPr>
        </p:nvSpPr>
        <p:spPr/>
        <p:txBody>
          <a:bodyPr/>
          <a:lstStyle/>
          <a:p>
            <a:pPr eaLnBrk="1" hangingPunct="1"/>
            <a:r>
              <a:rPr lang="en-US" altLang="en-US"/>
              <a:t>Noriahs</a:t>
            </a:r>
          </a:p>
        </p:txBody>
      </p:sp>
      <p:pic>
        <p:nvPicPr>
          <p:cNvPr id="6150" name="Picture 6" descr="Noriahs">
            <a:extLst>
              <a:ext uri="{FF2B5EF4-FFF2-40B4-BE49-F238E27FC236}">
                <a16:creationId xmlns:a16="http://schemas.microsoft.com/office/drawing/2014/main" id="{329E602A-A280-3AFA-DE28-75592F16503B}"/>
              </a:ext>
            </a:extLst>
          </p:cNvPr>
          <p:cNvPicPr>
            <a:picLocks noGrp="1" noChangeAspect="1" noChangeArrowheads="1"/>
          </p:cNvPicPr>
          <p:nvPr>
            <p:ph idx="1"/>
          </p:nvPr>
        </p:nvPicPr>
        <p:blipFill>
          <a:blip r:embed="rId2"/>
          <a:srcRect/>
          <a:stretch>
            <a:fillRect/>
          </a:stretch>
        </p:blipFill>
        <p:spPr>
          <a:xfrm>
            <a:off x="1828800" y="2057400"/>
            <a:ext cx="5868988" cy="3832225"/>
          </a:xfrm>
        </p:spPr>
      </p:pic>
      <p:sp>
        <p:nvSpPr>
          <p:cNvPr id="2" name="TextBox 1">
            <a:extLst>
              <a:ext uri="{FF2B5EF4-FFF2-40B4-BE49-F238E27FC236}">
                <a16:creationId xmlns:a16="http://schemas.microsoft.com/office/drawing/2014/main" id="{56BF2CD2-143D-45BD-1042-B5B65DE9C5CC}"/>
              </a:ext>
            </a:extLst>
          </p:cNvPr>
          <p:cNvSpPr txBox="1"/>
          <p:nvPr/>
        </p:nvSpPr>
        <p:spPr>
          <a:xfrm>
            <a:off x="1828800" y="6248400"/>
            <a:ext cx="4903907" cy="369332"/>
          </a:xfrm>
          <a:prstGeom prst="rect">
            <a:avLst/>
          </a:prstGeom>
          <a:noFill/>
        </p:spPr>
        <p:txBody>
          <a:bodyPr wrap="none" rtlCol="0">
            <a:spAutoFit/>
          </a:bodyPr>
          <a:lstStyle/>
          <a:p>
            <a:r>
              <a:rPr lang="en-US" dirty="0"/>
              <a:t>Used to lift water from a river into an aqueduct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3" descr="Syria 1991 1-8 no 7.jpg">
            <a:extLst>
              <a:ext uri="{FF2B5EF4-FFF2-40B4-BE49-F238E27FC236}">
                <a16:creationId xmlns:a16="http://schemas.microsoft.com/office/drawing/2014/main" id="{F5DE438E-FB57-325D-3ACB-E43A3F95D8C1}"/>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600" y="533400"/>
            <a:ext cx="8634413"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1" descr="Syria 1991 1-8 no 6.jpg">
            <a:extLst>
              <a:ext uri="{FF2B5EF4-FFF2-40B4-BE49-F238E27FC236}">
                <a16:creationId xmlns:a16="http://schemas.microsoft.com/office/drawing/2014/main" id="{8E5FB724-4F87-357E-F049-CD19B4510A2E}"/>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19200" y="354013"/>
            <a:ext cx="3979862" cy="598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A46EFE2-2582-48DC-35A1-6AC5128EE235}"/>
              </a:ext>
            </a:extLst>
          </p:cNvPr>
          <p:cNvSpPr txBox="1"/>
          <p:nvPr/>
        </p:nvSpPr>
        <p:spPr>
          <a:xfrm>
            <a:off x="5562600" y="1371600"/>
            <a:ext cx="3454792" cy="1477328"/>
          </a:xfrm>
          <a:prstGeom prst="rect">
            <a:avLst/>
          </a:prstGeom>
          <a:noFill/>
        </p:spPr>
        <p:txBody>
          <a:bodyPr wrap="none" rtlCol="0">
            <a:spAutoFit/>
          </a:bodyPr>
          <a:lstStyle/>
          <a:p>
            <a:r>
              <a:rPr lang="en-US" dirty="0"/>
              <a:t>Seem to be purely for irrigation.</a:t>
            </a:r>
          </a:p>
          <a:p>
            <a:r>
              <a:rPr lang="en-US" dirty="0"/>
              <a:t>Once thought to be an invention</a:t>
            </a:r>
          </a:p>
          <a:p>
            <a:r>
              <a:rPr lang="en-US" dirty="0"/>
              <a:t>Of the Islamic period, but a fifth-</a:t>
            </a:r>
          </a:p>
          <a:p>
            <a:r>
              <a:rPr lang="en-US" dirty="0"/>
              <a:t>century mosaic from </a:t>
            </a:r>
            <a:r>
              <a:rPr lang="en-US" dirty="0" err="1"/>
              <a:t>Apamea</a:t>
            </a:r>
            <a:endParaRPr lang="en-US" dirty="0"/>
          </a:p>
          <a:p>
            <a:r>
              <a:rPr lang="en-US" dirty="0"/>
              <a:t>depicts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1" descr="Hama Series 1  31.jpg">
            <a:extLst>
              <a:ext uri="{FF2B5EF4-FFF2-40B4-BE49-F238E27FC236}">
                <a16:creationId xmlns:a16="http://schemas.microsoft.com/office/drawing/2014/main" id="{098EAFCF-BD9A-423D-8002-97A837DBBEF8}"/>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304800"/>
            <a:ext cx="8809038"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E2F9B294-3FC1-26C4-B636-9A346B2E5574}"/>
              </a:ext>
            </a:extLst>
          </p:cNvPr>
          <p:cNvSpPr txBox="1"/>
          <p:nvPr/>
        </p:nvSpPr>
        <p:spPr>
          <a:xfrm>
            <a:off x="1713833" y="6202671"/>
            <a:ext cx="5686172" cy="369332"/>
          </a:xfrm>
          <a:prstGeom prst="rect">
            <a:avLst/>
          </a:prstGeom>
          <a:noFill/>
        </p:spPr>
        <p:txBody>
          <a:bodyPr wrap="none" rtlCol="0">
            <a:spAutoFit/>
          </a:bodyPr>
          <a:lstStyle/>
          <a:p>
            <a:r>
              <a:rPr lang="en-US" dirty="0"/>
              <a:t>The Orontes and Euphrates rivers probably had many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FA09EE-7625-F72D-2EFE-43A62A2DD9A3}"/>
              </a:ext>
            </a:extLst>
          </p:cNvPr>
          <p:cNvSpPr>
            <a:spLocks noGrp="1"/>
          </p:cNvSpPr>
          <p:nvPr>
            <p:ph idx="1"/>
          </p:nvPr>
        </p:nvSpPr>
        <p:spPr>
          <a:xfrm>
            <a:off x="457200" y="838200"/>
            <a:ext cx="8229600" cy="4525963"/>
          </a:xfrm>
        </p:spPr>
        <p:txBody>
          <a:bodyPr/>
          <a:lstStyle/>
          <a:p>
            <a:pPr>
              <a:defRPr/>
            </a:pPr>
            <a:r>
              <a:rPr lang="en-US" sz="2400" dirty="0"/>
              <a:t>Seems to be a link between the prosperity of the cities and the villages in the countryside</a:t>
            </a:r>
          </a:p>
          <a:p>
            <a:pPr>
              <a:defRPr/>
            </a:pPr>
            <a:r>
              <a:rPr lang="en-US" sz="2400" dirty="0"/>
              <a:t>Increase in settled rural population during Roman period, and its expansion into marginal zones (e.g. the Dead Cities), is striking</a:t>
            </a:r>
          </a:p>
          <a:p>
            <a:pPr>
              <a:defRPr/>
            </a:pPr>
            <a:r>
              <a:rPr lang="en-US" sz="2400" dirty="0"/>
              <a:t>Some rural regions experienced tremendous growth, becoming major </a:t>
            </a:r>
            <a:r>
              <a:rPr lang="en-US" sz="2400" dirty="0" err="1"/>
              <a:t>centres</a:t>
            </a:r>
            <a:r>
              <a:rPr lang="en-US" sz="2400" dirty="0"/>
              <a:t> of agricultural production</a:t>
            </a:r>
          </a:p>
          <a:p>
            <a:pPr>
              <a:defRPr/>
            </a:pPr>
            <a:r>
              <a:rPr lang="en-US" sz="2400" dirty="0"/>
              <a:t>In late antiquity some of the villages were even elevated to city status</a:t>
            </a:r>
          </a:p>
          <a:p>
            <a:pPr>
              <a:defRPr/>
            </a:pPr>
            <a:r>
              <a:rPr lang="en-US" sz="2400" dirty="0"/>
              <a:t>Some of this expansion could be achieved only by large-scale projects aimed at altering the environment: building dams, aqueducts, planning and laying out of field systems</a:t>
            </a:r>
          </a:p>
          <a:p>
            <a:pPr marL="0" indent="0">
              <a:buFontTx/>
              <a:buNone/>
              <a:defRPr/>
            </a:pP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1" descr="Hama Series 1 34.jpg">
            <a:extLst>
              <a:ext uri="{FF2B5EF4-FFF2-40B4-BE49-F238E27FC236}">
                <a16:creationId xmlns:a16="http://schemas.microsoft.com/office/drawing/2014/main" id="{6E003D0C-11D1-4B24-937B-47A2A7CC6CD9}"/>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47900" y="457200"/>
            <a:ext cx="4152900" cy="596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a:extLst>
              <a:ext uri="{FF2B5EF4-FFF2-40B4-BE49-F238E27FC236}">
                <a16:creationId xmlns:a16="http://schemas.microsoft.com/office/drawing/2014/main" id="{CC66BCE5-040D-B483-6D8F-653711B452FC}"/>
              </a:ext>
            </a:extLst>
          </p:cNvPr>
          <p:cNvSpPr>
            <a:spLocks noGrp="1" noChangeArrowheads="1"/>
          </p:cNvSpPr>
          <p:nvPr>
            <p:ph type="title"/>
          </p:nvPr>
        </p:nvSpPr>
        <p:spPr/>
        <p:txBody>
          <a:bodyPr/>
          <a:lstStyle/>
          <a:p>
            <a:pPr eaLnBrk="1" hangingPunct="1"/>
            <a:r>
              <a:rPr lang="en-US" altLang="en-US"/>
              <a:t>Cisterns</a:t>
            </a:r>
          </a:p>
        </p:txBody>
      </p:sp>
      <p:pic>
        <p:nvPicPr>
          <p:cNvPr id="28678" name="Picture 6" descr="Resafa P7292519">
            <a:extLst>
              <a:ext uri="{FF2B5EF4-FFF2-40B4-BE49-F238E27FC236}">
                <a16:creationId xmlns:a16="http://schemas.microsoft.com/office/drawing/2014/main" id="{2AE7E04C-A0FE-8683-6604-0651841AFDCA}"/>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665163" y="1951038"/>
            <a:ext cx="3621087" cy="4525962"/>
          </a:xfrm>
        </p:spPr>
      </p:pic>
      <p:pic>
        <p:nvPicPr>
          <p:cNvPr id="28681" name="Picture 9" descr="Resafa cistern">
            <a:extLst>
              <a:ext uri="{FF2B5EF4-FFF2-40B4-BE49-F238E27FC236}">
                <a16:creationId xmlns:a16="http://schemas.microsoft.com/office/drawing/2014/main" id="{0E5FF1CA-716D-0FD9-5F34-27E79D9C8AC1}"/>
              </a:ext>
            </a:extLst>
          </p:cNvPr>
          <p:cNvPicPr>
            <a:picLocks noGrp="1" noChangeAspect="1" noChangeArrowheads="1"/>
          </p:cNvPicPr>
          <p:nvPr>
            <p:ph sz="half" idx="2"/>
          </p:nvPr>
        </p:nvPicPr>
        <p:blipFill>
          <a:blip r:embed="rId3"/>
          <a:srcRect/>
          <a:stretch>
            <a:fillRect/>
          </a:stretch>
        </p:blipFill>
        <p:spPr>
          <a:xfrm>
            <a:off x="5029200" y="1600200"/>
            <a:ext cx="3308350" cy="4765675"/>
          </a:xfrm>
        </p:spPr>
      </p:pic>
      <p:sp>
        <p:nvSpPr>
          <p:cNvPr id="54276" name="TextBox 3">
            <a:extLst>
              <a:ext uri="{FF2B5EF4-FFF2-40B4-BE49-F238E27FC236}">
                <a16:creationId xmlns:a16="http://schemas.microsoft.com/office/drawing/2014/main" id="{55A10320-63D1-12A9-0896-B52E6E75979C}"/>
              </a:ext>
            </a:extLst>
          </p:cNvPr>
          <p:cNvSpPr txBox="1">
            <a:spLocks noChangeArrowheads="1"/>
          </p:cNvSpPr>
          <p:nvPr/>
        </p:nvSpPr>
        <p:spPr bwMode="auto">
          <a:xfrm>
            <a:off x="1066800" y="1600200"/>
            <a:ext cx="915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0"/>
              </a:spcBef>
              <a:buFontTx/>
              <a:buNone/>
            </a:pPr>
            <a:r>
              <a:rPr lang="en-US" altLang="en-US" sz="1800"/>
              <a:t>Resafa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4" descr="Resafa, Halebiye, Dura 1996 no 10.jpg">
            <a:extLst>
              <a:ext uri="{FF2B5EF4-FFF2-40B4-BE49-F238E27FC236}">
                <a16:creationId xmlns:a16="http://schemas.microsoft.com/office/drawing/2014/main" id="{CC19D51A-9380-FE33-B870-E487E8E5EBB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90600" y="258763"/>
            <a:ext cx="4073525" cy="6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0B81FF44-1423-B384-7711-329C45E16257}"/>
              </a:ext>
            </a:extLst>
          </p:cNvPr>
          <p:cNvSpPr txBox="1"/>
          <p:nvPr/>
        </p:nvSpPr>
        <p:spPr>
          <a:xfrm>
            <a:off x="5410200" y="1447800"/>
            <a:ext cx="3647152" cy="2585323"/>
          </a:xfrm>
          <a:prstGeom prst="rect">
            <a:avLst/>
          </a:prstGeom>
          <a:noFill/>
        </p:spPr>
        <p:txBody>
          <a:bodyPr wrap="none" rtlCol="0">
            <a:spAutoFit/>
          </a:bodyPr>
          <a:lstStyle/>
          <a:p>
            <a:r>
              <a:rPr lang="en-US" dirty="0"/>
              <a:t>Three giant underground cisterns.</a:t>
            </a:r>
          </a:p>
          <a:p>
            <a:r>
              <a:rPr lang="en-US" dirty="0"/>
              <a:t>Largest has a capacity of 15,000</a:t>
            </a:r>
          </a:p>
          <a:p>
            <a:r>
              <a:rPr lang="en-US" dirty="0"/>
              <a:t>cubic </a:t>
            </a:r>
            <a:r>
              <a:rPr lang="en-US" dirty="0" err="1"/>
              <a:t>metres</a:t>
            </a:r>
            <a:r>
              <a:rPr lang="en-US" dirty="0"/>
              <a:t> of water.</a:t>
            </a:r>
          </a:p>
          <a:p>
            <a:r>
              <a:rPr lang="en-US" dirty="0"/>
              <a:t>More than enough for the city to</a:t>
            </a:r>
          </a:p>
          <a:p>
            <a:r>
              <a:rPr lang="en-US" dirty="0"/>
              <a:t>last through the dry season.</a:t>
            </a:r>
          </a:p>
          <a:p>
            <a:r>
              <a:rPr lang="en-US" dirty="0"/>
              <a:t>Perhaps a sign that the city was</a:t>
            </a:r>
          </a:p>
          <a:p>
            <a:r>
              <a:rPr lang="en-US" dirty="0"/>
              <a:t>expected to receive refugees</a:t>
            </a:r>
          </a:p>
          <a:p>
            <a:r>
              <a:rPr lang="en-US" dirty="0"/>
              <a:t>from the surrounding countryside</a:t>
            </a:r>
          </a:p>
          <a:p>
            <a:r>
              <a:rPr lang="en-US" dirty="0"/>
              <a:t>during Sasanian attacks?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descr="Canatha 06-08-99 21.jpg">
            <a:extLst>
              <a:ext uri="{FF2B5EF4-FFF2-40B4-BE49-F238E27FC236}">
                <a16:creationId xmlns:a16="http://schemas.microsoft.com/office/drawing/2014/main" id="{6BDB7E9A-B133-6E67-8BE8-F61AF8A3190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600" y="1143000"/>
            <a:ext cx="8620125"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2" name="TextBox 2">
            <a:extLst>
              <a:ext uri="{FF2B5EF4-FFF2-40B4-BE49-F238E27FC236}">
                <a16:creationId xmlns:a16="http://schemas.microsoft.com/office/drawing/2014/main" id="{E90DDB32-9482-3139-E15B-EDBEDABCD03D}"/>
              </a:ext>
            </a:extLst>
          </p:cNvPr>
          <p:cNvSpPr txBox="1">
            <a:spLocks noChangeArrowheads="1"/>
          </p:cNvSpPr>
          <p:nvPr/>
        </p:nvSpPr>
        <p:spPr bwMode="auto">
          <a:xfrm>
            <a:off x="1600200" y="609600"/>
            <a:ext cx="3559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0"/>
              </a:spcBef>
              <a:buFontTx/>
              <a:buNone/>
            </a:pPr>
            <a:r>
              <a:rPr lang="en-US" altLang="en-US" sz="1800"/>
              <a:t>Cistern at Canatha in the Hauran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02BEAE05-6124-0219-1EB2-E8C2B1CB9F8B}"/>
              </a:ext>
            </a:extLst>
          </p:cNvPr>
          <p:cNvSpPr>
            <a:spLocks noGrp="1" noChangeArrowheads="1"/>
          </p:cNvSpPr>
          <p:nvPr>
            <p:ph type="title"/>
          </p:nvPr>
        </p:nvSpPr>
        <p:spPr/>
        <p:txBody>
          <a:bodyPr/>
          <a:lstStyle/>
          <a:p>
            <a:pPr eaLnBrk="1" hangingPunct="1"/>
            <a:r>
              <a:rPr lang="en-US" altLang="en-US" dirty="0" err="1"/>
              <a:t>Birkets</a:t>
            </a:r>
            <a:r>
              <a:rPr lang="en-US" altLang="en-US" dirty="0"/>
              <a:t> (open cisterns)</a:t>
            </a:r>
          </a:p>
        </p:txBody>
      </p:sp>
      <p:pic>
        <p:nvPicPr>
          <p:cNvPr id="31749" name="Picture 5" descr="Kneisseh 2005-10-16 131">
            <a:extLst>
              <a:ext uri="{FF2B5EF4-FFF2-40B4-BE49-F238E27FC236}">
                <a16:creationId xmlns:a16="http://schemas.microsoft.com/office/drawing/2014/main" id="{E560AE63-A062-D47A-E1D5-7C98ACC199F5}"/>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39900" y="1600200"/>
            <a:ext cx="5664200" cy="4525963"/>
          </a:xfr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3" descr="Dmeir- Dura Europos 1996 - 14 no 13.jpg">
            <a:extLst>
              <a:ext uri="{FF2B5EF4-FFF2-40B4-BE49-F238E27FC236}">
                <a16:creationId xmlns:a16="http://schemas.microsoft.com/office/drawing/2014/main" id="{ECFFDC61-CB07-0E7D-45E9-B5FEDF9A2858}"/>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 y="762000"/>
            <a:ext cx="8226425"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9B32B245-7E5C-FBEE-FB1B-0A0BF6F9791B}"/>
              </a:ext>
            </a:extLst>
          </p:cNvPr>
          <p:cNvSpPr txBox="1"/>
          <p:nvPr/>
        </p:nvSpPr>
        <p:spPr>
          <a:xfrm>
            <a:off x="1676400" y="6324600"/>
            <a:ext cx="6173485" cy="369332"/>
          </a:xfrm>
          <a:prstGeom prst="rect">
            <a:avLst/>
          </a:prstGeom>
          <a:noFill/>
        </p:spPr>
        <p:txBody>
          <a:bodyPr wrap="none" rtlCol="0">
            <a:spAutoFit/>
          </a:bodyPr>
          <a:lstStyle/>
          <a:p>
            <a:r>
              <a:rPr lang="en-US" dirty="0"/>
              <a:t>These provided water for animals in very dry environments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4">
            <a:extLst>
              <a:ext uri="{FF2B5EF4-FFF2-40B4-BE49-F238E27FC236}">
                <a16:creationId xmlns:a16="http://schemas.microsoft.com/office/drawing/2014/main" id="{E1F214D3-9A46-A107-8246-D11ED88118D7}"/>
              </a:ext>
            </a:extLst>
          </p:cNvPr>
          <p:cNvSpPr>
            <a:spLocks noGrp="1" noChangeArrowheads="1"/>
          </p:cNvSpPr>
          <p:nvPr>
            <p:ph type="ctrTitle"/>
          </p:nvPr>
        </p:nvSpPr>
        <p:spPr/>
        <p:txBody>
          <a:bodyPr/>
          <a:lstStyle/>
          <a:p>
            <a:pPr eaLnBrk="1" hangingPunct="1"/>
            <a:r>
              <a:rPr lang="en-US" altLang="en-US"/>
              <a:t>Local products</a:t>
            </a:r>
          </a:p>
        </p:txBody>
      </p:sp>
      <p:sp>
        <p:nvSpPr>
          <p:cNvPr id="59394" name="Rectangle 5">
            <a:extLst>
              <a:ext uri="{FF2B5EF4-FFF2-40B4-BE49-F238E27FC236}">
                <a16:creationId xmlns:a16="http://schemas.microsoft.com/office/drawing/2014/main" id="{D0B5A2BC-1CE7-6E6F-6960-D5131DA1F851}"/>
              </a:ext>
            </a:extLst>
          </p:cNvPr>
          <p:cNvSpPr>
            <a:spLocks noGrp="1" noChangeArrowheads="1"/>
          </p:cNvSpPr>
          <p:nvPr>
            <p:ph type="subTitle" idx="1"/>
          </p:nvPr>
        </p:nvSpPr>
        <p:spPr/>
        <p:txBody>
          <a:bodyPr/>
          <a:lstStyle/>
          <a:p>
            <a:pPr eaLnBrk="1" hangingPunct="1"/>
            <a:endParaRPr lang="en-GB"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a:extLst>
              <a:ext uri="{FF2B5EF4-FFF2-40B4-BE49-F238E27FC236}">
                <a16:creationId xmlns:a16="http://schemas.microsoft.com/office/drawing/2014/main" id="{8FFBD054-81F3-A06A-88BA-163366AAD636}"/>
              </a:ext>
            </a:extLst>
          </p:cNvPr>
          <p:cNvSpPr>
            <a:spLocks noGrp="1" noChangeArrowheads="1"/>
          </p:cNvSpPr>
          <p:nvPr>
            <p:ph type="title"/>
          </p:nvPr>
        </p:nvSpPr>
        <p:spPr/>
        <p:txBody>
          <a:bodyPr/>
          <a:lstStyle/>
          <a:p>
            <a:pPr eaLnBrk="1" hangingPunct="1"/>
            <a:r>
              <a:rPr lang="en-US" altLang="en-US" sz="3600" dirty="0"/>
              <a:t>The ‘Mediterranean triad’: grain, grapes, and olives</a:t>
            </a:r>
          </a:p>
        </p:txBody>
      </p:sp>
      <p:sp>
        <p:nvSpPr>
          <p:cNvPr id="60418" name="Rectangle 3">
            <a:extLst>
              <a:ext uri="{FF2B5EF4-FFF2-40B4-BE49-F238E27FC236}">
                <a16:creationId xmlns:a16="http://schemas.microsoft.com/office/drawing/2014/main" id="{923F4D8B-7D6F-798F-680D-CDD02C2C92B1}"/>
              </a:ext>
            </a:extLst>
          </p:cNvPr>
          <p:cNvSpPr>
            <a:spLocks noGrp="1" noChangeArrowheads="1"/>
          </p:cNvSpPr>
          <p:nvPr>
            <p:ph type="body" idx="1"/>
          </p:nvPr>
        </p:nvSpPr>
        <p:spPr/>
        <p:txBody>
          <a:bodyPr/>
          <a:lstStyle/>
          <a:p>
            <a:pPr eaLnBrk="1" hangingPunct="1"/>
            <a:r>
              <a:rPr lang="en-US" altLang="en-US" sz="2400" dirty="0"/>
              <a:t>Grain was the staple of the ancient diet</a:t>
            </a:r>
          </a:p>
          <a:p>
            <a:pPr eaLnBrk="1" hangingPunct="1"/>
            <a:r>
              <a:rPr lang="en-US" altLang="en-US" sz="2400" dirty="0"/>
              <a:t>Surpluses from the countryside could be marketed in the cities</a:t>
            </a:r>
          </a:p>
          <a:p>
            <a:pPr eaLnBrk="1" hangingPunct="1"/>
            <a:r>
              <a:rPr lang="en-US" altLang="en-US" sz="2400" dirty="0"/>
              <a:t>They were also used to supply the army</a:t>
            </a:r>
          </a:p>
          <a:p>
            <a:pPr eaLnBrk="1" hangingPunct="1"/>
            <a:r>
              <a:rPr lang="en-US" altLang="en-US" sz="2400" dirty="0"/>
              <a:t>Cities could also sell surpluses to other cities, perhaps in exchange for other agricultural products</a:t>
            </a:r>
          </a:p>
          <a:p>
            <a:pPr eaLnBrk="1" hangingPunct="1"/>
            <a:r>
              <a:rPr lang="en-US" altLang="en-US" sz="2400" dirty="0"/>
              <a:t>There is some textual evidence to suggest that wheat from the province of Syria was regarded as superior to wheat from Egypt, but that did not stop Syrian cities importing wheat.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a:extLst>
              <a:ext uri="{FF2B5EF4-FFF2-40B4-BE49-F238E27FC236}">
                <a16:creationId xmlns:a16="http://schemas.microsoft.com/office/drawing/2014/main" id="{905A3085-2630-983A-B69A-A331B68833F3}"/>
              </a:ext>
            </a:extLst>
          </p:cNvPr>
          <p:cNvSpPr>
            <a:spLocks noGrp="1" noChangeArrowheads="1"/>
          </p:cNvSpPr>
          <p:nvPr>
            <p:ph type="title"/>
          </p:nvPr>
        </p:nvSpPr>
        <p:spPr/>
        <p:txBody>
          <a:bodyPr/>
          <a:lstStyle/>
          <a:p>
            <a:pPr eaLnBrk="1" hangingPunct="1"/>
            <a:endParaRPr lang="en-GB" altLang="en-US"/>
          </a:p>
        </p:txBody>
      </p:sp>
      <p:sp>
        <p:nvSpPr>
          <p:cNvPr id="61442" name="Rectangle 3">
            <a:extLst>
              <a:ext uri="{FF2B5EF4-FFF2-40B4-BE49-F238E27FC236}">
                <a16:creationId xmlns:a16="http://schemas.microsoft.com/office/drawing/2014/main" id="{5CB45F66-C417-7E8A-8BBA-0919673AD9D7}"/>
              </a:ext>
            </a:extLst>
          </p:cNvPr>
          <p:cNvSpPr>
            <a:spLocks noGrp="1" noChangeArrowheads="1"/>
          </p:cNvSpPr>
          <p:nvPr>
            <p:ph type="body" idx="1"/>
          </p:nvPr>
        </p:nvSpPr>
        <p:spPr/>
        <p:txBody>
          <a:bodyPr/>
          <a:lstStyle/>
          <a:p>
            <a:pPr eaLnBrk="1" hangingPunct="1">
              <a:lnSpc>
                <a:spcPct val="80000"/>
              </a:lnSpc>
            </a:pPr>
            <a:r>
              <a:rPr lang="en-US" altLang="en-US" sz="2800" dirty="0"/>
              <a:t>Crop failures and famines were frequent</a:t>
            </a:r>
          </a:p>
          <a:p>
            <a:pPr eaLnBrk="1" hangingPunct="1">
              <a:lnSpc>
                <a:spcPct val="80000"/>
              </a:lnSpc>
            </a:pPr>
            <a:r>
              <a:rPr lang="en-US" altLang="en-US" sz="2800" dirty="0"/>
              <a:t>It was possible to alleviate starvation by importing grain from other provinces, or by cities stockpiling grain, although stockpiles were usually formed by rich speculators to gain a profit</a:t>
            </a:r>
          </a:p>
          <a:p>
            <a:pPr eaLnBrk="1" hangingPunct="1">
              <a:lnSpc>
                <a:spcPct val="80000"/>
              </a:lnSpc>
            </a:pPr>
            <a:r>
              <a:rPr lang="en-US" altLang="en-US" sz="2800" dirty="0"/>
              <a:t>State officials could intervene to lower prices, but their methods did not always work</a:t>
            </a:r>
          </a:p>
          <a:p>
            <a:pPr eaLnBrk="1" hangingPunct="1">
              <a:lnSpc>
                <a:spcPct val="80000"/>
              </a:lnSpc>
            </a:pPr>
            <a:r>
              <a:rPr lang="en-US" altLang="en-US" sz="2800" dirty="0"/>
              <a:t>The presence of large numbers of soldiers on campaign could also disrupt supplies and prices, and additional grain might have to be imported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6">
            <a:extLst>
              <a:ext uri="{FF2B5EF4-FFF2-40B4-BE49-F238E27FC236}">
                <a16:creationId xmlns:a16="http://schemas.microsoft.com/office/drawing/2014/main" id="{137F0C45-DCBA-BD6C-FC2C-BF0281CA05E3}"/>
              </a:ext>
            </a:extLst>
          </p:cNvPr>
          <p:cNvSpPr>
            <a:spLocks noGrp="1" noChangeArrowheads="1"/>
          </p:cNvSpPr>
          <p:nvPr>
            <p:ph type="title"/>
          </p:nvPr>
        </p:nvSpPr>
        <p:spPr/>
        <p:txBody>
          <a:bodyPr/>
          <a:lstStyle/>
          <a:p>
            <a:pPr eaLnBrk="1" hangingPunct="1"/>
            <a:r>
              <a:rPr lang="en-US" altLang="en-US"/>
              <a:t>Grain mills</a:t>
            </a:r>
          </a:p>
        </p:txBody>
      </p:sp>
      <p:pic>
        <p:nvPicPr>
          <p:cNvPr id="50185" name="Picture 9" descr="Grain mill">
            <a:extLst>
              <a:ext uri="{FF2B5EF4-FFF2-40B4-BE49-F238E27FC236}">
                <a16:creationId xmlns:a16="http://schemas.microsoft.com/office/drawing/2014/main" id="{ECE5AE3A-0E9D-FD3E-43F2-2C1B04BA4878}"/>
              </a:ext>
            </a:extLst>
          </p:cNvPr>
          <p:cNvPicPr>
            <a:picLocks noGrp="1" noChangeAspect="1" noChangeArrowheads="1"/>
          </p:cNvPicPr>
          <p:nvPr>
            <p:ph sz="half" idx="1"/>
          </p:nvPr>
        </p:nvPicPr>
        <p:blipFill>
          <a:blip r:embed="rId2"/>
          <a:srcRect/>
          <a:stretch>
            <a:fillRect/>
          </a:stretch>
        </p:blipFill>
        <p:spPr>
          <a:xfrm>
            <a:off x="1549400" y="2173288"/>
            <a:ext cx="1854200" cy="3378200"/>
          </a:xfrm>
        </p:spPr>
      </p:pic>
      <p:pic>
        <p:nvPicPr>
          <p:cNvPr id="50186" name="Picture 10" descr="grain mill 2">
            <a:extLst>
              <a:ext uri="{FF2B5EF4-FFF2-40B4-BE49-F238E27FC236}">
                <a16:creationId xmlns:a16="http://schemas.microsoft.com/office/drawing/2014/main" id="{20D4ABC0-9FB2-3389-542C-C7C0586BF5F9}"/>
              </a:ext>
            </a:extLst>
          </p:cNvPr>
          <p:cNvPicPr>
            <a:picLocks noGrp="1" noChangeAspect="1" noChangeArrowheads="1"/>
          </p:cNvPicPr>
          <p:nvPr>
            <p:ph sz="half" idx="2"/>
          </p:nvPr>
        </p:nvPicPr>
        <p:blipFill>
          <a:blip r:embed="rId3"/>
          <a:srcRect/>
          <a:stretch>
            <a:fillRect/>
          </a:stretch>
        </p:blipFill>
        <p:spPr>
          <a:xfrm>
            <a:off x="4648200" y="1944688"/>
            <a:ext cx="4038600" cy="3836987"/>
          </a:xfrm>
        </p:spPr>
      </p:pic>
      <p:sp>
        <p:nvSpPr>
          <p:cNvPr id="2" name="TextBox 1">
            <a:extLst>
              <a:ext uri="{FF2B5EF4-FFF2-40B4-BE49-F238E27FC236}">
                <a16:creationId xmlns:a16="http://schemas.microsoft.com/office/drawing/2014/main" id="{E86A0DF1-7D42-AE56-9FE0-DC2A97D8D3E7}"/>
              </a:ext>
            </a:extLst>
          </p:cNvPr>
          <p:cNvSpPr txBox="1"/>
          <p:nvPr/>
        </p:nvSpPr>
        <p:spPr>
          <a:xfrm>
            <a:off x="318271" y="1261257"/>
            <a:ext cx="8507457" cy="369332"/>
          </a:xfrm>
          <a:prstGeom prst="rect">
            <a:avLst/>
          </a:prstGeom>
          <a:noFill/>
        </p:spPr>
        <p:txBody>
          <a:bodyPr wrap="none" rtlCol="0">
            <a:spAutoFit/>
          </a:bodyPr>
          <a:lstStyle/>
          <a:p>
            <a:r>
              <a:rPr lang="en-US" dirty="0"/>
              <a:t>Usually made of rough volcanic basalt (plentiful in some regions of the Near East)</a:t>
            </a:r>
          </a:p>
        </p:txBody>
      </p:sp>
      <p:sp>
        <p:nvSpPr>
          <p:cNvPr id="3" name="TextBox 2">
            <a:extLst>
              <a:ext uri="{FF2B5EF4-FFF2-40B4-BE49-F238E27FC236}">
                <a16:creationId xmlns:a16="http://schemas.microsoft.com/office/drawing/2014/main" id="{2D01A84E-9958-CAEF-8B7C-268C08D48D25}"/>
              </a:ext>
            </a:extLst>
          </p:cNvPr>
          <p:cNvSpPr txBox="1"/>
          <p:nvPr/>
        </p:nvSpPr>
        <p:spPr>
          <a:xfrm>
            <a:off x="914400" y="6019800"/>
            <a:ext cx="6977103" cy="369332"/>
          </a:xfrm>
          <a:prstGeom prst="rect">
            <a:avLst/>
          </a:prstGeom>
          <a:noFill/>
        </p:spPr>
        <p:txBody>
          <a:bodyPr wrap="none" rtlCol="0">
            <a:spAutoFit/>
          </a:bodyPr>
          <a:lstStyle/>
          <a:p>
            <a:r>
              <a:rPr lang="en-US" dirty="0"/>
              <a:t>Vary in size from small, hand operated querns to large installations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828901ED-2810-4BD9-7FF0-0164B7F930E8}"/>
              </a:ext>
            </a:extLst>
          </p:cNvPr>
          <p:cNvSpPr>
            <a:spLocks noGrp="1" noChangeArrowheads="1"/>
          </p:cNvSpPr>
          <p:nvPr>
            <p:ph type="ctrTitle"/>
          </p:nvPr>
        </p:nvSpPr>
        <p:spPr/>
        <p:txBody>
          <a:bodyPr/>
          <a:lstStyle/>
          <a:p>
            <a:pPr eaLnBrk="1" hangingPunct="1"/>
            <a:r>
              <a:rPr lang="en-US" altLang="en-US"/>
              <a:t>Water supply</a:t>
            </a:r>
          </a:p>
        </p:txBody>
      </p:sp>
      <p:sp>
        <p:nvSpPr>
          <p:cNvPr id="17410" name="Rectangle 3">
            <a:extLst>
              <a:ext uri="{FF2B5EF4-FFF2-40B4-BE49-F238E27FC236}">
                <a16:creationId xmlns:a16="http://schemas.microsoft.com/office/drawing/2014/main" id="{44A0F01E-2EDD-2738-C265-56D4689A1470}"/>
              </a:ext>
            </a:extLst>
          </p:cNvPr>
          <p:cNvSpPr>
            <a:spLocks noGrp="1" noChangeArrowheads="1"/>
          </p:cNvSpPr>
          <p:nvPr>
            <p:ph type="subTitle" idx="1"/>
          </p:nvPr>
        </p:nvSpPr>
        <p:spPr/>
        <p:txBody>
          <a:bodyPr/>
          <a:lstStyle/>
          <a:p>
            <a:pPr eaLnBrk="1" hangingPunct="1"/>
            <a:endParaRPr lang="en-GB" alt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a:extLst>
              <a:ext uri="{FF2B5EF4-FFF2-40B4-BE49-F238E27FC236}">
                <a16:creationId xmlns:a16="http://schemas.microsoft.com/office/drawing/2014/main" id="{EF5BEE23-EC04-AB09-09A9-D4305DA3EA1E}"/>
              </a:ext>
            </a:extLst>
          </p:cNvPr>
          <p:cNvSpPr>
            <a:spLocks noGrp="1" noChangeArrowheads="1"/>
          </p:cNvSpPr>
          <p:nvPr>
            <p:ph type="title"/>
          </p:nvPr>
        </p:nvSpPr>
        <p:spPr/>
        <p:txBody>
          <a:bodyPr/>
          <a:lstStyle/>
          <a:p>
            <a:pPr eaLnBrk="1" hangingPunct="1"/>
            <a:r>
              <a:rPr lang="en-US" altLang="en-US" dirty="0"/>
              <a:t>Wine: production process</a:t>
            </a:r>
          </a:p>
        </p:txBody>
      </p:sp>
      <p:sp>
        <p:nvSpPr>
          <p:cNvPr id="63490" name="Rectangle 3">
            <a:extLst>
              <a:ext uri="{FF2B5EF4-FFF2-40B4-BE49-F238E27FC236}">
                <a16:creationId xmlns:a16="http://schemas.microsoft.com/office/drawing/2014/main" id="{D4E6F2F4-7D7F-8785-23E0-8EF326A1FEB8}"/>
              </a:ext>
            </a:extLst>
          </p:cNvPr>
          <p:cNvSpPr>
            <a:spLocks noGrp="1" noChangeArrowheads="1"/>
          </p:cNvSpPr>
          <p:nvPr>
            <p:ph type="body" sz="half" idx="1"/>
          </p:nvPr>
        </p:nvSpPr>
        <p:spPr/>
        <p:txBody>
          <a:bodyPr/>
          <a:lstStyle/>
          <a:p>
            <a:pPr eaLnBrk="1" hangingPunct="1"/>
            <a:r>
              <a:rPr lang="en-US" altLang="en-US" sz="2400"/>
              <a:t>Production of wine:</a:t>
            </a:r>
          </a:p>
          <a:p>
            <a:pPr eaLnBrk="1" hangingPunct="1"/>
            <a:r>
              <a:rPr lang="en-US" altLang="en-US" sz="2400"/>
              <a:t>Grapes piled up in plaster-lined basins</a:t>
            </a:r>
          </a:p>
          <a:p>
            <a:pPr eaLnBrk="1" hangingPunct="1"/>
            <a:r>
              <a:rPr lang="en-US" altLang="en-US" sz="2400"/>
              <a:t>Crushed under their own weight, the juice ran out</a:t>
            </a:r>
          </a:p>
          <a:p>
            <a:pPr eaLnBrk="1" hangingPunct="1"/>
            <a:r>
              <a:rPr lang="en-US" altLang="en-US" sz="2400"/>
              <a:t>It was the best quality, very sweet because it had minimal contact with the grape skins</a:t>
            </a:r>
          </a:p>
        </p:txBody>
      </p:sp>
      <p:pic>
        <p:nvPicPr>
          <p:cNvPr id="38917" name="Picture 5" descr="winepress1">
            <a:extLst>
              <a:ext uri="{FF2B5EF4-FFF2-40B4-BE49-F238E27FC236}">
                <a16:creationId xmlns:a16="http://schemas.microsoft.com/office/drawing/2014/main" id="{70660F41-A08A-CB75-C637-20C6272F4DDB}"/>
              </a:ext>
            </a:extLst>
          </p:cNvPr>
          <p:cNvPicPr>
            <a:picLocks noGrp="1" noChangeAspect="1" noChangeArrowheads="1"/>
          </p:cNvPicPr>
          <p:nvPr>
            <p:ph sz="half" idx="2"/>
          </p:nvPr>
        </p:nvPicPr>
        <p:blipFill>
          <a:blip r:embed="rId2"/>
          <a:srcRect/>
          <a:stretch>
            <a:fillRect/>
          </a:stretch>
        </p:blipFill>
        <p:spPr>
          <a:xfrm>
            <a:off x="4419600" y="1600200"/>
            <a:ext cx="4113213" cy="4341813"/>
          </a:xfr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4">
            <a:extLst>
              <a:ext uri="{FF2B5EF4-FFF2-40B4-BE49-F238E27FC236}">
                <a16:creationId xmlns:a16="http://schemas.microsoft.com/office/drawing/2014/main" id="{618942FA-634C-D69A-DA9F-0236084A1F8B}"/>
              </a:ext>
            </a:extLst>
          </p:cNvPr>
          <p:cNvSpPr>
            <a:spLocks noGrp="1" noChangeArrowheads="1"/>
          </p:cNvSpPr>
          <p:nvPr>
            <p:ph type="title"/>
          </p:nvPr>
        </p:nvSpPr>
        <p:spPr/>
        <p:txBody>
          <a:bodyPr/>
          <a:lstStyle/>
          <a:p>
            <a:pPr eaLnBrk="1" hangingPunct="1"/>
            <a:endParaRPr lang="en-GB" altLang="en-US"/>
          </a:p>
        </p:txBody>
      </p:sp>
      <p:sp>
        <p:nvSpPr>
          <p:cNvPr id="64514" name="Rectangle 5">
            <a:extLst>
              <a:ext uri="{FF2B5EF4-FFF2-40B4-BE49-F238E27FC236}">
                <a16:creationId xmlns:a16="http://schemas.microsoft.com/office/drawing/2014/main" id="{526EA941-17BD-6A06-8CF3-B02A18B85B85}"/>
              </a:ext>
            </a:extLst>
          </p:cNvPr>
          <p:cNvSpPr>
            <a:spLocks noGrp="1" noChangeArrowheads="1"/>
          </p:cNvSpPr>
          <p:nvPr>
            <p:ph type="body" sz="half" idx="1"/>
          </p:nvPr>
        </p:nvSpPr>
        <p:spPr/>
        <p:txBody>
          <a:bodyPr/>
          <a:lstStyle/>
          <a:p>
            <a:pPr eaLnBrk="1" hangingPunct="1">
              <a:lnSpc>
                <a:spcPct val="90000"/>
              </a:lnSpc>
            </a:pPr>
            <a:r>
              <a:rPr lang="en-US" altLang="en-US" sz="2400"/>
              <a:t>The grapes were then tipped onto the treading floor and crushed by workmen</a:t>
            </a:r>
          </a:p>
          <a:p>
            <a:pPr eaLnBrk="1" hangingPunct="1">
              <a:lnSpc>
                <a:spcPct val="90000"/>
              </a:lnSpc>
            </a:pPr>
            <a:r>
              <a:rPr lang="en-US" altLang="en-US" sz="2400"/>
              <a:t>The mustum then flowed into vats with recessed jars that acted as settling tanks to collect the dregs (at top of picture)</a:t>
            </a:r>
          </a:p>
          <a:p>
            <a:pPr eaLnBrk="1" hangingPunct="1">
              <a:lnSpc>
                <a:spcPct val="90000"/>
              </a:lnSpc>
            </a:pPr>
            <a:r>
              <a:rPr lang="en-US" altLang="en-US" sz="2400"/>
              <a:t>The grape juice was then collected and put in large jars (dolia) and allowed to ferment</a:t>
            </a:r>
          </a:p>
        </p:txBody>
      </p:sp>
      <p:pic>
        <p:nvPicPr>
          <p:cNvPr id="40967" name="Picture 7" descr="winepress2">
            <a:extLst>
              <a:ext uri="{FF2B5EF4-FFF2-40B4-BE49-F238E27FC236}">
                <a16:creationId xmlns:a16="http://schemas.microsoft.com/office/drawing/2014/main" id="{F444B242-426F-FC24-D4F3-40E183F61755}"/>
              </a:ext>
            </a:extLst>
          </p:cNvPr>
          <p:cNvPicPr>
            <a:picLocks noGrp="1" noChangeAspect="1" noChangeArrowheads="1"/>
          </p:cNvPicPr>
          <p:nvPr>
            <p:ph sz="half" idx="2"/>
          </p:nvPr>
        </p:nvPicPr>
        <p:blipFill>
          <a:blip r:embed="rId2"/>
          <a:srcRect/>
          <a:stretch>
            <a:fillRect/>
          </a:stretch>
        </p:blipFill>
        <p:spPr>
          <a:xfrm>
            <a:off x="4495800" y="1752600"/>
            <a:ext cx="4122738" cy="4381500"/>
          </a:xfr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4">
            <a:extLst>
              <a:ext uri="{FF2B5EF4-FFF2-40B4-BE49-F238E27FC236}">
                <a16:creationId xmlns:a16="http://schemas.microsoft.com/office/drawing/2014/main" id="{B4D1148F-F7E7-CD26-02AD-134276D86B19}"/>
              </a:ext>
            </a:extLst>
          </p:cNvPr>
          <p:cNvSpPr>
            <a:spLocks noGrp="1" noChangeArrowheads="1"/>
          </p:cNvSpPr>
          <p:nvPr>
            <p:ph type="title"/>
          </p:nvPr>
        </p:nvSpPr>
        <p:spPr/>
        <p:txBody>
          <a:bodyPr/>
          <a:lstStyle/>
          <a:p>
            <a:pPr eaLnBrk="1" hangingPunct="1"/>
            <a:endParaRPr lang="en-GB" altLang="en-US"/>
          </a:p>
        </p:txBody>
      </p:sp>
      <p:sp>
        <p:nvSpPr>
          <p:cNvPr id="65538" name="Rectangle 5">
            <a:extLst>
              <a:ext uri="{FF2B5EF4-FFF2-40B4-BE49-F238E27FC236}">
                <a16:creationId xmlns:a16="http://schemas.microsoft.com/office/drawing/2014/main" id="{3C5503A4-28EB-2EC6-90D0-0C61721C58A5}"/>
              </a:ext>
            </a:extLst>
          </p:cNvPr>
          <p:cNvSpPr>
            <a:spLocks noGrp="1" noChangeArrowheads="1"/>
          </p:cNvSpPr>
          <p:nvPr>
            <p:ph type="body" sz="half" idx="1"/>
          </p:nvPr>
        </p:nvSpPr>
        <p:spPr/>
        <p:txBody>
          <a:bodyPr/>
          <a:lstStyle/>
          <a:p>
            <a:pPr eaLnBrk="1" hangingPunct="1"/>
            <a:r>
              <a:rPr lang="en-US" altLang="en-US" sz="2800"/>
              <a:t>After treading, the crushed grapes could be placed in a press to extract more juice for an inferior wine</a:t>
            </a:r>
          </a:p>
          <a:p>
            <a:pPr eaLnBrk="1" hangingPunct="1"/>
            <a:r>
              <a:rPr lang="en-US" altLang="en-US" sz="2800"/>
              <a:t>This wine would be cheap; it was also commonly used when fermented with herbs in medicine</a:t>
            </a:r>
          </a:p>
        </p:txBody>
      </p:sp>
      <p:pic>
        <p:nvPicPr>
          <p:cNvPr id="43015" name="Picture 7" descr="winepress3">
            <a:extLst>
              <a:ext uri="{FF2B5EF4-FFF2-40B4-BE49-F238E27FC236}">
                <a16:creationId xmlns:a16="http://schemas.microsoft.com/office/drawing/2014/main" id="{19F04F91-8200-04C7-F9A0-80700A2D549E}"/>
              </a:ext>
            </a:extLst>
          </p:cNvPr>
          <p:cNvPicPr>
            <a:picLocks noGrp="1" noChangeAspect="1" noChangeArrowheads="1"/>
          </p:cNvPicPr>
          <p:nvPr>
            <p:ph sz="half" idx="2"/>
          </p:nvPr>
        </p:nvPicPr>
        <p:blipFill>
          <a:blip r:embed="rId2"/>
          <a:srcRect/>
          <a:stretch>
            <a:fillRect/>
          </a:stretch>
        </p:blipFill>
        <p:spPr>
          <a:xfrm>
            <a:off x="4953000" y="2039938"/>
            <a:ext cx="3429000" cy="3644900"/>
          </a:xfr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4">
            <a:extLst>
              <a:ext uri="{FF2B5EF4-FFF2-40B4-BE49-F238E27FC236}">
                <a16:creationId xmlns:a16="http://schemas.microsoft.com/office/drawing/2014/main" id="{FCE4B670-1A2C-5638-66AD-2123D83D612B}"/>
              </a:ext>
            </a:extLst>
          </p:cNvPr>
          <p:cNvSpPr>
            <a:spLocks noGrp="1" noChangeArrowheads="1"/>
          </p:cNvSpPr>
          <p:nvPr>
            <p:ph type="title"/>
          </p:nvPr>
        </p:nvSpPr>
        <p:spPr/>
        <p:txBody>
          <a:bodyPr/>
          <a:lstStyle/>
          <a:p>
            <a:pPr eaLnBrk="1" hangingPunct="1"/>
            <a:endParaRPr lang="en-GB" altLang="en-US"/>
          </a:p>
        </p:txBody>
      </p:sp>
      <p:sp>
        <p:nvSpPr>
          <p:cNvPr id="67586" name="Rectangle 5">
            <a:extLst>
              <a:ext uri="{FF2B5EF4-FFF2-40B4-BE49-F238E27FC236}">
                <a16:creationId xmlns:a16="http://schemas.microsoft.com/office/drawing/2014/main" id="{C4BF4453-34DF-8FDD-AA60-CB0B9F9F5944}"/>
              </a:ext>
            </a:extLst>
          </p:cNvPr>
          <p:cNvSpPr>
            <a:spLocks noGrp="1" noChangeArrowheads="1"/>
          </p:cNvSpPr>
          <p:nvPr>
            <p:ph type="body" sz="half" idx="1"/>
          </p:nvPr>
        </p:nvSpPr>
        <p:spPr/>
        <p:txBody>
          <a:bodyPr/>
          <a:lstStyle/>
          <a:p>
            <a:pPr eaLnBrk="1" hangingPunct="1">
              <a:lnSpc>
                <a:spcPct val="90000"/>
              </a:lnSpc>
            </a:pPr>
            <a:r>
              <a:rPr lang="en-US" altLang="en-US" sz="2000"/>
              <a:t>An inferior wine could be produced after pressing by mixing the crushed remains with fresh water and then, after a few days, with salt water</a:t>
            </a:r>
          </a:p>
          <a:p>
            <a:pPr eaLnBrk="1" hangingPunct="1">
              <a:lnSpc>
                <a:spcPct val="90000"/>
              </a:lnSpc>
            </a:pPr>
            <a:r>
              <a:rPr lang="en-US" altLang="en-US" sz="2000"/>
              <a:t>This would have had a minimal alcohol content, but could be given to laborers and slaves, or to soldiers if their normal rations were running low</a:t>
            </a:r>
          </a:p>
          <a:p>
            <a:pPr eaLnBrk="1" hangingPunct="1">
              <a:lnSpc>
                <a:spcPct val="90000"/>
              </a:lnSpc>
            </a:pPr>
            <a:r>
              <a:rPr lang="en-US" altLang="en-US" sz="2000"/>
              <a:t>The residue could be used for animal fodder or fertilizer</a:t>
            </a:r>
          </a:p>
        </p:txBody>
      </p:sp>
      <p:pic>
        <p:nvPicPr>
          <p:cNvPr id="47111" name="Picture 7" descr="lora">
            <a:extLst>
              <a:ext uri="{FF2B5EF4-FFF2-40B4-BE49-F238E27FC236}">
                <a16:creationId xmlns:a16="http://schemas.microsoft.com/office/drawing/2014/main" id="{8C8FD765-FEA3-CF17-5799-8A8D175C0804}"/>
              </a:ext>
            </a:extLst>
          </p:cNvPr>
          <p:cNvPicPr>
            <a:picLocks noGrp="1" noChangeAspect="1" noChangeArrowheads="1"/>
          </p:cNvPicPr>
          <p:nvPr>
            <p:ph sz="half" idx="2"/>
          </p:nvPr>
        </p:nvPicPr>
        <p:blipFill>
          <a:blip r:embed="rId2"/>
          <a:srcRect/>
          <a:stretch>
            <a:fillRect/>
          </a:stretch>
        </p:blipFill>
        <p:spPr>
          <a:xfrm>
            <a:off x="5391150" y="1600200"/>
            <a:ext cx="2551113" cy="4525963"/>
          </a:xfr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B874FDA-750D-A2F7-44F0-EE31B096E7BA}"/>
              </a:ext>
            </a:extLst>
          </p:cNvPr>
          <p:cNvSpPr>
            <a:spLocks noGrp="1"/>
          </p:cNvSpPr>
          <p:nvPr>
            <p:ph idx="1"/>
          </p:nvPr>
        </p:nvSpPr>
        <p:spPr/>
        <p:txBody>
          <a:bodyPr/>
          <a:lstStyle/>
          <a:p>
            <a:r>
              <a:rPr lang="en-US" dirty="0"/>
              <a:t>Certain regions of the Near East famous for the quality of their wines and the products were widely exported in the Mediterranean: e.g. the Orontes Valley around </a:t>
            </a:r>
            <a:r>
              <a:rPr lang="en-US" dirty="0" err="1"/>
              <a:t>Apamea</a:t>
            </a:r>
            <a:r>
              <a:rPr lang="en-US" dirty="0"/>
              <a:t>; Laodicea and </a:t>
            </a:r>
            <a:r>
              <a:rPr lang="en-US" dirty="0" err="1"/>
              <a:t>Berytus</a:t>
            </a:r>
            <a:r>
              <a:rPr lang="en-US" dirty="0"/>
              <a:t> on the coast; or the coastal regions around </a:t>
            </a:r>
            <a:r>
              <a:rPr lang="en-US" dirty="0" err="1"/>
              <a:t>Ascalon</a:t>
            </a:r>
            <a:r>
              <a:rPr lang="en-US" dirty="0"/>
              <a:t> and Gaza</a:t>
            </a:r>
          </a:p>
          <a:p>
            <a:r>
              <a:rPr lang="en-US" dirty="0"/>
              <a:t>Gazan amphorae found in significant quantities in Gaul in the fifth and sixth centuries</a:t>
            </a:r>
          </a:p>
        </p:txBody>
      </p:sp>
    </p:spTree>
    <p:extLst>
      <p:ext uri="{BB962C8B-B14F-4D97-AF65-F5344CB8AC3E}">
        <p14:creationId xmlns:p14="http://schemas.microsoft.com/office/powerpoint/2010/main" val="20136688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a:extLst>
              <a:ext uri="{FF2B5EF4-FFF2-40B4-BE49-F238E27FC236}">
                <a16:creationId xmlns:a16="http://schemas.microsoft.com/office/drawing/2014/main" id="{0C57D9F7-4852-7453-0661-C5D90BAA9C7D}"/>
              </a:ext>
            </a:extLst>
          </p:cNvPr>
          <p:cNvSpPr>
            <a:spLocks noGrp="1" noChangeArrowheads="1"/>
          </p:cNvSpPr>
          <p:nvPr>
            <p:ph type="title"/>
          </p:nvPr>
        </p:nvSpPr>
        <p:spPr/>
        <p:txBody>
          <a:bodyPr/>
          <a:lstStyle/>
          <a:p>
            <a:pPr eaLnBrk="1" hangingPunct="1"/>
            <a:r>
              <a:rPr lang="en-US" altLang="en-US"/>
              <a:t>Olives</a:t>
            </a:r>
          </a:p>
        </p:txBody>
      </p:sp>
      <p:pic>
        <p:nvPicPr>
          <p:cNvPr id="120837" name="Picture 5" descr="5">
            <a:extLst>
              <a:ext uri="{FF2B5EF4-FFF2-40B4-BE49-F238E27FC236}">
                <a16:creationId xmlns:a16="http://schemas.microsoft.com/office/drawing/2014/main" id="{82F9D7CB-F0C4-2605-B6B8-1FA27C6CC469}"/>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590800" y="1219200"/>
            <a:ext cx="3838575" cy="5540375"/>
          </a:xfr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a:extLst>
              <a:ext uri="{FF2B5EF4-FFF2-40B4-BE49-F238E27FC236}">
                <a16:creationId xmlns:a16="http://schemas.microsoft.com/office/drawing/2014/main" id="{BD58F48F-8911-155D-5E61-E216DDB578F4}"/>
              </a:ext>
            </a:extLst>
          </p:cNvPr>
          <p:cNvSpPr>
            <a:spLocks noGrp="1" noChangeArrowheads="1"/>
          </p:cNvSpPr>
          <p:nvPr>
            <p:ph type="title"/>
          </p:nvPr>
        </p:nvSpPr>
        <p:spPr/>
        <p:txBody>
          <a:bodyPr/>
          <a:lstStyle/>
          <a:p>
            <a:pPr eaLnBrk="1" hangingPunct="1"/>
            <a:r>
              <a:rPr lang="en-GB" altLang="en-US" dirty="0"/>
              <a:t>Material evidence for olive processing is extensive</a:t>
            </a:r>
          </a:p>
        </p:txBody>
      </p:sp>
      <p:sp>
        <p:nvSpPr>
          <p:cNvPr id="69634" name="Rectangle 4">
            <a:extLst>
              <a:ext uri="{FF2B5EF4-FFF2-40B4-BE49-F238E27FC236}">
                <a16:creationId xmlns:a16="http://schemas.microsoft.com/office/drawing/2014/main" id="{05255C0F-BF5B-CCFE-CD2B-96589286563E}"/>
              </a:ext>
            </a:extLst>
          </p:cNvPr>
          <p:cNvSpPr>
            <a:spLocks noGrp="1" noChangeArrowheads="1"/>
          </p:cNvSpPr>
          <p:nvPr>
            <p:ph type="body" sz="half" idx="1"/>
          </p:nvPr>
        </p:nvSpPr>
        <p:spPr/>
        <p:txBody>
          <a:bodyPr/>
          <a:lstStyle/>
          <a:p>
            <a:pPr eaLnBrk="1" hangingPunct="1"/>
            <a:r>
              <a:rPr lang="en-US" altLang="en-US" sz="2800" dirty="0"/>
              <a:t>Harvested olives were placed in large mills and crushed to a pulp</a:t>
            </a:r>
          </a:p>
        </p:txBody>
      </p:sp>
      <p:pic>
        <p:nvPicPr>
          <p:cNvPr id="49158" name="Picture 6" descr="Olive mill beit Meri">
            <a:extLst>
              <a:ext uri="{FF2B5EF4-FFF2-40B4-BE49-F238E27FC236}">
                <a16:creationId xmlns:a16="http://schemas.microsoft.com/office/drawing/2014/main" id="{63B3A58C-CF53-FBA0-C632-E2FA86B287C8}"/>
              </a:ext>
            </a:extLst>
          </p:cNvPr>
          <p:cNvPicPr>
            <a:picLocks noGrp="1" noChangeAspect="1" noChangeArrowheads="1"/>
          </p:cNvPicPr>
          <p:nvPr>
            <p:ph sz="half" idx="2"/>
          </p:nvPr>
        </p:nvPicPr>
        <p:blipFill>
          <a:blip r:embed="rId2"/>
          <a:srcRect/>
          <a:stretch>
            <a:fillRect/>
          </a:stretch>
        </p:blipFill>
        <p:spPr>
          <a:xfrm>
            <a:off x="5157788" y="1600200"/>
            <a:ext cx="3017837" cy="4525963"/>
          </a:xfr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7" name="Picture 5" descr="olive mill 2">
            <a:extLst>
              <a:ext uri="{FF2B5EF4-FFF2-40B4-BE49-F238E27FC236}">
                <a16:creationId xmlns:a16="http://schemas.microsoft.com/office/drawing/2014/main" id="{781CC356-9F43-459D-FCEF-9029BD2AF315}"/>
              </a:ext>
            </a:extLst>
          </p:cNvPr>
          <p:cNvPicPr>
            <a:picLocks noGrp="1" noChangeAspect="1" noChangeArrowheads="1"/>
          </p:cNvPicPr>
          <p:nvPr>
            <p:ph/>
          </p:nvPr>
        </p:nvPicPr>
        <p:blipFill>
          <a:blip r:embed="rId2"/>
          <a:srcRect/>
          <a:stretch>
            <a:fillRect/>
          </a:stretch>
        </p:blipFill>
        <p:spPr>
          <a:xfrm>
            <a:off x="1752600" y="1876425"/>
            <a:ext cx="5630863" cy="3709988"/>
          </a:xfr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1" name="Picture 5" descr="4">
            <a:extLst>
              <a:ext uri="{FF2B5EF4-FFF2-40B4-BE49-F238E27FC236}">
                <a16:creationId xmlns:a16="http://schemas.microsoft.com/office/drawing/2014/main" id="{37A6869C-3966-AC8A-72D1-EC244BCBDDFF}"/>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193925" y="1517650"/>
            <a:ext cx="4754563" cy="3363913"/>
          </a:xfrm>
        </p:spPr>
      </p:pic>
      <p:sp>
        <p:nvSpPr>
          <p:cNvPr id="2" name="TextBox 1">
            <a:extLst>
              <a:ext uri="{FF2B5EF4-FFF2-40B4-BE49-F238E27FC236}">
                <a16:creationId xmlns:a16="http://schemas.microsoft.com/office/drawing/2014/main" id="{67188138-6478-C76A-7F12-FA202786AC00}"/>
              </a:ext>
            </a:extLst>
          </p:cNvPr>
          <p:cNvSpPr txBox="1"/>
          <p:nvPr/>
        </p:nvSpPr>
        <p:spPr>
          <a:xfrm>
            <a:off x="1981200" y="5334000"/>
            <a:ext cx="3352200" cy="369332"/>
          </a:xfrm>
          <a:prstGeom prst="rect">
            <a:avLst/>
          </a:prstGeom>
          <a:noFill/>
        </p:spPr>
        <p:txBody>
          <a:bodyPr wrap="none" rtlCol="0">
            <a:spAutoFit/>
          </a:bodyPr>
          <a:lstStyle/>
          <a:p>
            <a:r>
              <a:rPr lang="en-US" dirty="0"/>
              <a:t>Olive press at </a:t>
            </a:r>
            <a:r>
              <a:rPr lang="en-US" dirty="0" err="1"/>
              <a:t>Chhim</a:t>
            </a:r>
            <a:r>
              <a:rPr lang="en-US" dirty="0"/>
              <a:t>, Lebanon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4">
            <a:extLst>
              <a:ext uri="{FF2B5EF4-FFF2-40B4-BE49-F238E27FC236}">
                <a16:creationId xmlns:a16="http://schemas.microsoft.com/office/drawing/2014/main" id="{645B5191-4339-1758-DCD1-30116943BD8F}"/>
              </a:ext>
            </a:extLst>
          </p:cNvPr>
          <p:cNvSpPr>
            <a:spLocks noGrp="1" noChangeArrowheads="1"/>
          </p:cNvSpPr>
          <p:nvPr>
            <p:ph type="title"/>
          </p:nvPr>
        </p:nvSpPr>
        <p:spPr/>
        <p:txBody>
          <a:bodyPr/>
          <a:lstStyle/>
          <a:p>
            <a:pPr eaLnBrk="1" hangingPunct="1"/>
            <a:endParaRPr lang="en-GB" altLang="en-US"/>
          </a:p>
        </p:txBody>
      </p:sp>
      <p:sp>
        <p:nvSpPr>
          <p:cNvPr id="76802" name="Rectangle 5">
            <a:extLst>
              <a:ext uri="{FF2B5EF4-FFF2-40B4-BE49-F238E27FC236}">
                <a16:creationId xmlns:a16="http://schemas.microsoft.com/office/drawing/2014/main" id="{55CA6BBC-CE44-4E5F-6F97-6E9D3FD2EDEB}"/>
              </a:ext>
            </a:extLst>
          </p:cNvPr>
          <p:cNvSpPr>
            <a:spLocks noGrp="1" noChangeArrowheads="1"/>
          </p:cNvSpPr>
          <p:nvPr>
            <p:ph type="body" sz="half" idx="1"/>
          </p:nvPr>
        </p:nvSpPr>
        <p:spPr/>
        <p:txBody>
          <a:bodyPr/>
          <a:lstStyle/>
          <a:p>
            <a:pPr eaLnBrk="1" hangingPunct="1">
              <a:lnSpc>
                <a:spcPct val="90000"/>
              </a:lnSpc>
            </a:pPr>
            <a:r>
              <a:rPr lang="en-US" altLang="en-US" sz="2400"/>
              <a:t>Next the pulp, consisting of crushed olives, olive stones, olive oil and water, was pressed to produce the oil</a:t>
            </a:r>
          </a:p>
          <a:p>
            <a:pPr eaLnBrk="1" hangingPunct="1">
              <a:lnSpc>
                <a:spcPct val="90000"/>
              </a:lnSpc>
            </a:pPr>
            <a:r>
              <a:rPr lang="en-US" altLang="en-US" sz="2400"/>
              <a:t>Layers of pulp were stacked in flat baskets, one on top of the other, to form a pile that was pressed</a:t>
            </a:r>
          </a:p>
          <a:p>
            <a:pPr eaLnBrk="1" hangingPunct="1">
              <a:lnSpc>
                <a:spcPct val="90000"/>
              </a:lnSpc>
            </a:pPr>
            <a:r>
              <a:rPr lang="en-US" altLang="en-US" sz="2400"/>
              <a:t>The first pressing produced the best quality</a:t>
            </a:r>
          </a:p>
        </p:txBody>
      </p:sp>
      <p:pic>
        <p:nvPicPr>
          <p:cNvPr id="56327" name="Picture 7" descr="ns-presss-1">
            <a:extLst>
              <a:ext uri="{FF2B5EF4-FFF2-40B4-BE49-F238E27FC236}">
                <a16:creationId xmlns:a16="http://schemas.microsoft.com/office/drawing/2014/main" id="{1331DC34-C16B-56A9-FCDE-211B661B4119}"/>
              </a:ext>
            </a:extLst>
          </p:cNvPr>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4705350" y="1600200"/>
            <a:ext cx="3922713" cy="4525963"/>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2943725F-B8F6-19E3-14AE-69912A3CDA72}"/>
              </a:ext>
            </a:extLst>
          </p:cNvPr>
          <p:cNvSpPr>
            <a:spLocks noGrp="1" noChangeArrowheads="1"/>
          </p:cNvSpPr>
          <p:nvPr>
            <p:ph type="title"/>
          </p:nvPr>
        </p:nvSpPr>
        <p:spPr/>
        <p:txBody>
          <a:bodyPr/>
          <a:lstStyle/>
          <a:p>
            <a:pPr eaLnBrk="1" hangingPunct="1"/>
            <a:endParaRPr lang="en-GB" altLang="en-US"/>
          </a:p>
        </p:txBody>
      </p:sp>
      <p:sp>
        <p:nvSpPr>
          <p:cNvPr id="18434" name="Rectangle 3">
            <a:extLst>
              <a:ext uri="{FF2B5EF4-FFF2-40B4-BE49-F238E27FC236}">
                <a16:creationId xmlns:a16="http://schemas.microsoft.com/office/drawing/2014/main" id="{B2B1F945-8C35-7CF1-2A48-E1AEC4025ED4}"/>
              </a:ext>
            </a:extLst>
          </p:cNvPr>
          <p:cNvSpPr>
            <a:spLocks noGrp="1" noChangeArrowheads="1"/>
          </p:cNvSpPr>
          <p:nvPr>
            <p:ph type="body" idx="1"/>
          </p:nvPr>
        </p:nvSpPr>
        <p:spPr/>
        <p:txBody>
          <a:bodyPr/>
          <a:lstStyle/>
          <a:p>
            <a:pPr eaLnBrk="1" hangingPunct="1">
              <a:lnSpc>
                <a:spcPct val="80000"/>
              </a:lnSpc>
            </a:pPr>
            <a:r>
              <a:rPr lang="en-US" altLang="en-US" sz="2800"/>
              <a:t>Distribution of water very uneven</a:t>
            </a:r>
          </a:p>
          <a:p>
            <a:pPr eaLnBrk="1" hangingPunct="1">
              <a:lnSpc>
                <a:spcPct val="80000"/>
              </a:lnSpc>
            </a:pPr>
            <a:r>
              <a:rPr lang="en-US" altLang="en-US" sz="2800"/>
              <a:t>Water has shaped the pattern of settlement more than any other resource</a:t>
            </a:r>
          </a:p>
          <a:p>
            <a:pPr eaLnBrk="1" hangingPunct="1">
              <a:lnSpc>
                <a:spcPct val="80000"/>
              </a:lnSpc>
            </a:pPr>
            <a:r>
              <a:rPr lang="en-US" altLang="en-US" sz="2800"/>
              <a:t>Below an annual average rainfall of 250 mm farming becomes extremely difficult without irrigation</a:t>
            </a:r>
          </a:p>
          <a:p>
            <a:pPr eaLnBrk="1" hangingPunct="1">
              <a:lnSpc>
                <a:spcPct val="80000"/>
              </a:lnSpc>
            </a:pPr>
            <a:r>
              <a:rPr lang="en-US" altLang="en-US" sz="2800"/>
              <a:t>In the 250-150 mm zone, livestock raising is possible</a:t>
            </a:r>
          </a:p>
          <a:p>
            <a:pPr eaLnBrk="1" hangingPunct="1">
              <a:lnSpc>
                <a:spcPct val="80000"/>
              </a:lnSpc>
            </a:pPr>
            <a:r>
              <a:rPr lang="en-US" altLang="en-US" sz="2800"/>
              <a:t>Below 150 mm is true desert, supporting only seasonal presence of livestock, but camels can be raised here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9" name="Picture 5" descr="8">
            <a:extLst>
              <a:ext uri="{FF2B5EF4-FFF2-40B4-BE49-F238E27FC236}">
                <a16:creationId xmlns:a16="http://schemas.microsoft.com/office/drawing/2014/main" id="{B33FF496-BD81-B55D-0721-D696595F5E6C}"/>
              </a:ext>
            </a:extLst>
          </p:cNvPr>
          <p:cNvPicPr>
            <a:picLocks noGrp="1" noChangeAspect="1" noChangeArrowheads="1"/>
          </p:cNvPicPr>
          <p:nvPr>
            <p:ph/>
          </p:nvPr>
        </p:nvPicPr>
        <p:blipFill>
          <a:blip r:embed="rId2"/>
          <a:srcRect/>
          <a:stretch>
            <a:fillRect/>
          </a:stretch>
        </p:blipFill>
        <p:spPr>
          <a:xfrm>
            <a:off x="1752600" y="533400"/>
            <a:ext cx="5995988" cy="5995988"/>
          </a:xfr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7" name="Picture 5" descr="10">
            <a:extLst>
              <a:ext uri="{FF2B5EF4-FFF2-40B4-BE49-F238E27FC236}">
                <a16:creationId xmlns:a16="http://schemas.microsoft.com/office/drawing/2014/main" id="{FCAAB463-3BC9-0C7E-A8B2-A454627DB291}"/>
              </a:ext>
            </a:extLst>
          </p:cNvPr>
          <p:cNvPicPr>
            <a:picLocks noGrp="1" noChangeAspect="1" noChangeArrowheads="1"/>
          </p:cNvPicPr>
          <p:nvPr>
            <p:ph/>
          </p:nvPr>
        </p:nvPicPr>
        <p:blipFill>
          <a:blip r:embed="rId2"/>
          <a:srcRect/>
          <a:stretch>
            <a:fillRect/>
          </a:stretch>
        </p:blipFill>
        <p:spPr>
          <a:xfrm>
            <a:off x="1828800" y="685800"/>
            <a:ext cx="5557838" cy="5557838"/>
          </a:xfr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6" name="Picture 6" descr="7">
            <a:extLst>
              <a:ext uri="{FF2B5EF4-FFF2-40B4-BE49-F238E27FC236}">
                <a16:creationId xmlns:a16="http://schemas.microsoft.com/office/drawing/2014/main" id="{660C0711-D4AF-95BE-7B52-2B38ED44D240}"/>
              </a:ext>
            </a:extLst>
          </p:cNvPr>
          <p:cNvPicPr>
            <a:picLocks noGrp="1" noChangeAspect="1" noChangeArrowheads="1"/>
          </p:cNvPicPr>
          <p:nvPr>
            <p:ph/>
          </p:nvPr>
        </p:nvPicPr>
        <p:blipFill>
          <a:blip r:embed="rId2"/>
          <a:srcRect/>
          <a:stretch>
            <a:fillRect/>
          </a:stretch>
        </p:blipFill>
        <p:spPr>
          <a:xfrm>
            <a:off x="1524000" y="685800"/>
            <a:ext cx="5995988" cy="5630863"/>
          </a:xfr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5" name="Picture 5" descr="2">
            <a:extLst>
              <a:ext uri="{FF2B5EF4-FFF2-40B4-BE49-F238E27FC236}">
                <a16:creationId xmlns:a16="http://schemas.microsoft.com/office/drawing/2014/main" id="{F5D545DF-4286-306B-48F2-565C6058F311}"/>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304800" y="381000"/>
            <a:ext cx="8574088" cy="6070600"/>
          </a:xfrm>
        </p:spPr>
      </p:pic>
      <p:sp>
        <p:nvSpPr>
          <p:cNvPr id="2" name="TextBox 1">
            <a:extLst>
              <a:ext uri="{FF2B5EF4-FFF2-40B4-BE49-F238E27FC236}">
                <a16:creationId xmlns:a16="http://schemas.microsoft.com/office/drawing/2014/main" id="{1246BA5B-C631-E194-D2D4-3BD82EE86495}"/>
              </a:ext>
            </a:extLst>
          </p:cNvPr>
          <p:cNvSpPr txBox="1"/>
          <p:nvPr/>
        </p:nvSpPr>
        <p:spPr>
          <a:xfrm>
            <a:off x="3429000" y="6451600"/>
            <a:ext cx="1877437" cy="369332"/>
          </a:xfrm>
          <a:prstGeom prst="rect">
            <a:avLst/>
          </a:prstGeom>
          <a:noFill/>
        </p:spPr>
        <p:txBody>
          <a:bodyPr wrap="none" rtlCol="0">
            <a:spAutoFit/>
          </a:bodyPr>
          <a:lstStyle/>
          <a:p>
            <a:r>
              <a:rPr lang="en-US" dirty="0" err="1"/>
              <a:t>Chhim</a:t>
            </a:r>
            <a:r>
              <a:rPr lang="en-US" dirty="0"/>
              <a:t>, Lebanon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3" name="Picture 5" descr="3">
            <a:extLst>
              <a:ext uri="{FF2B5EF4-FFF2-40B4-BE49-F238E27FC236}">
                <a16:creationId xmlns:a16="http://schemas.microsoft.com/office/drawing/2014/main" id="{F5125101-B441-A23F-30FD-D6872095CF70}"/>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390775" y="304800"/>
            <a:ext cx="4314825" cy="6216650"/>
          </a:xfr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7" name="Picture 5" descr="New Scan-20051114103716-00013">
            <a:extLst>
              <a:ext uri="{FF2B5EF4-FFF2-40B4-BE49-F238E27FC236}">
                <a16:creationId xmlns:a16="http://schemas.microsoft.com/office/drawing/2014/main" id="{6038FE08-0120-8EC2-39C9-BE4D44E9BBF7}"/>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501900" y="274638"/>
            <a:ext cx="4138613" cy="5851525"/>
          </a:xfr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a:extLst>
              <a:ext uri="{FF2B5EF4-FFF2-40B4-BE49-F238E27FC236}">
                <a16:creationId xmlns:a16="http://schemas.microsoft.com/office/drawing/2014/main" id="{742F0562-6160-79F3-A2B9-6B350D53A9DF}"/>
              </a:ext>
            </a:extLst>
          </p:cNvPr>
          <p:cNvSpPr>
            <a:spLocks noGrp="1" noChangeArrowheads="1"/>
          </p:cNvSpPr>
          <p:nvPr>
            <p:ph type="title"/>
          </p:nvPr>
        </p:nvSpPr>
        <p:spPr/>
        <p:txBody>
          <a:bodyPr/>
          <a:lstStyle/>
          <a:p>
            <a:pPr eaLnBrk="1" hangingPunct="1"/>
            <a:endParaRPr lang="en-GB" altLang="en-US"/>
          </a:p>
        </p:txBody>
      </p:sp>
      <p:sp>
        <p:nvSpPr>
          <p:cNvPr id="94210" name="Rectangle 3">
            <a:extLst>
              <a:ext uri="{FF2B5EF4-FFF2-40B4-BE49-F238E27FC236}">
                <a16:creationId xmlns:a16="http://schemas.microsoft.com/office/drawing/2014/main" id="{E4F09F30-F68E-F555-549E-4EEAD06FCAEB}"/>
              </a:ext>
            </a:extLst>
          </p:cNvPr>
          <p:cNvSpPr>
            <a:spLocks noGrp="1" noChangeArrowheads="1"/>
          </p:cNvSpPr>
          <p:nvPr>
            <p:ph type="body" idx="1"/>
          </p:nvPr>
        </p:nvSpPr>
        <p:spPr/>
        <p:txBody>
          <a:bodyPr/>
          <a:lstStyle/>
          <a:p>
            <a:pPr eaLnBrk="1" hangingPunct="1">
              <a:lnSpc>
                <a:spcPct val="90000"/>
              </a:lnSpc>
            </a:pPr>
            <a:r>
              <a:rPr lang="en-US" altLang="en-US"/>
              <a:t>The oil produced by this process still had to be refined a second time</a:t>
            </a:r>
          </a:p>
          <a:p>
            <a:pPr eaLnBrk="1" hangingPunct="1">
              <a:lnSpc>
                <a:spcPct val="90000"/>
              </a:lnSpc>
            </a:pPr>
            <a:r>
              <a:rPr lang="en-US" altLang="en-US"/>
              <a:t>The pressed oil ran into settling tanks. The detritus sank to the bottom. Water was added: water was heavier than the oil, so the oil separated at the surface</a:t>
            </a:r>
          </a:p>
          <a:p>
            <a:pPr eaLnBrk="1" hangingPunct="1">
              <a:lnSpc>
                <a:spcPct val="90000"/>
              </a:lnSpc>
            </a:pPr>
            <a:r>
              <a:rPr lang="en-US" altLang="en-US"/>
              <a:t>The oil could then be ladled off</a:t>
            </a:r>
          </a:p>
          <a:p>
            <a:pPr eaLnBrk="1" hangingPunct="1">
              <a:lnSpc>
                <a:spcPct val="90000"/>
              </a:lnSpc>
            </a:pPr>
            <a:r>
              <a:rPr lang="en-US" altLang="en-US"/>
              <a:t>It was then filtered, either using a hand held strainer, or using a special installation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a:extLst>
              <a:ext uri="{FF2B5EF4-FFF2-40B4-BE49-F238E27FC236}">
                <a16:creationId xmlns:a16="http://schemas.microsoft.com/office/drawing/2014/main" id="{A49F0ACD-A999-04DB-8DF7-40ABF88CA9FD}"/>
              </a:ext>
            </a:extLst>
          </p:cNvPr>
          <p:cNvSpPr>
            <a:spLocks noGrp="1" noChangeArrowheads="1"/>
          </p:cNvSpPr>
          <p:nvPr>
            <p:ph type="title"/>
          </p:nvPr>
        </p:nvSpPr>
        <p:spPr/>
        <p:txBody>
          <a:bodyPr/>
          <a:lstStyle/>
          <a:p>
            <a:pPr eaLnBrk="1" hangingPunct="1"/>
            <a:endParaRPr lang="en-GB" altLang="en-US"/>
          </a:p>
        </p:txBody>
      </p:sp>
      <p:sp>
        <p:nvSpPr>
          <p:cNvPr id="93186" name="Rectangle 3">
            <a:extLst>
              <a:ext uri="{FF2B5EF4-FFF2-40B4-BE49-F238E27FC236}">
                <a16:creationId xmlns:a16="http://schemas.microsoft.com/office/drawing/2014/main" id="{333ADB8B-011A-9C9F-9FAE-B8C3F3B0D1C0}"/>
              </a:ext>
            </a:extLst>
          </p:cNvPr>
          <p:cNvSpPr>
            <a:spLocks noGrp="1" noChangeArrowheads="1"/>
          </p:cNvSpPr>
          <p:nvPr>
            <p:ph type="body" idx="1"/>
          </p:nvPr>
        </p:nvSpPr>
        <p:spPr/>
        <p:txBody>
          <a:bodyPr/>
          <a:lstStyle/>
          <a:p>
            <a:pPr eaLnBrk="1" hangingPunct="1"/>
            <a:r>
              <a:rPr lang="en-US" altLang="en-US"/>
              <a:t>The pulp could be mixed with water and pressed again, but with each pressing the quality of the oil decreased</a:t>
            </a:r>
          </a:p>
          <a:p>
            <a:pPr eaLnBrk="1" hangingPunct="1"/>
            <a:r>
              <a:rPr lang="en-US" altLang="en-US"/>
              <a:t>The residue could be used as animal fodder, or, because it burns easily, as fuel for lighting fires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3" name="Picture 5" descr="New Scan-20051114103815-00015">
            <a:extLst>
              <a:ext uri="{FF2B5EF4-FFF2-40B4-BE49-F238E27FC236}">
                <a16:creationId xmlns:a16="http://schemas.microsoft.com/office/drawing/2014/main" id="{57C350A0-35FA-62A2-1037-2E1485852B26}"/>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501900" y="274638"/>
            <a:ext cx="4138613" cy="5851525"/>
          </a:xfr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9" name="Picture 5" descr="New Scan-20051114103929-00017">
            <a:extLst>
              <a:ext uri="{FF2B5EF4-FFF2-40B4-BE49-F238E27FC236}">
                <a16:creationId xmlns:a16="http://schemas.microsoft.com/office/drawing/2014/main" id="{F8F6DAB8-DAF6-1632-C93D-E78002233623}"/>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501900" y="274638"/>
            <a:ext cx="4138613" cy="5851525"/>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descr="DSCN0981.JPG">
            <a:extLst>
              <a:ext uri="{FF2B5EF4-FFF2-40B4-BE49-F238E27FC236}">
                <a16:creationId xmlns:a16="http://schemas.microsoft.com/office/drawing/2014/main" id="{E3FAB063-3F04-489D-1FB9-D762F66BF78C}"/>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5638" y="473075"/>
            <a:ext cx="7802562" cy="585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a:extLst>
              <a:ext uri="{FF2B5EF4-FFF2-40B4-BE49-F238E27FC236}">
                <a16:creationId xmlns:a16="http://schemas.microsoft.com/office/drawing/2014/main" id="{8C2AA9FB-51F3-5BEE-1B56-A69526BC9272}"/>
              </a:ext>
            </a:extLst>
          </p:cNvPr>
          <p:cNvSpPr>
            <a:spLocks noGrp="1" noChangeArrowheads="1"/>
          </p:cNvSpPr>
          <p:nvPr>
            <p:ph type="title"/>
          </p:nvPr>
        </p:nvSpPr>
        <p:spPr/>
        <p:txBody>
          <a:bodyPr/>
          <a:lstStyle/>
          <a:p>
            <a:pPr eaLnBrk="1" hangingPunct="1"/>
            <a:r>
              <a:rPr lang="en-US" altLang="en-US"/>
              <a:t>Specialized products</a:t>
            </a:r>
          </a:p>
        </p:txBody>
      </p:sp>
      <p:sp>
        <p:nvSpPr>
          <p:cNvPr id="101378" name="Rectangle 3">
            <a:extLst>
              <a:ext uri="{FF2B5EF4-FFF2-40B4-BE49-F238E27FC236}">
                <a16:creationId xmlns:a16="http://schemas.microsoft.com/office/drawing/2014/main" id="{F226EF74-78BE-62CE-CC6B-B05CADCED1D0}"/>
              </a:ext>
            </a:extLst>
          </p:cNvPr>
          <p:cNvSpPr>
            <a:spLocks noGrp="1" noChangeArrowheads="1"/>
          </p:cNvSpPr>
          <p:nvPr>
            <p:ph type="body" idx="1"/>
          </p:nvPr>
        </p:nvSpPr>
        <p:spPr/>
        <p:txBody>
          <a:bodyPr/>
          <a:lstStyle/>
          <a:p>
            <a:pPr eaLnBrk="1" hangingPunct="1"/>
            <a:r>
              <a:rPr lang="en-US" altLang="en-US" dirty="0"/>
              <a:t>Styrax: a gum from a tree like a quince, used in the preparation of medicines and perfumes. The north Syrian coast, around Laodicea, was a styrax-producing area</a:t>
            </a:r>
          </a:p>
          <a:p>
            <a:pPr eaLnBrk="1" hangingPunct="1"/>
            <a:r>
              <a:rPr lang="en-US" altLang="en-US" dirty="0"/>
              <a:t>Balsam was produced in Palestine, as was papyrus, which grew in the Jordan valley</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a:extLst>
              <a:ext uri="{FF2B5EF4-FFF2-40B4-BE49-F238E27FC236}">
                <a16:creationId xmlns:a16="http://schemas.microsoft.com/office/drawing/2014/main" id="{80A1394A-EE92-ADBA-B597-C8148610E40D}"/>
              </a:ext>
            </a:extLst>
          </p:cNvPr>
          <p:cNvSpPr>
            <a:spLocks noGrp="1" noChangeArrowheads="1"/>
          </p:cNvSpPr>
          <p:nvPr>
            <p:ph type="title"/>
          </p:nvPr>
        </p:nvSpPr>
        <p:spPr/>
        <p:txBody>
          <a:bodyPr/>
          <a:lstStyle/>
          <a:p>
            <a:pPr eaLnBrk="1" hangingPunct="1"/>
            <a:r>
              <a:rPr lang="en-US" altLang="en-US"/>
              <a:t>Purple</a:t>
            </a:r>
          </a:p>
        </p:txBody>
      </p:sp>
      <p:sp>
        <p:nvSpPr>
          <p:cNvPr id="102402" name="Rectangle 3">
            <a:extLst>
              <a:ext uri="{FF2B5EF4-FFF2-40B4-BE49-F238E27FC236}">
                <a16:creationId xmlns:a16="http://schemas.microsoft.com/office/drawing/2014/main" id="{587B7C08-5CAA-D9DA-2FB0-74FC5BDAAE43}"/>
              </a:ext>
            </a:extLst>
          </p:cNvPr>
          <p:cNvSpPr>
            <a:spLocks noGrp="1" noChangeArrowheads="1"/>
          </p:cNvSpPr>
          <p:nvPr>
            <p:ph type="body" idx="1"/>
          </p:nvPr>
        </p:nvSpPr>
        <p:spPr/>
        <p:txBody>
          <a:bodyPr/>
          <a:lstStyle/>
          <a:p>
            <a:pPr eaLnBrk="1" hangingPunct="1"/>
            <a:r>
              <a:rPr lang="en-US" altLang="en-US"/>
              <a:t>Very valuable commodity</a:t>
            </a:r>
          </a:p>
          <a:p>
            <a:pPr eaLnBrk="1" hangingPunct="1"/>
            <a:r>
              <a:rPr lang="en-US" altLang="en-US"/>
              <a:t>Price Edict of Diocletian: 175 denarii for a pound of best-quality wool; 50,000 denarii for a pound of purple-dyed wool; maximum daily wage for skilled labourer 50 denarii</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a:extLst>
              <a:ext uri="{FF2B5EF4-FFF2-40B4-BE49-F238E27FC236}">
                <a16:creationId xmlns:a16="http://schemas.microsoft.com/office/drawing/2014/main" id="{AA4074BF-300A-5A24-DCC8-B8F9477BFF3C}"/>
              </a:ext>
            </a:extLst>
          </p:cNvPr>
          <p:cNvSpPr>
            <a:spLocks noGrp="1" noChangeArrowheads="1"/>
          </p:cNvSpPr>
          <p:nvPr>
            <p:ph type="title"/>
          </p:nvPr>
        </p:nvSpPr>
        <p:spPr/>
        <p:txBody>
          <a:bodyPr/>
          <a:lstStyle/>
          <a:p>
            <a:pPr eaLnBrk="1" hangingPunct="1"/>
            <a:endParaRPr lang="en-GB" altLang="en-US"/>
          </a:p>
        </p:txBody>
      </p:sp>
      <p:sp>
        <p:nvSpPr>
          <p:cNvPr id="103426" name="Rectangle 3">
            <a:extLst>
              <a:ext uri="{FF2B5EF4-FFF2-40B4-BE49-F238E27FC236}">
                <a16:creationId xmlns:a16="http://schemas.microsoft.com/office/drawing/2014/main" id="{20272B16-930D-8DC4-0F05-4596170DBFBA}"/>
              </a:ext>
            </a:extLst>
          </p:cNvPr>
          <p:cNvSpPr>
            <a:spLocks noGrp="1" noChangeArrowheads="1"/>
          </p:cNvSpPr>
          <p:nvPr>
            <p:ph type="body" sz="half" idx="1"/>
          </p:nvPr>
        </p:nvSpPr>
        <p:spPr/>
        <p:txBody>
          <a:bodyPr/>
          <a:lstStyle/>
          <a:p>
            <a:pPr eaLnBrk="1" hangingPunct="1"/>
            <a:r>
              <a:rPr lang="en-US" altLang="en-US" sz="2800"/>
              <a:t>Obtained from carnivorous sea snail, the murex (several species)</a:t>
            </a:r>
          </a:p>
          <a:p>
            <a:pPr eaLnBrk="1" hangingPunct="1"/>
            <a:r>
              <a:rPr lang="en-US" altLang="en-US" sz="2800"/>
              <a:t>Caught on lines, using meat as bait</a:t>
            </a:r>
          </a:p>
        </p:txBody>
      </p:sp>
      <p:pic>
        <p:nvPicPr>
          <p:cNvPr id="64518" name="Picture 6" descr="murex-brandaris">
            <a:extLst>
              <a:ext uri="{FF2B5EF4-FFF2-40B4-BE49-F238E27FC236}">
                <a16:creationId xmlns:a16="http://schemas.microsoft.com/office/drawing/2014/main" id="{B45CD6B3-33D9-17B8-7824-D6408FE81545}"/>
              </a:ext>
            </a:extLst>
          </p:cNvPr>
          <p:cNvPicPr>
            <a:picLocks noGrp="1" noChangeAspect="1" noChangeArrowheads="1"/>
          </p:cNvPicPr>
          <p:nvPr>
            <p:ph sz="quarter" idx="2"/>
          </p:nvPr>
        </p:nvPicPr>
        <p:blipFill>
          <a:blip r:embed="rId2" cstate="screen">
            <a:extLst>
              <a:ext uri="{28A0092B-C50C-407E-A947-70E740481C1C}">
                <a14:useLocalDpi xmlns:a14="http://schemas.microsoft.com/office/drawing/2010/main"/>
              </a:ext>
            </a:extLst>
          </a:blip>
          <a:srcRect/>
          <a:stretch>
            <a:fillRect/>
          </a:stretch>
        </p:blipFill>
        <p:spPr>
          <a:xfrm>
            <a:off x="5535613" y="1600200"/>
            <a:ext cx="2262187" cy="2185988"/>
          </a:xfrm>
        </p:spPr>
      </p:pic>
      <p:pic>
        <p:nvPicPr>
          <p:cNvPr id="64521" name="Picture 9" descr="murex-hexaplex%20trunculus">
            <a:extLst>
              <a:ext uri="{FF2B5EF4-FFF2-40B4-BE49-F238E27FC236}">
                <a16:creationId xmlns:a16="http://schemas.microsoft.com/office/drawing/2014/main" id="{48635B68-2959-E0C2-5853-534A34F9BBFC}"/>
              </a:ext>
            </a:extLst>
          </p:cNvPr>
          <p:cNvPicPr>
            <a:picLocks noGrp="1" noChangeAspect="1" noChangeArrowheads="1"/>
          </p:cNvPicPr>
          <p:nvPr>
            <p:ph sz="quarter" idx="3"/>
          </p:nvPr>
        </p:nvPicPr>
        <p:blipFill>
          <a:blip r:embed="rId3"/>
          <a:srcRect/>
          <a:stretch>
            <a:fillRect/>
          </a:stretch>
        </p:blipFill>
        <p:spPr>
          <a:xfrm>
            <a:off x="5245100" y="3938588"/>
            <a:ext cx="2844800" cy="2187575"/>
          </a:xfr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4">
            <a:extLst>
              <a:ext uri="{FF2B5EF4-FFF2-40B4-BE49-F238E27FC236}">
                <a16:creationId xmlns:a16="http://schemas.microsoft.com/office/drawing/2014/main" id="{BC51D910-C1A8-FEF1-4E91-E95688166C9F}"/>
              </a:ext>
            </a:extLst>
          </p:cNvPr>
          <p:cNvSpPr>
            <a:spLocks noGrp="1" noChangeArrowheads="1"/>
          </p:cNvSpPr>
          <p:nvPr>
            <p:ph type="title"/>
          </p:nvPr>
        </p:nvSpPr>
        <p:spPr/>
        <p:txBody>
          <a:bodyPr/>
          <a:lstStyle/>
          <a:p>
            <a:pPr eaLnBrk="1" hangingPunct="1"/>
            <a:endParaRPr lang="en-GB" altLang="en-US"/>
          </a:p>
        </p:txBody>
      </p:sp>
      <p:sp>
        <p:nvSpPr>
          <p:cNvPr id="104450" name="Rectangle 5">
            <a:extLst>
              <a:ext uri="{FF2B5EF4-FFF2-40B4-BE49-F238E27FC236}">
                <a16:creationId xmlns:a16="http://schemas.microsoft.com/office/drawing/2014/main" id="{D5ADF0A8-B986-9727-58DC-7FA8DBF08FBD}"/>
              </a:ext>
            </a:extLst>
          </p:cNvPr>
          <p:cNvSpPr>
            <a:spLocks noGrp="1" noChangeArrowheads="1"/>
          </p:cNvSpPr>
          <p:nvPr>
            <p:ph type="body" sz="half" idx="1"/>
          </p:nvPr>
        </p:nvSpPr>
        <p:spPr/>
        <p:txBody>
          <a:bodyPr/>
          <a:lstStyle/>
          <a:p>
            <a:pPr eaLnBrk="1" hangingPunct="1"/>
            <a:r>
              <a:rPr lang="en-US" altLang="en-US" sz="2400" dirty="0"/>
              <a:t>The snails had their shells broken, so that they began to die, and were transferred to vats (example here from Djerba, Tunisia)</a:t>
            </a:r>
          </a:p>
          <a:p>
            <a:pPr eaLnBrk="1" hangingPunct="1"/>
            <a:r>
              <a:rPr lang="en-US" altLang="en-US" sz="2400" dirty="0"/>
              <a:t>When stressed or dying the murex produces a secretion that turns purple when exposed to sunlight and oxygen</a:t>
            </a:r>
          </a:p>
        </p:txBody>
      </p:sp>
      <p:pic>
        <p:nvPicPr>
          <p:cNvPr id="67591" name="Picture 7" descr="murex TANKS">
            <a:extLst>
              <a:ext uri="{FF2B5EF4-FFF2-40B4-BE49-F238E27FC236}">
                <a16:creationId xmlns:a16="http://schemas.microsoft.com/office/drawing/2014/main" id="{D17F85B5-ECC0-42DD-5AE5-857EC87452E7}"/>
              </a:ext>
            </a:extLst>
          </p:cNvPr>
          <p:cNvPicPr>
            <a:picLocks noGrp="1" noChangeAspect="1" noChangeArrowheads="1"/>
          </p:cNvPicPr>
          <p:nvPr>
            <p:ph sz="half" idx="2"/>
          </p:nvPr>
        </p:nvPicPr>
        <p:blipFill>
          <a:blip r:embed="rId2"/>
          <a:srcRect/>
          <a:stretch>
            <a:fillRect/>
          </a:stretch>
        </p:blipFill>
        <p:spPr>
          <a:xfrm>
            <a:off x="4648200" y="2447925"/>
            <a:ext cx="4038600" cy="2828925"/>
          </a:xfr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a:extLst>
              <a:ext uri="{FF2B5EF4-FFF2-40B4-BE49-F238E27FC236}">
                <a16:creationId xmlns:a16="http://schemas.microsoft.com/office/drawing/2014/main" id="{BE9A3009-093D-816C-7564-0A2EE0B74818}"/>
              </a:ext>
            </a:extLst>
          </p:cNvPr>
          <p:cNvSpPr>
            <a:spLocks noGrp="1" noChangeArrowheads="1"/>
          </p:cNvSpPr>
          <p:nvPr>
            <p:ph type="title"/>
          </p:nvPr>
        </p:nvSpPr>
        <p:spPr/>
        <p:txBody>
          <a:bodyPr/>
          <a:lstStyle/>
          <a:p>
            <a:pPr eaLnBrk="1" hangingPunct="1"/>
            <a:endParaRPr lang="en-GB" altLang="en-US"/>
          </a:p>
        </p:txBody>
      </p:sp>
      <p:sp>
        <p:nvSpPr>
          <p:cNvPr id="105474" name="Rectangle 3">
            <a:extLst>
              <a:ext uri="{FF2B5EF4-FFF2-40B4-BE49-F238E27FC236}">
                <a16:creationId xmlns:a16="http://schemas.microsoft.com/office/drawing/2014/main" id="{2A233EA2-8C68-D9EF-4C18-1184BE36234E}"/>
              </a:ext>
            </a:extLst>
          </p:cNvPr>
          <p:cNvSpPr>
            <a:spLocks noGrp="1" noChangeArrowheads="1"/>
          </p:cNvSpPr>
          <p:nvPr>
            <p:ph type="body" idx="1"/>
          </p:nvPr>
        </p:nvSpPr>
        <p:spPr/>
        <p:txBody>
          <a:bodyPr/>
          <a:lstStyle/>
          <a:p>
            <a:pPr eaLnBrk="1" hangingPunct="1"/>
            <a:r>
              <a:rPr lang="en-US" altLang="en-US" dirty="0"/>
              <a:t>Over about 3 days the liquid in the vats would turn purple</a:t>
            </a:r>
          </a:p>
          <a:p>
            <a:pPr eaLnBrk="1" hangingPunct="1"/>
            <a:r>
              <a:rPr lang="en-US" altLang="en-US" dirty="0"/>
              <a:t>The liquid and rotting murex were then transferred to heated vats and processed for about 9 days, before being strained to produce the dye</a:t>
            </a:r>
          </a:p>
          <a:p>
            <a:pPr eaLnBrk="1" hangingPunct="1"/>
            <a:r>
              <a:rPr lang="en-US" altLang="en-US" dirty="0"/>
              <a:t>Thousands of snails were needed to make a few grammes</a:t>
            </a:r>
          </a:p>
          <a:p>
            <a:pPr eaLnBrk="1" hangingPunct="1"/>
            <a:r>
              <a:rPr lang="en-US" altLang="en-US" dirty="0"/>
              <a:t>Purple was an important export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4374C-6EA2-F40A-CCD3-26F301EB5D29}"/>
              </a:ext>
            </a:extLst>
          </p:cNvPr>
          <p:cNvSpPr>
            <a:spLocks noGrp="1"/>
          </p:cNvSpPr>
          <p:nvPr>
            <p:ph type="title"/>
          </p:nvPr>
        </p:nvSpPr>
        <p:spPr/>
        <p:txBody>
          <a:bodyPr/>
          <a:lstStyle/>
          <a:p>
            <a:r>
              <a:rPr lang="en-US" dirty="0"/>
              <a:t>Bibliography</a:t>
            </a:r>
          </a:p>
        </p:txBody>
      </p:sp>
      <p:sp>
        <p:nvSpPr>
          <p:cNvPr id="3" name="Content Placeholder 2">
            <a:extLst>
              <a:ext uri="{FF2B5EF4-FFF2-40B4-BE49-F238E27FC236}">
                <a16:creationId xmlns:a16="http://schemas.microsoft.com/office/drawing/2014/main" id="{F99F6774-D751-83CD-8FA9-8ADA7D2375D5}"/>
              </a:ext>
            </a:extLst>
          </p:cNvPr>
          <p:cNvSpPr>
            <a:spLocks noGrp="1"/>
          </p:cNvSpPr>
          <p:nvPr>
            <p:ph idx="1"/>
          </p:nvPr>
        </p:nvSpPr>
        <p:spPr/>
        <p:txBody>
          <a:bodyPr/>
          <a:lstStyle/>
          <a:p>
            <a:r>
              <a:rPr lang="en-GB" sz="2400" dirty="0">
                <a:effectLst/>
                <a:latin typeface="+mj-lt"/>
                <a:ea typeface="Times New Roman" panose="02020603050405020304" pitchFamily="18" charset="0"/>
              </a:rPr>
              <a:t>See my book chapter 5, ‘Exploiting the Available’, under the section ‘Rural </a:t>
            </a:r>
            <a:r>
              <a:rPr lang="en-GB" sz="2400" dirty="0">
                <a:latin typeface="+mj-lt"/>
                <a:ea typeface="Times New Roman" panose="02020603050405020304" pitchFamily="18" charset="0"/>
              </a:rPr>
              <a:t>resources </a:t>
            </a:r>
            <a:r>
              <a:rPr lang="en-GB" sz="2400" dirty="0" err="1">
                <a:latin typeface="+mj-lt"/>
                <a:ea typeface="Times New Roman" panose="02020603050405020304" pitchFamily="18" charset="0"/>
              </a:rPr>
              <a:t>an,d</a:t>
            </a:r>
            <a:r>
              <a:rPr lang="en-GB" sz="2400" dirty="0">
                <a:latin typeface="+mj-lt"/>
                <a:ea typeface="Times New Roman" panose="02020603050405020304" pitchFamily="18" charset="0"/>
              </a:rPr>
              <a:t> </a:t>
            </a:r>
            <a:r>
              <a:rPr lang="en-GB" sz="2400" dirty="0">
                <a:effectLst/>
                <a:latin typeface="+mj-lt"/>
                <a:ea typeface="Times New Roman" panose="02020603050405020304" pitchFamily="18" charset="0"/>
              </a:rPr>
              <a:t>their exploitation’.</a:t>
            </a:r>
            <a:r>
              <a:rPr lang="en-GB" sz="2400" dirty="0">
                <a:effectLst/>
                <a:latin typeface="+mj-lt"/>
              </a:rPr>
              <a:t> </a:t>
            </a:r>
          </a:p>
          <a:p>
            <a:pPr algn="l"/>
            <a:r>
              <a:rPr lang="en-GB" sz="2400" b="0" i="0" u="none" strike="noStrike" dirty="0">
                <a:effectLst/>
                <a:latin typeface="+mj-lt"/>
              </a:rPr>
              <a:t>Greene, K., </a:t>
            </a:r>
            <a:r>
              <a:rPr lang="en-GB" sz="2400" b="0" i="1" u="none" strike="noStrike" dirty="0">
                <a:effectLst/>
                <a:latin typeface="+mj-lt"/>
              </a:rPr>
              <a:t>The Archaeology of the Roman Economy</a:t>
            </a:r>
            <a:r>
              <a:rPr lang="en-GB" sz="2400" b="0" i="0" u="none" strike="noStrike" dirty="0">
                <a:effectLst/>
                <a:latin typeface="+mj-lt"/>
              </a:rPr>
              <a:t>, London, 1986, at pp. 138-140.</a:t>
            </a:r>
            <a:br>
              <a:rPr lang="en-GB" dirty="0"/>
            </a:br>
            <a:endParaRPr lang="en-US" dirty="0"/>
          </a:p>
        </p:txBody>
      </p:sp>
    </p:spTree>
    <p:extLst>
      <p:ext uri="{BB962C8B-B14F-4D97-AF65-F5344CB8AC3E}">
        <p14:creationId xmlns:p14="http://schemas.microsoft.com/office/powerpoint/2010/main" val="4044989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descr="Antakya 1989 no 37.jpg">
            <a:extLst>
              <a:ext uri="{FF2B5EF4-FFF2-40B4-BE49-F238E27FC236}">
                <a16:creationId xmlns:a16="http://schemas.microsoft.com/office/drawing/2014/main" id="{FAE50F5F-FA63-D931-A359-472434022E4A}"/>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438400" y="457200"/>
            <a:ext cx="3960813"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descr="DSCN9298.JPG">
            <a:extLst>
              <a:ext uri="{FF2B5EF4-FFF2-40B4-BE49-F238E27FC236}">
                <a16:creationId xmlns:a16="http://schemas.microsoft.com/office/drawing/2014/main" id="{165D14F7-E1E0-7420-DF45-1D852C0D98A1}"/>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9600" y="473075"/>
            <a:ext cx="7802563" cy="585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Default Design">
  <a:themeElements>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483</TotalTime>
  <Words>1735</Words>
  <Application>Microsoft Macintosh PowerPoint</Application>
  <PresentationFormat>On-screen Show (4:3)</PresentationFormat>
  <Paragraphs>157</Paragraphs>
  <Slides>75</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75</vt:i4>
      </vt:variant>
    </vt:vector>
  </HeadingPairs>
  <TitlesOfParts>
    <vt:vector size="77" baseType="lpstr">
      <vt:lpstr>Arial</vt:lpstr>
      <vt:lpstr>Default Design</vt:lpstr>
      <vt:lpstr>Term 1 Recap</vt:lpstr>
      <vt:lpstr>PowerPoint Presentation</vt:lpstr>
      <vt:lpstr>PowerPoint Presentation</vt:lpstr>
      <vt:lpstr>PowerPoint Presentation</vt:lpstr>
      <vt:lpstr>Water supply</vt:lpstr>
      <vt:lpstr>PowerPoint Presentation</vt:lpstr>
      <vt:lpstr>PowerPoint Presentation</vt:lpstr>
      <vt:lpstr>PowerPoint Presentation</vt:lpstr>
      <vt:lpstr>PowerPoint Presentation</vt:lpstr>
      <vt:lpstr>PowerPoint Presentation</vt:lpstr>
      <vt:lpstr>Orontes river in the northern Bekaa Valley</vt:lpstr>
      <vt:lpstr>Ways of transporting water</vt:lpstr>
      <vt:lpstr>PowerPoint Presentation</vt:lpstr>
      <vt:lpstr>Zubeidah aqueduct that supplied Beirut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Dams</vt:lpstr>
      <vt:lpstr>PowerPoint Presentation</vt:lpstr>
      <vt:lpstr>PowerPoint Presentation</vt:lpstr>
      <vt:lpstr>PowerPoint Presentation</vt:lpstr>
      <vt:lpstr>Canals  ‘Titus tunnel’, Seleucia Pieria</vt:lpstr>
      <vt:lpstr>PowerPoint Presentation</vt:lpstr>
      <vt:lpstr>PowerPoint Presentation</vt:lpstr>
      <vt:lpstr>PowerPoint Presentation</vt:lpstr>
      <vt:lpstr>PowerPoint Presentation</vt:lpstr>
      <vt:lpstr>PowerPoint Presentation</vt:lpstr>
      <vt:lpstr>Qanats</vt:lpstr>
      <vt:lpstr>Noriahs</vt:lpstr>
      <vt:lpstr>PowerPoint Presentation</vt:lpstr>
      <vt:lpstr>PowerPoint Presentation</vt:lpstr>
      <vt:lpstr>PowerPoint Presentation</vt:lpstr>
      <vt:lpstr>PowerPoint Presentation</vt:lpstr>
      <vt:lpstr>Cisterns</vt:lpstr>
      <vt:lpstr>PowerPoint Presentation</vt:lpstr>
      <vt:lpstr>PowerPoint Presentation</vt:lpstr>
      <vt:lpstr>Birkets (open cisterns)</vt:lpstr>
      <vt:lpstr>PowerPoint Presentation</vt:lpstr>
      <vt:lpstr>Local products</vt:lpstr>
      <vt:lpstr>The ‘Mediterranean triad’: grain, grapes, and olives</vt:lpstr>
      <vt:lpstr>PowerPoint Presentation</vt:lpstr>
      <vt:lpstr>Grain mills</vt:lpstr>
      <vt:lpstr>Wine: production process</vt:lpstr>
      <vt:lpstr>PowerPoint Presentation</vt:lpstr>
      <vt:lpstr>PowerPoint Presentation</vt:lpstr>
      <vt:lpstr>PowerPoint Presentation</vt:lpstr>
      <vt:lpstr>PowerPoint Presentation</vt:lpstr>
      <vt:lpstr>Olives</vt:lpstr>
      <vt:lpstr>Material evidence for olive processing is extensive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Specialized products</vt:lpstr>
      <vt:lpstr>Purple</vt:lpstr>
      <vt:lpstr>PowerPoint Presentation</vt:lpstr>
      <vt:lpstr>PowerPoint Presentation</vt:lpstr>
      <vt:lpstr>PowerPoint Presentation</vt:lpstr>
      <vt:lpstr>Bibliography</vt:lpstr>
    </vt:vector>
  </TitlesOfParts>
  <Company>AUB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supply</dc:title>
  <dc:creator>AUB</dc:creator>
  <cp:lastModifiedBy>Butcher, Kevin</cp:lastModifiedBy>
  <cp:revision>41</cp:revision>
  <dcterms:created xsi:type="dcterms:W3CDTF">2005-11-11T07:57:18Z</dcterms:created>
  <dcterms:modified xsi:type="dcterms:W3CDTF">2023-01-09T14:12:59Z</dcterms:modified>
</cp:coreProperties>
</file>