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4" r:id="rId7"/>
    <p:sldId id="260" r:id="rId8"/>
    <p:sldId id="268" r:id="rId9"/>
    <p:sldId id="261" r:id="rId10"/>
    <p:sldId id="262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>
      <p:cViewPr varScale="1">
        <p:scale>
          <a:sx n="107" d="100"/>
          <a:sy n="107" d="100"/>
        </p:scale>
        <p:origin x="17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0992C-49CB-C5A9-8879-588626354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24319-3610-7748-4153-031EDBF866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50D69-44DB-0856-B515-E95D9A21E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CAF2A-3B40-FD22-4306-C2DE4130D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A7839-CCA9-D4A8-B4C1-7FBFBA242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0557C-D2FA-BC42-9DAE-E7BBCF887A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155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0E6D3-9641-04A0-9867-CEFFFBCEB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F3814-4173-9EBE-2070-DF9490932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40212-060A-8E48-AFBE-369B1BADC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D2676-DECF-82C0-4DA5-6F4D610D1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389C7-D9D4-C264-EE41-CCFBF817A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8595C-FF78-7A45-A4DB-1888CC03D4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603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67F4D4-4FD4-A8C7-C047-47C9FC06D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316878-102F-06AD-9BF4-0E4068313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51DF7-C3DE-C281-B9CE-46759DFBB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7450F-CA92-53A5-52A4-CCC3A331E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08D46-8C07-79F3-7BCC-0FEF6ED49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A1DD42-A974-1A4B-B54F-72BF90213F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479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12511-261C-F153-9C4B-950EBCA50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934AD-F673-0427-08B4-DC629F8109A2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AD380-17B9-8563-FC70-3C521F8EF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BEFBD-D110-F943-23C5-C360E6FDFF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038BA0-39C0-CBE9-852C-8A42FE8F7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9EFA9-2B23-302E-50E7-73E041E45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E390DA-C9C3-CE47-9B4C-62E08A05F3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059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15675-ABD4-1A33-AA6D-68146A4C3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C4FA1-4F85-F99A-A6EF-0107B31CA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50773-6DB0-985D-ED20-C6911C9AA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383C4-9E49-CB1E-DC49-60A732603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49B8A-45BE-F039-86DF-BA277668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78F37-147E-C14E-BF32-DBF3E8ADF6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995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21BA-E7C5-3DA1-F624-E44D397F3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706EB-F421-718D-09A6-230F744A3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D9CD3-236A-7EC7-D034-25A143D7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6980C-B603-69CD-5DEB-DE8A179F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6A741-A0BA-29A8-CB6D-7C25B1604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A39A6-C060-034C-8915-B70A0264C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60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AC8EA-9DCD-ACB7-38DA-B81922B19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2FE0A-AF6B-CA83-B6F3-D822216FE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59A83B-001A-BF35-A260-F9FB280A88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403007-D70E-E3CF-8343-D34D276D7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1A694E-B905-6F57-51B6-E86A14F47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8FE08-1C3C-9F98-8327-E43FC7D77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91A02-54F3-9141-9E90-E0B83616D2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277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B3DF1-FF93-AAE2-398C-A8C9E59BC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D8049-8098-6EBD-26FA-2BB401F21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D4B4AD-2443-179B-50F1-49DAF0BF8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74DE1A-19F5-2997-8F1F-43EF0EC346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020919-CADF-9E94-E2C2-4882A92206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7936E9-AC45-847D-9764-F5CFABDDD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C6C003-4DEC-1D72-7CAE-BEB7BEB2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1954BB-8C47-8CA6-7538-6AF519B63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B879F-FB2A-1D43-932B-9BE6991F0E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783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117E-C753-53FE-CBF1-EDE84F4C8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DD0EB-156F-37B6-12C4-41E57FB8C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8C1B96-40BA-8F94-316F-A82A60EC0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E00DA-3315-C744-EF3E-94A17015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944C7-A03A-BC45-A951-88DE5B46FC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05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050CD-769F-A169-F732-651B60977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2E3A59-F9E3-4A28-5510-8F44AB87A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B83C7A-0C85-0A84-131A-938EFAD72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9CDA2-CDBD-4B4C-BF6B-9217DEF728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74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08A96-DBC7-E5D4-136D-36A39AAFC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419B0-E5A2-B6C5-E910-19B67D4CB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57109-9CB4-9F07-9B30-95BA1DFD0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DD287-D31F-DF91-BE08-6D4D9336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7B050-561A-5CF5-A49C-292B82A10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32242-681C-DBB9-F1E6-93DF4D900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A2A02-9D40-4A4B-B401-B7159BF29E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724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A656F-4FED-52CB-C6F1-2F28050E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474CCA-020B-5FF4-0C6F-0DD625CA90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00F675-6AFF-7185-3AF1-3C3CB3A63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FD4A8-26B9-D079-2D69-453DDC02B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C96DF-683D-2BA5-7D75-FD3E5817B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360DF-FA61-E976-80EC-D3D82BB61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48592-EB9A-B641-8760-8C2B349497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66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FBA6BC7-4514-B784-0558-9A09C1108A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4744030-083B-50AE-15C1-DDC1DA726F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FE8E9C0-F97C-60FA-7D19-0C9B6EC0D03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C163824-C4D7-BCCF-FDAE-C68292FD03F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A420C38-2E4F-4AA6-9397-87709C3226D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93E485-0C58-1D48-AB07-37AF56AE6F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EFECE1A-F188-625A-3E50-24C274CC44A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altLang="en-US" sz="4400"/>
              <a:t>Rome, Syria, Parthians and Persians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BEECFB3E-1199-DA30-8C0C-3DAEDF1EB0B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GB" altLang="en-US" sz="3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>
            <a:extLst>
              <a:ext uri="{FF2B5EF4-FFF2-40B4-BE49-F238E27FC236}">
                <a16:creationId xmlns:a16="http://schemas.microsoft.com/office/drawing/2014/main" id="{2208E7DD-4686-9D0E-6959-E9DF1AF9A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pic>
        <p:nvPicPr>
          <p:cNvPr id="13318" name="Picture 6">
            <a:extLst>
              <a:ext uri="{FF2B5EF4-FFF2-40B4-BE49-F238E27FC236}">
                <a16:creationId xmlns:a16="http://schemas.microsoft.com/office/drawing/2014/main" id="{CDCACE11-ACFB-AE4B-A1BC-D758FCEF8FF3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2650" y="2573338"/>
            <a:ext cx="4838700" cy="2578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B6ECE59-27F2-A2BC-127C-2F982022C4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Augustus, 27 BC – AD 14</a:t>
            </a:r>
          </a:p>
        </p:txBody>
      </p:sp>
      <p:pic>
        <p:nvPicPr>
          <p:cNvPr id="17413" name="Picture 5">
            <a:extLst>
              <a:ext uri="{FF2B5EF4-FFF2-40B4-BE49-F238E27FC236}">
                <a16:creationId xmlns:a16="http://schemas.microsoft.com/office/drawing/2014/main" id="{DE082CF4-44D0-B068-22A6-15D5C97238E5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1000" y="1600200"/>
            <a:ext cx="3300413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1B9146B6-CB6F-9E7A-C326-950E7F8ECD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Augustus preferred to use diplomacy with the Parthians</a:t>
            </a:r>
          </a:p>
        </p:txBody>
      </p:sp>
      <p:pic>
        <p:nvPicPr>
          <p:cNvPr id="20487" name="Picture 7">
            <a:extLst>
              <a:ext uri="{FF2B5EF4-FFF2-40B4-BE49-F238E27FC236}">
                <a16:creationId xmlns:a16="http://schemas.microsoft.com/office/drawing/2014/main" id="{84838727-21A4-BACB-E00D-24851E5C033A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0" y="2865438"/>
            <a:ext cx="4127500" cy="1993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735BE3A-533F-5E94-2F37-AC15240603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/>
              <a:t>Another reason for avoiding war was the relative isolation of the province of Syria from the rest of the empire</a:t>
            </a:r>
          </a:p>
        </p:txBody>
      </p:sp>
      <p:pic>
        <p:nvPicPr>
          <p:cNvPr id="24581" name="Picture 5">
            <a:extLst>
              <a:ext uri="{FF2B5EF4-FFF2-40B4-BE49-F238E27FC236}">
                <a16:creationId xmlns:a16="http://schemas.microsoft.com/office/drawing/2014/main" id="{8D5D9A28-80D0-9555-71DB-2253C14775C9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582738"/>
            <a:ext cx="7148513" cy="5275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BEC71B5-7BE6-264F-31BE-54BE5F0C1B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Expansion of Rome into the Eastern Mediterranean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820B35D1-DBA1-8749-D344-9F82C24C3C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Various political entities incorporated by Rome: kingdoms; tribes; city states; temple estates</a:t>
            </a:r>
          </a:p>
          <a:p>
            <a:r>
              <a:rPr lang="en-US" altLang="en-US"/>
              <a:t>Larger kingdoms generally removed; smaller kingdoms often retained, but kings appointed or removed by Rome</a:t>
            </a:r>
          </a:p>
          <a:p>
            <a:r>
              <a:rPr lang="en-US" altLang="en-US"/>
              <a:t>Cities paid taxes; kings perhaps did not – they were technically “independent”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C612ED3-A3A0-1433-3C0E-2D316C07D4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Parthian empire</a:t>
            </a:r>
          </a:p>
        </p:txBody>
      </p:sp>
      <p:pic>
        <p:nvPicPr>
          <p:cNvPr id="3077" name="Picture 5">
            <a:extLst>
              <a:ext uri="{FF2B5EF4-FFF2-40B4-BE49-F238E27FC236}">
                <a16:creationId xmlns:a16="http://schemas.microsoft.com/office/drawing/2014/main" id="{3F7B25D1-295B-51C8-B766-A8EF56391703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6250" y="1600200"/>
            <a:ext cx="5651500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97BF64D-A481-FD80-A211-8EBFB1F28D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Crassus and the battle of Carrhae</a:t>
            </a:r>
          </a:p>
        </p:txBody>
      </p:sp>
      <p:pic>
        <p:nvPicPr>
          <p:cNvPr id="5125" name="Picture 5">
            <a:extLst>
              <a:ext uri="{FF2B5EF4-FFF2-40B4-BE49-F238E27FC236}">
                <a16:creationId xmlns:a16="http://schemas.microsoft.com/office/drawing/2014/main" id="{48B291AE-39A8-E5F8-21C8-972C4D27F8A9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52750" y="1762125"/>
            <a:ext cx="3238500" cy="4200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>
            <a:extLst>
              <a:ext uri="{FF2B5EF4-FFF2-40B4-BE49-F238E27FC236}">
                <a16:creationId xmlns:a16="http://schemas.microsoft.com/office/drawing/2014/main" id="{A9B5104A-5553-CCC6-F083-3D511CC28B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pic>
        <p:nvPicPr>
          <p:cNvPr id="7174" name="Picture 6">
            <a:extLst>
              <a:ext uri="{FF2B5EF4-FFF2-40B4-BE49-F238E27FC236}">
                <a16:creationId xmlns:a16="http://schemas.microsoft.com/office/drawing/2014/main" id="{8B75ED1B-A848-C1CC-4FD1-FF99D9B3CE72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0763" y="1600200"/>
            <a:ext cx="7100887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9F9E47AB-7487-3A29-F688-30F0B47E7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end of the Roman Republic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5EC6FD0-47AC-5D35-09EB-F6081EAF48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 series of civil wars as military commanders fought for supreme control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>
            <a:extLst>
              <a:ext uri="{FF2B5EF4-FFF2-40B4-BE49-F238E27FC236}">
                <a16:creationId xmlns:a16="http://schemas.microsoft.com/office/drawing/2014/main" id="{B3E68F7A-C863-719D-66F7-2B6359FAE8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pic>
        <p:nvPicPr>
          <p:cNvPr id="9223" name="Picture 7">
            <a:extLst>
              <a:ext uri="{FF2B5EF4-FFF2-40B4-BE49-F238E27FC236}">
                <a16:creationId xmlns:a16="http://schemas.microsoft.com/office/drawing/2014/main" id="{AC5B7603-6513-353C-898F-C865D0AFE792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1988" y="1695450"/>
            <a:ext cx="3629025" cy="4333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4" name="Picture 8">
            <a:extLst>
              <a:ext uri="{FF2B5EF4-FFF2-40B4-BE49-F238E27FC236}">
                <a16:creationId xmlns:a16="http://schemas.microsoft.com/office/drawing/2014/main" id="{0DF72083-36D2-67F7-F51C-843B3CADC74A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1613" y="1600200"/>
            <a:ext cx="2770187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>
            <a:extLst>
              <a:ext uri="{FF2B5EF4-FFF2-40B4-BE49-F238E27FC236}">
                <a16:creationId xmlns:a16="http://schemas.microsoft.com/office/drawing/2014/main" id="{E50F4A77-467F-C898-F533-238793E067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Labienus and Pacorus</a:t>
            </a:r>
          </a:p>
        </p:txBody>
      </p:sp>
      <p:pic>
        <p:nvPicPr>
          <p:cNvPr id="22535" name="Picture 7">
            <a:extLst>
              <a:ext uri="{FF2B5EF4-FFF2-40B4-BE49-F238E27FC236}">
                <a16:creationId xmlns:a16="http://schemas.microsoft.com/office/drawing/2014/main" id="{F0F6CDEA-056C-57DE-7D8D-B7FD2A2A01B5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841625"/>
            <a:ext cx="4038600" cy="20431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6" name="Picture 8">
            <a:extLst>
              <a:ext uri="{FF2B5EF4-FFF2-40B4-BE49-F238E27FC236}">
                <a16:creationId xmlns:a16="http://schemas.microsoft.com/office/drawing/2014/main" id="{255B596D-4370-7751-7953-3DD174696A71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900363"/>
            <a:ext cx="4038600" cy="192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>
            <a:extLst>
              <a:ext uri="{FF2B5EF4-FFF2-40B4-BE49-F238E27FC236}">
                <a16:creationId xmlns:a16="http://schemas.microsoft.com/office/drawing/2014/main" id="{B5E911EE-3D13-D913-7E2B-C1A739442B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pic>
        <p:nvPicPr>
          <p:cNvPr id="11271" name="Picture 7">
            <a:extLst>
              <a:ext uri="{FF2B5EF4-FFF2-40B4-BE49-F238E27FC236}">
                <a16:creationId xmlns:a16="http://schemas.microsoft.com/office/drawing/2014/main" id="{365106CF-88D9-178F-0FBD-DF14B1E34184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2933700"/>
            <a:ext cx="1712913" cy="1858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F4AE8330-A678-EFBF-6F6B-5CFDB3661311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2038" y="1600200"/>
            <a:ext cx="3590925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127</Words>
  <Application>Microsoft Macintosh PowerPoint</Application>
  <PresentationFormat>On-screen Show (4:3)</PresentationFormat>
  <Paragraphs>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Default Design</vt:lpstr>
      <vt:lpstr>Rome, Syria, Parthians and Persians</vt:lpstr>
      <vt:lpstr>Expansion of Rome into the Eastern Mediterranean</vt:lpstr>
      <vt:lpstr>The Parthian empire</vt:lpstr>
      <vt:lpstr>Crassus and the battle of Carrhae</vt:lpstr>
      <vt:lpstr>PowerPoint Presentation</vt:lpstr>
      <vt:lpstr>The end of the Roman Republic</vt:lpstr>
      <vt:lpstr>PowerPoint Presentation</vt:lpstr>
      <vt:lpstr>Labienus and Pacorus</vt:lpstr>
      <vt:lpstr>PowerPoint Presentation</vt:lpstr>
      <vt:lpstr>PowerPoint Presentation</vt:lpstr>
      <vt:lpstr>Augustus, 27 BC – AD 14</vt:lpstr>
      <vt:lpstr>Augustus preferred to use diplomacy with the Parthians</vt:lpstr>
      <vt:lpstr>Another reason for avoiding war was the relative isolation of the province of Syria from the rest of the empire</vt:lpstr>
    </vt:vector>
  </TitlesOfParts>
  <Company>AUB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Rome, Syria, Parthians and Persians</dc:title>
  <dc:creator>AUB</dc:creator>
  <cp:lastModifiedBy>Butcher, Kevin</cp:lastModifiedBy>
  <cp:revision>9</cp:revision>
  <dcterms:created xsi:type="dcterms:W3CDTF">2005-10-03T07:33:17Z</dcterms:created>
  <dcterms:modified xsi:type="dcterms:W3CDTF">2022-10-09T18:16:24Z</dcterms:modified>
</cp:coreProperties>
</file>