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1" r:id="rId12"/>
    <p:sldId id="345" r:id="rId13"/>
    <p:sldId id="337" r:id="rId14"/>
    <p:sldId id="338" r:id="rId15"/>
    <p:sldId id="340" r:id="rId16"/>
    <p:sldId id="341" r:id="rId17"/>
    <p:sldId id="344" r:id="rId18"/>
    <p:sldId id="342" r:id="rId19"/>
    <p:sldId id="343" r:id="rId20"/>
    <p:sldId id="346" r:id="rId21"/>
    <p:sldId id="347" r:id="rId22"/>
    <p:sldId id="415" r:id="rId23"/>
    <p:sldId id="348" r:id="rId24"/>
    <p:sldId id="354" r:id="rId25"/>
    <p:sldId id="355" r:id="rId26"/>
    <p:sldId id="349" r:id="rId27"/>
    <p:sldId id="356" r:id="rId28"/>
    <p:sldId id="350" r:id="rId29"/>
    <p:sldId id="357" r:id="rId30"/>
    <p:sldId id="351" r:id="rId31"/>
    <p:sldId id="352" r:id="rId32"/>
    <p:sldId id="353" r:id="rId33"/>
    <p:sldId id="358" r:id="rId34"/>
    <p:sldId id="359" r:id="rId35"/>
    <p:sldId id="278" r:id="rId36"/>
    <p:sldId id="279" r:id="rId37"/>
    <p:sldId id="360" r:id="rId38"/>
    <p:sldId id="280" r:id="rId39"/>
    <p:sldId id="361" r:id="rId40"/>
    <p:sldId id="281" r:id="rId41"/>
    <p:sldId id="282" r:id="rId42"/>
    <p:sldId id="362" r:id="rId43"/>
    <p:sldId id="319" r:id="rId44"/>
    <p:sldId id="320" r:id="rId45"/>
    <p:sldId id="321" r:id="rId46"/>
    <p:sldId id="283" r:id="rId47"/>
    <p:sldId id="363" r:id="rId48"/>
    <p:sldId id="364" r:id="rId49"/>
    <p:sldId id="284" r:id="rId50"/>
    <p:sldId id="365" r:id="rId51"/>
    <p:sldId id="318" r:id="rId52"/>
    <p:sldId id="285" r:id="rId53"/>
    <p:sldId id="286" r:id="rId54"/>
    <p:sldId id="366" r:id="rId55"/>
    <p:sldId id="367" r:id="rId56"/>
    <p:sldId id="374" r:id="rId57"/>
    <p:sldId id="287" r:id="rId58"/>
    <p:sldId id="368" r:id="rId59"/>
    <p:sldId id="369" r:id="rId60"/>
    <p:sldId id="325" r:id="rId61"/>
    <p:sldId id="288" r:id="rId62"/>
    <p:sldId id="370" r:id="rId63"/>
    <p:sldId id="375" r:id="rId64"/>
    <p:sldId id="371" r:id="rId65"/>
    <p:sldId id="289" r:id="rId66"/>
    <p:sldId id="317" r:id="rId67"/>
    <p:sldId id="290" r:id="rId68"/>
    <p:sldId id="291" r:id="rId69"/>
    <p:sldId id="316" r:id="rId70"/>
    <p:sldId id="292" r:id="rId71"/>
    <p:sldId id="376" r:id="rId72"/>
    <p:sldId id="315" r:id="rId73"/>
    <p:sldId id="293" r:id="rId74"/>
    <p:sldId id="377" r:id="rId75"/>
    <p:sldId id="313" r:id="rId76"/>
    <p:sldId id="314" r:id="rId77"/>
    <p:sldId id="294" r:id="rId78"/>
    <p:sldId id="378" r:id="rId79"/>
    <p:sldId id="310" r:id="rId80"/>
    <p:sldId id="312" r:id="rId81"/>
    <p:sldId id="295" r:id="rId82"/>
    <p:sldId id="372" r:id="rId83"/>
    <p:sldId id="296" r:id="rId84"/>
    <p:sldId id="373" r:id="rId85"/>
    <p:sldId id="379" r:id="rId86"/>
    <p:sldId id="381" r:id="rId87"/>
    <p:sldId id="297" r:id="rId88"/>
    <p:sldId id="298" r:id="rId89"/>
    <p:sldId id="299" r:id="rId90"/>
    <p:sldId id="300" r:id="rId91"/>
    <p:sldId id="382" r:id="rId92"/>
    <p:sldId id="301" r:id="rId93"/>
    <p:sldId id="383" r:id="rId94"/>
    <p:sldId id="384" r:id="rId95"/>
    <p:sldId id="303" r:id="rId96"/>
    <p:sldId id="304" r:id="rId97"/>
    <p:sldId id="385" r:id="rId98"/>
    <p:sldId id="386" r:id="rId99"/>
    <p:sldId id="305" r:id="rId100"/>
    <p:sldId id="387" r:id="rId101"/>
    <p:sldId id="306" r:id="rId102"/>
    <p:sldId id="307" r:id="rId103"/>
    <p:sldId id="388" r:id="rId104"/>
    <p:sldId id="308" r:id="rId105"/>
    <p:sldId id="309" r:id="rId106"/>
    <p:sldId id="389" r:id="rId107"/>
    <p:sldId id="380" r:id="rId108"/>
    <p:sldId id="390" r:id="rId109"/>
    <p:sldId id="332" r:id="rId110"/>
    <p:sldId id="391" r:id="rId111"/>
    <p:sldId id="392" r:id="rId112"/>
    <p:sldId id="333" r:id="rId113"/>
    <p:sldId id="334" r:id="rId114"/>
    <p:sldId id="393" r:id="rId115"/>
    <p:sldId id="335" r:id="rId116"/>
    <p:sldId id="394" r:id="rId117"/>
    <p:sldId id="395" r:id="rId118"/>
    <p:sldId id="336" r:id="rId119"/>
    <p:sldId id="396" r:id="rId120"/>
    <p:sldId id="397" r:id="rId121"/>
    <p:sldId id="398" r:id="rId122"/>
    <p:sldId id="399" r:id="rId123"/>
    <p:sldId id="400" r:id="rId124"/>
    <p:sldId id="401" r:id="rId125"/>
    <p:sldId id="339" r:id="rId126"/>
    <p:sldId id="402" r:id="rId127"/>
    <p:sldId id="403" r:id="rId128"/>
    <p:sldId id="404" r:id="rId129"/>
    <p:sldId id="326" r:id="rId130"/>
    <p:sldId id="324" r:id="rId131"/>
    <p:sldId id="323" r:id="rId132"/>
    <p:sldId id="405" r:id="rId133"/>
    <p:sldId id="406" r:id="rId134"/>
    <p:sldId id="407" r:id="rId135"/>
    <p:sldId id="330" r:id="rId136"/>
    <p:sldId id="408" r:id="rId137"/>
    <p:sldId id="409" r:id="rId138"/>
    <p:sldId id="410" r:id="rId139"/>
    <p:sldId id="411" r:id="rId140"/>
    <p:sldId id="412" r:id="rId141"/>
    <p:sldId id="413" r:id="rId142"/>
    <p:sldId id="414" r:id="rId1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066150-3BF2-FB45-9F1F-86996B23ABE6}" v="58" dt="2022-11-21T13:41:00.5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5865"/>
  </p:normalViewPr>
  <p:slideViewPr>
    <p:cSldViewPr snapToGrid="0">
      <p:cViewPr varScale="1">
        <p:scale>
          <a:sx n="90" d="100"/>
          <a:sy n="90" d="100"/>
        </p:scale>
        <p:origin x="232"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microsoft.com/office/2015/10/relationships/revisionInfo" Target="revisionInfo.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presProps" Target="presProps.xml"/><Relationship Id="rId90" Type="http://schemas.openxmlformats.org/officeDocument/2006/relationships/slide" Target="slides/slide8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tcher, Kevin" userId="3332b32d-11f1-4ce3-a7ac-e91d6dbdb48d" providerId="ADAL" clId="{69066150-3BF2-FB45-9F1F-86996B23ABE6}"/>
    <pc:docChg chg="custSel addSld modSld">
      <pc:chgData name="Butcher, Kevin" userId="3332b32d-11f1-4ce3-a7ac-e91d6dbdb48d" providerId="ADAL" clId="{69066150-3BF2-FB45-9F1F-86996B23ABE6}" dt="2022-11-21T13:49:07.328" v="11" actId="20577"/>
      <pc:docMkLst>
        <pc:docMk/>
      </pc:docMkLst>
      <pc:sldChg chg="modSp">
        <pc:chgData name="Butcher, Kevin" userId="3332b32d-11f1-4ce3-a7ac-e91d6dbdb48d" providerId="ADAL" clId="{69066150-3BF2-FB45-9F1F-86996B23ABE6}" dt="2022-11-21T13:39:56.708" v="7" actId="14100"/>
        <pc:sldMkLst>
          <pc:docMk/>
          <pc:sldMk cId="0" sldId="281"/>
        </pc:sldMkLst>
        <pc:picChg chg="mod">
          <ac:chgData name="Butcher, Kevin" userId="3332b32d-11f1-4ce3-a7ac-e91d6dbdb48d" providerId="ADAL" clId="{69066150-3BF2-FB45-9F1F-86996B23ABE6}" dt="2022-11-21T13:39:56.708" v="7" actId="14100"/>
          <ac:picMkLst>
            <pc:docMk/>
            <pc:sldMk cId="0" sldId="281"/>
            <ac:picMk id="50181" creationId="{AE638600-15A2-9914-A7A3-5DEF5EF996CE}"/>
          </ac:picMkLst>
        </pc:picChg>
      </pc:sldChg>
      <pc:sldChg chg="addSp modSp mod setBg">
        <pc:chgData name="Butcher, Kevin" userId="3332b32d-11f1-4ce3-a7ac-e91d6dbdb48d" providerId="ADAL" clId="{69066150-3BF2-FB45-9F1F-86996B23ABE6}" dt="2022-11-21T13:40:40.621" v="8" actId="26606"/>
        <pc:sldMkLst>
          <pc:docMk/>
          <pc:sldMk cId="0" sldId="283"/>
        </pc:sldMkLst>
        <pc:spChg chg="mod">
          <ac:chgData name="Butcher, Kevin" userId="3332b32d-11f1-4ce3-a7ac-e91d6dbdb48d" providerId="ADAL" clId="{69066150-3BF2-FB45-9F1F-86996B23ABE6}" dt="2022-11-21T13:40:40.621" v="8" actId="26606"/>
          <ac:spMkLst>
            <pc:docMk/>
            <pc:sldMk cId="0" sldId="283"/>
            <ac:spMk id="53250" creationId="{8B41E5F4-6FA9-64D0-79AC-BC3A604F273F}"/>
          </ac:spMkLst>
        </pc:spChg>
        <pc:spChg chg="add">
          <ac:chgData name="Butcher, Kevin" userId="3332b32d-11f1-4ce3-a7ac-e91d6dbdb48d" providerId="ADAL" clId="{69066150-3BF2-FB45-9F1F-86996B23ABE6}" dt="2022-11-21T13:40:40.621" v="8" actId="26606"/>
          <ac:spMkLst>
            <pc:docMk/>
            <pc:sldMk cId="0" sldId="283"/>
            <ac:spMk id="59400" creationId="{823AC064-BC96-4F32-8AE1-B2FD38754823}"/>
          </ac:spMkLst>
        </pc:spChg>
        <pc:picChg chg="mod">
          <ac:chgData name="Butcher, Kevin" userId="3332b32d-11f1-4ce3-a7ac-e91d6dbdb48d" providerId="ADAL" clId="{69066150-3BF2-FB45-9F1F-86996B23ABE6}" dt="2022-11-21T13:40:40.621" v="8" actId="26606"/>
          <ac:picMkLst>
            <pc:docMk/>
            <pc:sldMk cId="0" sldId="283"/>
            <ac:picMk id="53253" creationId="{74B2784C-3083-06FC-7C36-4341095B9D9A}"/>
          </ac:picMkLst>
        </pc:picChg>
        <pc:picChg chg="mod">
          <ac:chgData name="Butcher, Kevin" userId="3332b32d-11f1-4ce3-a7ac-e91d6dbdb48d" providerId="ADAL" clId="{69066150-3BF2-FB45-9F1F-86996B23ABE6}" dt="2022-11-21T13:40:40.621" v="8" actId="26606"/>
          <ac:picMkLst>
            <pc:docMk/>
            <pc:sldMk cId="0" sldId="283"/>
            <ac:picMk id="59395" creationId="{65EA7803-46E5-CFF2-A11E-0108F92B59B7}"/>
          </ac:picMkLst>
        </pc:picChg>
        <pc:cxnChg chg="add">
          <ac:chgData name="Butcher, Kevin" userId="3332b32d-11f1-4ce3-a7ac-e91d6dbdb48d" providerId="ADAL" clId="{69066150-3BF2-FB45-9F1F-86996B23ABE6}" dt="2022-11-21T13:40:40.621" v="8" actId="26606"/>
          <ac:cxnSpMkLst>
            <pc:docMk/>
            <pc:sldMk cId="0" sldId="283"/>
            <ac:cxnSpMk id="59402" creationId="{7E7C77BC-7138-40B1-A15B-20F57A494629}"/>
          </ac:cxnSpMkLst>
        </pc:cxnChg>
        <pc:cxnChg chg="add">
          <ac:chgData name="Butcher, Kevin" userId="3332b32d-11f1-4ce3-a7ac-e91d6dbdb48d" providerId="ADAL" clId="{69066150-3BF2-FB45-9F1F-86996B23ABE6}" dt="2022-11-21T13:40:40.621" v="8" actId="26606"/>
          <ac:cxnSpMkLst>
            <pc:docMk/>
            <pc:sldMk cId="0" sldId="283"/>
            <ac:cxnSpMk id="59404" creationId="{DB146403-F3D6-484B-B2ED-97F9565D0370}"/>
          </ac:cxnSpMkLst>
        </pc:cxnChg>
      </pc:sldChg>
      <pc:sldChg chg="modSp mod">
        <pc:chgData name="Butcher, Kevin" userId="3332b32d-11f1-4ce3-a7ac-e91d6dbdb48d" providerId="ADAL" clId="{69066150-3BF2-FB45-9F1F-86996B23ABE6}" dt="2022-11-21T13:27:55.480" v="0" actId="20577"/>
        <pc:sldMkLst>
          <pc:docMk/>
          <pc:sldMk cId="186921606" sldId="345"/>
        </pc:sldMkLst>
        <pc:spChg chg="mod">
          <ac:chgData name="Butcher, Kevin" userId="3332b32d-11f1-4ce3-a7ac-e91d6dbdb48d" providerId="ADAL" clId="{69066150-3BF2-FB45-9F1F-86996B23ABE6}" dt="2022-11-21T13:27:55.480" v="0" actId="20577"/>
          <ac:spMkLst>
            <pc:docMk/>
            <pc:sldMk cId="186921606" sldId="345"/>
            <ac:spMk id="7" creationId="{2646BA1C-2899-6978-DBCE-347085C95425}"/>
          </ac:spMkLst>
        </pc:spChg>
      </pc:sldChg>
      <pc:sldChg chg="modSp">
        <pc:chgData name="Butcher, Kevin" userId="3332b32d-11f1-4ce3-a7ac-e91d6dbdb48d" providerId="ADAL" clId="{69066150-3BF2-FB45-9F1F-86996B23ABE6}" dt="2022-11-21T13:35:18.412" v="2" actId="14100"/>
        <pc:sldMkLst>
          <pc:docMk/>
          <pc:sldMk cId="0" sldId="348"/>
        </pc:sldMkLst>
        <pc:picChg chg="mod">
          <ac:chgData name="Butcher, Kevin" userId="3332b32d-11f1-4ce3-a7ac-e91d6dbdb48d" providerId="ADAL" clId="{69066150-3BF2-FB45-9F1F-86996B23ABE6}" dt="2022-11-21T13:35:13.081" v="1" actId="14100"/>
          <ac:picMkLst>
            <pc:docMk/>
            <pc:sldMk cId="0" sldId="348"/>
            <ac:picMk id="5123" creationId="{0C5816AF-9D64-6AD5-0E97-BFD0BE772FEC}"/>
          </ac:picMkLst>
        </pc:picChg>
        <pc:picChg chg="mod">
          <ac:chgData name="Butcher, Kevin" userId="3332b32d-11f1-4ce3-a7ac-e91d6dbdb48d" providerId="ADAL" clId="{69066150-3BF2-FB45-9F1F-86996B23ABE6}" dt="2022-11-21T13:35:18.412" v="2" actId="14100"/>
          <ac:picMkLst>
            <pc:docMk/>
            <pc:sldMk cId="0" sldId="348"/>
            <ac:picMk id="5124" creationId="{63905152-FF3A-EEC5-094A-BEA0C4FF26FB}"/>
          </ac:picMkLst>
        </pc:picChg>
      </pc:sldChg>
      <pc:sldChg chg="modSp">
        <pc:chgData name="Butcher, Kevin" userId="3332b32d-11f1-4ce3-a7ac-e91d6dbdb48d" providerId="ADAL" clId="{69066150-3BF2-FB45-9F1F-86996B23ABE6}" dt="2022-11-21T13:41:00.529" v="10" actId="14100"/>
        <pc:sldMkLst>
          <pc:docMk/>
          <pc:sldMk cId="0" sldId="363"/>
        </pc:sldMkLst>
        <pc:picChg chg="mod">
          <ac:chgData name="Butcher, Kevin" userId="3332b32d-11f1-4ce3-a7ac-e91d6dbdb48d" providerId="ADAL" clId="{69066150-3BF2-FB45-9F1F-86996B23ABE6}" dt="2022-11-21T13:41:00.529" v="10" actId="14100"/>
          <ac:picMkLst>
            <pc:docMk/>
            <pc:sldMk cId="0" sldId="363"/>
            <ac:picMk id="60417" creationId="{8ABA8876-D6C5-68CA-F1C9-F49631982C73}"/>
          </ac:picMkLst>
        </pc:picChg>
      </pc:sldChg>
      <pc:sldChg chg="modSp mod">
        <pc:chgData name="Butcher, Kevin" userId="3332b32d-11f1-4ce3-a7ac-e91d6dbdb48d" providerId="ADAL" clId="{69066150-3BF2-FB45-9F1F-86996B23ABE6}" dt="2022-11-21T13:49:07.328" v="11" actId="20577"/>
        <pc:sldMkLst>
          <pc:docMk/>
          <pc:sldMk cId="2646922215" sldId="413"/>
        </pc:sldMkLst>
        <pc:spChg chg="mod">
          <ac:chgData name="Butcher, Kevin" userId="3332b32d-11f1-4ce3-a7ac-e91d6dbdb48d" providerId="ADAL" clId="{69066150-3BF2-FB45-9F1F-86996B23ABE6}" dt="2022-11-21T13:49:07.328" v="11" actId="20577"/>
          <ac:spMkLst>
            <pc:docMk/>
            <pc:sldMk cId="2646922215" sldId="413"/>
            <ac:spMk id="3" creationId="{00000000-0000-0000-0000-000000000000}"/>
          </ac:spMkLst>
        </pc:spChg>
      </pc:sldChg>
      <pc:sldChg chg="addSp delSp modSp new mod modClrScheme chgLayout">
        <pc:chgData name="Butcher, Kevin" userId="3332b32d-11f1-4ce3-a7ac-e91d6dbdb48d" providerId="ADAL" clId="{69066150-3BF2-FB45-9F1F-86996B23ABE6}" dt="2022-11-21T13:38:20.214" v="5"/>
        <pc:sldMkLst>
          <pc:docMk/>
          <pc:sldMk cId="46894360" sldId="415"/>
        </pc:sldMkLst>
        <pc:spChg chg="del">
          <ac:chgData name="Butcher, Kevin" userId="3332b32d-11f1-4ce3-a7ac-e91d6dbdb48d" providerId="ADAL" clId="{69066150-3BF2-FB45-9F1F-86996B23ABE6}" dt="2022-11-21T13:38:15.173" v="4" actId="700"/>
          <ac:spMkLst>
            <pc:docMk/>
            <pc:sldMk cId="46894360" sldId="415"/>
            <ac:spMk id="2" creationId="{6041C5E8-9096-8C1A-1D29-0AB4C198B44C}"/>
          </ac:spMkLst>
        </pc:spChg>
        <pc:spChg chg="del">
          <ac:chgData name="Butcher, Kevin" userId="3332b32d-11f1-4ce3-a7ac-e91d6dbdb48d" providerId="ADAL" clId="{69066150-3BF2-FB45-9F1F-86996B23ABE6}" dt="2022-11-21T13:38:15.173" v="4" actId="700"/>
          <ac:spMkLst>
            <pc:docMk/>
            <pc:sldMk cId="46894360" sldId="415"/>
            <ac:spMk id="3" creationId="{189E006F-8932-986F-0F7C-526A752AF6E7}"/>
          </ac:spMkLst>
        </pc:spChg>
        <pc:spChg chg="del">
          <ac:chgData name="Butcher, Kevin" userId="3332b32d-11f1-4ce3-a7ac-e91d6dbdb48d" providerId="ADAL" clId="{69066150-3BF2-FB45-9F1F-86996B23ABE6}" dt="2022-11-21T13:38:15.173" v="4" actId="700"/>
          <ac:spMkLst>
            <pc:docMk/>
            <pc:sldMk cId="46894360" sldId="415"/>
            <ac:spMk id="4" creationId="{F0693906-E087-AF04-E543-7C63BFBB201A}"/>
          </ac:spMkLst>
        </pc:spChg>
        <pc:spChg chg="del">
          <ac:chgData name="Butcher, Kevin" userId="3332b32d-11f1-4ce3-a7ac-e91d6dbdb48d" providerId="ADAL" clId="{69066150-3BF2-FB45-9F1F-86996B23ABE6}" dt="2022-11-21T13:38:15.173" v="4" actId="700"/>
          <ac:spMkLst>
            <pc:docMk/>
            <pc:sldMk cId="46894360" sldId="415"/>
            <ac:spMk id="5" creationId="{0CA92253-8E84-6D6C-AA90-399FF02606F8}"/>
          </ac:spMkLst>
        </pc:spChg>
        <pc:picChg chg="add mod">
          <ac:chgData name="Butcher, Kevin" userId="3332b32d-11f1-4ce3-a7ac-e91d6dbdb48d" providerId="ADAL" clId="{69066150-3BF2-FB45-9F1F-86996B23ABE6}" dt="2022-11-21T13:38:20.214" v="5"/>
          <ac:picMkLst>
            <pc:docMk/>
            <pc:sldMk cId="46894360" sldId="415"/>
            <ac:picMk id="6" creationId="{1FCF09EA-E8FD-E2F0-6BB7-6A28B5C177A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A7CBA-7FE7-4CE2-7D2C-98C2DB38952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F1F243F6-0058-F58D-80A7-9C483B2A50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F127BA0-ADC5-F710-F557-776A0B8E84B5}"/>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366604FA-D8EE-971E-EB0B-B80FD0547D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3EBB4-BD62-1EBF-2DB3-ACFFD82F6629}"/>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285951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DF185-D075-0335-9DDB-223CACB35AB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239F774-8564-8FF1-C3C0-A3247ECC2E9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78D769A-75F8-B8D6-5FEF-DE595D3381FD}"/>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82F5DBB3-6B38-7265-C361-F654FE967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CE5D3D-30A2-5335-4E74-1F99F67106FA}"/>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047709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0734BF-1D8D-EB8E-B19E-9979C781ED7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65B9AC7-B57F-53A6-2AA4-CCDC76A1761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0B95B9C-DB73-8D9F-6CC3-38313D614677}"/>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48609F49-C43A-87AA-4495-9EF2BE24F6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700CFE-7452-3CE1-3303-7DA09F171166}"/>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922800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0EB597B9-BE83-6BA1-8503-62EE480A0AA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49E2B65-D5EE-5DA3-873C-C12182BDD1E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AAE2A24-6073-2066-FE01-8A5061DA890D}"/>
              </a:ext>
            </a:extLst>
          </p:cNvPr>
          <p:cNvSpPr>
            <a:spLocks noGrp="1" noChangeArrowheads="1"/>
          </p:cNvSpPr>
          <p:nvPr>
            <p:ph type="sldNum" sz="quarter" idx="12"/>
          </p:nvPr>
        </p:nvSpPr>
        <p:spPr>
          <a:ln/>
        </p:spPr>
        <p:txBody>
          <a:bodyPr/>
          <a:lstStyle>
            <a:lvl1pPr>
              <a:defRPr/>
            </a:lvl1pPr>
          </a:lstStyle>
          <a:p>
            <a:fld id="{727C529D-9BB2-174C-BF37-663121EF46FD}" type="slidenum">
              <a:rPr lang="en-US" altLang="en-US"/>
              <a:pPr/>
              <a:t>‹#›</a:t>
            </a:fld>
            <a:endParaRPr lang="en-US" altLang="en-US"/>
          </a:p>
        </p:txBody>
      </p:sp>
    </p:spTree>
    <p:extLst>
      <p:ext uri="{BB962C8B-B14F-4D97-AF65-F5344CB8AC3E}">
        <p14:creationId xmlns:p14="http://schemas.microsoft.com/office/powerpoint/2010/main" val="1251028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GB"/>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ontent Placeholder 4"/>
          <p:cNvSpPr>
            <a:spLocks noGrp="1"/>
          </p:cNvSpPr>
          <p:nvPr>
            <p:ph sz="quarter" idx="3"/>
          </p:nvPr>
        </p:nvSpPr>
        <p:spPr>
          <a:xfrm>
            <a:off x="6197600" y="3938589"/>
            <a:ext cx="5384800" cy="21875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Rectangle 4">
            <a:extLst>
              <a:ext uri="{FF2B5EF4-FFF2-40B4-BE49-F238E27FC236}">
                <a16:creationId xmlns:a16="http://schemas.microsoft.com/office/drawing/2014/main" id="{B99AC789-F0F0-5D27-63A0-CB9DDF35D414}"/>
              </a:ext>
            </a:extLst>
          </p:cNvPr>
          <p:cNvSpPr>
            <a:spLocks noGrp="1" noChangeArrowheads="1"/>
          </p:cNvSpPr>
          <p:nvPr>
            <p:ph type="dt" sz="half" idx="10"/>
          </p:nvPr>
        </p:nvSpPr>
        <p:spPr>
          <a:ln/>
        </p:spPr>
        <p:txBody>
          <a:bodyPr/>
          <a:lstStyle>
            <a:lvl1pPr>
              <a:defRPr/>
            </a:lvl1pPr>
          </a:lstStyle>
          <a:p>
            <a:pPr>
              <a:defRPr/>
            </a:pPr>
            <a:endParaRPr lang="en-GB"/>
          </a:p>
        </p:txBody>
      </p:sp>
      <p:sp>
        <p:nvSpPr>
          <p:cNvPr id="7" name="Rectangle 5">
            <a:extLst>
              <a:ext uri="{FF2B5EF4-FFF2-40B4-BE49-F238E27FC236}">
                <a16:creationId xmlns:a16="http://schemas.microsoft.com/office/drawing/2014/main" id="{366B41E5-0230-7059-31A0-96DD58D482E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8" name="Rectangle 6">
            <a:extLst>
              <a:ext uri="{FF2B5EF4-FFF2-40B4-BE49-F238E27FC236}">
                <a16:creationId xmlns:a16="http://schemas.microsoft.com/office/drawing/2014/main" id="{B5E2D7EC-B8C8-245F-EA06-5E6B8CEEBA68}"/>
              </a:ext>
            </a:extLst>
          </p:cNvPr>
          <p:cNvSpPr>
            <a:spLocks noGrp="1" noChangeArrowheads="1"/>
          </p:cNvSpPr>
          <p:nvPr>
            <p:ph type="sldNum" sz="quarter" idx="12"/>
          </p:nvPr>
        </p:nvSpPr>
        <p:spPr>
          <a:ln/>
        </p:spPr>
        <p:txBody>
          <a:bodyPr/>
          <a:lstStyle>
            <a:lvl1pPr>
              <a:defRPr/>
            </a:lvl1pPr>
          </a:lstStyle>
          <a:p>
            <a:fld id="{91320705-42F5-4B41-A277-316F924E0286}" type="slidenum">
              <a:rPr lang="en-GB" altLang="en-US"/>
              <a:pPr/>
              <a:t>‹#›</a:t>
            </a:fld>
            <a:endParaRPr lang="en-GB" altLang="en-US"/>
          </a:p>
        </p:txBody>
      </p:sp>
    </p:spTree>
    <p:extLst>
      <p:ext uri="{BB962C8B-B14F-4D97-AF65-F5344CB8AC3E}">
        <p14:creationId xmlns:p14="http://schemas.microsoft.com/office/powerpoint/2010/main" val="2327792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Rectangle 4">
            <a:extLst>
              <a:ext uri="{FF2B5EF4-FFF2-40B4-BE49-F238E27FC236}">
                <a16:creationId xmlns:a16="http://schemas.microsoft.com/office/drawing/2014/main" id="{AB080E01-A460-8C3A-BA53-0AA1A14D3E7F}"/>
              </a:ext>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F5AA5AC4-467F-C992-5956-492C73967E5D}"/>
              </a:ext>
            </a:extLst>
          </p:cNvPr>
          <p:cNvSpPr>
            <a:spLocks noGrp="1" noChangeArrowheads="1"/>
          </p:cNvSpPr>
          <p:nvPr>
            <p:ph type="ftr" sz="quarter" idx="11"/>
          </p:nvPr>
        </p:nvSpPr>
        <p:spPr>
          <a:ln/>
        </p:spPr>
        <p:txBody>
          <a:bodyPr/>
          <a:lstStyle>
            <a:lvl1pPr>
              <a:defRPr/>
            </a:lvl1pPr>
          </a:lstStyle>
          <a:p>
            <a:pPr>
              <a:defRPr/>
            </a:pPr>
            <a:endParaRPr lang="en-GB"/>
          </a:p>
        </p:txBody>
      </p:sp>
      <p:sp>
        <p:nvSpPr>
          <p:cNvPr id="5" name="Rectangle 6">
            <a:extLst>
              <a:ext uri="{FF2B5EF4-FFF2-40B4-BE49-F238E27FC236}">
                <a16:creationId xmlns:a16="http://schemas.microsoft.com/office/drawing/2014/main" id="{D3CA7D46-466F-2759-B858-106F3C7E4A2C}"/>
              </a:ext>
            </a:extLst>
          </p:cNvPr>
          <p:cNvSpPr>
            <a:spLocks noGrp="1" noChangeArrowheads="1"/>
          </p:cNvSpPr>
          <p:nvPr>
            <p:ph type="sldNum" sz="quarter" idx="12"/>
          </p:nvPr>
        </p:nvSpPr>
        <p:spPr>
          <a:ln/>
        </p:spPr>
        <p:txBody>
          <a:bodyPr/>
          <a:lstStyle>
            <a:lvl1pPr>
              <a:defRPr/>
            </a:lvl1pPr>
          </a:lstStyle>
          <a:p>
            <a:fld id="{FDC64EE3-A802-4F42-8877-3A911CFB9E98}" type="slidenum">
              <a:rPr lang="en-GB" altLang="en-US"/>
              <a:pPr/>
              <a:t>‹#›</a:t>
            </a:fld>
            <a:endParaRPr lang="en-GB" altLang="en-US"/>
          </a:p>
        </p:txBody>
      </p:sp>
    </p:spTree>
    <p:extLst>
      <p:ext uri="{BB962C8B-B14F-4D97-AF65-F5344CB8AC3E}">
        <p14:creationId xmlns:p14="http://schemas.microsoft.com/office/powerpoint/2010/main" val="2812743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48ADA-E0D7-86E4-010B-771DC366C52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46B1-6625-7139-5235-540D0C3CC2A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A304A7D-2B8F-C081-6DB8-DA877D9D797C}"/>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D5F51311-9E2A-57DE-AF02-8C13143157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569348-0B55-FB98-4D37-414F5DAF9A28}"/>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912553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BC38F-0B18-A0A3-F5E9-45403E6F782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7689EDD-7DF4-8D16-3587-815259E63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29949A3-38CD-6743-188A-393EBD8DA801}"/>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67804A30-9803-5CEC-A296-B86626010B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7D1CA0-ABD9-4355-9212-600C6F97C75C}"/>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633411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EAAB0-CB58-4A58-8A52-6874270AF95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1A85F1-4D24-2A97-FC3D-D951C97C697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69CEF5F-9191-5011-419E-F4CB8D3F957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81AB2DC-E5B6-3EBD-2B37-A0C415098E70}"/>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6" name="Footer Placeholder 5">
            <a:extLst>
              <a:ext uri="{FF2B5EF4-FFF2-40B4-BE49-F238E27FC236}">
                <a16:creationId xmlns:a16="http://schemas.microsoft.com/office/drawing/2014/main" id="{6E6DC2CC-F01D-8D19-375E-DE8DA07228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31EA08-A7A2-DEDC-9536-5F124370ED31}"/>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825362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F92A8-6E9A-7428-0EF2-3F0D10F628D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46C2F90-7033-B327-BC20-2777A667F5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860597D-EE6D-52E8-7477-75386A89725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7C12608-5C52-4D4B-720E-1432857555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0BF100E-0246-FF77-0C1E-07DBFC182DC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D176E29-3DC5-0B21-F31F-F7216A1D4658}"/>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8" name="Footer Placeholder 7">
            <a:extLst>
              <a:ext uri="{FF2B5EF4-FFF2-40B4-BE49-F238E27FC236}">
                <a16:creationId xmlns:a16="http://schemas.microsoft.com/office/drawing/2014/main" id="{5FB54614-F0A1-B6DE-455C-46753FAD1A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D52C2A-263C-81F0-C4EA-F84A51989485}"/>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3533671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1CAF0-8276-B446-9426-636B77AB58A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9F48A43-3954-D8BC-4EF6-5C805157CE10}"/>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4" name="Footer Placeholder 3">
            <a:extLst>
              <a:ext uri="{FF2B5EF4-FFF2-40B4-BE49-F238E27FC236}">
                <a16:creationId xmlns:a16="http://schemas.microsoft.com/office/drawing/2014/main" id="{62FB93DE-A6C1-7D17-E36C-923124BF49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AE3C9EE-A5AD-6AE6-6311-63F21088D283}"/>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2490466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A6F171-A9D4-E788-9A91-1DDED344D771}"/>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3" name="Footer Placeholder 2">
            <a:extLst>
              <a:ext uri="{FF2B5EF4-FFF2-40B4-BE49-F238E27FC236}">
                <a16:creationId xmlns:a16="http://schemas.microsoft.com/office/drawing/2014/main" id="{49E7392F-ABAF-3800-AD17-0E0D804918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D84717-F161-BC58-2924-02B1F0317992}"/>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32721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94F10-BD12-6092-7917-3E3A8F28F25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ED948B5-7954-3EB0-12C5-76D25161CF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276EBCF-30F9-F1ED-F409-C4EADE06EB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F65A1D8-5394-554A-ACEB-F53DE57ADAD6}"/>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6" name="Footer Placeholder 5">
            <a:extLst>
              <a:ext uri="{FF2B5EF4-FFF2-40B4-BE49-F238E27FC236}">
                <a16:creationId xmlns:a16="http://schemas.microsoft.com/office/drawing/2014/main" id="{E8B4B208-F9E7-F1F7-ECEF-9CFDD61CF0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EDD9EC-2736-871E-4FB7-41E31885205C}"/>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670901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44B9B-ADCD-5AA6-1E72-8B0A2723A44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A9FFF9-2668-734E-9B04-7AD370C6DF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F48C397-7DDA-A177-A9C8-8E3EA3932F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6E1D80E-4E9F-5D82-EF7E-EEE403F4F06C}"/>
              </a:ext>
            </a:extLst>
          </p:cNvPr>
          <p:cNvSpPr>
            <a:spLocks noGrp="1"/>
          </p:cNvSpPr>
          <p:nvPr>
            <p:ph type="dt" sz="half" idx="10"/>
          </p:nvPr>
        </p:nvSpPr>
        <p:spPr/>
        <p:txBody>
          <a:bodyPr/>
          <a:lstStyle/>
          <a:p>
            <a:fld id="{2D05D9F4-6E99-4B49-90AA-29D0D014AEBD}" type="datetimeFigureOut">
              <a:rPr lang="en-US" smtClean="0"/>
              <a:t>11/21/22</a:t>
            </a:fld>
            <a:endParaRPr lang="en-US"/>
          </a:p>
        </p:txBody>
      </p:sp>
      <p:sp>
        <p:nvSpPr>
          <p:cNvPr id="6" name="Footer Placeholder 5">
            <a:extLst>
              <a:ext uri="{FF2B5EF4-FFF2-40B4-BE49-F238E27FC236}">
                <a16:creationId xmlns:a16="http://schemas.microsoft.com/office/drawing/2014/main" id="{852EC716-1701-0A33-3688-A53E904000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98F06B-3C69-42F8-32E0-4675D146CF4F}"/>
              </a:ext>
            </a:extLst>
          </p:cNvPr>
          <p:cNvSpPr>
            <a:spLocks noGrp="1"/>
          </p:cNvSpPr>
          <p:nvPr>
            <p:ph type="sldNum" sz="quarter" idx="12"/>
          </p:nvPr>
        </p:nvSpPr>
        <p:spPr/>
        <p:txBody>
          <a:bodyPr/>
          <a:lstStyle/>
          <a:p>
            <a:fld id="{C976456D-C483-CB4A-9C14-274F6B8541C1}" type="slidenum">
              <a:rPr lang="en-US" smtClean="0"/>
              <a:t>‹#›</a:t>
            </a:fld>
            <a:endParaRPr lang="en-US"/>
          </a:p>
        </p:txBody>
      </p:sp>
    </p:spTree>
    <p:extLst>
      <p:ext uri="{BB962C8B-B14F-4D97-AF65-F5344CB8AC3E}">
        <p14:creationId xmlns:p14="http://schemas.microsoft.com/office/powerpoint/2010/main" val="183484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975C7E-04E7-614F-98DC-5C0755ECE0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FABA744-3238-766E-F06B-B8FDC086D2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2E16AE1-54A8-66AE-8BF4-984F557884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05D9F4-6E99-4B49-90AA-29D0D014AEBD}" type="datetimeFigureOut">
              <a:rPr lang="en-US" smtClean="0"/>
              <a:t>11/21/22</a:t>
            </a:fld>
            <a:endParaRPr lang="en-US"/>
          </a:p>
        </p:txBody>
      </p:sp>
      <p:sp>
        <p:nvSpPr>
          <p:cNvPr id="5" name="Footer Placeholder 4">
            <a:extLst>
              <a:ext uri="{FF2B5EF4-FFF2-40B4-BE49-F238E27FC236}">
                <a16:creationId xmlns:a16="http://schemas.microsoft.com/office/drawing/2014/main" id="{4BDAE7FC-89A7-CC4B-8747-2FAD94B4D9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3CA7CA-2604-54F3-B609-8EADBB0DF3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6456D-C483-CB4A-9C14-274F6B8541C1}" type="slidenum">
              <a:rPr lang="en-US" smtClean="0"/>
              <a:t>‹#›</a:t>
            </a:fld>
            <a:endParaRPr lang="en-US"/>
          </a:p>
        </p:txBody>
      </p:sp>
    </p:spTree>
    <p:extLst>
      <p:ext uri="{BB962C8B-B14F-4D97-AF65-F5344CB8AC3E}">
        <p14:creationId xmlns:p14="http://schemas.microsoft.com/office/powerpoint/2010/main" val="2459915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09.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14.xml"/></Relationships>
</file>

<file path=ppt/slides/_rels/slide131.xml.rels><?xml version="1.0" encoding="UTF-8" standalone="yes"?>
<Relationships xmlns="http://schemas.openxmlformats.org/package/2006/relationships"><Relationship Id="rId2" Type="http://schemas.openxmlformats.org/officeDocument/2006/relationships/image" Target="../media/image128.jpeg"/><Relationship Id="rId1" Type="http://schemas.openxmlformats.org/officeDocument/2006/relationships/slideLayout" Target="../slideLayouts/slideLayout14.xml"/></Relationships>
</file>

<file path=ppt/slides/_rels/slide132.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14.xml"/></Relationships>
</file>

<file path=ppt/slides/_rels/slide13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1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A7231-F97F-F3E1-A064-4248A18C7206}"/>
              </a:ext>
            </a:extLst>
          </p:cNvPr>
          <p:cNvSpPr>
            <a:spLocks noGrp="1"/>
          </p:cNvSpPr>
          <p:nvPr>
            <p:ph type="ctrTitle"/>
          </p:nvPr>
        </p:nvSpPr>
        <p:spPr/>
        <p:txBody>
          <a:bodyPr/>
          <a:lstStyle/>
          <a:p>
            <a:r>
              <a:rPr lang="en-GB" dirty="0"/>
              <a:t>Cities</a:t>
            </a:r>
            <a:endParaRPr lang="en-US" dirty="0"/>
          </a:p>
        </p:txBody>
      </p:sp>
      <p:sp>
        <p:nvSpPr>
          <p:cNvPr id="3" name="Subtitle 2">
            <a:extLst>
              <a:ext uri="{FF2B5EF4-FFF2-40B4-BE49-F238E27FC236}">
                <a16:creationId xmlns:a16="http://schemas.microsoft.com/office/drawing/2014/main" id="{349829CD-AC56-015E-1E46-A641B2F5E22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55790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A575BC4-53D7-53CD-9715-21D6E042112D}"/>
              </a:ext>
            </a:extLst>
          </p:cNvPr>
          <p:cNvSpPr>
            <a:spLocks noGrp="1" noChangeArrowheads="1"/>
          </p:cNvSpPr>
          <p:nvPr>
            <p:ph type="title"/>
          </p:nvPr>
        </p:nvSpPr>
        <p:spPr/>
        <p:txBody>
          <a:bodyPr/>
          <a:lstStyle/>
          <a:p>
            <a:pPr eaLnBrk="1" hangingPunct="1">
              <a:defRPr/>
            </a:pPr>
            <a:r>
              <a:rPr lang="en-US"/>
              <a:t>Each province had a chief city</a:t>
            </a:r>
          </a:p>
        </p:txBody>
      </p:sp>
      <p:sp>
        <p:nvSpPr>
          <p:cNvPr id="11267" name="Rectangle 3">
            <a:extLst>
              <a:ext uri="{FF2B5EF4-FFF2-40B4-BE49-F238E27FC236}">
                <a16:creationId xmlns:a16="http://schemas.microsoft.com/office/drawing/2014/main" id="{4E34511F-2FFE-AFC5-55CC-7D52A7B2A3F6}"/>
              </a:ext>
            </a:extLst>
          </p:cNvPr>
          <p:cNvSpPr>
            <a:spLocks noGrp="1" noChangeArrowheads="1"/>
          </p:cNvSpPr>
          <p:nvPr>
            <p:ph type="body" idx="1"/>
          </p:nvPr>
        </p:nvSpPr>
        <p:spPr/>
        <p:txBody>
          <a:bodyPr/>
          <a:lstStyle/>
          <a:p>
            <a:pPr eaLnBrk="1" hangingPunct="1">
              <a:lnSpc>
                <a:spcPct val="90000"/>
              </a:lnSpc>
            </a:pPr>
            <a:r>
              <a:rPr lang="en-US" altLang="en-US" sz="2400"/>
              <a:t>Antioch was the most famous and largest city in Syria, and was effectively its capital</a:t>
            </a:r>
          </a:p>
          <a:p>
            <a:pPr eaLnBrk="1" hangingPunct="1">
              <a:lnSpc>
                <a:spcPct val="90000"/>
              </a:lnSpc>
            </a:pPr>
            <a:r>
              <a:rPr lang="en-US" altLang="en-US" sz="2400"/>
              <a:t>When Judaea was made a separate province, Herod</a:t>
            </a:r>
            <a:r>
              <a:rPr lang="ja-JP" altLang="en-US" sz="2400"/>
              <a:t>’</a:t>
            </a:r>
            <a:r>
              <a:rPr lang="en-US" altLang="ja-JP" sz="2400"/>
              <a:t>s Greek city of Caesarea became its chief city</a:t>
            </a:r>
          </a:p>
          <a:p>
            <a:pPr eaLnBrk="1" hangingPunct="1">
              <a:lnSpc>
                <a:spcPct val="90000"/>
              </a:lnSpc>
            </a:pPr>
            <a:r>
              <a:rPr lang="en-US" altLang="en-US" sz="2400"/>
              <a:t>In Arabia the cities of Bostra and Petra were equally important, although the administrative headquarters of the legion was at Bostra</a:t>
            </a:r>
          </a:p>
          <a:p>
            <a:pPr eaLnBrk="1" hangingPunct="1">
              <a:lnSpc>
                <a:spcPct val="90000"/>
              </a:lnSpc>
            </a:pPr>
            <a:r>
              <a:rPr lang="en-US" altLang="en-US" sz="2400"/>
              <a:t>When Septimius Severus divided Syria in two, Tyre became the chief city of Syria Phoenice</a:t>
            </a:r>
          </a:p>
          <a:p>
            <a:pPr eaLnBrk="1" hangingPunct="1">
              <a:lnSpc>
                <a:spcPct val="90000"/>
              </a:lnSpc>
            </a:pPr>
            <a:r>
              <a:rPr lang="en-US" altLang="en-US" sz="2400"/>
              <a:t>Antioch remained ahead of the others by taking on the role of imperial capital</a:t>
            </a:r>
          </a:p>
          <a:p>
            <a:pPr eaLnBrk="1" hangingPunct="1">
              <a:lnSpc>
                <a:spcPct val="90000"/>
              </a:lnSpc>
            </a:pPr>
            <a:endParaRPr lang="en-US" altLang="en-US" sz="240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1">
            <a:extLst>
              <a:ext uri="{FF2B5EF4-FFF2-40B4-BE49-F238E27FC236}">
                <a16:creationId xmlns:a16="http://schemas.microsoft.com/office/drawing/2014/main" id="{1ECB1F2E-7C80-5C76-6D80-B3BDC28064A8}"/>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83001" y="0"/>
            <a:ext cx="4818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Umqais - Jerash - White Castle 96 B-4 no 2">
            <a:extLst>
              <a:ext uri="{FF2B5EF4-FFF2-40B4-BE49-F238E27FC236}">
                <a16:creationId xmlns:a16="http://schemas.microsoft.com/office/drawing/2014/main" id="{96D352CA-82AA-A9B2-5298-2993134994B6}"/>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579439"/>
            <a:ext cx="8229600"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DB08E321-855B-AE19-F7E6-E8C70613427A}"/>
              </a:ext>
            </a:extLst>
          </p:cNvPr>
          <p:cNvSpPr>
            <a:spLocks noGrp="1" noChangeArrowheads="1"/>
          </p:cNvSpPr>
          <p:nvPr>
            <p:ph type="title"/>
          </p:nvPr>
        </p:nvSpPr>
        <p:spPr/>
        <p:txBody>
          <a:bodyPr/>
          <a:lstStyle/>
          <a:p>
            <a:pPr eaLnBrk="1" hangingPunct="1">
              <a:defRPr/>
            </a:pPr>
            <a:r>
              <a:rPr lang="en-GB"/>
              <a:t>Philadelphia (Amman)</a:t>
            </a:r>
          </a:p>
        </p:txBody>
      </p:sp>
      <p:pic>
        <p:nvPicPr>
          <p:cNvPr id="54275" name="Picture 3" descr="Amman- Gadara 1996 no 6">
            <a:extLst>
              <a:ext uri="{FF2B5EF4-FFF2-40B4-BE49-F238E27FC236}">
                <a16:creationId xmlns:a16="http://schemas.microsoft.com/office/drawing/2014/main" id="{A0592C5C-C13F-20A1-EE01-DFFEE01C47D7}"/>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97150" y="1600201"/>
            <a:ext cx="69977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1">
            <a:extLst>
              <a:ext uri="{FF2B5EF4-FFF2-40B4-BE49-F238E27FC236}">
                <a16:creationId xmlns:a16="http://schemas.microsoft.com/office/drawing/2014/main" id="{688DA4EA-B41F-5ECD-59B7-004872480599}"/>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752600" y="0"/>
            <a:ext cx="86804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Amman- Gadara 1996 no 7">
            <a:extLst>
              <a:ext uri="{FF2B5EF4-FFF2-40B4-BE49-F238E27FC236}">
                <a16:creationId xmlns:a16="http://schemas.microsoft.com/office/drawing/2014/main" id="{0BD9D42E-1069-5141-8BC0-9ABB48E1A439}"/>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555626"/>
            <a:ext cx="8229600" cy="5287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9619987C-80C0-BDA0-993F-3979BD5E3669}"/>
              </a:ext>
            </a:extLst>
          </p:cNvPr>
          <p:cNvSpPr>
            <a:spLocks noGrp="1" noChangeArrowheads="1"/>
          </p:cNvSpPr>
          <p:nvPr>
            <p:ph type="title"/>
          </p:nvPr>
        </p:nvSpPr>
        <p:spPr/>
        <p:txBody>
          <a:bodyPr/>
          <a:lstStyle/>
          <a:p>
            <a:pPr eaLnBrk="1" hangingPunct="1">
              <a:defRPr/>
            </a:pPr>
            <a:r>
              <a:rPr lang="en-US"/>
              <a:t>Gerasa (Jerash)</a:t>
            </a:r>
          </a:p>
        </p:txBody>
      </p:sp>
      <p:pic>
        <p:nvPicPr>
          <p:cNvPr id="56323" name="Picture 3" descr="Jerash Oval forum">
            <a:extLst>
              <a:ext uri="{FF2B5EF4-FFF2-40B4-BE49-F238E27FC236}">
                <a16:creationId xmlns:a16="http://schemas.microsoft.com/office/drawing/2014/main" id="{B1E9F873-FE93-38FD-49A6-2B0D36D0D4F0}"/>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847975" y="1614488"/>
            <a:ext cx="6496050" cy="449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Picture 1">
            <a:extLst>
              <a:ext uri="{FF2B5EF4-FFF2-40B4-BE49-F238E27FC236}">
                <a16:creationId xmlns:a16="http://schemas.microsoft.com/office/drawing/2014/main" id="{96252272-EBE7-66B8-E237-CE0A0E553C05}"/>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62301" y="0"/>
            <a:ext cx="58531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71C644F4-CBA5-8B28-1B97-CC869FE734D7}"/>
              </a:ext>
            </a:extLst>
          </p:cNvPr>
          <p:cNvSpPr>
            <a:spLocks noGrp="1" noChangeArrowheads="1"/>
          </p:cNvSpPr>
          <p:nvPr>
            <p:ph type="title"/>
          </p:nvPr>
        </p:nvSpPr>
        <p:spPr/>
        <p:txBody>
          <a:bodyPr/>
          <a:lstStyle/>
          <a:p>
            <a:pPr eaLnBrk="1" hangingPunct="1">
              <a:defRPr/>
            </a:pPr>
            <a:r>
              <a:rPr lang="en-GB"/>
              <a:t>Scythopolis (Nysa)</a:t>
            </a:r>
          </a:p>
        </p:txBody>
      </p:sp>
      <p:pic>
        <p:nvPicPr>
          <p:cNvPr id="57347" name="Picture 3" descr="Scythopolis">
            <a:extLst>
              <a:ext uri="{FF2B5EF4-FFF2-40B4-BE49-F238E27FC236}">
                <a16:creationId xmlns:a16="http://schemas.microsoft.com/office/drawing/2014/main" id="{E644129C-705D-1B8C-AA53-5E3576F77E55}"/>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048000" y="1905001"/>
            <a:ext cx="6248400" cy="4157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1">
            <a:extLst>
              <a:ext uri="{FF2B5EF4-FFF2-40B4-BE49-F238E27FC236}">
                <a16:creationId xmlns:a16="http://schemas.microsoft.com/office/drawing/2014/main" id="{7ED507FE-6CEC-BFCC-DB55-E2287A57428D}"/>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13101" y="0"/>
            <a:ext cx="5762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a:extLst>
              <a:ext uri="{FF2B5EF4-FFF2-40B4-BE49-F238E27FC236}">
                <a16:creationId xmlns:a16="http://schemas.microsoft.com/office/drawing/2014/main" id="{1661C9BB-4107-5348-E3C1-79363C1296EA}"/>
              </a:ext>
            </a:extLst>
          </p:cNvPr>
          <p:cNvSpPr>
            <a:spLocks noGrp="1" noChangeArrowheads="1"/>
          </p:cNvSpPr>
          <p:nvPr>
            <p:ph type="title"/>
          </p:nvPr>
        </p:nvSpPr>
        <p:spPr/>
        <p:txBody>
          <a:bodyPr/>
          <a:lstStyle/>
          <a:p>
            <a:pPr eaLnBrk="1" hangingPunct="1">
              <a:defRPr/>
            </a:pPr>
            <a:r>
              <a:rPr lang="en-GB"/>
              <a:t>Tiberias</a:t>
            </a:r>
          </a:p>
        </p:txBody>
      </p:sp>
      <p:pic>
        <p:nvPicPr>
          <p:cNvPr id="159749" name="Picture 5" descr="Tiberias">
            <a:extLst>
              <a:ext uri="{FF2B5EF4-FFF2-40B4-BE49-F238E27FC236}">
                <a16:creationId xmlns:a16="http://schemas.microsoft.com/office/drawing/2014/main" id="{71C22D6D-A4F6-FFE8-5FA4-12DE63787F62}"/>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667000" y="1676400"/>
            <a:ext cx="6978650" cy="4641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a:extLst>
              <a:ext uri="{FF2B5EF4-FFF2-40B4-BE49-F238E27FC236}">
                <a16:creationId xmlns:a16="http://schemas.microsoft.com/office/drawing/2014/main" id="{40649E7D-FAAB-5493-76DD-A4504D1589AE}"/>
              </a:ext>
            </a:extLst>
          </p:cNvPr>
          <p:cNvSpPr>
            <a:spLocks noGrp="1" noChangeArrowheads="1"/>
          </p:cNvSpPr>
          <p:nvPr>
            <p:ph type="title"/>
          </p:nvPr>
        </p:nvSpPr>
        <p:spPr/>
        <p:txBody>
          <a:bodyPr/>
          <a:lstStyle/>
          <a:p>
            <a:pPr eaLnBrk="1" hangingPunct="1">
              <a:defRPr/>
            </a:pPr>
            <a:endParaRPr lang="en-GB"/>
          </a:p>
        </p:txBody>
      </p:sp>
      <p:pic>
        <p:nvPicPr>
          <p:cNvPr id="22535" name="Picture 7" descr="map2">
            <a:extLst>
              <a:ext uri="{FF2B5EF4-FFF2-40B4-BE49-F238E27FC236}">
                <a16:creationId xmlns:a16="http://schemas.microsoft.com/office/drawing/2014/main" id="{46402E6D-A749-E541-4B1F-07AC8F1CA690}"/>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2209801" y="1600201"/>
            <a:ext cx="3794125" cy="4564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22536" name="Picture 8" descr="map3">
            <a:extLst>
              <a:ext uri="{FF2B5EF4-FFF2-40B4-BE49-F238E27FC236}">
                <a16:creationId xmlns:a16="http://schemas.microsoft.com/office/drawing/2014/main" id="{74979A30-C600-90F3-1A18-03D784A188EE}"/>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6477000" y="1600200"/>
            <a:ext cx="3765550" cy="4629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
            <a:extLst>
              <a:ext uri="{FF2B5EF4-FFF2-40B4-BE49-F238E27FC236}">
                <a16:creationId xmlns:a16="http://schemas.microsoft.com/office/drawing/2014/main" id="{68B297DD-5E0F-32B8-228B-651B2761914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476500" y="1079500"/>
            <a:ext cx="72390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5" name="Picture 1">
            <a:extLst>
              <a:ext uri="{FF2B5EF4-FFF2-40B4-BE49-F238E27FC236}">
                <a16:creationId xmlns:a16="http://schemas.microsoft.com/office/drawing/2014/main" id="{A6FB39FE-ABF3-AFF0-0D05-AA68B3ACF67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73500" y="1739900"/>
            <a:ext cx="4445000"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63C55B9D-E06D-2563-FDAB-8E6619F49E80}"/>
              </a:ext>
            </a:extLst>
          </p:cNvPr>
          <p:cNvSpPr>
            <a:spLocks noGrp="1" noChangeArrowheads="1"/>
          </p:cNvSpPr>
          <p:nvPr>
            <p:ph type="title"/>
          </p:nvPr>
        </p:nvSpPr>
        <p:spPr/>
        <p:txBody>
          <a:bodyPr/>
          <a:lstStyle/>
          <a:p>
            <a:pPr eaLnBrk="1" hangingPunct="1">
              <a:defRPr/>
            </a:pPr>
            <a:r>
              <a:rPr lang="en-GB"/>
              <a:t>Sepphoris (Diocaesarea)</a:t>
            </a:r>
          </a:p>
        </p:txBody>
      </p:sp>
      <p:pic>
        <p:nvPicPr>
          <p:cNvPr id="161797" name="Picture 5" descr="Sepphoris">
            <a:extLst>
              <a:ext uri="{FF2B5EF4-FFF2-40B4-BE49-F238E27FC236}">
                <a16:creationId xmlns:a16="http://schemas.microsoft.com/office/drawing/2014/main" id="{FA900562-1780-D1F5-E627-F12F1A37A7F0}"/>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667000" y="1828800"/>
            <a:ext cx="6777038" cy="4478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a:extLst>
              <a:ext uri="{FF2B5EF4-FFF2-40B4-BE49-F238E27FC236}">
                <a16:creationId xmlns:a16="http://schemas.microsoft.com/office/drawing/2014/main" id="{C37D8D6B-019D-26F4-1697-4DBA82514C06}"/>
              </a:ext>
            </a:extLst>
          </p:cNvPr>
          <p:cNvSpPr>
            <a:spLocks noGrp="1" noChangeArrowheads="1"/>
          </p:cNvSpPr>
          <p:nvPr>
            <p:ph type="title"/>
          </p:nvPr>
        </p:nvSpPr>
        <p:spPr/>
        <p:txBody>
          <a:bodyPr/>
          <a:lstStyle/>
          <a:p>
            <a:pPr eaLnBrk="1" hangingPunct="1">
              <a:defRPr/>
            </a:pPr>
            <a:r>
              <a:rPr lang="en-GB"/>
              <a:t>Sebaste</a:t>
            </a:r>
          </a:p>
        </p:txBody>
      </p:sp>
      <p:pic>
        <p:nvPicPr>
          <p:cNvPr id="163845" name="Picture 5" descr="Samaria">
            <a:extLst>
              <a:ext uri="{FF2B5EF4-FFF2-40B4-BE49-F238E27FC236}">
                <a16:creationId xmlns:a16="http://schemas.microsoft.com/office/drawing/2014/main" id="{57550D84-C057-2C35-4C3E-D927BE63D9FD}"/>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459038" y="1524000"/>
            <a:ext cx="7294562" cy="48720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1">
            <a:extLst>
              <a:ext uri="{FF2B5EF4-FFF2-40B4-BE49-F238E27FC236}">
                <a16:creationId xmlns:a16="http://schemas.microsoft.com/office/drawing/2014/main" id="{F9804CCC-0400-291A-4E67-655C3DEC95A3}"/>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022600" y="647700"/>
            <a:ext cx="6146800" cy="554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A6385B04-6364-4893-E1C6-ED4D99B3046D}"/>
              </a:ext>
            </a:extLst>
          </p:cNvPr>
          <p:cNvSpPr>
            <a:spLocks noGrp="1" noChangeArrowheads="1"/>
          </p:cNvSpPr>
          <p:nvPr>
            <p:ph type="title"/>
          </p:nvPr>
        </p:nvSpPr>
        <p:spPr/>
        <p:txBody>
          <a:bodyPr/>
          <a:lstStyle/>
          <a:p>
            <a:pPr eaLnBrk="1" hangingPunct="1">
              <a:defRPr/>
            </a:pPr>
            <a:r>
              <a:rPr lang="en-GB"/>
              <a:t>Neapolis</a:t>
            </a:r>
          </a:p>
        </p:txBody>
      </p:sp>
      <p:pic>
        <p:nvPicPr>
          <p:cNvPr id="3" name="Content Placeholder 2">
            <a:extLst>
              <a:ext uri="{FF2B5EF4-FFF2-40B4-BE49-F238E27FC236}">
                <a16:creationId xmlns:a16="http://schemas.microsoft.com/office/drawing/2014/main" id="{7AEA30AA-053F-E32F-552F-DE269FAC4273}"/>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p:pic>
      <p:sp>
        <p:nvSpPr>
          <p:cNvPr id="120835" name="TextBox 3">
            <a:extLst>
              <a:ext uri="{FF2B5EF4-FFF2-40B4-BE49-F238E27FC236}">
                <a16:creationId xmlns:a16="http://schemas.microsoft.com/office/drawing/2014/main" id="{2C7546C7-7A25-6A93-3EB6-2FF757AE6FE6}"/>
              </a:ext>
            </a:extLst>
          </p:cNvPr>
          <p:cNvSpPr txBox="1">
            <a:spLocks noChangeArrowheads="1"/>
          </p:cNvSpPr>
          <p:nvPr/>
        </p:nvSpPr>
        <p:spPr bwMode="auto">
          <a:xfrm>
            <a:off x="3810000" y="6324600"/>
            <a:ext cx="450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t>Mount Gerizim on left; Mount Ebal on right</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3" name="Picture 1">
            <a:extLst>
              <a:ext uri="{FF2B5EF4-FFF2-40B4-BE49-F238E27FC236}">
                <a16:creationId xmlns:a16="http://schemas.microsoft.com/office/drawing/2014/main" id="{8A6688F4-CFA5-1586-59FB-649723C710C4}"/>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352800" y="1066800"/>
            <a:ext cx="5410200" cy="525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a:extLst>
              <a:ext uri="{FF2B5EF4-FFF2-40B4-BE49-F238E27FC236}">
                <a16:creationId xmlns:a16="http://schemas.microsoft.com/office/drawing/2014/main" id="{C8D7592D-ED81-9392-89D1-17D2FBA4505A}"/>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676401" y="0"/>
            <a:ext cx="60801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8" name="TextBox 2">
            <a:extLst>
              <a:ext uri="{FF2B5EF4-FFF2-40B4-BE49-F238E27FC236}">
                <a16:creationId xmlns:a16="http://schemas.microsoft.com/office/drawing/2014/main" id="{099DD437-946D-CC48-D18A-2496416320C0}"/>
              </a:ext>
            </a:extLst>
          </p:cNvPr>
          <p:cNvSpPr txBox="1">
            <a:spLocks noChangeArrowheads="1"/>
          </p:cNvSpPr>
          <p:nvPr/>
        </p:nvSpPr>
        <p:spPr bwMode="auto">
          <a:xfrm>
            <a:off x="8077201" y="1676400"/>
            <a:ext cx="24431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a:t>Octagonal church of </a:t>
            </a:r>
          </a:p>
          <a:p>
            <a:pPr eaLnBrk="1" hangingPunct="1"/>
            <a:r>
              <a:rPr lang="en-US" altLang="en-US" sz="1800"/>
              <a:t>fifth century date, built</a:t>
            </a:r>
          </a:p>
          <a:p>
            <a:pPr eaLnBrk="1" hangingPunct="1"/>
            <a:r>
              <a:rPr lang="en-US" altLang="en-US" sz="1800"/>
              <a:t>on site of Samaritan </a:t>
            </a:r>
          </a:p>
          <a:p>
            <a:pPr eaLnBrk="1" hangingPunct="1"/>
            <a:r>
              <a:rPr lang="en-US" altLang="en-US" sz="1800"/>
              <a:t>temple</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a:extLst>
              <a:ext uri="{FF2B5EF4-FFF2-40B4-BE49-F238E27FC236}">
                <a16:creationId xmlns:a16="http://schemas.microsoft.com/office/drawing/2014/main" id="{DCCB4B67-0CC6-ACBE-1923-722E5D051DF9}"/>
              </a:ext>
            </a:extLst>
          </p:cNvPr>
          <p:cNvSpPr>
            <a:spLocks noGrp="1" noChangeArrowheads="1"/>
          </p:cNvSpPr>
          <p:nvPr>
            <p:ph type="title"/>
          </p:nvPr>
        </p:nvSpPr>
        <p:spPr/>
        <p:txBody>
          <a:bodyPr/>
          <a:lstStyle/>
          <a:p>
            <a:pPr eaLnBrk="1" hangingPunct="1">
              <a:defRPr/>
            </a:pPr>
            <a:r>
              <a:rPr lang="en-GB"/>
              <a:t>Caesarea</a:t>
            </a:r>
          </a:p>
        </p:txBody>
      </p:sp>
      <p:pic>
        <p:nvPicPr>
          <p:cNvPr id="167941" name="Picture 5" descr="Caesarea">
            <a:extLst>
              <a:ext uri="{FF2B5EF4-FFF2-40B4-BE49-F238E27FC236}">
                <a16:creationId xmlns:a16="http://schemas.microsoft.com/office/drawing/2014/main" id="{40B13444-C9E8-66B2-88D5-10162C0E4748}"/>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971801" y="1676400"/>
            <a:ext cx="6240463" cy="4681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1" name="Picture 1">
            <a:extLst>
              <a:ext uri="{FF2B5EF4-FFF2-40B4-BE49-F238E27FC236}">
                <a16:creationId xmlns:a16="http://schemas.microsoft.com/office/drawing/2014/main" id="{BD74A742-5AF0-823B-A125-220EFE5DF02A}"/>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70300" y="0"/>
            <a:ext cx="48466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CB9D1-1948-CC30-71F6-CADFFDA083DD}"/>
              </a:ext>
            </a:extLst>
          </p:cNvPr>
          <p:cNvSpPr>
            <a:spLocks noGrp="1"/>
          </p:cNvSpPr>
          <p:nvPr>
            <p:ph type="title"/>
          </p:nvPr>
        </p:nvSpPr>
        <p:spPr/>
        <p:txBody>
          <a:bodyPr/>
          <a:lstStyle/>
          <a:p>
            <a:r>
              <a:rPr lang="en-US" dirty="0"/>
              <a:t>City titles</a:t>
            </a:r>
          </a:p>
        </p:txBody>
      </p:sp>
      <p:pic>
        <p:nvPicPr>
          <p:cNvPr id="5" name="Content Placeholder 4">
            <a:extLst>
              <a:ext uri="{FF2B5EF4-FFF2-40B4-BE49-F238E27FC236}">
                <a16:creationId xmlns:a16="http://schemas.microsoft.com/office/drawing/2014/main" id="{E0391BB0-49D8-E9E7-5CAC-47CF6C11D12E}"/>
              </a:ext>
            </a:extLst>
          </p:cNvPr>
          <p:cNvPicPr>
            <a:picLocks noGrp="1" noChangeAspect="1"/>
          </p:cNvPicPr>
          <p:nvPr>
            <p:ph sz="half" idx="1"/>
          </p:nvPr>
        </p:nvPicPr>
        <p:blipFill>
          <a:blip r:embed="rId2"/>
          <a:stretch>
            <a:fillRect/>
          </a:stretch>
        </p:blipFill>
        <p:spPr>
          <a:xfrm>
            <a:off x="2351584" y="1422879"/>
            <a:ext cx="3312368" cy="3214946"/>
          </a:xfrm>
        </p:spPr>
      </p:pic>
      <p:pic>
        <p:nvPicPr>
          <p:cNvPr id="6" name="Content Placeholder 5">
            <a:extLst>
              <a:ext uri="{FF2B5EF4-FFF2-40B4-BE49-F238E27FC236}">
                <a16:creationId xmlns:a16="http://schemas.microsoft.com/office/drawing/2014/main" id="{80A8B237-1449-B238-A3FF-F661E7889E80}"/>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120951" y="1431058"/>
            <a:ext cx="3346215" cy="3198588"/>
          </a:xfrm>
        </p:spPr>
      </p:pic>
      <p:sp>
        <p:nvSpPr>
          <p:cNvPr id="7" name="TextBox 6">
            <a:extLst>
              <a:ext uri="{FF2B5EF4-FFF2-40B4-BE49-F238E27FC236}">
                <a16:creationId xmlns:a16="http://schemas.microsoft.com/office/drawing/2014/main" id="{2646BA1C-2899-6978-DBCE-347085C95425}"/>
              </a:ext>
            </a:extLst>
          </p:cNvPr>
          <p:cNvSpPr txBox="1"/>
          <p:nvPr/>
        </p:nvSpPr>
        <p:spPr>
          <a:xfrm>
            <a:off x="3287689" y="4725144"/>
            <a:ext cx="4720075" cy="1938992"/>
          </a:xfrm>
          <a:prstGeom prst="rect">
            <a:avLst/>
          </a:prstGeom>
          <a:noFill/>
        </p:spPr>
        <p:txBody>
          <a:bodyPr wrap="none" rtlCol="0">
            <a:spAutoFit/>
          </a:bodyPr>
          <a:lstStyle/>
          <a:p>
            <a:r>
              <a:rPr lang="en-US" sz="2400" dirty="0"/>
              <a:t>Coin of Antioch minted in 46/47 BC: </a:t>
            </a:r>
            <a:endParaRPr lang="el-GR" sz="2400" dirty="0"/>
          </a:p>
          <a:p>
            <a:r>
              <a:rPr lang="el-GR" sz="2400" dirty="0"/>
              <a:t>ΑΝΤΙΟΧΕΩΝ ΤΗΣ </a:t>
            </a:r>
          </a:p>
          <a:p>
            <a:r>
              <a:rPr lang="el-GR" sz="2400" dirty="0"/>
              <a:t>ΜΗΤΡΟΠΟΛΕΩΣ ΚΑΙ </a:t>
            </a:r>
          </a:p>
          <a:p>
            <a:r>
              <a:rPr lang="el-GR" sz="2400" dirty="0"/>
              <a:t>ΙΕΡΑΣ ΚΑΙ ΑΣΥΛΟΥ </a:t>
            </a:r>
          </a:p>
          <a:p>
            <a:r>
              <a:rPr lang="el-GR" sz="2400" dirty="0"/>
              <a:t>ΚΑΙ ΑΥΤΟΝ</a:t>
            </a:r>
            <a:r>
              <a:rPr lang="en-GB" sz="2400" dirty="0"/>
              <a:t>O</a:t>
            </a:r>
            <a:r>
              <a:rPr lang="el-GR" sz="2400" dirty="0"/>
              <a:t>ΜΟΥ</a:t>
            </a:r>
            <a:endParaRPr lang="en-US" sz="2400" dirty="0"/>
          </a:p>
        </p:txBody>
      </p:sp>
    </p:spTree>
    <p:extLst>
      <p:ext uri="{BB962C8B-B14F-4D97-AF65-F5344CB8AC3E}">
        <p14:creationId xmlns:p14="http://schemas.microsoft.com/office/powerpoint/2010/main" val="18692160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87AD699A-892B-57F8-A7D1-73D7BFCD7D8C}"/>
              </a:ext>
            </a:extLst>
          </p:cNvPr>
          <p:cNvSpPr>
            <a:spLocks noGrp="1" noChangeArrowheads="1"/>
          </p:cNvSpPr>
          <p:nvPr>
            <p:ph type="title"/>
          </p:nvPr>
        </p:nvSpPr>
        <p:spPr/>
        <p:txBody>
          <a:bodyPr/>
          <a:lstStyle/>
          <a:p>
            <a:pPr eaLnBrk="1" hangingPunct="1">
              <a:defRPr/>
            </a:pPr>
            <a:r>
              <a:rPr lang="en-GB"/>
              <a:t>Jerusalem (Aelia Capitolina)</a:t>
            </a:r>
          </a:p>
        </p:txBody>
      </p:sp>
      <p:pic>
        <p:nvPicPr>
          <p:cNvPr id="169989" name="Picture 5" descr="Jerusalem2">
            <a:extLst>
              <a:ext uri="{FF2B5EF4-FFF2-40B4-BE49-F238E27FC236}">
                <a16:creationId xmlns:a16="http://schemas.microsoft.com/office/drawing/2014/main" id="{46AB6FB7-3B28-6D07-6B66-B8B340006C74}"/>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200401" y="1676401"/>
            <a:ext cx="6092825" cy="4568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1">
            <a:extLst>
              <a:ext uri="{FF2B5EF4-FFF2-40B4-BE49-F238E27FC236}">
                <a16:creationId xmlns:a16="http://schemas.microsoft.com/office/drawing/2014/main" id="{1EA0321A-9A6F-FD50-D081-31C70BCF8A4C}"/>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0" y="800100"/>
            <a:ext cx="9144000" cy="524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a:extLst>
              <a:ext uri="{FF2B5EF4-FFF2-40B4-BE49-F238E27FC236}">
                <a16:creationId xmlns:a16="http://schemas.microsoft.com/office/drawing/2014/main" id="{52243E29-C9F2-F5A3-9E3E-A20872EB4797}"/>
              </a:ext>
            </a:extLst>
          </p:cNvPr>
          <p:cNvSpPr>
            <a:spLocks noGrp="1" noChangeArrowheads="1"/>
          </p:cNvSpPr>
          <p:nvPr>
            <p:ph type="title"/>
          </p:nvPr>
        </p:nvSpPr>
        <p:spPr/>
        <p:txBody>
          <a:bodyPr/>
          <a:lstStyle/>
          <a:p>
            <a:pPr eaLnBrk="1" hangingPunct="1">
              <a:defRPr/>
            </a:pPr>
            <a:r>
              <a:rPr lang="en-GB"/>
              <a:t>Ascalon</a:t>
            </a:r>
          </a:p>
        </p:txBody>
      </p:sp>
      <p:pic>
        <p:nvPicPr>
          <p:cNvPr id="3" name="Content Placeholder 2">
            <a:extLst>
              <a:ext uri="{FF2B5EF4-FFF2-40B4-BE49-F238E27FC236}">
                <a16:creationId xmlns:a16="http://schemas.microsoft.com/office/drawing/2014/main" id="{75CD4AA8-4D7F-2212-44E5-4312CB434AC3}"/>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l="-18187" r="-18187"/>
          <a:stretch>
            <a:fillRect/>
          </a:stretch>
        </p:blipFill>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89" name="Picture 1">
            <a:extLst>
              <a:ext uri="{FF2B5EF4-FFF2-40B4-BE49-F238E27FC236}">
                <a16:creationId xmlns:a16="http://schemas.microsoft.com/office/drawing/2014/main" id="{82B2FC43-12E9-7D6B-A4CA-93513C66EA0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97101" y="0"/>
            <a:ext cx="77755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a:extLst>
              <a:ext uri="{FF2B5EF4-FFF2-40B4-BE49-F238E27FC236}">
                <a16:creationId xmlns:a16="http://schemas.microsoft.com/office/drawing/2014/main" id="{50D27E22-1034-559B-AACF-E01AA03EB65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08200" y="0"/>
            <a:ext cx="79517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D0D70E5C-427F-F8C5-2403-822A203D1D1E}"/>
              </a:ext>
            </a:extLst>
          </p:cNvPr>
          <p:cNvSpPr>
            <a:spLocks noGrp="1" noChangeArrowheads="1"/>
          </p:cNvSpPr>
          <p:nvPr>
            <p:ph type="title"/>
          </p:nvPr>
        </p:nvSpPr>
        <p:spPr/>
        <p:txBody>
          <a:bodyPr/>
          <a:lstStyle/>
          <a:p>
            <a:pPr eaLnBrk="1" hangingPunct="1">
              <a:defRPr/>
            </a:pPr>
            <a:r>
              <a:rPr lang="en-GB"/>
              <a:t>Gaza</a:t>
            </a:r>
          </a:p>
        </p:txBody>
      </p:sp>
      <p:pic>
        <p:nvPicPr>
          <p:cNvPr id="174085" name="Picture 5" descr="gazaexcavation">
            <a:extLst>
              <a:ext uri="{FF2B5EF4-FFF2-40B4-BE49-F238E27FC236}">
                <a16:creationId xmlns:a16="http://schemas.microsoft.com/office/drawing/2014/main" id="{F1E97B72-615A-1CDE-9AEE-C3FD575A4607}"/>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4095750" y="2490788"/>
            <a:ext cx="4000500" cy="274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7" name="Picture 1">
            <a:extLst>
              <a:ext uri="{FF2B5EF4-FFF2-40B4-BE49-F238E27FC236}">
                <a16:creationId xmlns:a16="http://schemas.microsoft.com/office/drawing/2014/main" id="{83076E88-79EC-48A3-62CE-138C96E3B5A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08200" y="0"/>
            <a:ext cx="79517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C3A7B976-BAA0-7C3C-B977-2FF9750C4544}"/>
              </a:ext>
            </a:extLst>
          </p:cNvPr>
          <p:cNvSpPr>
            <a:spLocks noGrp="1" noChangeArrowheads="1"/>
          </p:cNvSpPr>
          <p:nvPr>
            <p:ph type="title"/>
          </p:nvPr>
        </p:nvSpPr>
        <p:spPr/>
        <p:txBody>
          <a:bodyPr/>
          <a:lstStyle/>
          <a:p>
            <a:pPr eaLnBrk="1" hangingPunct="1">
              <a:defRPr/>
            </a:pPr>
            <a:r>
              <a:rPr lang="en-US"/>
              <a:t>Petra</a:t>
            </a:r>
          </a:p>
        </p:txBody>
      </p:sp>
      <p:pic>
        <p:nvPicPr>
          <p:cNvPr id="95237" name="Picture 5" descr="P4081587">
            <a:extLst>
              <a:ext uri="{FF2B5EF4-FFF2-40B4-BE49-F238E27FC236}">
                <a16:creationId xmlns:a16="http://schemas.microsoft.com/office/drawing/2014/main" id="{5A5CE377-FD4B-C7F5-92F7-289EA2FB77D8}"/>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284664" y="1600201"/>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1">
            <a:extLst>
              <a:ext uri="{FF2B5EF4-FFF2-40B4-BE49-F238E27FC236}">
                <a16:creationId xmlns:a16="http://schemas.microsoft.com/office/drawing/2014/main" id="{F59941A6-B719-FECF-40AD-B160B4F6136D}"/>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469901"/>
            <a:ext cx="9144000" cy="589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63" name="Picture 7" descr="Amman- Gadara 1996 no 11">
            <a:extLst>
              <a:ext uri="{FF2B5EF4-FFF2-40B4-BE49-F238E27FC236}">
                <a16:creationId xmlns:a16="http://schemas.microsoft.com/office/drawing/2014/main" id="{FC4537B0-3CD0-CA13-6B47-39821D3BA4DD}"/>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4162425" y="473076"/>
            <a:ext cx="3867150"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3265AF2-2481-4B95-84C2-604FD5412A6A}"/>
              </a:ext>
            </a:extLst>
          </p:cNvPr>
          <p:cNvSpPr>
            <a:spLocks noGrp="1" noChangeArrowheads="1"/>
          </p:cNvSpPr>
          <p:nvPr>
            <p:ph type="title"/>
          </p:nvPr>
        </p:nvSpPr>
        <p:spPr/>
        <p:txBody>
          <a:bodyPr/>
          <a:lstStyle/>
          <a:p>
            <a:pPr eaLnBrk="1" hangingPunct="1">
              <a:defRPr/>
            </a:pPr>
            <a:r>
              <a:rPr lang="en-US"/>
              <a:t>Metropolis</a:t>
            </a:r>
          </a:p>
        </p:txBody>
      </p:sp>
      <p:sp>
        <p:nvSpPr>
          <p:cNvPr id="12291" name="Rectangle 3">
            <a:extLst>
              <a:ext uri="{FF2B5EF4-FFF2-40B4-BE49-F238E27FC236}">
                <a16:creationId xmlns:a16="http://schemas.microsoft.com/office/drawing/2014/main" id="{451D70D8-B7F6-EDAF-8E60-F39096717C94}"/>
              </a:ext>
            </a:extLst>
          </p:cNvPr>
          <p:cNvSpPr>
            <a:spLocks noGrp="1" noChangeArrowheads="1"/>
          </p:cNvSpPr>
          <p:nvPr>
            <p:ph type="body" idx="1"/>
          </p:nvPr>
        </p:nvSpPr>
        <p:spPr/>
        <p:txBody>
          <a:bodyPr/>
          <a:lstStyle/>
          <a:p>
            <a:pPr eaLnBrk="1" hangingPunct="1">
              <a:lnSpc>
                <a:spcPct val="90000"/>
              </a:lnSpc>
              <a:defRPr/>
            </a:pPr>
            <a:r>
              <a:rPr lang="en-US"/>
              <a:t>Mother city</a:t>
            </a:r>
          </a:p>
          <a:p>
            <a:pPr eaLnBrk="1" hangingPunct="1">
              <a:lnSpc>
                <a:spcPct val="90000"/>
              </a:lnSpc>
              <a:defRPr/>
            </a:pPr>
            <a:r>
              <a:rPr lang="en-US"/>
              <a:t>Originally used to describe a city that had founded new cities</a:t>
            </a:r>
          </a:p>
          <a:p>
            <a:pPr eaLnBrk="1" hangingPunct="1">
              <a:lnSpc>
                <a:spcPct val="90000"/>
              </a:lnSpc>
              <a:defRPr/>
            </a:pPr>
            <a:r>
              <a:rPr lang="en-US"/>
              <a:t>Tyre could be regarded as a metropolis</a:t>
            </a:r>
          </a:p>
          <a:p>
            <a:pPr eaLnBrk="1" hangingPunct="1">
              <a:lnSpc>
                <a:spcPct val="90000"/>
              </a:lnSpc>
              <a:defRPr/>
            </a:pPr>
            <a:r>
              <a:rPr lang="en-US"/>
              <a:t>Under Roman rule the title was given to cities by the emperor, and it was a very exclusive one</a:t>
            </a:r>
          </a:p>
          <a:p>
            <a:pPr eaLnBrk="1" hangingPunct="1">
              <a:lnSpc>
                <a:spcPct val="90000"/>
              </a:lnSpc>
              <a:defRPr/>
            </a:pPr>
            <a:r>
              <a:rPr lang="en-US"/>
              <a:t>Antioch was a metropolis, and only later did Tyre acquire the title</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5" name="Picture 5" descr="Petra Khazneh">
            <a:extLst>
              <a:ext uri="{FF2B5EF4-FFF2-40B4-BE49-F238E27FC236}">
                <a16:creationId xmlns:a16="http://schemas.microsoft.com/office/drawing/2014/main" id="{ABAF3ACF-EDCE-5C72-D05F-9A444C27C2C0}"/>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4044951" y="473076"/>
            <a:ext cx="4100513"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7" name="Picture 5" descr="Petra 2004 P4031445">
            <a:extLst>
              <a:ext uri="{FF2B5EF4-FFF2-40B4-BE49-F238E27FC236}">
                <a16:creationId xmlns:a16="http://schemas.microsoft.com/office/drawing/2014/main" id="{E3689915-8E30-626E-CD18-1DACA5215941}"/>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438400" y="549276"/>
            <a:ext cx="7315200"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3" name="Picture 5" descr="Petra theatre Wenning in Markoe2003">
            <a:extLst>
              <a:ext uri="{FF2B5EF4-FFF2-40B4-BE49-F238E27FC236}">
                <a16:creationId xmlns:a16="http://schemas.microsoft.com/office/drawing/2014/main" id="{5A21D6C8-4935-058C-2C20-6C2C7A449AC0}"/>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511426" y="473076"/>
            <a:ext cx="7167563"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5" name="Picture 1">
            <a:extLst>
              <a:ext uri="{FF2B5EF4-FFF2-40B4-BE49-F238E27FC236}">
                <a16:creationId xmlns:a16="http://schemas.microsoft.com/office/drawing/2014/main" id="{A3405BF0-B6B8-6DEC-D58F-1A0B5D21EEC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184400" y="3238500"/>
            <a:ext cx="781050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86" name="Picture 2">
            <a:extLst>
              <a:ext uri="{FF2B5EF4-FFF2-40B4-BE49-F238E27FC236}">
                <a16:creationId xmlns:a16="http://schemas.microsoft.com/office/drawing/2014/main" id="{3E0F2B60-6E13-91FE-7EEE-C000AFC56D60}"/>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733800" y="127000"/>
            <a:ext cx="48895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09" name="Picture 1">
            <a:extLst>
              <a:ext uri="{FF2B5EF4-FFF2-40B4-BE49-F238E27FC236}">
                <a16:creationId xmlns:a16="http://schemas.microsoft.com/office/drawing/2014/main" id="{B3C05CC6-D703-F31E-037B-D1C873DF4B7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806700" y="1155700"/>
            <a:ext cx="6565900"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3" name="Picture 5" descr="Amman- Gadara 1996 no 21">
            <a:extLst>
              <a:ext uri="{FF2B5EF4-FFF2-40B4-BE49-F238E27FC236}">
                <a16:creationId xmlns:a16="http://schemas.microsoft.com/office/drawing/2014/main" id="{3FDE92A6-333E-1112-DADA-A52E26759C8F}"/>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784226"/>
            <a:ext cx="8229600" cy="5235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Cities and empire</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3258477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Renaming the landscape</a:t>
            </a:r>
          </a:p>
        </p:txBody>
      </p:sp>
      <p:sp>
        <p:nvSpPr>
          <p:cNvPr id="3" name="Content Placeholder 2"/>
          <p:cNvSpPr>
            <a:spLocks noGrp="1"/>
          </p:cNvSpPr>
          <p:nvPr>
            <p:ph idx="1"/>
          </p:nvPr>
        </p:nvSpPr>
        <p:spPr/>
        <p:txBody>
          <a:bodyPr>
            <a:normAutofit/>
          </a:bodyPr>
          <a:lstStyle/>
          <a:p>
            <a:r>
              <a:rPr lang="en-US" dirty="0"/>
              <a:t>The heritage of Macedonian imperialism: Macedonian and Greek settlers</a:t>
            </a:r>
          </a:p>
          <a:p>
            <a:r>
              <a:rPr lang="en-US" dirty="0" err="1"/>
              <a:t>Beroea</a:t>
            </a:r>
            <a:r>
              <a:rPr lang="en-US" dirty="0"/>
              <a:t>; Chalcis; Pella; </a:t>
            </a:r>
            <a:r>
              <a:rPr lang="en-US" dirty="0" err="1"/>
              <a:t>Axius</a:t>
            </a:r>
            <a:r>
              <a:rPr lang="en-US" dirty="0"/>
              <a:t> (another name for the Orontes river); Pieria</a:t>
            </a:r>
          </a:p>
          <a:p>
            <a:r>
              <a:rPr lang="en-US" dirty="0"/>
              <a:t>Names of cities and places in Macedonia and Greece</a:t>
            </a:r>
          </a:p>
          <a:p>
            <a:r>
              <a:rPr lang="en-US" dirty="0"/>
              <a:t>Renaming as a way of appropriating the landscape and history</a:t>
            </a:r>
          </a:p>
          <a:p>
            <a:r>
              <a:rPr lang="en-US" dirty="0"/>
              <a:t>Indigenous names persist through subversion</a:t>
            </a:r>
          </a:p>
        </p:txBody>
      </p:sp>
    </p:spTree>
    <p:extLst>
      <p:ext uri="{BB962C8B-B14F-4D97-AF65-F5344CB8AC3E}">
        <p14:creationId xmlns:p14="http://schemas.microsoft.com/office/powerpoint/2010/main" val="127568484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Myths adapted to the landscape</a:t>
            </a:r>
          </a:p>
        </p:txBody>
      </p:sp>
      <p:sp>
        <p:nvSpPr>
          <p:cNvPr id="3" name="Content Placeholder 2"/>
          <p:cNvSpPr>
            <a:spLocks noGrp="1"/>
          </p:cNvSpPr>
          <p:nvPr>
            <p:ph idx="1"/>
          </p:nvPr>
        </p:nvSpPr>
        <p:spPr/>
        <p:txBody>
          <a:bodyPr/>
          <a:lstStyle/>
          <a:p>
            <a:r>
              <a:rPr lang="en-US" dirty="0"/>
              <a:t>Daphne, near Antioch: where Apollo had pursued the nymph Daphne, who turned into a laurel tree</a:t>
            </a:r>
          </a:p>
          <a:p>
            <a:r>
              <a:rPr lang="en-US" dirty="0"/>
              <a:t>Stories from the myths about Dionysus used by many cities in Syria</a:t>
            </a:r>
          </a:p>
          <a:p>
            <a:r>
              <a:rPr lang="en-US" dirty="0" err="1"/>
              <a:t>Ioppe</a:t>
            </a:r>
            <a:r>
              <a:rPr lang="en-US" dirty="0"/>
              <a:t> (Jaffa) one of several places claiming to be where Perseus rescued Andromeda from the sea monster</a:t>
            </a:r>
          </a:p>
        </p:txBody>
      </p:sp>
    </p:spTree>
    <p:extLst>
      <p:ext uri="{BB962C8B-B14F-4D97-AF65-F5344CB8AC3E}">
        <p14:creationId xmlns:p14="http://schemas.microsoft.com/office/powerpoint/2010/main" val="231464139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Were cities an instrument of Roman imperialism?</a:t>
            </a:r>
          </a:p>
        </p:txBody>
      </p:sp>
      <p:sp>
        <p:nvSpPr>
          <p:cNvPr id="3" name="Content Placeholder 2"/>
          <p:cNvSpPr>
            <a:spLocks noGrp="1"/>
          </p:cNvSpPr>
          <p:nvPr>
            <p:ph idx="1"/>
          </p:nvPr>
        </p:nvSpPr>
        <p:spPr/>
        <p:txBody>
          <a:bodyPr>
            <a:normAutofit/>
          </a:bodyPr>
          <a:lstStyle/>
          <a:p>
            <a:r>
              <a:rPr lang="en-US" dirty="0"/>
              <a:t>Roman </a:t>
            </a:r>
            <a:r>
              <a:rPr lang="en-US" dirty="0" err="1"/>
              <a:t>coloniae</a:t>
            </a:r>
            <a:endParaRPr lang="en-US" dirty="0"/>
          </a:p>
          <a:p>
            <a:r>
              <a:rPr lang="en-US" dirty="0"/>
              <a:t>Emperors saw the success of cities, and a province full of cities, as a measure of success</a:t>
            </a:r>
          </a:p>
          <a:p>
            <a:r>
              <a:rPr lang="en-US" dirty="0"/>
              <a:t>Elevation of village to city status usually seems to have been reactive rather than proactive</a:t>
            </a:r>
          </a:p>
          <a:p>
            <a:r>
              <a:rPr lang="en-US" dirty="0"/>
              <a:t>But few foundations in the Roman period directly founded by emperors: </a:t>
            </a:r>
            <a:r>
              <a:rPr lang="en-US" dirty="0" err="1"/>
              <a:t>Philippopolis</a:t>
            </a:r>
            <a:r>
              <a:rPr lang="en-US" dirty="0"/>
              <a:t> in the </a:t>
            </a:r>
            <a:r>
              <a:rPr lang="en-US" dirty="0" err="1"/>
              <a:t>Hauran</a:t>
            </a:r>
            <a:r>
              <a:rPr lang="en-US" dirty="0"/>
              <a:t> a rare example</a:t>
            </a:r>
          </a:p>
          <a:p>
            <a:r>
              <a:rPr lang="en-US" dirty="0"/>
              <a:t>Late Roman fortresses that were likely to be the focus of </a:t>
            </a:r>
            <a:r>
              <a:rPr lang="en-US" dirty="0" err="1"/>
              <a:t>Sasanian</a:t>
            </a:r>
            <a:r>
              <a:rPr lang="en-US" dirty="0"/>
              <a:t> attacks elevated to city status</a:t>
            </a:r>
          </a:p>
        </p:txBody>
      </p:sp>
    </p:spTree>
    <p:extLst>
      <p:ext uri="{BB962C8B-B14F-4D97-AF65-F5344CB8AC3E}">
        <p14:creationId xmlns:p14="http://schemas.microsoft.com/office/powerpoint/2010/main" val="2286694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3488DB6-9A8D-9ED1-5B9C-53A6AD3AD846}"/>
              </a:ext>
            </a:extLst>
          </p:cNvPr>
          <p:cNvSpPr>
            <a:spLocks noGrp="1" noChangeArrowheads="1"/>
          </p:cNvSpPr>
          <p:nvPr>
            <p:ph type="title"/>
          </p:nvPr>
        </p:nvSpPr>
        <p:spPr/>
        <p:txBody>
          <a:bodyPr/>
          <a:lstStyle/>
          <a:p>
            <a:pPr eaLnBrk="1" hangingPunct="1">
              <a:defRPr/>
            </a:pPr>
            <a:endParaRPr lang="en-GB"/>
          </a:p>
        </p:txBody>
      </p:sp>
      <p:sp>
        <p:nvSpPr>
          <p:cNvPr id="13315" name="Rectangle 3">
            <a:extLst>
              <a:ext uri="{FF2B5EF4-FFF2-40B4-BE49-F238E27FC236}">
                <a16:creationId xmlns:a16="http://schemas.microsoft.com/office/drawing/2014/main" id="{D6FE8C2D-BDA9-86BB-2819-D031FBC3A065}"/>
              </a:ext>
            </a:extLst>
          </p:cNvPr>
          <p:cNvSpPr>
            <a:spLocks noGrp="1" noChangeArrowheads="1"/>
          </p:cNvSpPr>
          <p:nvPr>
            <p:ph type="body" idx="1"/>
          </p:nvPr>
        </p:nvSpPr>
        <p:spPr/>
        <p:txBody>
          <a:bodyPr/>
          <a:lstStyle/>
          <a:p>
            <a:pPr eaLnBrk="1" hangingPunct="1">
              <a:defRPr/>
            </a:pPr>
            <a:r>
              <a:rPr lang="en-US"/>
              <a:t>In the second century other cities acquired the title: Samosata in Commagene, and Damascus in Syria; Petra in Arabia</a:t>
            </a:r>
          </a:p>
          <a:p>
            <a:pPr eaLnBrk="1" hangingPunct="1">
              <a:defRPr/>
            </a:pPr>
            <a:r>
              <a:rPr lang="en-US"/>
              <a:t>But other chief cities such as Bostra and Caesarea did not acquire the title until the third century, so the title does not always indicate which cities were preeminent</a:t>
            </a:r>
          </a:p>
          <a:p>
            <a:pPr eaLnBrk="1" hangingPunct="1">
              <a:defRPr/>
            </a:pPr>
            <a:r>
              <a:rPr lang="en-US"/>
              <a:t>There may be a connection between the use of this title and the geography of the imperial cult</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Probably no long-term strategy to increase </a:t>
            </a:r>
            <a:r>
              <a:rPr lang="en-US" dirty="0" err="1"/>
              <a:t>urbanisation</a:t>
            </a:r>
            <a:endParaRPr lang="en-US" dirty="0"/>
          </a:p>
          <a:p>
            <a:r>
              <a:rPr lang="en-US" dirty="0"/>
              <a:t>But their growth and proliferation was regulated by Rome, so in this sense emperors promoted </a:t>
            </a:r>
            <a:r>
              <a:rPr lang="en-US" dirty="0" err="1"/>
              <a:t>urbanisation</a:t>
            </a:r>
            <a:r>
              <a:rPr lang="en-US" dirty="0"/>
              <a:t> by encouraging demand for it from provincials</a:t>
            </a:r>
          </a:p>
          <a:p>
            <a:r>
              <a:rPr lang="en-US" dirty="0"/>
              <a:t>But some cities were abandoned or declined (Dura </a:t>
            </a:r>
            <a:r>
              <a:rPr lang="en-US" dirty="0" err="1"/>
              <a:t>Europus</a:t>
            </a:r>
            <a:r>
              <a:rPr lang="en-US" dirty="0"/>
              <a:t>, Zeugma, </a:t>
            </a:r>
            <a:r>
              <a:rPr lang="en-US" dirty="0" err="1"/>
              <a:t>Aradus</a:t>
            </a:r>
            <a:r>
              <a:rPr lang="en-US" dirty="0"/>
              <a:t>)</a:t>
            </a:r>
          </a:p>
          <a:p>
            <a:r>
              <a:rPr lang="en-US" dirty="0"/>
              <a:t>These failures compensated for by the creation of new cities (though mostly small)</a:t>
            </a:r>
          </a:p>
        </p:txBody>
      </p:sp>
    </p:spTree>
    <p:extLst>
      <p:ext uri="{BB962C8B-B14F-4D97-AF65-F5344CB8AC3E}">
        <p14:creationId xmlns:p14="http://schemas.microsoft.com/office/powerpoint/2010/main" val="131752804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Did the creation of more and more cities increase political fragmentation?</a:t>
            </a:r>
          </a:p>
          <a:p>
            <a:r>
              <a:rPr lang="en-US" dirty="0"/>
              <a:t>Perhaps indicative of a divide-and-rule strategy by Rome</a:t>
            </a:r>
          </a:p>
          <a:p>
            <a:r>
              <a:rPr lang="en-US" dirty="0"/>
              <a:t>Though important cities may have partly driven the division of administrative units (provinces) in late antiquity</a:t>
            </a:r>
          </a:p>
          <a:p>
            <a:r>
              <a:rPr lang="en-US" dirty="0"/>
              <a:t>A number of places that gained civic status in late antiquity did not acquire the monumental buildings normally found in the older cities (except for city walls)</a:t>
            </a:r>
          </a:p>
          <a:p>
            <a:r>
              <a:rPr lang="en-US" dirty="0"/>
              <a:t>An increase </a:t>
            </a:r>
            <a:r>
              <a:rPr lang="en-US"/>
              <a:t>in settlement </a:t>
            </a:r>
            <a:r>
              <a:rPr lang="en-US" dirty="0"/>
              <a:t>in the formerly nomadic steppe zone resulted in villages becoming cities there</a:t>
            </a:r>
          </a:p>
        </p:txBody>
      </p:sp>
    </p:spTree>
    <p:extLst>
      <p:ext uri="{BB962C8B-B14F-4D97-AF65-F5344CB8AC3E}">
        <p14:creationId xmlns:p14="http://schemas.microsoft.com/office/powerpoint/2010/main" val="264692221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Religious motives: Constantine reputedly made </a:t>
            </a:r>
            <a:r>
              <a:rPr lang="en-US" dirty="0" err="1"/>
              <a:t>Antaradus</a:t>
            </a:r>
            <a:r>
              <a:rPr lang="en-US" dirty="0"/>
              <a:t> a city because it was predominantly Christian, in opposition to declining </a:t>
            </a:r>
            <a:r>
              <a:rPr lang="en-US" dirty="0" err="1"/>
              <a:t>Aradus</a:t>
            </a:r>
            <a:r>
              <a:rPr lang="en-US" dirty="0"/>
              <a:t>, where the citizens were pagan</a:t>
            </a:r>
          </a:p>
          <a:p>
            <a:r>
              <a:rPr lang="en-US" dirty="0"/>
              <a:t>He made the port of Gaza a separate city too, for similar reasons</a:t>
            </a:r>
          </a:p>
          <a:p>
            <a:r>
              <a:rPr lang="en-US" dirty="0"/>
              <a:t>The late antique cities often probably did not have extensive territories (or at least, not territories that were very fertile); ‘glorified villages’</a:t>
            </a:r>
          </a:p>
          <a:p>
            <a:r>
              <a:rPr lang="en-US" dirty="0"/>
              <a:t>But by </a:t>
            </a:r>
            <a:r>
              <a:rPr lang="en-US" dirty="0" err="1"/>
              <a:t>favouring</a:t>
            </a:r>
            <a:r>
              <a:rPr lang="en-US" dirty="0"/>
              <a:t> cities with ‘independence’, Rome made city </a:t>
            </a:r>
            <a:r>
              <a:rPr lang="en-US"/>
              <a:t>status desirable</a:t>
            </a:r>
            <a:endParaRPr lang="en-US" dirty="0"/>
          </a:p>
        </p:txBody>
      </p:sp>
    </p:spTree>
    <p:extLst>
      <p:ext uri="{BB962C8B-B14F-4D97-AF65-F5344CB8AC3E}">
        <p14:creationId xmlns:p14="http://schemas.microsoft.com/office/powerpoint/2010/main" val="244645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ECF57-3AB4-C5F5-9EEB-6699C293CA0E}"/>
              </a:ext>
            </a:extLst>
          </p:cNvPr>
          <p:cNvSpPr>
            <a:spLocks noGrp="1"/>
          </p:cNvSpPr>
          <p:nvPr>
            <p:ph type="title"/>
          </p:nvPr>
        </p:nvSpPr>
        <p:spPr/>
        <p:txBody>
          <a:bodyPr/>
          <a:lstStyle/>
          <a:p>
            <a:pPr>
              <a:defRPr/>
            </a:pPr>
            <a:r>
              <a:rPr lang="en-US" dirty="0"/>
              <a:t>Colonia</a:t>
            </a:r>
          </a:p>
        </p:txBody>
      </p:sp>
      <p:sp>
        <p:nvSpPr>
          <p:cNvPr id="3" name="Content Placeholder 2">
            <a:extLst>
              <a:ext uri="{FF2B5EF4-FFF2-40B4-BE49-F238E27FC236}">
                <a16:creationId xmlns:a16="http://schemas.microsoft.com/office/drawing/2014/main" id="{F8B84067-47E2-F03F-4D01-C789A2D0291C}"/>
              </a:ext>
            </a:extLst>
          </p:cNvPr>
          <p:cNvSpPr>
            <a:spLocks noGrp="1"/>
          </p:cNvSpPr>
          <p:nvPr>
            <p:ph idx="1"/>
          </p:nvPr>
        </p:nvSpPr>
        <p:spPr/>
        <p:txBody>
          <a:bodyPr/>
          <a:lstStyle/>
          <a:p>
            <a:r>
              <a:rPr lang="en-US" altLang="en-US" sz="2400"/>
              <a:t>Originally a city in which Roman veterans were settled. </a:t>
            </a:r>
          </a:p>
          <a:p>
            <a:r>
              <a:rPr lang="en-US" altLang="en-US" sz="2400"/>
              <a:t>Used by Julius Caesar and Augustus to reward retiring legionaries: given a plot of land in a colonia.</a:t>
            </a:r>
          </a:p>
          <a:p>
            <a:r>
              <a:rPr lang="en-US" altLang="en-US" sz="2400"/>
              <a:t>The only colonia of the Near East belonging to this period was Berytus (Beirut), founded under Augustus.</a:t>
            </a:r>
          </a:p>
          <a:p>
            <a:r>
              <a:rPr lang="en-US" altLang="en-US" sz="2400"/>
              <a:t>Later it became a title, like Metropolis, that could be bestowed on cities as a reward</a:t>
            </a:r>
          </a:p>
          <a:p>
            <a:r>
              <a:rPr lang="en-US" altLang="en-US" sz="2400"/>
              <a:t>We’ll look at other colonies later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1843CD71-91E6-EE26-D103-3C63668E0215}"/>
              </a:ext>
            </a:extLst>
          </p:cNvPr>
          <p:cNvSpPr>
            <a:spLocks noGrp="1" noChangeArrowheads="1"/>
          </p:cNvSpPr>
          <p:nvPr>
            <p:ph type="title"/>
          </p:nvPr>
        </p:nvSpPr>
        <p:spPr/>
        <p:txBody>
          <a:bodyPr/>
          <a:lstStyle/>
          <a:p>
            <a:pPr eaLnBrk="1" hangingPunct="1">
              <a:defRPr/>
            </a:pPr>
            <a:r>
              <a:rPr lang="en-US"/>
              <a:t>Rivalry</a:t>
            </a:r>
          </a:p>
        </p:txBody>
      </p:sp>
      <p:sp>
        <p:nvSpPr>
          <p:cNvPr id="14339" name="Rectangle 3">
            <a:extLst>
              <a:ext uri="{FF2B5EF4-FFF2-40B4-BE49-F238E27FC236}">
                <a16:creationId xmlns:a16="http://schemas.microsoft.com/office/drawing/2014/main" id="{2BD43E99-C710-B4DD-238F-6356F725A23E}"/>
              </a:ext>
            </a:extLst>
          </p:cNvPr>
          <p:cNvSpPr>
            <a:spLocks noGrp="1" noChangeArrowheads="1"/>
          </p:cNvSpPr>
          <p:nvPr>
            <p:ph type="body" idx="1"/>
          </p:nvPr>
        </p:nvSpPr>
        <p:spPr/>
        <p:txBody>
          <a:bodyPr/>
          <a:lstStyle/>
          <a:p>
            <a:pPr eaLnBrk="1" hangingPunct="1">
              <a:lnSpc>
                <a:spcPct val="90000"/>
              </a:lnSpc>
              <a:defRPr/>
            </a:pPr>
            <a:r>
              <a:rPr lang="en-US"/>
              <a:t>The positions of chief cities might be challenged by other important cities</a:t>
            </a:r>
          </a:p>
          <a:p>
            <a:pPr eaLnBrk="1" hangingPunct="1">
              <a:lnSpc>
                <a:spcPct val="90000"/>
              </a:lnSpc>
              <a:defRPr/>
            </a:pPr>
            <a:r>
              <a:rPr lang="en-US"/>
              <a:t>Antioch had a rival in Laodicea</a:t>
            </a:r>
          </a:p>
          <a:p>
            <a:pPr eaLnBrk="1" hangingPunct="1">
              <a:lnSpc>
                <a:spcPct val="90000"/>
              </a:lnSpc>
              <a:defRPr/>
            </a:pPr>
            <a:r>
              <a:rPr lang="en-US"/>
              <a:t>In the civil war of AD 193-194, Antioch supported Pescennius Niger and Laodicea Septimius Severus</a:t>
            </a:r>
          </a:p>
          <a:p>
            <a:pPr eaLnBrk="1" hangingPunct="1">
              <a:lnSpc>
                <a:spcPct val="90000"/>
              </a:lnSpc>
              <a:defRPr/>
            </a:pPr>
            <a:r>
              <a:rPr lang="en-US"/>
              <a:t>Severus punished Antioch by making it a kome of Laodicea and promoted Laodicea to metropolis and Roman colonia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128FB-57CC-3D2E-FC91-C6CA700099C7}"/>
              </a:ext>
            </a:extLst>
          </p:cNvPr>
          <p:cNvSpPr>
            <a:spLocks noGrp="1"/>
          </p:cNvSpPr>
          <p:nvPr>
            <p:ph type="title"/>
          </p:nvPr>
        </p:nvSpPr>
        <p:spPr/>
        <p:txBody>
          <a:bodyPr/>
          <a:lstStyle/>
          <a:p>
            <a:r>
              <a:rPr lang="en-US" dirty="0"/>
              <a:t>Coin of Laodicea: COL LAOD METROPOLEOS</a:t>
            </a:r>
          </a:p>
        </p:txBody>
      </p:sp>
      <p:pic>
        <p:nvPicPr>
          <p:cNvPr id="4" name="Content Placeholder 3">
            <a:extLst>
              <a:ext uri="{FF2B5EF4-FFF2-40B4-BE49-F238E27FC236}">
                <a16:creationId xmlns:a16="http://schemas.microsoft.com/office/drawing/2014/main" id="{E40E647D-5AC7-C0F8-20D3-C0F455DF0922}"/>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647728" y="1755784"/>
            <a:ext cx="4896544" cy="4827578"/>
          </a:xfrm>
        </p:spPr>
      </p:pic>
    </p:spTree>
    <p:extLst>
      <p:ext uri="{BB962C8B-B14F-4D97-AF65-F5344CB8AC3E}">
        <p14:creationId xmlns:p14="http://schemas.microsoft.com/office/powerpoint/2010/main" val="2259989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68BF1C0-FB72-8B04-4582-B7E09F749631}"/>
              </a:ext>
            </a:extLst>
          </p:cNvPr>
          <p:cNvSpPr>
            <a:spLocks noGrp="1" noChangeArrowheads="1"/>
          </p:cNvSpPr>
          <p:nvPr>
            <p:ph type="title"/>
          </p:nvPr>
        </p:nvSpPr>
        <p:spPr/>
        <p:txBody>
          <a:bodyPr/>
          <a:lstStyle/>
          <a:p>
            <a:pPr eaLnBrk="1" hangingPunct="1">
              <a:defRPr/>
            </a:pPr>
            <a:endParaRPr lang="en-GB"/>
          </a:p>
        </p:txBody>
      </p:sp>
      <p:sp>
        <p:nvSpPr>
          <p:cNvPr id="15363" name="Rectangle 3">
            <a:extLst>
              <a:ext uri="{FF2B5EF4-FFF2-40B4-BE49-F238E27FC236}">
                <a16:creationId xmlns:a16="http://schemas.microsoft.com/office/drawing/2014/main" id="{952D3FEF-6B7F-EBA6-A726-2A590786FD9A}"/>
              </a:ext>
            </a:extLst>
          </p:cNvPr>
          <p:cNvSpPr>
            <a:spLocks noGrp="1" noChangeArrowheads="1"/>
          </p:cNvSpPr>
          <p:nvPr>
            <p:ph type="body" idx="1"/>
          </p:nvPr>
        </p:nvSpPr>
        <p:spPr/>
        <p:txBody>
          <a:bodyPr/>
          <a:lstStyle/>
          <a:p>
            <a:pPr eaLnBrk="1" hangingPunct="1">
              <a:defRPr/>
            </a:pPr>
            <a:r>
              <a:rPr lang="en-US"/>
              <a:t>In late Roman times metropolis was used to describe a city with a bishop who had jurisdiction over the other bishops in his province</a:t>
            </a:r>
          </a:p>
          <a:p>
            <a:pPr eaLnBrk="1" hangingPunct="1">
              <a:defRPr/>
            </a:pPr>
            <a:r>
              <a:rPr lang="en-US"/>
              <a:t>Bishops in rival cities might try to challenge this status; e.g. Berytus and Tyre in the fifth century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3D60BC86-AFD9-3538-A47F-41C14B3E46AA}"/>
              </a:ext>
            </a:extLst>
          </p:cNvPr>
          <p:cNvSpPr>
            <a:spLocks noGrp="1" noChangeArrowheads="1"/>
          </p:cNvSpPr>
          <p:nvPr>
            <p:ph type="title"/>
          </p:nvPr>
        </p:nvSpPr>
        <p:spPr/>
        <p:txBody>
          <a:bodyPr/>
          <a:lstStyle/>
          <a:p>
            <a:pPr eaLnBrk="1" hangingPunct="1">
              <a:defRPr/>
            </a:pPr>
            <a:endParaRPr lang="en-GB"/>
          </a:p>
        </p:txBody>
      </p:sp>
      <p:sp>
        <p:nvSpPr>
          <p:cNvPr id="16387" name="Rectangle 3">
            <a:extLst>
              <a:ext uri="{FF2B5EF4-FFF2-40B4-BE49-F238E27FC236}">
                <a16:creationId xmlns:a16="http://schemas.microsoft.com/office/drawing/2014/main" id="{A9AA9A0D-18D2-8DEF-7D0D-0E7339F13165}"/>
              </a:ext>
            </a:extLst>
          </p:cNvPr>
          <p:cNvSpPr>
            <a:spLocks noGrp="1" noChangeArrowheads="1"/>
          </p:cNvSpPr>
          <p:nvPr>
            <p:ph type="body" idx="1"/>
          </p:nvPr>
        </p:nvSpPr>
        <p:spPr/>
        <p:txBody>
          <a:bodyPr/>
          <a:lstStyle/>
          <a:p>
            <a:pPr eaLnBrk="1" hangingPunct="1">
              <a:lnSpc>
                <a:spcPct val="90000"/>
              </a:lnSpc>
              <a:defRPr/>
            </a:pPr>
            <a:r>
              <a:rPr lang="en-US"/>
              <a:t>Most challenges were not wholly successful: a challenger might acquire titles, but generally the chief city did not lose status in the long run, and usually managed to keep ahead</a:t>
            </a:r>
          </a:p>
          <a:p>
            <a:pPr eaLnBrk="1" hangingPunct="1">
              <a:lnSpc>
                <a:spcPct val="90000"/>
              </a:lnSpc>
              <a:defRPr/>
            </a:pPr>
            <a:r>
              <a:rPr lang="en-US"/>
              <a:t>The hierarchy was therefore comparatively stable</a:t>
            </a:r>
          </a:p>
          <a:p>
            <a:pPr eaLnBrk="1" hangingPunct="1">
              <a:lnSpc>
                <a:spcPct val="90000"/>
              </a:lnSpc>
              <a:defRPr/>
            </a:pPr>
            <a:r>
              <a:rPr lang="en-US"/>
              <a:t>One partial solution to the rivalry was the division of provinces into smaller units, allowing major rivals to become chief cities of new provinces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337B655C-C501-218A-CE8F-6237633570DD}"/>
              </a:ext>
            </a:extLst>
          </p:cNvPr>
          <p:cNvSpPr>
            <a:spLocks noGrp="1" noChangeArrowheads="1"/>
          </p:cNvSpPr>
          <p:nvPr>
            <p:ph type="body" sz="half" idx="1"/>
          </p:nvPr>
        </p:nvSpPr>
        <p:spPr/>
        <p:txBody>
          <a:bodyPr/>
          <a:lstStyle/>
          <a:p>
            <a:pPr eaLnBrk="1" hangingPunct="1"/>
            <a:r>
              <a:rPr lang="en-US" altLang="en-US" sz="2400"/>
              <a:t>The city state was the Romans</a:t>
            </a:r>
            <a:r>
              <a:rPr lang="ja-JP" altLang="en-US" sz="2400"/>
              <a:t>’</a:t>
            </a:r>
            <a:r>
              <a:rPr lang="en-US" altLang="ja-JP" sz="2400"/>
              <a:t> preferred form of local government, and in the east the model was the Greek polis</a:t>
            </a:r>
          </a:p>
          <a:p>
            <a:pPr eaLnBrk="1" hangingPunct="1"/>
            <a:r>
              <a:rPr lang="en-US" altLang="en-US" sz="2400"/>
              <a:t>City governments were expected to maintain public order in their territories, arrange for tax collection, and oversee the production and distribution of food</a:t>
            </a:r>
          </a:p>
        </p:txBody>
      </p:sp>
      <p:pic>
        <p:nvPicPr>
          <p:cNvPr id="3078" name="Picture 6" descr="Apamea grand colonnade">
            <a:extLst>
              <a:ext uri="{FF2B5EF4-FFF2-40B4-BE49-F238E27FC236}">
                <a16:creationId xmlns:a16="http://schemas.microsoft.com/office/drawing/2014/main" id="{B754F02F-B54D-746E-18A6-E280B35C4C8C}"/>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5508045" y="1204076"/>
            <a:ext cx="6236281" cy="40537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AA8840C9-FEFD-D1FA-7D51-8FDBFEAF1D93}"/>
              </a:ext>
            </a:extLst>
          </p:cNvPr>
          <p:cNvSpPr>
            <a:spLocks noGrp="1" noChangeArrowheads="1"/>
          </p:cNvSpPr>
          <p:nvPr>
            <p:ph type="title"/>
          </p:nvPr>
        </p:nvSpPr>
        <p:spPr/>
        <p:txBody>
          <a:bodyPr/>
          <a:lstStyle/>
          <a:p>
            <a:pPr eaLnBrk="1" hangingPunct="1">
              <a:defRPr/>
            </a:pPr>
            <a:endParaRPr lang="en-US"/>
          </a:p>
        </p:txBody>
      </p:sp>
      <p:pic>
        <p:nvPicPr>
          <p:cNvPr id="3075" name="Picture 3" descr="map5">
            <a:extLst>
              <a:ext uri="{FF2B5EF4-FFF2-40B4-BE49-F238E27FC236}">
                <a16:creationId xmlns:a16="http://schemas.microsoft.com/office/drawing/2014/main" id="{DEC09831-70B7-1C15-928D-1333CDBA3B7A}"/>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2133601" y="1752601"/>
            <a:ext cx="3738563" cy="46085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3076" name="Picture 4" descr="map4">
            <a:extLst>
              <a:ext uri="{FF2B5EF4-FFF2-40B4-BE49-F238E27FC236}">
                <a16:creationId xmlns:a16="http://schemas.microsoft.com/office/drawing/2014/main" id="{2DD2F0D7-03D4-295C-7D51-86EF0D2E05F4}"/>
              </a:ext>
            </a:extLst>
          </p:cNvPr>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6400801" y="1752601"/>
            <a:ext cx="3794125" cy="460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7FDEB63-1E98-6255-C774-499195D14FE2}"/>
              </a:ext>
            </a:extLst>
          </p:cNvPr>
          <p:cNvSpPr>
            <a:spLocks noGrp="1" noChangeArrowheads="1"/>
          </p:cNvSpPr>
          <p:nvPr>
            <p:ph type="title"/>
          </p:nvPr>
        </p:nvSpPr>
        <p:spPr/>
        <p:txBody>
          <a:bodyPr/>
          <a:lstStyle/>
          <a:p>
            <a:pPr eaLnBrk="1" hangingPunct="1">
              <a:defRPr/>
            </a:pPr>
            <a:r>
              <a:rPr lang="en-US"/>
              <a:t>Introduction to the cities</a:t>
            </a:r>
          </a:p>
        </p:txBody>
      </p:sp>
      <p:sp>
        <p:nvSpPr>
          <p:cNvPr id="4099" name="Rectangle 3">
            <a:extLst>
              <a:ext uri="{FF2B5EF4-FFF2-40B4-BE49-F238E27FC236}">
                <a16:creationId xmlns:a16="http://schemas.microsoft.com/office/drawing/2014/main" id="{1B1F17C0-FF20-A2E1-759D-B3E5F097E45A}"/>
              </a:ext>
            </a:extLst>
          </p:cNvPr>
          <p:cNvSpPr>
            <a:spLocks noGrp="1" noChangeArrowheads="1"/>
          </p:cNvSpPr>
          <p:nvPr>
            <p:ph type="body" sz="half" idx="1"/>
          </p:nvPr>
        </p:nvSpPr>
        <p:spPr/>
        <p:txBody>
          <a:bodyPr/>
          <a:lstStyle/>
          <a:p>
            <a:pPr eaLnBrk="1" hangingPunct="1">
              <a:defRPr/>
            </a:pPr>
            <a:r>
              <a:rPr lang="en-US"/>
              <a:t>The Syrian Tetrapolis (Antioch, Seleucia, Apamea, Laodicea)</a:t>
            </a:r>
          </a:p>
        </p:txBody>
      </p:sp>
      <p:pic>
        <p:nvPicPr>
          <p:cNvPr id="4100" name="Picture 4" descr="Antioch region map">
            <a:extLst>
              <a:ext uri="{FF2B5EF4-FFF2-40B4-BE49-F238E27FC236}">
                <a16:creationId xmlns:a16="http://schemas.microsoft.com/office/drawing/2014/main" id="{EDEBC783-789F-7529-2346-FE20BD1F4D0A}"/>
              </a:ext>
            </a:extLst>
          </p:cNvPr>
          <p:cNvPicPr>
            <a:picLocks noGrp="1" noChangeAspect="1" noChangeArrowheads="1"/>
          </p:cNvPicPr>
          <p:nvPr>
            <p:ph sz="quarter" idx="2"/>
          </p:nvPr>
        </p:nvPicPr>
        <p:blipFill>
          <a:blip r:embed="rId2">
            <a:extLst>
              <a:ext uri="{28A0092B-C50C-407E-A947-70E740481C1C}">
                <a14:useLocalDpi xmlns:a14="http://schemas.microsoft.com/office/drawing/2010/main"/>
              </a:ext>
            </a:extLst>
          </a:blip>
          <a:srcRect/>
          <a:stretch>
            <a:fillRect/>
          </a:stretch>
        </p:blipFill>
        <p:spPr>
          <a:xfrm>
            <a:off x="6096000" y="1121569"/>
            <a:ext cx="3552825" cy="26646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4101" name="Picture 5" descr="Laodicea region map">
            <a:extLst>
              <a:ext uri="{FF2B5EF4-FFF2-40B4-BE49-F238E27FC236}">
                <a16:creationId xmlns:a16="http://schemas.microsoft.com/office/drawing/2014/main" id="{7693B25D-84E7-49C0-C7DF-CFED27A829AE}"/>
              </a:ext>
            </a:extLst>
          </p:cNvPr>
          <p:cNvPicPr>
            <a:picLocks noGrp="1" noChangeAspect="1" noChangeArrowheads="1"/>
          </p:cNvPicPr>
          <p:nvPr>
            <p:ph sz="quarter" idx="3"/>
          </p:nvPr>
        </p:nvPicPr>
        <p:blipFill>
          <a:blip r:embed="rId3">
            <a:extLst>
              <a:ext uri="{28A0092B-C50C-407E-A947-70E740481C1C}">
                <a14:useLocalDpi xmlns:a14="http://schemas.microsoft.com/office/drawing/2010/main"/>
              </a:ext>
            </a:extLst>
          </a:blip>
          <a:srcRect/>
          <a:stretch>
            <a:fillRect/>
          </a:stretch>
        </p:blipFill>
        <p:spPr>
          <a:xfrm>
            <a:off x="6197602" y="3786188"/>
            <a:ext cx="3641900" cy="273192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FCF09EA-E8FD-E2F0-6BB7-6A28B5C177AE}"/>
              </a:ext>
            </a:extLst>
          </p:cNvPr>
          <p:cNvPicPr>
            <a:picLocks noChangeAspect="1"/>
          </p:cNvPicPr>
          <p:nvPr/>
        </p:nvPicPr>
        <p:blipFill>
          <a:blip r:embed="rId2"/>
          <a:stretch>
            <a:fillRect/>
          </a:stretch>
        </p:blipFill>
        <p:spPr>
          <a:xfrm>
            <a:off x="3216176" y="0"/>
            <a:ext cx="5759648" cy="6858000"/>
          </a:xfrm>
          <a:prstGeom prst="rect">
            <a:avLst/>
          </a:prstGeom>
        </p:spPr>
      </p:pic>
    </p:spTree>
    <p:extLst>
      <p:ext uri="{BB962C8B-B14F-4D97-AF65-F5344CB8AC3E}">
        <p14:creationId xmlns:p14="http://schemas.microsoft.com/office/powerpoint/2010/main" val="46894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44BD646-9B3E-67C5-3A2A-00CE7E35D152}"/>
              </a:ext>
            </a:extLst>
          </p:cNvPr>
          <p:cNvSpPr>
            <a:spLocks noGrp="1" noChangeArrowheads="1"/>
          </p:cNvSpPr>
          <p:nvPr>
            <p:ph type="title"/>
          </p:nvPr>
        </p:nvSpPr>
        <p:spPr/>
        <p:txBody>
          <a:bodyPr/>
          <a:lstStyle/>
          <a:p>
            <a:pPr eaLnBrk="1" hangingPunct="1">
              <a:defRPr/>
            </a:pPr>
            <a:r>
              <a:rPr lang="en-US"/>
              <a:t>Antioch</a:t>
            </a:r>
          </a:p>
        </p:txBody>
      </p:sp>
      <p:pic>
        <p:nvPicPr>
          <p:cNvPr id="5123" name="Picture 3" descr="Antioch">
            <a:extLst>
              <a:ext uri="{FF2B5EF4-FFF2-40B4-BE49-F238E27FC236}">
                <a16:creationId xmlns:a16="http://schemas.microsoft.com/office/drawing/2014/main" id="{0C5816AF-9D64-6AD5-0E97-BFD0BE772FEC}"/>
              </a:ext>
            </a:extLst>
          </p:cNvPr>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a:xfrm>
            <a:off x="985653" y="1577065"/>
            <a:ext cx="4803962" cy="360453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5124" name="Picture 4" descr="antioch_orontes">
            <a:extLst>
              <a:ext uri="{FF2B5EF4-FFF2-40B4-BE49-F238E27FC236}">
                <a16:creationId xmlns:a16="http://schemas.microsoft.com/office/drawing/2014/main" id="{63905152-FF3A-EEC5-094A-BEA0C4FF26FB}"/>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6172199" y="1380073"/>
            <a:ext cx="5329053" cy="39967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a:extLst>
              <a:ext uri="{FF2B5EF4-FFF2-40B4-BE49-F238E27FC236}">
                <a16:creationId xmlns:a16="http://schemas.microsoft.com/office/drawing/2014/main" id="{9194752E-E7AE-273D-B2F3-01883BEFA01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524500" y="2476500"/>
            <a:ext cx="11303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6" name="Picture 2">
            <a:extLst>
              <a:ext uri="{FF2B5EF4-FFF2-40B4-BE49-F238E27FC236}">
                <a16:creationId xmlns:a16="http://schemas.microsoft.com/office/drawing/2014/main" id="{1337831E-913F-93B0-BD79-E42129F91B7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4001" y="0"/>
            <a:ext cx="40481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a:extLst>
              <a:ext uri="{FF2B5EF4-FFF2-40B4-BE49-F238E27FC236}">
                <a16:creationId xmlns:a16="http://schemas.microsoft.com/office/drawing/2014/main" id="{A516F2E9-8675-9E1B-75B7-1074496AD3BD}"/>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63901" y="0"/>
            <a:ext cx="56499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E3FB620-7513-32D0-9514-B6DD87382E8A}"/>
              </a:ext>
            </a:extLst>
          </p:cNvPr>
          <p:cNvSpPr>
            <a:spLocks noGrp="1" noChangeArrowheads="1"/>
          </p:cNvSpPr>
          <p:nvPr>
            <p:ph type="title"/>
          </p:nvPr>
        </p:nvSpPr>
        <p:spPr/>
        <p:txBody>
          <a:bodyPr/>
          <a:lstStyle/>
          <a:p>
            <a:pPr eaLnBrk="1" hangingPunct="1">
              <a:defRPr/>
            </a:pPr>
            <a:r>
              <a:rPr lang="en-US"/>
              <a:t>Seleucia Pieria</a:t>
            </a:r>
          </a:p>
        </p:txBody>
      </p:sp>
      <p:pic>
        <p:nvPicPr>
          <p:cNvPr id="6147" name="Picture 3" descr="seleucia_walls">
            <a:extLst>
              <a:ext uri="{FF2B5EF4-FFF2-40B4-BE49-F238E27FC236}">
                <a16:creationId xmlns:a16="http://schemas.microsoft.com/office/drawing/2014/main" id="{E5C1B506-8FC9-0D1E-ACD6-30738ED801BD}"/>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238500" y="1719263"/>
            <a:ext cx="5715000" cy="428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a:extLst>
              <a:ext uri="{FF2B5EF4-FFF2-40B4-BE49-F238E27FC236}">
                <a16:creationId xmlns:a16="http://schemas.microsoft.com/office/drawing/2014/main" id="{8066CF73-F0BD-BB46-0944-4C3A8AE2D404}"/>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286000" y="254000"/>
            <a:ext cx="7620000" cy="63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B021A1A-6745-5A7B-317A-04213E92C94E}"/>
              </a:ext>
            </a:extLst>
          </p:cNvPr>
          <p:cNvSpPr>
            <a:spLocks noGrp="1" noChangeArrowheads="1"/>
          </p:cNvSpPr>
          <p:nvPr>
            <p:ph type="title"/>
          </p:nvPr>
        </p:nvSpPr>
        <p:spPr/>
        <p:txBody>
          <a:bodyPr/>
          <a:lstStyle/>
          <a:p>
            <a:pPr eaLnBrk="1" hangingPunct="1">
              <a:defRPr/>
            </a:pPr>
            <a:r>
              <a:rPr lang="en-US"/>
              <a:t>Apamea</a:t>
            </a:r>
          </a:p>
        </p:txBody>
      </p:sp>
      <p:pic>
        <p:nvPicPr>
          <p:cNvPr id="7171" name="Picture 3" descr="Apamea grand colonnade 2">
            <a:extLst>
              <a:ext uri="{FF2B5EF4-FFF2-40B4-BE49-F238E27FC236}">
                <a16:creationId xmlns:a16="http://schemas.microsoft.com/office/drawing/2014/main" id="{219ABB63-9959-C27C-A324-A3823CD7C6F6}"/>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111022" y="1288798"/>
            <a:ext cx="7969955" cy="52040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a:extLst>
              <a:ext uri="{FF2B5EF4-FFF2-40B4-BE49-F238E27FC236}">
                <a16:creationId xmlns:a16="http://schemas.microsoft.com/office/drawing/2014/main" id="{91AC4E72-CA71-9D8E-326C-1132821C2E59}"/>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556000" y="444500"/>
            <a:ext cx="5080000" cy="596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DD259411-29A9-7144-DC89-240237ED0616}"/>
              </a:ext>
            </a:extLst>
          </p:cNvPr>
          <p:cNvSpPr>
            <a:spLocks noGrp="1" noChangeArrowheads="1"/>
          </p:cNvSpPr>
          <p:nvPr>
            <p:ph type="title"/>
          </p:nvPr>
        </p:nvSpPr>
        <p:spPr/>
        <p:txBody>
          <a:bodyPr/>
          <a:lstStyle/>
          <a:p>
            <a:pPr eaLnBrk="1" hangingPunct="1">
              <a:defRPr/>
            </a:pPr>
            <a:endParaRPr lang="en-GB"/>
          </a:p>
        </p:txBody>
      </p:sp>
      <p:sp>
        <p:nvSpPr>
          <p:cNvPr id="4099" name="Rectangle 3">
            <a:extLst>
              <a:ext uri="{FF2B5EF4-FFF2-40B4-BE49-F238E27FC236}">
                <a16:creationId xmlns:a16="http://schemas.microsoft.com/office/drawing/2014/main" id="{2C3CE28A-6BD4-A130-A0AB-CA89E87228F8}"/>
              </a:ext>
            </a:extLst>
          </p:cNvPr>
          <p:cNvSpPr>
            <a:spLocks noGrp="1" noChangeArrowheads="1"/>
          </p:cNvSpPr>
          <p:nvPr>
            <p:ph type="body" idx="1"/>
          </p:nvPr>
        </p:nvSpPr>
        <p:spPr/>
        <p:txBody>
          <a:bodyPr/>
          <a:lstStyle/>
          <a:p>
            <a:pPr eaLnBrk="1" hangingPunct="1">
              <a:lnSpc>
                <a:spcPct val="90000"/>
              </a:lnSpc>
              <a:defRPr/>
            </a:pPr>
            <a:r>
              <a:rPr lang="en-US"/>
              <a:t>What defined a city?</a:t>
            </a:r>
          </a:p>
          <a:p>
            <a:pPr eaLnBrk="1" hangingPunct="1">
              <a:lnSpc>
                <a:spcPct val="90000"/>
              </a:lnSpc>
              <a:defRPr/>
            </a:pPr>
            <a:r>
              <a:rPr lang="en-US"/>
              <a:t>There are really only two types of settlement in the Roman east: a city (polis) and a village (kome)</a:t>
            </a:r>
          </a:p>
          <a:p>
            <a:pPr eaLnBrk="1" hangingPunct="1">
              <a:lnSpc>
                <a:spcPct val="90000"/>
              </a:lnSpc>
              <a:defRPr/>
            </a:pPr>
            <a:r>
              <a:rPr lang="en-US"/>
              <a:t>There are no intermediate settlements</a:t>
            </a:r>
          </a:p>
          <a:p>
            <a:pPr eaLnBrk="1" hangingPunct="1">
              <a:lnSpc>
                <a:spcPct val="90000"/>
              </a:lnSpc>
              <a:defRPr/>
            </a:pPr>
            <a:r>
              <a:rPr lang="en-US"/>
              <a:t>A city was a settlement that the Roman government recognized as a polis</a:t>
            </a:r>
          </a:p>
          <a:p>
            <a:pPr eaLnBrk="1" hangingPunct="1">
              <a:lnSpc>
                <a:spcPct val="90000"/>
              </a:lnSpc>
              <a:defRPr/>
            </a:pPr>
            <a:r>
              <a:rPr lang="en-US"/>
              <a:t>It was an institutional concept, not a physical distinction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pamea Syria 1991 1-8 no 15">
            <a:extLst>
              <a:ext uri="{FF2B5EF4-FFF2-40B4-BE49-F238E27FC236}">
                <a16:creationId xmlns:a16="http://schemas.microsoft.com/office/drawing/2014/main" id="{91B29F4D-18E3-1A28-0B00-D5F4B8B3954B}"/>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860426"/>
            <a:ext cx="8229600" cy="5235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Apamea 290811">
            <a:extLst>
              <a:ext uri="{FF2B5EF4-FFF2-40B4-BE49-F238E27FC236}">
                <a16:creationId xmlns:a16="http://schemas.microsoft.com/office/drawing/2014/main" id="{3D3821FE-8751-E7BC-1ED7-D749DC656F0E}"/>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438400" y="274639"/>
            <a:ext cx="7315200"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5647E1D-1A37-DBCC-CD80-5B34A3819AB4}"/>
              </a:ext>
            </a:extLst>
          </p:cNvPr>
          <p:cNvSpPr>
            <a:spLocks noGrp="1" noChangeArrowheads="1"/>
          </p:cNvSpPr>
          <p:nvPr>
            <p:ph type="title"/>
          </p:nvPr>
        </p:nvSpPr>
        <p:spPr/>
        <p:txBody>
          <a:bodyPr/>
          <a:lstStyle/>
          <a:p>
            <a:pPr eaLnBrk="1" hangingPunct="1">
              <a:defRPr/>
            </a:pPr>
            <a:r>
              <a:rPr lang="en-US"/>
              <a:t>Laodicea</a:t>
            </a:r>
          </a:p>
        </p:txBody>
      </p:sp>
      <p:pic>
        <p:nvPicPr>
          <p:cNvPr id="10243" name="Picture 3" descr="Laodicea">
            <a:extLst>
              <a:ext uri="{FF2B5EF4-FFF2-40B4-BE49-F238E27FC236}">
                <a16:creationId xmlns:a16="http://schemas.microsoft.com/office/drawing/2014/main" id="{BB63535F-EEA4-9601-4EC3-1CADFD6D8923}"/>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238500" y="2295526"/>
            <a:ext cx="5715000" cy="3133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
            <a:extLst>
              <a:ext uri="{FF2B5EF4-FFF2-40B4-BE49-F238E27FC236}">
                <a16:creationId xmlns:a16="http://schemas.microsoft.com/office/drawing/2014/main" id="{2E84F1A4-9EF4-58AE-A741-2BEFD0F05D4A}"/>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733800" y="0"/>
            <a:ext cx="4699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36FA681-4326-30E7-9C8E-DC13CCE1DEA0}"/>
              </a:ext>
            </a:extLst>
          </p:cNvPr>
          <p:cNvPicPr>
            <a:picLocks noGrp="1" noChangeAspect="1"/>
          </p:cNvPicPr>
          <p:nvPr>
            <p:ph sz="half" idx="4294967295"/>
          </p:nvPr>
        </p:nvPicPr>
        <p:blipFill>
          <a:blip r:embed="rId2" cstate="screen">
            <a:extLst>
              <a:ext uri="{28A0092B-C50C-407E-A947-70E740481C1C}">
                <a14:useLocalDpi xmlns:a14="http://schemas.microsoft.com/office/drawing/2010/main"/>
              </a:ext>
            </a:extLst>
          </a:blip>
          <a:srcRect l="-9488" r="-9488"/>
          <a:stretch>
            <a:fillRect/>
          </a:stretch>
        </p:blipFill>
        <p:spPr>
          <a:xfrm>
            <a:off x="803714" y="643467"/>
            <a:ext cx="4971172" cy="5571066"/>
          </a:xfrm>
          <a:prstGeom prst="rect">
            <a:avLst/>
          </a:prstGeom>
        </p:spPr>
      </p:pic>
      <p:pic>
        <p:nvPicPr>
          <p:cNvPr id="5" name="Content Placeholder 4">
            <a:extLst>
              <a:ext uri="{FF2B5EF4-FFF2-40B4-BE49-F238E27FC236}">
                <a16:creationId xmlns:a16="http://schemas.microsoft.com/office/drawing/2014/main" id="{358DCC21-6274-786C-50EB-13D8BFD4D333}"/>
              </a:ext>
            </a:extLst>
          </p:cNvPr>
          <p:cNvPicPr>
            <a:picLocks noGrp="1" noChangeAspect="1"/>
          </p:cNvPicPr>
          <p:nvPr>
            <p:ph sz="half" idx="4294967295"/>
          </p:nvPr>
        </p:nvPicPr>
        <p:blipFill>
          <a:blip r:embed="rId3" cstate="screen">
            <a:extLst>
              <a:ext uri="{28A0092B-C50C-407E-A947-70E740481C1C}">
                <a14:useLocalDpi xmlns:a14="http://schemas.microsoft.com/office/drawing/2010/main"/>
              </a:ext>
            </a:extLst>
          </a:blip>
          <a:srcRect t="-62068" b="-62068"/>
          <a:stretch>
            <a:fillRect/>
          </a:stretch>
        </p:blipFill>
        <p:spPr>
          <a:xfrm>
            <a:off x="6417123" y="643467"/>
            <a:ext cx="4971150" cy="557106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F61AB04A-30A0-FD08-832F-18D5522067DE}"/>
              </a:ext>
            </a:extLst>
          </p:cNvPr>
          <p:cNvSpPr>
            <a:spLocks noGrp="1" noChangeArrowheads="1"/>
          </p:cNvSpPr>
          <p:nvPr>
            <p:ph type="title"/>
          </p:nvPr>
        </p:nvSpPr>
        <p:spPr/>
        <p:txBody>
          <a:bodyPr/>
          <a:lstStyle/>
          <a:p>
            <a:pPr eaLnBrk="1" hangingPunct="1">
              <a:defRPr/>
            </a:pPr>
            <a:r>
              <a:rPr lang="en-US"/>
              <a:t>The Orontes valley</a:t>
            </a:r>
          </a:p>
        </p:txBody>
      </p:sp>
      <p:pic>
        <p:nvPicPr>
          <p:cNvPr id="44039" name="Picture 7" descr="Homs">
            <a:extLst>
              <a:ext uri="{FF2B5EF4-FFF2-40B4-BE49-F238E27FC236}">
                <a16:creationId xmlns:a16="http://schemas.microsoft.com/office/drawing/2014/main" id="{2531BAE8-2804-5976-BE9B-213E8A340B76}"/>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921000" y="2046288"/>
            <a:ext cx="6350000" cy="3632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AD6616D6-CD70-99C9-56F4-91159C2AF559}"/>
              </a:ext>
            </a:extLst>
          </p:cNvPr>
          <p:cNvSpPr>
            <a:spLocks noGrp="1" noChangeArrowheads="1"/>
          </p:cNvSpPr>
          <p:nvPr>
            <p:ph type="title"/>
          </p:nvPr>
        </p:nvSpPr>
        <p:spPr/>
        <p:txBody>
          <a:bodyPr/>
          <a:lstStyle/>
          <a:p>
            <a:pPr eaLnBrk="1" hangingPunct="1">
              <a:defRPr/>
            </a:pPr>
            <a:r>
              <a:rPr lang="en-US"/>
              <a:t>Epiphaneia (Hama)</a:t>
            </a:r>
          </a:p>
        </p:txBody>
      </p:sp>
      <p:pic>
        <p:nvPicPr>
          <p:cNvPr id="46085" name="Picture 5" descr="hama old">
            <a:extLst>
              <a:ext uri="{FF2B5EF4-FFF2-40B4-BE49-F238E27FC236}">
                <a16:creationId xmlns:a16="http://schemas.microsoft.com/office/drawing/2014/main" id="{1DB0B919-F4B2-B48E-2B1C-D47F1F2364A6}"/>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286000" y="1624013"/>
            <a:ext cx="7620000" cy="4476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a:extLst>
              <a:ext uri="{FF2B5EF4-FFF2-40B4-BE49-F238E27FC236}">
                <a16:creationId xmlns:a16="http://schemas.microsoft.com/office/drawing/2014/main" id="{B36F5F33-6ECA-6852-F054-CE351A0B882E}"/>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381000"/>
            <a:ext cx="9144000" cy="607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7F89CEBD-586E-3717-6EA5-73B545C07026}"/>
              </a:ext>
            </a:extLst>
          </p:cNvPr>
          <p:cNvSpPr>
            <a:spLocks noGrp="1" noChangeArrowheads="1"/>
          </p:cNvSpPr>
          <p:nvPr>
            <p:ph type="title"/>
          </p:nvPr>
        </p:nvSpPr>
        <p:spPr/>
        <p:txBody>
          <a:bodyPr/>
          <a:lstStyle/>
          <a:p>
            <a:pPr eaLnBrk="1" hangingPunct="1">
              <a:defRPr/>
            </a:pPr>
            <a:r>
              <a:rPr lang="en-US"/>
              <a:t>Emesa (Homs)</a:t>
            </a:r>
          </a:p>
        </p:txBody>
      </p:sp>
      <p:pic>
        <p:nvPicPr>
          <p:cNvPr id="47109" name="Picture 5" descr="homs_panorama_04w">
            <a:extLst>
              <a:ext uri="{FF2B5EF4-FFF2-40B4-BE49-F238E27FC236}">
                <a16:creationId xmlns:a16="http://schemas.microsoft.com/office/drawing/2014/main" id="{9FB057E5-B17E-8122-3E84-5B95BBF7FC7F}"/>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938464" y="1719263"/>
            <a:ext cx="6315075" cy="428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
            <a:extLst>
              <a:ext uri="{FF2B5EF4-FFF2-40B4-BE49-F238E27FC236}">
                <a16:creationId xmlns:a16="http://schemas.microsoft.com/office/drawing/2014/main" id="{D520D8F6-240D-5825-2F89-81D0E221CEB4}"/>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95700" y="0"/>
            <a:ext cx="47894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a:extLst>
              <a:ext uri="{FF2B5EF4-FFF2-40B4-BE49-F238E27FC236}">
                <a16:creationId xmlns:a16="http://schemas.microsoft.com/office/drawing/2014/main" id="{F74B1C65-F7FA-BB26-B4D9-C720347FB810}"/>
              </a:ext>
            </a:extLst>
          </p:cNvPr>
          <p:cNvSpPr>
            <a:spLocks noGrp="1" noChangeArrowheads="1"/>
          </p:cNvSpPr>
          <p:nvPr>
            <p:ph type="title"/>
          </p:nvPr>
        </p:nvSpPr>
        <p:spPr/>
        <p:txBody>
          <a:bodyPr/>
          <a:lstStyle/>
          <a:p>
            <a:pPr eaLnBrk="1" hangingPunct="1">
              <a:defRPr/>
            </a:pPr>
            <a:endParaRPr lang="en-GB"/>
          </a:p>
        </p:txBody>
      </p:sp>
      <p:sp>
        <p:nvSpPr>
          <p:cNvPr id="5123" name="Rectangle 3">
            <a:extLst>
              <a:ext uri="{FF2B5EF4-FFF2-40B4-BE49-F238E27FC236}">
                <a16:creationId xmlns:a16="http://schemas.microsoft.com/office/drawing/2014/main" id="{22DC0DC3-9AD3-E11B-64B7-F17887884C6E}"/>
              </a:ext>
            </a:extLst>
          </p:cNvPr>
          <p:cNvSpPr>
            <a:spLocks noGrp="1" noChangeArrowheads="1"/>
          </p:cNvSpPr>
          <p:nvPr>
            <p:ph type="body" idx="1"/>
          </p:nvPr>
        </p:nvSpPr>
        <p:spPr/>
        <p:txBody>
          <a:bodyPr/>
          <a:lstStyle/>
          <a:p>
            <a:pPr eaLnBrk="1" hangingPunct="1">
              <a:defRPr/>
            </a:pPr>
            <a:r>
              <a:rPr lang="en-US"/>
              <a:t>Cities were both large and small, wealthy and not very wealthy</a:t>
            </a:r>
          </a:p>
          <a:p>
            <a:pPr eaLnBrk="1" hangingPunct="1">
              <a:defRPr/>
            </a:pPr>
            <a:r>
              <a:rPr lang="en-US"/>
              <a:t>Some villages were as large as small cities, and some had monuments of the sort that we might expect from a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2E6C92F2-2C0F-1A4F-EF2A-FA095FE0F9E8}"/>
              </a:ext>
            </a:extLst>
          </p:cNvPr>
          <p:cNvSpPr>
            <a:spLocks noGrp="1" noChangeArrowheads="1"/>
          </p:cNvSpPr>
          <p:nvPr>
            <p:ph type="title"/>
          </p:nvPr>
        </p:nvSpPr>
        <p:spPr/>
        <p:txBody>
          <a:bodyPr/>
          <a:lstStyle/>
          <a:p>
            <a:pPr eaLnBrk="1" hangingPunct="1">
              <a:defRPr/>
            </a:pPr>
            <a:r>
              <a:rPr lang="en-US"/>
              <a:t>The north</a:t>
            </a:r>
          </a:p>
        </p:txBody>
      </p:sp>
      <p:pic>
        <p:nvPicPr>
          <p:cNvPr id="50181" name="Picture 5" descr="Antioch region map">
            <a:extLst>
              <a:ext uri="{FF2B5EF4-FFF2-40B4-BE49-F238E27FC236}">
                <a16:creationId xmlns:a16="http://schemas.microsoft.com/office/drawing/2014/main" id="{AE638600-15A2-9914-A7A3-5DEF5EF996CE}"/>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643187" y="1272779"/>
            <a:ext cx="7446961" cy="558522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E46E84B4-6C7C-1EFF-DCCB-2B18AE3933F1}"/>
              </a:ext>
            </a:extLst>
          </p:cNvPr>
          <p:cNvSpPr>
            <a:spLocks noGrp="1" noChangeArrowheads="1"/>
          </p:cNvSpPr>
          <p:nvPr>
            <p:ph type="title"/>
          </p:nvPr>
        </p:nvSpPr>
        <p:spPr/>
        <p:txBody>
          <a:bodyPr/>
          <a:lstStyle/>
          <a:p>
            <a:pPr eaLnBrk="1" hangingPunct="1">
              <a:defRPr/>
            </a:pPr>
            <a:r>
              <a:rPr lang="en-US"/>
              <a:t>Cyrrhus</a:t>
            </a:r>
          </a:p>
        </p:txBody>
      </p:sp>
      <p:pic>
        <p:nvPicPr>
          <p:cNvPr id="52231" name="Picture 7" descr="cyrrhus">
            <a:extLst>
              <a:ext uri="{FF2B5EF4-FFF2-40B4-BE49-F238E27FC236}">
                <a16:creationId xmlns:a16="http://schemas.microsoft.com/office/drawing/2014/main" id="{2CA38498-2EB3-DA3E-099A-429F0CF124B5}"/>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857500" y="1798638"/>
            <a:ext cx="6477000" cy="4127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a:extLst>
              <a:ext uri="{FF2B5EF4-FFF2-40B4-BE49-F238E27FC236}">
                <a16:creationId xmlns:a16="http://schemas.microsoft.com/office/drawing/2014/main" id="{3E42262B-1670-E861-2C6B-C4005F6C1B4D}"/>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921000" y="1079500"/>
            <a:ext cx="63500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5" name="Picture 5" descr="Tyre - Cyrrhus 1997 no 27">
            <a:extLst>
              <a:ext uri="{FF2B5EF4-FFF2-40B4-BE49-F238E27FC236}">
                <a16:creationId xmlns:a16="http://schemas.microsoft.com/office/drawing/2014/main" id="{1D084B2C-D3F5-F838-3765-CEA988B66DF1}"/>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674688"/>
            <a:ext cx="8229600" cy="5345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3" name="Picture 5" descr="Tyre - Cyrrhus 1997 no 31">
            <a:extLst>
              <a:ext uri="{FF2B5EF4-FFF2-40B4-BE49-F238E27FC236}">
                <a16:creationId xmlns:a16="http://schemas.microsoft.com/office/drawing/2014/main" id="{9649ACE5-8852-4115-880E-0EF9D6333CF7}"/>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846138"/>
            <a:ext cx="8229600" cy="5326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21" name="Picture 5" descr="Tyre - Cyrrhus 1997 no 32">
            <a:extLst>
              <a:ext uri="{FF2B5EF4-FFF2-40B4-BE49-F238E27FC236}">
                <a16:creationId xmlns:a16="http://schemas.microsoft.com/office/drawing/2014/main" id="{A24A18F4-9175-B47F-6739-D37516D71F1F}"/>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835026"/>
            <a:ext cx="8229600" cy="5337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400" name="Rectangle 5939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50" name="Rectangle 2">
            <a:extLst>
              <a:ext uri="{FF2B5EF4-FFF2-40B4-BE49-F238E27FC236}">
                <a16:creationId xmlns:a16="http://schemas.microsoft.com/office/drawing/2014/main" id="{8B41E5F4-6FA9-64D0-79AC-BC3A604F273F}"/>
              </a:ext>
            </a:extLst>
          </p:cNvPr>
          <p:cNvSpPr>
            <a:spLocks noGrp="1" noChangeArrowheads="1"/>
          </p:cNvSpPr>
          <p:nvPr>
            <p:ph type="title"/>
          </p:nvPr>
        </p:nvSpPr>
        <p:spPr>
          <a:xfrm>
            <a:off x="546351" y="433545"/>
            <a:ext cx="11139854" cy="930447"/>
          </a:xfrm>
        </p:spPr>
        <p:txBody>
          <a:bodyPr vert="horz" lIns="91440" tIns="45720" rIns="91440" bIns="45720" rtlCol="0" anchor="b">
            <a:normAutofit/>
          </a:bodyPr>
          <a:lstStyle/>
          <a:p>
            <a:pPr algn="ctr">
              <a:defRPr/>
            </a:pPr>
            <a:r>
              <a:rPr lang="en-US" sz="5400">
                <a:solidFill>
                  <a:srgbClr val="FFFFFF"/>
                </a:solidFill>
              </a:rPr>
              <a:t>Chalcis</a:t>
            </a:r>
          </a:p>
        </p:txBody>
      </p:sp>
      <p:cxnSp>
        <p:nvCxnSpPr>
          <p:cNvPr id="59402" name="Straight Connector 5940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3253" name="Picture 5" descr="Chalcis map">
            <a:extLst>
              <a:ext uri="{FF2B5EF4-FFF2-40B4-BE49-F238E27FC236}">
                <a16:creationId xmlns:a16="http://schemas.microsoft.com/office/drawing/2014/main" id="{74B2784C-3083-06FC-7C36-4341095B9D9A}"/>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tretch>
            <a:fillRect/>
          </a:stretch>
        </p:blipFill>
        <p:spPr>
          <a:xfrm>
            <a:off x="1254596" y="2426818"/>
            <a:ext cx="3609859" cy="39976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cxnSp>
        <p:nvCxnSpPr>
          <p:cNvPr id="59404" name="Straight Connector 5940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9395" name="Picture 1">
            <a:extLst>
              <a:ext uri="{FF2B5EF4-FFF2-40B4-BE49-F238E27FC236}">
                <a16:creationId xmlns:a16="http://schemas.microsoft.com/office/drawing/2014/main" id="{65EA7803-46E5-CFF2-A11E-0108F92B59B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6445073" y="2666103"/>
            <a:ext cx="5455917" cy="35190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
            <a:extLst>
              <a:ext uri="{FF2B5EF4-FFF2-40B4-BE49-F238E27FC236}">
                <a16:creationId xmlns:a16="http://schemas.microsoft.com/office/drawing/2014/main" id="{8ABA8876-D6C5-68CA-F1C9-F49631982C73}"/>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314575" y="229783"/>
            <a:ext cx="7686675" cy="6514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1">
            <a:extLst>
              <a:ext uri="{FF2B5EF4-FFF2-40B4-BE49-F238E27FC236}">
                <a16:creationId xmlns:a16="http://schemas.microsoft.com/office/drawing/2014/main" id="{08949754-29C7-A67C-5384-B3B99D68B987}"/>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70300" y="0"/>
            <a:ext cx="48466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3C5BF1B1-CF69-8B4B-2ABB-4FAF406B1835}"/>
              </a:ext>
            </a:extLst>
          </p:cNvPr>
          <p:cNvSpPr>
            <a:spLocks noGrp="1" noChangeArrowheads="1"/>
          </p:cNvSpPr>
          <p:nvPr>
            <p:ph type="title"/>
          </p:nvPr>
        </p:nvSpPr>
        <p:spPr/>
        <p:txBody>
          <a:bodyPr/>
          <a:lstStyle/>
          <a:p>
            <a:pPr eaLnBrk="1" hangingPunct="1">
              <a:defRPr/>
            </a:pPr>
            <a:r>
              <a:rPr lang="en-US"/>
              <a:t>Beroea (Aleppo)</a:t>
            </a:r>
          </a:p>
        </p:txBody>
      </p:sp>
      <p:pic>
        <p:nvPicPr>
          <p:cNvPr id="54279" name="Picture 7" descr="Beroea maundrell_1703_aleppo_city">
            <a:extLst>
              <a:ext uri="{FF2B5EF4-FFF2-40B4-BE49-F238E27FC236}">
                <a16:creationId xmlns:a16="http://schemas.microsoft.com/office/drawing/2014/main" id="{B3109E62-95BB-B282-72CA-EAC8C8BE7E34}"/>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962400" y="2438401"/>
            <a:ext cx="4743450" cy="2487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a:extLst>
              <a:ext uri="{FF2B5EF4-FFF2-40B4-BE49-F238E27FC236}">
                <a16:creationId xmlns:a16="http://schemas.microsoft.com/office/drawing/2014/main" id="{68BFF0AE-F2C9-0E2C-DD09-32173642304E}"/>
              </a:ext>
            </a:extLst>
          </p:cNvPr>
          <p:cNvSpPr>
            <a:spLocks noGrp="1" noChangeArrowheads="1"/>
          </p:cNvSpPr>
          <p:nvPr>
            <p:ph type="title"/>
          </p:nvPr>
        </p:nvSpPr>
        <p:spPr/>
        <p:txBody>
          <a:bodyPr/>
          <a:lstStyle/>
          <a:p>
            <a:pPr eaLnBrk="1" hangingPunct="1">
              <a:defRPr/>
            </a:pPr>
            <a:endParaRPr lang="en-GB"/>
          </a:p>
        </p:txBody>
      </p:sp>
      <p:sp>
        <p:nvSpPr>
          <p:cNvPr id="6147" name="Rectangle 3">
            <a:extLst>
              <a:ext uri="{FF2B5EF4-FFF2-40B4-BE49-F238E27FC236}">
                <a16:creationId xmlns:a16="http://schemas.microsoft.com/office/drawing/2014/main" id="{C1EB6041-247C-CB70-B135-9AECC4E34C51}"/>
              </a:ext>
            </a:extLst>
          </p:cNvPr>
          <p:cNvSpPr>
            <a:spLocks noGrp="1" noChangeArrowheads="1"/>
          </p:cNvSpPr>
          <p:nvPr>
            <p:ph type="body" sz="half" idx="1"/>
          </p:nvPr>
        </p:nvSpPr>
        <p:spPr/>
        <p:txBody>
          <a:bodyPr/>
          <a:lstStyle/>
          <a:p>
            <a:pPr eaLnBrk="1" hangingPunct="1"/>
            <a:r>
              <a:rPr lang="en-US" altLang="en-US" sz="2400"/>
              <a:t>The late Roman site of Androna in north Syria had defensive walls, barracks, a bath, several churches and monuments with imported marble – all the sorts of buildings that we associate with Roman cities, but it was still a kome</a:t>
            </a:r>
          </a:p>
        </p:txBody>
      </p:sp>
      <p:pic>
        <p:nvPicPr>
          <p:cNvPr id="6150" name="Picture 6" descr="Androna kastron">
            <a:extLst>
              <a:ext uri="{FF2B5EF4-FFF2-40B4-BE49-F238E27FC236}">
                <a16:creationId xmlns:a16="http://schemas.microsoft.com/office/drawing/2014/main" id="{DCCF40DD-674C-E1EB-4339-2B36180546C4}"/>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6315075" y="2009776"/>
            <a:ext cx="3752850" cy="3705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1">
            <a:extLst>
              <a:ext uri="{FF2B5EF4-FFF2-40B4-BE49-F238E27FC236}">
                <a16:creationId xmlns:a16="http://schemas.microsoft.com/office/drawing/2014/main" id="{BEB33044-B435-CAE2-35FA-30E8B29371A2}"/>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0" y="1181101"/>
            <a:ext cx="9144000" cy="447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7" name="Picture 5" descr="Halab P7302567">
            <a:extLst>
              <a:ext uri="{FF2B5EF4-FFF2-40B4-BE49-F238E27FC236}">
                <a16:creationId xmlns:a16="http://schemas.microsoft.com/office/drawing/2014/main" id="{AADBFAEB-609C-9BDE-EF88-A7FDAF02E0A9}"/>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438400" y="549276"/>
            <a:ext cx="7315200"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8DA96A64-DB2F-3B97-BBF4-56F7CA7CE15F}"/>
              </a:ext>
            </a:extLst>
          </p:cNvPr>
          <p:cNvSpPr>
            <a:spLocks noGrp="1" noChangeArrowheads="1"/>
          </p:cNvSpPr>
          <p:nvPr>
            <p:ph type="title"/>
          </p:nvPr>
        </p:nvSpPr>
        <p:spPr/>
        <p:txBody>
          <a:bodyPr/>
          <a:lstStyle/>
          <a:p>
            <a:pPr eaLnBrk="1" hangingPunct="1">
              <a:defRPr/>
            </a:pPr>
            <a:r>
              <a:rPr lang="en-US"/>
              <a:t>Hierapolis (Mambij)</a:t>
            </a:r>
          </a:p>
        </p:txBody>
      </p:sp>
      <p:sp>
        <p:nvSpPr>
          <p:cNvPr id="55299" name="Rectangle 3">
            <a:extLst>
              <a:ext uri="{FF2B5EF4-FFF2-40B4-BE49-F238E27FC236}">
                <a16:creationId xmlns:a16="http://schemas.microsoft.com/office/drawing/2014/main" id="{042D58BD-CA30-B8C3-D174-A51A3A125919}"/>
              </a:ext>
            </a:extLst>
          </p:cNvPr>
          <p:cNvSpPr>
            <a:spLocks noGrp="1" noChangeArrowheads="1"/>
          </p:cNvSpPr>
          <p:nvPr>
            <p:ph type="body" sz="half" idx="1"/>
          </p:nvPr>
        </p:nvSpPr>
        <p:spPr/>
        <p:txBody>
          <a:bodyPr/>
          <a:lstStyle/>
          <a:p>
            <a:pPr eaLnBrk="1" hangingPunct="1">
              <a:defRPr/>
            </a:pPr>
            <a:r>
              <a:rPr lang="en-US"/>
              <a:t>An important cult center for the worship of Atargatis, the Syrian goddess</a:t>
            </a:r>
          </a:p>
        </p:txBody>
      </p:sp>
      <p:pic>
        <p:nvPicPr>
          <p:cNvPr id="55301" name="Picture 5" descr="Atargatis">
            <a:extLst>
              <a:ext uri="{FF2B5EF4-FFF2-40B4-BE49-F238E27FC236}">
                <a16:creationId xmlns:a16="http://schemas.microsoft.com/office/drawing/2014/main" id="{29052448-E70C-3886-4FA0-4D7D85AF279B}"/>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800600" y="3581400"/>
            <a:ext cx="4579938" cy="2370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1E20E58D-044B-8C4D-5DCD-2101AC87E338}"/>
              </a:ext>
            </a:extLst>
          </p:cNvPr>
          <p:cNvSpPr>
            <a:spLocks noGrp="1" noChangeArrowheads="1"/>
          </p:cNvSpPr>
          <p:nvPr>
            <p:ph type="title"/>
          </p:nvPr>
        </p:nvSpPr>
        <p:spPr/>
        <p:txBody>
          <a:bodyPr/>
          <a:lstStyle/>
          <a:p>
            <a:pPr eaLnBrk="1" hangingPunct="1">
              <a:defRPr/>
            </a:pPr>
            <a:r>
              <a:rPr lang="en-US"/>
              <a:t>Commagene</a:t>
            </a:r>
          </a:p>
        </p:txBody>
      </p:sp>
      <p:sp>
        <p:nvSpPr>
          <p:cNvPr id="61444" name="Rectangle 4">
            <a:extLst>
              <a:ext uri="{FF2B5EF4-FFF2-40B4-BE49-F238E27FC236}">
                <a16:creationId xmlns:a16="http://schemas.microsoft.com/office/drawing/2014/main" id="{B78CE4AA-2568-FE42-F3A0-957527AB4D26}"/>
              </a:ext>
            </a:extLst>
          </p:cNvPr>
          <p:cNvSpPr>
            <a:spLocks noGrp="1" noChangeArrowheads="1"/>
          </p:cNvSpPr>
          <p:nvPr>
            <p:ph type="body" sz="half" idx="1"/>
          </p:nvPr>
        </p:nvSpPr>
        <p:spPr/>
        <p:txBody>
          <a:bodyPr/>
          <a:lstStyle/>
          <a:p>
            <a:pPr eaLnBrk="1" hangingPunct="1">
              <a:defRPr/>
            </a:pPr>
            <a:r>
              <a:rPr lang="en-US" dirty="0"/>
              <a:t>Zeugma (Belkis), a city on the Euphrates, originally a twin settlement on both banks of the river, called </a:t>
            </a:r>
            <a:r>
              <a:rPr lang="en-US" dirty="0" err="1"/>
              <a:t>Apamea</a:t>
            </a:r>
            <a:r>
              <a:rPr lang="en-US" dirty="0"/>
              <a:t> and Seleucia</a:t>
            </a:r>
          </a:p>
        </p:txBody>
      </p:sp>
      <p:pic>
        <p:nvPicPr>
          <p:cNvPr id="61446" name="Picture 6" descr="DSC00062">
            <a:extLst>
              <a:ext uri="{FF2B5EF4-FFF2-40B4-BE49-F238E27FC236}">
                <a16:creationId xmlns:a16="http://schemas.microsoft.com/office/drawing/2014/main" id="{71B04C25-3295-6AC8-E051-DF96D4E143BD}"/>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6172200" y="2347913"/>
            <a:ext cx="4038600"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1">
            <a:extLst>
              <a:ext uri="{FF2B5EF4-FFF2-40B4-BE49-F238E27FC236}">
                <a16:creationId xmlns:a16="http://schemas.microsoft.com/office/drawing/2014/main" id="{5AE27D59-E794-E5E9-A189-5D3FB8F11BD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191000" y="889000"/>
            <a:ext cx="38100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
            <a:extLst>
              <a:ext uri="{FF2B5EF4-FFF2-40B4-BE49-F238E27FC236}">
                <a16:creationId xmlns:a16="http://schemas.microsoft.com/office/drawing/2014/main" id="{1BA7E958-C772-ACAD-747E-DA7387F4A208}"/>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403600" y="762000"/>
            <a:ext cx="5372100" cy="54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4B5549E7-4826-3A45-FE60-EB8FEF8CD9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23946811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5" name="Rectangle 7">
            <a:extLst>
              <a:ext uri="{FF2B5EF4-FFF2-40B4-BE49-F238E27FC236}">
                <a16:creationId xmlns:a16="http://schemas.microsoft.com/office/drawing/2014/main" id="{5C11956D-701A-8EB2-2508-5571F51947C0}"/>
              </a:ext>
            </a:extLst>
          </p:cNvPr>
          <p:cNvSpPr>
            <a:spLocks noGrp="1" noChangeArrowheads="1"/>
          </p:cNvSpPr>
          <p:nvPr>
            <p:ph type="title"/>
          </p:nvPr>
        </p:nvSpPr>
        <p:spPr/>
        <p:txBody>
          <a:bodyPr/>
          <a:lstStyle/>
          <a:p>
            <a:pPr eaLnBrk="1" hangingPunct="1">
              <a:defRPr/>
            </a:pPr>
            <a:endParaRPr lang="en-GB"/>
          </a:p>
        </p:txBody>
      </p:sp>
      <p:sp>
        <p:nvSpPr>
          <p:cNvPr id="63491" name="Rectangle 3">
            <a:extLst>
              <a:ext uri="{FF2B5EF4-FFF2-40B4-BE49-F238E27FC236}">
                <a16:creationId xmlns:a16="http://schemas.microsoft.com/office/drawing/2014/main" id="{D761F65B-A55F-320E-25D3-E65C012B4877}"/>
              </a:ext>
            </a:extLst>
          </p:cNvPr>
          <p:cNvSpPr>
            <a:spLocks noGrp="1" noChangeArrowheads="1"/>
          </p:cNvSpPr>
          <p:nvPr>
            <p:ph type="body" sz="half" idx="1"/>
          </p:nvPr>
        </p:nvSpPr>
        <p:spPr/>
        <p:txBody>
          <a:bodyPr/>
          <a:lstStyle/>
          <a:p>
            <a:pPr eaLnBrk="1" hangingPunct="1">
              <a:defRPr/>
            </a:pPr>
            <a:r>
              <a:rPr lang="en-US" dirty="0"/>
              <a:t>Samosata (</a:t>
            </a:r>
            <a:r>
              <a:rPr lang="en-US" dirty="0" err="1"/>
              <a:t>Samsat</a:t>
            </a:r>
            <a:r>
              <a:rPr lang="en-US" dirty="0"/>
              <a:t>), originally the capital of the kings of </a:t>
            </a:r>
            <a:r>
              <a:rPr lang="en-US" dirty="0" err="1"/>
              <a:t>Commagene</a:t>
            </a:r>
            <a:r>
              <a:rPr lang="en-US" dirty="0"/>
              <a:t>, also on the Euphrates and probably a twin settlement</a:t>
            </a:r>
          </a:p>
        </p:txBody>
      </p:sp>
      <p:pic>
        <p:nvPicPr>
          <p:cNvPr id="63497" name="Picture 9" descr="Samsat 2005 PA284528">
            <a:extLst>
              <a:ext uri="{FF2B5EF4-FFF2-40B4-BE49-F238E27FC236}">
                <a16:creationId xmlns:a16="http://schemas.microsoft.com/office/drawing/2014/main" id="{C5A87FE8-9484-5206-8EE8-BFDAC6AA3023}"/>
              </a:ext>
            </a:extLst>
          </p:cNvPr>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6383339" y="1600201"/>
            <a:ext cx="3616325"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a:extLst>
              <a:ext uri="{FF2B5EF4-FFF2-40B4-BE49-F238E27FC236}">
                <a16:creationId xmlns:a16="http://schemas.microsoft.com/office/drawing/2014/main" id="{35C1DE6D-2338-DC7F-5B66-99F18CA77825}"/>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778000" y="0"/>
            <a:ext cx="8629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1">
            <a:extLst>
              <a:ext uri="{FF2B5EF4-FFF2-40B4-BE49-F238E27FC236}">
                <a16:creationId xmlns:a16="http://schemas.microsoft.com/office/drawing/2014/main" id="{EC8D519F-2A06-45F5-852F-C5A4EBBB46B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81200" y="838200"/>
            <a:ext cx="81661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a:extLst>
              <a:ext uri="{FF2B5EF4-FFF2-40B4-BE49-F238E27FC236}">
                <a16:creationId xmlns:a16="http://schemas.microsoft.com/office/drawing/2014/main" id="{6FDF4CBA-91D5-8DE3-695C-DE45C669A685}"/>
              </a:ext>
            </a:extLst>
          </p:cNvPr>
          <p:cNvSpPr>
            <a:spLocks noGrp="1" noChangeArrowheads="1"/>
          </p:cNvSpPr>
          <p:nvPr>
            <p:ph type="title"/>
          </p:nvPr>
        </p:nvSpPr>
        <p:spPr/>
        <p:txBody>
          <a:bodyPr/>
          <a:lstStyle/>
          <a:p>
            <a:pPr eaLnBrk="1" hangingPunct="1">
              <a:defRPr/>
            </a:pPr>
            <a:endParaRPr lang="en-GB"/>
          </a:p>
        </p:txBody>
      </p:sp>
      <p:sp>
        <p:nvSpPr>
          <p:cNvPr id="7171" name="Rectangle 3">
            <a:extLst>
              <a:ext uri="{FF2B5EF4-FFF2-40B4-BE49-F238E27FC236}">
                <a16:creationId xmlns:a16="http://schemas.microsoft.com/office/drawing/2014/main" id="{999667EA-5C32-154E-36D7-48D743322922}"/>
              </a:ext>
            </a:extLst>
          </p:cNvPr>
          <p:cNvSpPr>
            <a:spLocks noGrp="1" noChangeArrowheads="1"/>
          </p:cNvSpPr>
          <p:nvPr>
            <p:ph type="body" sz="half" idx="1"/>
          </p:nvPr>
        </p:nvSpPr>
        <p:spPr/>
        <p:txBody>
          <a:bodyPr/>
          <a:lstStyle/>
          <a:p>
            <a:pPr eaLnBrk="1" hangingPunct="1">
              <a:lnSpc>
                <a:spcPct val="80000"/>
              </a:lnSpc>
              <a:defRPr/>
            </a:pPr>
            <a:r>
              <a:rPr lang="en-US" sz="2400"/>
              <a:t>Some cities were villages that had been raised by the Romans to city status, and had only small village territories</a:t>
            </a:r>
          </a:p>
          <a:p>
            <a:pPr eaLnBrk="1" hangingPunct="1">
              <a:lnSpc>
                <a:spcPct val="80000"/>
              </a:lnSpc>
              <a:defRPr/>
            </a:pPr>
            <a:r>
              <a:rPr lang="en-US" sz="2400"/>
              <a:t>The resources that cities with small territories could draw on were limited compared to those with large territories, and it is unlikely that these small cities could ever acquire great wealth and influence</a:t>
            </a:r>
          </a:p>
        </p:txBody>
      </p:sp>
      <p:pic>
        <p:nvPicPr>
          <p:cNvPr id="7174" name="Picture 6" descr="Dionysias bouleterion-odeon">
            <a:extLst>
              <a:ext uri="{FF2B5EF4-FFF2-40B4-BE49-F238E27FC236}">
                <a16:creationId xmlns:a16="http://schemas.microsoft.com/office/drawing/2014/main" id="{42AAF42C-4319-B488-180A-1AFAB9943B5C}"/>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6934200" y="2209801"/>
            <a:ext cx="2660650" cy="3343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4" descr="Samosata a.gif">
            <a:extLst>
              <a:ext uri="{FF2B5EF4-FFF2-40B4-BE49-F238E27FC236}">
                <a16:creationId xmlns:a16="http://schemas.microsoft.com/office/drawing/2014/main" id="{0EA931E5-7BB0-CF60-9481-3805A8751C4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008439" y="0"/>
            <a:ext cx="4022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D7B67C5A-3893-3924-E23D-5D73C9395DC8}"/>
              </a:ext>
            </a:extLst>
          </p:cNvPr>
          <p:cNvSpPr>
            <a:spLocks noGrp="1" noChangeArrowheads="1"/>
          </p:cNvSpPr>
          <p:nvPr>
            <p:ph type="title"/>
          </p:nvPr>
        </p:nvSpPr>
        <p:spPr/>
        <p:txBody>
          <a:bodyPr/>
          <a:lstStyle/>
          <a:p>
            <a:pPr eaLnBrk="1" hangingPunct="1">
              <a:defRPr/>
            </a:pPr>
            <a:r>
              <a:rPr lang="en-US" sz="4000" dirty="0"/>
              <a:t>Cities of the Phoenician coast: </a:t>
            </a:r>
            <a:r>
              <a:rPr lang="en-US" sz="4000" dirty="0" err="1"/>
              <a:t>Aradus</a:t>
            </a:r>
            <a:r>
              <a:rPr lang="en-US" sz="4000" dirty="0"/>
              <a:t> (</a:t>
            </a:r>
            <a:r>
              <a:rPr lang="en-US" sz="4000" dirty="0" err="1"/>
              <a:t>Arwad</a:t>
            </a:r>
            <a:r>
              <a:rPr lang="en-US" sz="4000" dirty="0"/>
              <a:t>)</a:t>
            </a:r>
          </a:p>
        </p:txBody>
      </p:sp>
      <p:pic>
        <p:nvPicPr>
          <p:cNvPr id="66565" name="Picture 5" descr="Aradus">
            <a:extLst>
              <a:ext uri="{FF2B5EF4-FFF2-40B4-BE49-F238E27FC236}">
                <a16:creationId xmlns:a16="http://schemas.microsoft.com/office/drawing/2014/main" id="{73D8DCC5-EBA3-DC08-D394-96040B49BA89}"/>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895601" y="1676401"/>
            <a:ext cx="6754813"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Picture 1">
            <a:extLst>
              <a:ext uri="{FF2B5EF4-FFF2-40B4-BE49-F238E27FC236}">
                <a16:creationId xmlns:a16="http://schemas.microsoft.com/office/drawing/2014/main" id="{00678919-2D35-DFAE-8381-DD0232764A0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495300"/>
            <a:ext cx="91440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a:extLst>
              <a:ext uri="{FF2B5EF4-FFF2-40B4-BE49-F238E27FC236}">
                <a16:creationId xmlns:a16="http://schemas.microsoft.com/office/drawing/2014/main" id="{B9928B2B-212D-0862-5BE0-03D0D908172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9939831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1">
            <a:extLst>
              <a:ext uri="{FF2B5EF4-FFF2-40B4-BE49-F238E27FC236}">
                <a16:creationId xmlns:a16="http://schemas.microsoft.com/office/drawing/2014/main" id="{830FA4DD-F4FA-4043-A73F-2F78E1511C6E}"/>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330700" y="508000"/>
            <a:ext cx="3517900" cy="582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a:extLst>
              <a:ext uri="{FF2B5EF4-FFF2-40B4-BE49-F238E27FC236}">
                <a16:creationId xmlns:a16="http://schemas.microsoft.com/office/drawing/2014/main" id="{F1AF6266-C624-F0C5-0533-31E76B1239A6}"/>
              </a:ext>
            </a:extLst>
          </p:cNvPr>
          <p:cNvSpPr>
            <a:spLocks noGrp="1" noChangeArrowheads="1"/>
          </p:cNvSpPr>
          <p:nvPr>
            <p:ph type="title"/>
          </p:nvPr>
        </p:nvSpPr>
        <p:spPr/>
        <p:txBody>
          <a:bodyPr/>
          <a:lstStyle/>
          <a:p>
            <a:pPr eaLnBrk="1" hangingPunct="1">
              <a:defRPr/>
            </a:pPr>
            <a:r>
              <a:rPr lang="en-US" dirty="0" err="1"/>
              <a:t>Tripolis</a:t>
            </a:r>
            <a:r>
              <a:rPr lang="en-US" dirty="0"/>
              <a:t> (</a:t>
            </a:r>
            <a:r>
              <a:rPr lang="en-US" dirty="0" err="1"/>
              <a:t>Trablus</a:t>
            </a:r>
            <a:r>
              <a:rPr lang="en-US" dirty="0"/>
              <a:t>)</a:t>
            </a:r>
          </a:p>
        </p:txBody>
      </p:sp>
      <p:pic>
        <p:nvPicPr>
          <p:cNvPr id="3" name="Content Placeholder 2">
            <a:extLst>
              <a:ext uri="{FF2B5EF4-FFF2-40B4-BE49-F238E27FC236}">
                <a16:creationId xmlns:a16="http://schemas.microsoft.com/office/drawing/2014/main" id="{CE061153-19F2-6DE7-A8EF-00C828320DCA}"/>
              </a:ext>
            </a:extLst>
          </p:cNvPr>
          <p:cNvPicPr>
            <a:picLocks noGrp="1" noChangeAspect="1"/>
          </p:cNvPicPr>
          <p:nvPr>
            <p:ph idx="1"/>
          </p:nvPr>
        </p:nvPicPr>
        <p:blipFill>
          <a:blip r:embed="rId2"/>
          <a:stretch>
            <a:fillRect/>
          </a:stretch>
        </p:blipFill>
        <p:spPr>
          <a:xfrm>
            <a:off x="2093804" y="1825625"/>
            <a:ext cx="8004392" cy="4351338"/>
          </a:xfr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9" name="Picture 5" descr="1995, Scan (1)">
            <a:extLst>
              <a:ext uri="{FF2B5EF4-FFF2-40B4-BE49-F238E27FC236}">
                <a16:creationId xmlns:a16="http://schemas.microsoft.com/office/drawing/2014/main" id="{9979343E-DF83-12E3-F747-CDD7FEC4FE21}"/>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738188"/>
            <a:ext cx="8229600" cy="5357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D8423162-4491-20C3-1315-AD6D58843A5C}"/>
              </a:ext>
            </a:extLst>
          </p:cNvPr>
          <p:cNvSpPr>
            <a:spLocks noGrp="1" noChangeArrowheads="1"/>
          </p:cNvSpPr>
          <p:nvPr>
            <p:ph type="title"/>
          </p:nvPr>
        </p:nvSpPr>
        <p:spPr/>
        <p:txBody>
          <a:bodyPr/>
          <a:lstStyle/>
          <a:p>
            <a:pPr eaLnBrk="1" hangingPunct="1">
              <a:defRPr/>
            </a:pPr>
            <a:r>
              <a:rPr lang="en-US" dirty="0" err="1"/>
              <a:t>Botrys</a:t>
            </a:r>
            <a:r>
              <a:rPr lang="en-US" dirty="0"/>
              <a:t> (</a:t>
            </a:r>
            <a:r>
              <a:rPr lang="en-US" dirty="0" err="1"/>
              <a:t>Batroun</a:t>
            </a:r>
            <a:r>
              <a:rPr lang="en-US" dirty="0"/>
              <a:t>)</a:t>
            </a:r>
          </a:p>
        </p:txBody>
      </p:sp>
      <p:pic>
        <p:nvPicPr>
          <p:cNvPr id="3" name="Content Placeholder 2">
            <a:extLst>
              <a:ext uri="{FF2B5EF4-FFF2-40B4-BE49-F238E27FC236}">
                <a16:creationId xmlns:a16="http://schemas.microsoft.com/office/drawing/2014/main" id="{4EC86357-C84E-96B3-6BC8-67FF5F60D7E1}"/>
              </a:ext>
            </a:extLst>
          </p:cNvPr>
          <p:cNvPicPr>
            <a:picLocks noGrp="1" noChangeAspect="1"/>
          </p:cNvPicPr>
          <p:nvPr>
            <p:ph idx="1"/>
          </p:nvPr>
        </p:nvPicPr>
        <p:blipFill>
          <a:blip r:embed="rId2"/>
          <a:stretch>
            <a:fillRect/>
          </a:stretch>
        </p:blipFill>
        <p:spPr>
          <a:xfrm>
            <a:off x="1771644" y="1395500"/>
            <a:ext cx="8501062" cy="5352521"/>
          </a:xfr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2007314B-1E02-46AD-9112-211DB62E4B3D}"/>
              </a:ext>
            </a:extLst>
          </p:cNvPr>
          <p:cNvSpPr>
            <a:spLocks noGrp="1" noChangeArrowheads="1"/>
          </p:cNvSpPr>
          <p:nvPr>
            <p:ph type="title"/>
          </p:nvPr>
        </p:nvSpPr>
        <p:spPr/>
        <p:txBody>
          <a:bodyPr/>
          <a:lstStyle/>
          <a:p>
            <a:pPr eaLnBrk="1" hangingPunct="1">
              <a:defRPr/>
            </a:pPr>
            <a:r>
              <a:rPr lang="en-US"/>
              <a:t>Byblos</a:t>
            </a:r>
          </a:p>
        </p:txBody>
      </p:sp>
      <p:pic>
        <p:nvPicPr>
          <p:cNvPr id="72709" name="Picture 5" descr="Byblos">
            <a:extLst>
              <a:ext uri="{FF2B5EF4-FFF2-40B4-BE49-F238E27FC236}">
                <a16:creationId xmlns:a16="http://schemas.microsoft.com/office/drawing/2014/main" id="{995D44DB-CFC5-F742-04AB-8A546B303E05}"/>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870325" y="1600201"/>
            <a:ext cx="44513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81" name="Picture 5" descr="Byblos, Scan (4)">
            <a:extLst>
              <a:ext uri="{FF2B5EF4-FFF2-40B4-BE49-F238E27FC236}">
                <a16:creationId xmlns:a16="http://schemas.microsoft.com/office/drawing/2014/main" id="{B5A39D88-3D2C-140E-9E9E-B4C3B0067CE1}"/>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163764" y="914401"/>
            <a:ext cx="7970837" cy="5065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56E5A87-CC68-4473-AF5B-F1EDB91DED4A}"/>
              </a:ext>
            </a:extLst>
          </p:cNvPr>
          <p:cNvSpPr>
            <a:spLocks noGrp="1" noChangeArrowheads="1"/>
          </p:cNvSpPr>
          <p:nvPr>
            <p:ph type="title"/>
          </p:nvPr>
        </p:nvSpPr>
        <p:spPr/>
        <p:txBody>
          <a:bodyPr/>
          <a:lstStyle/>
          <a:p>
            <a:pPr eaLnBrk="1" hangingPunct="1">
              <a:defRPr/>
            </a:pPr>
            <a:r>
              <a:rPr lang="en-US"/>
              <a:t>Provincial hierarchies</a:t>
            </a:r>
          </a:p>
        </p:txBody>
      </p:sp>
      <p:sp>
        <p:nvSpPr>
          <p:cNvPr id="8195" name="Rectangle 3">
            <a:extLst>
              <a:ext uri="{FF2B5EF4-FFF2-40B4-BE49-F238E27FC236}">
                <a16:creationId xmlns:a16="http://schemas.microsoft.com/office/drawing/2014/main" id="{D2595AB3-E179-7A86-F875-4840429EA662}"/>
              </a:ext>
            </a:extLst>
          </p:cNvPr>
          <p:cNvSpPr>
            <a:spLocks noGrp="1" noChangeArrowheads="1"/>
          </p:cNvSpPr>
          <p:nvPr>
            <p:ph type="body" idx="1"/>
          </p:nvPr>
        </p:nvSpPr>
        <p:spPr/>
        <p:txBody>
          <a:bodyPr/>
          <a:lstStyle/>
          <a:p>
            <a:pPr eaLnBrk="1" hangingPunct="1">
              <a:defRPr/>
            </a:pPr>
            <a:r>
              <a:rPr lang="en-US"/>
              <a:t>The cities of the provinces of the Near East were organized in a fairly well-defined, if never explicitly stated, hierarchy, with some cities being more favored than others</a:t>
            </a:r>
          </a:p>
          <a:p>
            <a:pPr eaLnBrk="1" hangingPunct="1">
              <a:defRPr/>
            </a:pPr>
            <a:r>
              <a:rPr lang="en-US"/>
              <a:t>Rewards and honors for cities were controlled by the emperors</a:t>
            </a:r>
          </a:p>
          <a:p>
            <a:pPr eaLnBrk="1" hangingPunct="1">
              <a:defRPr/>
            </a:pPr>
            <a:r>
              <a:rPr lang="en-US"/>
              <a:t>Competition and rivalries were normal among the cities, but this rivalry was normally controlled by the Roman state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B7FEC71C-A0B9-B6F5-E199-D6C30A921668}"/>
              </a:ext>
            </a:extLst>
          </p:cNvPr>
          <p:cNvSpPr>
            <a:spLocks noGrp="1" noChangeArrowheads="1"/>
          </p:cNvSpPr>
          <p:nvPr>
            <p:ph type="title"/>
          </p:nvPr>
        </p:nvSpPr>
        <p:spPr/>
        <p:txBody>
          <a:bodyPr/>
          <a:lstStyle/>
          <a:p>
            <a:pPr eaLnBrk="1" hangingPunct="1">
              <a:defRPr/>
            </a:pPr>
            <a:r>
              <a:rPr lang="en-US"/>
              <a:t>Berytus</a:t>
            </a:r>
          </a:p>
        </p:txBody>
      </p:sp>
      <p:pic>
        <p:nvPicPr>
          <p:cNvPr id="74757" name="Picture 5" descr="Berytus satellite">
            <a:extLst>
              <a:ext uri="{FF2B5EF4-FFF2-40B4-BE49-F238E27FC236}">
                <a16:creationId xmlns:a16="http://schemas.microsoft.com/office/drawing/2014/main" id="{9053C803-A9D9-258B-CA78-7AC29925B657}"/>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479800" y="1600201"/>
            <a:ext cx="52324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a:extLst>
              <a:ext uri="{FF2B5EF4-FFF2-40B4-BE49-F238E27FC236}">
                <a16:creationId xmlns:a16="http://schemas.microsoft.com/office/drawing/2014/main" id="{9D3355E7-EF1A-BEE2-19A7-8C9CBB7F4632}"/>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85911503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3" name="Picture 5" descr="Landscape, 1995, Scan (1)">
            <a:extLst>
              <a:ext uri="{FF2B5EF4-FFF2-40B4-BE49-F238E27FC236}">
                <a16:creationId xmlns:a16="http://schemas.microsoft.com/office/drawing/2014/main" id="{6D4F79F7-5943-C836-FC86-0630ECFEEB90}"/>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195514" y="914401"/>
            <a:ext cx="7862887" cy="52435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FDB91FF8-60B7-DB43-897C-6C9FE2AD9FC9}"/>
              </a:ext>
            </a:extLst>
          </p:cNvPr>
          <p:cNvSpPr>
            <a:spLocks noGrp="1" noChangeArrowheads="1"/>
          </p:cNvSpPr>
          <p:nvPr>
            <p:ph type="title"/>
          </p:nvPr>
        </p:nvSpPr>
        <p:spPr>
          <a:xfrm>
            <a:off x="7464614" y="1783959"/>
            <a:ext cx="4087306" cy="2889114"/>
          </a:xfrm>
        </p:spPr>
        <p:txBody>
          <a:bodyPr vert="horz" lIns="91440" tIns="45720" rIns="91440" bIns="45720" rtlCol="0" anchor="b">
            <a:normAutofit/>
          </a:bodyPr>
          <a:lstStyle/>
          <a:p>
            <a:pPr>
              <a:defRPr/>
            </a:pPr>
            <a:r>
              <a:rPr lang="en-US" sz="5400"/>
              <a:t>Sidon</a:t>
            </a:r>
          </a:p>
        </p:txBody>
      </p:sp>
      <p:sp>
        <p:nvSpPr>
          <p:cNvPr id="76810" name="Freeform: Shape 7680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6805" name="Picture 5" descr="sidon_1912">
            <a:extLst>
              <a:ext uri="{FF2B5EF4-FFF2-40B4-BE49-F238E27FC236}">
                <a16:creationId xmlns:a16="http://schemas.microsoft.com/office/drawing/2014/main" id="{C41B67D5-8402-BECA-5CB6-D70940EB0DBB}"/>
              </a:ext>
            </a:extLst>
          </p:cNvPr>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r="-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overrideClrMapping bg1="dk1" tx1="lt1" bg2="dk2" tx2="lt2" accent1="accent1" accent2="accent2" accent3="accent3" accent4="accent4" accent5="accent5" accent6="accent6" hlink="hlink" folHlink="folHlink"/>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Content Placeholder 6">
            <a:extLst>
              <a:ext uri="{FF2B5EF4-FFF2-40B4-BE49-F238E27FC236}">
                <a16:creationId xmlns:a16="http://schemas.microsoft.com/office/drawing/2014/main" id="{9DEF8CFE-7160-5933-1C7A-FA6CCABAC42E}"/>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1" b="-1"/>
          <a:stretch/>
        </p:blipFill>
        <p:spPr>
          <a:xfrm>
            <a:off x="20" y="1282"/>
            <a:ext cx="12191980" cy="6856718"/>
          </a:xfrm>
          <a:prstGeom prst="rect">
            <a:avLst/>
          </a:prstGeom>
        </p:spPr>
      </p:pic>
    </p:spTree>
    <p:extLst>
      <p:ext uri="{BB962C8B-B14F-4D97-AF65-F5344CB8AC3E}">
        <p14:creationId xmlns:p14="http://schemas.microsoft.com/office/powerpoint/2010/main" val="30019937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7" name="Picture 5" descr="DSCN0865">
            <a:extLst>
              <a:ext uri="{FF2B5EF4-FFF2-40B4-BE49-F238E27FC236}">
                <a16:creationId xmlns:a16="http://schemas.microsoft.com/office/drawing/2014/main" id="{70FC2832-6A7E-116F-E7C5-0468EEDD37A2}"/>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255838" y="473076"/>
            <a:ext cx="7802562"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5" name="Picture 5" descr="Saida, 1995, Box 8, Scan (2)">
            <a:extLst>
              <a:ext uri="{FF2B5EF4-FFF2-40B4-BE49-F238E27FC236}">
                <a16:creationId xmlns:a16="http://schemas.microsoft.com/office/drawing/2014/main" id="{5D6219FA-42FD-9A22-05FE-53A223D6F58D}"/>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209801" y="993776"/>
            <a:ext cx="7961313" cy="5254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4AEB1E2F-ACBF-A1F3-8C99-DA585B6F881C}"/>
              </a:ext>
            </a:extLst>
          </p:cNvPr>
          <p:cNvSpPr>
            <a:spLocks noGrp="1" noChangeArrowheads="1"/>
          </p:cNvSpPr>
          <p:nvPr>
            <p:ph type="title"/>
          </p:nvPr>
        </p:nvSpPr>
        <p:spPr/>
        <p:txBody>
          <a:bodyPr/>
          <a:lstStyle/>
          <a:p>
            <a:pPr eaLnBrk="1" hangingPunct="1">
              <a:defRPr/>
            </a:pPr>
            <a:r>
              <a:rPr lang="en-US"/>
              <a:t>Tyre</a:t>
            </a:r>
          </a:p>
        </p:txBody>
      </p:sp>
      <p:pic>
        <p:nvPicPr>
          <p:cNvPr id="78853" name="Picture 5" descr="tyre_1912">
            <a:extLst>
              <a:ext uri="{FF2B5EF4-FFF2-40B4-BE49-F238E27FC236}">
                <a16:creationId xmlns:a16="http://schemas.microsoft.com/office/drawing/2014/main" id="{6A520F43-547B-5F4F-7AAA-42AA89BBF2E4}"/>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125361" y="1690688"/>
            <a:ext cx="30099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2" name="Picture 1">
            <a:extLst>
              <a:ext uri="{FF2B5EF4-FFF2-40B4-BE49-F238E27FC236}">
                <a16:creationId xmlns:a16="http://schemas.microsoft.com/office/drawing/2014/main" id="{AAB70737-3564-5B18-9913-24E5C148EAB3}"/>
              </a:ext>
            </a:extLst>
          </p:cNvPr>
          <p:cNvPicPr>
            <a:picLocks noChangeAspect="1"/>
          </p:cNvPicPr>
          <p:nvPr/>
        </p:nvPicPr>
        <p:blipFill>
          <a:blip r:embed="rId3"/>
          <a:stretch>
            <a:fillRect/>
          </a:stretch>
        </p:blipFill>
        <p:spPr>
          <a:xfrm>
            <a:off x="5607137" y="1195388"/>
            <a:ext cx="6237288" cy="4763020"/>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CA0644CE-C5FC-BD81-C8DB-1E9736816C5D}"/>
              </a:ext>
            </a:extLst>
          </p:cNvPr>
          <p:cNvPicPr>
            <a:picLocks noGrp="1" noChangeAspect="1"/>
          </p:cNvPicPr>
          <p:nvPr>
            <p:ph idx="1"/>
          </p:nvPr>
        </p:nvPicPr>
        <p:blipFill>
          <a:blip r:embed="rId2"/>
          <a:stretch>
            <a:fillRect/>
          </a:stretch>
        </p:blipFill>
        <p:spPr>
          <a:xfrm>
            <a:off x="2750634" y="457200"/>
            <a:ext cx="6690731" cy="5943600"/>
          </a:xfrm>
          <a:prstGeom prst="rect">
            <a:avLst/>
          </a:prstGeom>
        </p:spPr>
      </p:pic>
    </p:spTree>
    <p:extLst>
      <p:ext uri="{BB962C8B-B14F-4D97-AF65-F5344CB8AC3E}">
        <p14:creationId xmlns:p14="http://schemas.microsoft.com/office/powerpoint/2010/main" val="380623355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5" name="Picture 7" descr="Sour, 1995, Box 7, Scan (5)">
            <a:extLst>
              <a:ext uri="{FF2B5EF4-FFF2-40B4-BE49-F238E27FC236}">
                <a16:creationId xmlns:a16="http://schemas.microsoft.com/office/drawing/2014/main" id="{B3C3B814-F7B2-D6C8-376A-60C304CE4ED8}"/>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777876"/>
            <a:ext cx="8229600" cy="53943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a:extLst>
              <a:ext uri="{FF2B5EF4-FFF2-40B4-BE49-F238E27FC236}">
                <a16:creationId xmlns:a16="http://schemas.microsoft.com/office/drawing/2014/main" id="{392102B4-E629-51D5-8A9F-6469C8668CD0}"/>
              </a:ext>
            </a:extLst>
          </p:cNvPr>
          <p:cNvSpPr>
            <a:spLocks noGrp="1" noChangeArrowheads="1"/>
          </p:cNvSpPr>
          <p:nvPr>
            <p:ph type="title"/>
          </p:nvPr>
        </p:nvSpPr>
        <p:spPr/>
        <p:txBody>
          <a:bodyPr/>
          <a:lstStyle/>
          <a:p>
            <a:pPr eaLnBrk="1" hangingPunct="1">
              <a:defRPr/>
            </a:pPr>
            <a:endParaRPr lang="en-GB"/>
          </a:p>
        </p:txBody>
      </p:sp>
      <p:sp>
        <p:nvSpPr>
          <p:cNvPr id="9219" name="Rectangle 3">
            <a:extLst>
              <a:ext uri="{FF2B5EF4-FFF2-40B4-BE49-F238E27FC236}">
                <a16:creationId xmlns:a16="http://schemas.microsoft.com/office/drawing/2014/main" id="{7265EFEC-3F46-4BB7-B129-9B677D02DEA0}"/>
              </a:ext>
            </a:extLst>
          </p:cNvPr>
          <p:cNvSpPr>
            <a:spLocks noGrp="1" noChangeArrowheads="1"/>
          </p:cNvSpPr>
          <p:nvPr>
            <p:ph type="body" sz="half" idx="1"/>
          </p:nvPr>
        </p:nvSpPr>
        <p:spPr/>
        <p:txBody>
          <a:bodyPr/>
          <a:lstStyle/>
          <a:p>
            <a:pPr eaLnBrk="1" hangingPunct="1">
              <a:lnSpc>
                <a:spcPct val="80000"/>
              </a:lnSpc>
              <a:defRPr/>
            </a:pPr>
            <a:r>
              <a:rPr lang="en-US" sz="2400"/>
              <a:t>The rewards and honors were important to the cities, and often brought economic advantages</a:t>
            </a:r>
          </a:p>
          <a:p>
            <a:pPr eaLnBrk="1" hangingPunct="1">
              <a:lnSpc>
                <a:spcPct val="80000"/>
              </a:lnSpc>
              <a:defRPr/>
            </a:pPr>
            <a:r>
              <a:rPr lang="en-US" sz="2400"/>
              <a:t>Rewards included the right to celebrate Greek cultural festivals, which brought in people from all over the eastern Mediterranean, donations of buildings, food, or relief from taxation</a:t>
            </a:r>
          </a:p>
          <a:p>
            <a:pPr eaLnBrk="1" hangingPunct="1">
              <a:lnSpc>
                <a:spcPct val="80000"/>
              </a:lnSpc>
              <a:defRPr/>
            </a:pPr>
            <a:r>
              <a:rPr lang="en-US" sz="2400"/>
              <a:t>Famous cities attracted wealthy patrons</a:t>
            </a:r>
          </a:p>
        </p:txBody>
      </p:sp>
      <p:pic>
        <p:nvPicPr>
          <p:cNvPr id="9222" name="Picture 6" descr="Heliopolis Valerian 1 crown">
            <a:extLst>
              <a:ext uri="{FF2B5EF4-FFF2-40B4-BE49-F238E27FC236}">
                <a16:creationId xmlns:a16="http://schemas.microsoft.com/office/drawing/2014/main" id="{2DEB4707-BE15-2E3A-322A-7445AE1B0376}"/>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6172201" y="1975557"/>
            <a:ext cx="5581742" cy="282345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9" name="Picture 5" descr="Sour, 1995, Box 15, Scan (1)">
            <a:extLst>
              <a:ext uri="{FF2B5EF4-FFF2-40B4-BE49-F238E27FC236}">
                <a16:creationId xmlns:a16="http://schemas.microsoft.com/office/drawing/2014/main" id="{FC49EB08-DEDF-F638-DB23-94016938C52B}"/>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209801" y="985838"/>
            <a:ext cx="7859713" cy="51863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D4D47E04-D1A1-D5C5-DC62-C8ECD513E438}"/>
              </a:ext>
            </a:extLst>
          </p:cNvPr>
          <p:cNvSpPr>
            <a:spLocks noGrp="1" noChangeArrowheads="1"/>
          </p:cNvSpPr>
          <p:nvPr>
            <p:ph type="title"/>
          </p:nvPr>
        </p:nvSpPr>
        <p:spPr/>
        <p:txBody>
          <a:bodyPr/>
          <a:lstStyle/>
          <a:p>
            <a:pPr eaLnBrk="1" hangingPunct="1">
              <a:defRPr/>
            </a:pPr>
            <a:r>
              <a:rPr lang="en-US"/>
              <a:t>Ptolemais (Akka)</a:t>
            </a:r>
          </a:p>
        </p:txBody>
      </p:sp>
      <p:pic>
        <p:nvPicPr>
          <p:cNvPr id="3" name="Content Placeholder 2">
            <a:extLst>
              <a:ext uri="{FF2B5EF4-FFF2-40B4-BE49-F238E27FC236}">
                <a16:creationId xmlns:a16="http://schemas.microsoft.com/office/drawing/2014/main" id="{7DD0E3EF-C01F-21BE-88F6-4FADF35D54E3}"/>
              </a:ext>
            </a:extLst>
          </p:cNvPr>
          <p:cNvPicPr>
            <a:picLocks noGrp="1" noChangeAspect="1"/>
          </p:cNvPicPr>
          <p:nvPr>
            <p:ph idx="1"/>
          </p:nvPr>
        </p:nvPicPr>
        <p:blipFill>
          <a:blip r:embed="rId2"/>
          <a:stretch>
            <a:fillRect/>
          </a:stretch>
        </p:blipFill>
        <p:spPr>
          <a:xfrm>
            <a:off x="2200275" y="1363563"/>
            <a:ext cx="7486650" cy="5069085"/>
          </a:xfr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7" name="Picture 1">
            <a:extLst>
              <a:ext uri="{FF2B5EF4-FFF2-40B4-BE49-F238E27FC236}">
                <a16:creationId xmlns:a16="http://schemas.microsoft.com/office/drawing/2014/main" id="{24291B29-6875-FD79-80B3-7F0240C39A68}"/>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584200"/>
            <a:ext cx="9144000" cy="567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B48F74AD-423F-A643-EA26-98081F3E724E}"/>
              </a:ext>
            </a:extLst>
          </p:cNvPr>
          <p:cNvSpPr>
            <a:spLocks noGrp="1" noChangeArrowheads="1"/>
          </p:cNvSpPr>
          <p:nvPr>
            <p:ph type="title"/>
          </p:nvPr>
        </p:nvSpPr>
        <p:spPr/>
        <p:txBody>
          <a:bodyPr/>
          <a:lstStyle/>
          <a:p>
            <a:pPr eaLnBrk="1" hangingPunct="1">
              <a:defRPr/>
            </a:pPr>
            <a:r>
              <a:rPr lang="en-US"/>
              <a:t>Heliopolis (Baalbek)</a:t>
            </a:r>
          </a:p>
        </p:txBody>
      </p:sp>
      <p:pic>
        <p:nvPicPr>
          <p:cNvPr id="82949" name="Picture 5" descr="Heliopolis engraving">
            <a:extLst>
              <a:ext uri="{FF2B5EF4-FFF2-40B4-BE49-F238E27FC236}">
                <a16:creationId xmlns:a16="http://schemas.microsoft.com/office/drawing/2014/main" id="{337C0963-DC76-CBB6-191C-0F5FAAE9973B}"/>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708276" y="1600201"/>
            <a:ext cx="6773863"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5" name="Picture 2">
            <a:extLst>
              <a:ext uri="{FF2B5EF4-FFF2-40B4-BE49-F238E27FC236}">
                <a16:creationId xmlns:a16="http://schemas.microsoft.com/office/drawing/2014/main" id="{2C5F8D88-225C-D863-31A6-49747CE0B05C}"/>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34845253-AE33-8E5C-B7E3-146CCE458934}"/>
              </a:ext>
            </a:extLst>
          </p:cNvPr>
          <p:cNvSpPr>
            <a:spLocks noGrp="1" noChangeArrowheads="1"/>
          </p:cNvSpPr>
          <p:nvPr>
            <p:ph type="title"/>
          </p:nvPr>
        </p:nvSpPr>
        <p:spPr/>
        <p:txBody>
          <a:bodyPr/>
          <a:lstStyle/>
          <a:p>
            <a:pPr eaLnBrk="1" hangingPunct="1">
              <a:defRPr/>
            </a:pPr>
            <a:r>
              <a:rPr lang="en-US"/>
              <a:t>Damascus</a:t>
            </a:r>
          </a:p>
        </p:txBody>
      </p:sp>
      <p:pic>
        <p:nvPicPr>
          <p:cNvPr id="43011" name="Picture 3" descr="damascus">
            <a:extLst>
              <a:ext uri="{FF2B5EF4-FFF2-40B4-BE49-F238E27FC236}">
                <a16:creationId xmlns:a16="http://schemas.microsoft.com/office/drawing/2014/main" id="{D9269D61-109C-E464-BCCF-43E3AF5A3E9E}"/>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289300" y="2116138"/>
            <a:ext cx="5613400" cy="3492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Picture 1">
            <a:extLst>
              <a:ext uri="{FF2B5EF4-FFF2-40B4-BE49-F238E27FC236}">
                <a16:creationId xmlns:a16="http://schemas.microsoft.com/office/drawing/2014/main" id="{90EFF017-7663-3AD7-74D1-B4701DE8D00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0" y="381000"/>
            <a:ext cx="9144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DSC07366">
            <a:extLst>
              <a:ext uri="{FF2B5EF4-FFF2-40B4-BE49-F238E27FC236}">
                <a16:creationId xmlns:a16="http://schemas.microsoft.com/office/drawing/2014/main" id="{1A65FE62-5896-14A1-D1C2-82BB8AA94C52}"/>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2193926" y="473076"/>
            <a:ext cx="7802563" cy="5851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086151B-3EE1-BC6B-77C3-E6F3CB829572}"/>
              </a:ext>
            </a:extLst>
          </p:cNvPr>
          <p:cNvSpPr>
            <a:spLocks noGrp="1" noChangeArrowheads="1"/>
          </p:cNvSpPr>
          <p:nvPr>
            <p:ph type="title"/>
          </p:nvPr>
        </p:nvSpPr>
        <p:spPr/>
        <p:txBody>
          <a:bodyPr/>
          <a:lstStyle/>
          <a:p>
            <a:pPr eaLnBrk="1" hangingPunct="1">
              <a:defRPr/>
            </a:pPr>
            <a:r>
              <a:rPr lang="en-US"/>
              <a:t>Palmyra</a:t>
            </a:r>
          </a:p>
        </p:txBody>
      </p:sp>
      <p:pic>
        <p:nvPicPr>
          <p:cNvPr id="45059" name="Picture 3" descr="Palmyra 280805">
            <a:extLst>
              <a:ext uri="{FF2B5EF4-FFF2-40B4-BE49-F238E27FC236}">
                <a16:creationId xmlns:a16="http://schemas.microsoft.com/office/drawing/2014/main" id="{55C55455-EF46-2C81-09A2-F572DBDCA5A1}"/>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67075" y="1600201"/>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1996- 11 32">
            <a:extLst>
              <a:ext uri="{FF2B5EF4-FFF2-40B4-BE49-F238E27FC236}">
                <a16:creationId xmlns:a16="http://schemas.microsoft.com/office/drawing/2014/main" id="{EFFB504C-983C-4F56-5A0B-98790090976A}"/>
              </a:ext>
            </a:extLst>
          </p:cNvPr>
          <p:cNvPicPr>
            <a:picLocks noGrp="1" noChangeAspect="1" noChangeArrowheads="1"/>
          </p:cNvPicPr>
          <p:nvPr>
            <p:ph/>
          </p:nvPr>
        </p:nvPicPr>
        <p:blipFill>
          <a:blip r:embed="rId2" cstate="screen">
            <a:extLst>
              <a:ext uri="{28A0092B-C50C-407E-A947-70E740481C1C}">
                <a14:useLocalDpi xmlns:a14="http://schemas.microsoft.com/office/drawing/2010/main"/>
              </a:ext>
            </a:extLst>
          </a:blip>
          <a:srcRect/>
          <a:stretch>
            <a:fillRect/>
          </a:stretch>
        </p:blipFill>
        <p:spPr>
          <a:xfrm>
            <a:off x="1981200" y="700088"/>
            <a:ext cx="8229600" cy="5319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D124FE5-89AF-DBA5-A8D4-74FC55C6FCCB}"/>
              </a:ext>
            </a:extLst>
          </p:cNvPr>
          <p:cNvSpPr>
            <a:spLocks noGrp="1" noChangeArrowheads="1"/>
          </p:cNvSpPr>
          <p:nvPr>
            <p:ph type="title"/>
          </p:nvPr>
        </p:nvSpPr>
        <p:spPr/>
        <p:txBody>
          <a:bodyPr/>
          <a:lstStyle/>
          <a:p>
            <a:pPr eaLnBrk="1" hangingPunct="1">
              <a:defRPr/>
            </a:pPr>
            <a:endParaRPr lang="en-GB"/>
          </a:p>
        </p:txBody>
      </p:sp>
      <p:sp>
        <p:nvSpPr>
          <p:cNvPr id="10243" name="Rectangle 3">
            <a:extLst>
              <a:ext uri="{FF2B5EF4-FFF2-40B4-BE49-F238E27FC236}">
                <a16:creationId xmlns:a16="http://schemas.microsoft.com/office/drawing/2014/main" id="{B8FEA17C-8A7E-2458-BA04-6BEF405809A9}"/>
              </a:ext>
            </a:extLst>
          </p:cNvPr>
          <p:cNvSpPr>
            <a:spLocks noGrp="1" noChangeArrowheads="1"/>
          </p:cNvSpPr>
          <p:nvPr>
            <p:ph type="body" idx="1"/>
          </p:nvPr>
        </p:nvSpPr>
        <p:spPr/>
        <p:txBody>
          <a:bodyPr/>
          <a:lstStyle/>
          <a:p>
            <a:pPr eaLnBrk="1" hangingPunct="1">
              <a:lnSpc>
                <a:spcPct val="90000"/>
              </a:lnSpc>
              <a:defRPr/>
            </a:pPr>
            <a:r>
              <a:rPr lang="en-US" dirty="0"/>
              <a:t>Small cities were vulnerable. They could not easily attract rewards </a:t>
            </a:r>
            <a:r>
              <a:rPr lang="en-US" dirty="0" err="1"/>
              <a:t>honours</a:t>
            </a:r>
            <a:r>
              <a:rPr lang="en-US" dirty="0"/>
              <a:t> or patrons (except from among their own populations) and might lose their city status if they could not perform the tasks expected of a city</a:t>
            </a:r>
          </a:p>
          <a:p>
            <a:pPr eaLnBrk="1" hangingPunct="1">
              <a:lnSpc>
                <a:spcPct val="90000"/>
              </a:lnSpc>
              <a:defRPr/>
            </a:pPr>
            <a:r>
              <a:rPr lang="en-US" dirty="0"/>
              <a:t>Most small cities existed in the drier inland areas, or on fertile land close to larger cities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7A2EFEB6-9774-77A2-D554-CA7026501C12}"/>
              </a:ext>
            </a:extLst>
          </p:cNvPr>
          <p:cNvSpPr>
            <a:spLocks noGrp="1" noChangeArrowheads="1"/>
          </p:cNvSpPr>
          <p:nvPr>
            <p:ph type="title"/>
          </p:nvPr>
        </p:nvSpPr>
        <p:spPr/>
        <p:txBody>
          <a:bodyPr/>
          <a:lstStyle/>
          <a:p>
            <a:pPr eaLnBrk="1" hangingPunct="1">
              <a:defRPr/>
            </a:pPr>
            <a:r>
              <a:rPr lang="en-US"/>
              <a:t>Dura Europus</a:t>
            </a:r>
          </a:p>
        </p:txBody>
      </p:sp>
      <p:pic>
        <p:nvPicPr>
          <p:cNvPr id="47107" name="Picture 3" descr="dura europos air view">
            <a:extLst>
              <a:ext uri="{FF2B5EF4-FFF2-40B4-BE49-F238E27FC236}">
                <a16:creationId xmlns:a16="http://schemas.microsoft.com/office/drawing/2014/main" id="{28860DE0-5543-D271-34D4-39803AB7F817}"/>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714750" y="2266951"/>
            <a:ext cx="4762500" cy="3190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3" name="Picture 1">
            <a:extLst>
              <a:ext uri="{FF2B5EF4-FFF2-40B4-BE49-F238E27FC236}">
                <a16:creationId xmlns:a16="http://schemas.microsoft.com/office/drawing/2014/main" id="{E350F97F-2CFF-1251-3B6E-DDEB388E24F3}"/>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314700" y="0"/>
            <a:ext cx="55387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E7E21945-0539-344F-092F-3266C41DF6A8}"/>
              </a:ext>
            </a:extLst>
          </p:cNvPr>
          <p:cNvSpPr>
            <a:spLocks noGrp="1" noChangeArrowheads="1"/>
          </p:cNvSpPr>
          <p:nvPr>
            <p:ph type="title"/>
          </p:nvPr>
        </p:nvSpPr>
        <p:spPr/>
        <p:txBody>
          <a:bodyPr/>
          <a:lstStyle/>
          <a:p>
            <a:pPr eaLnBrk="1" hangingPunct="1">
              <a:defRPr/>
            </a:pPr>
            <a:r>
              <a:rPr lang="en-US"/>
              <a:t>Philippopolis</a:t>
            </a:r>
          </a:p>
        </p:txBody>
      </p:sp>
      <p:pic>
        <p:nvPicPr>
          <p:cNvPr id="48131" name="Picture 3" descr="Shahba 260808">
            <a:extLst>
              <a:ext uri="{FF2B5EF4-FFF2-40B4-BE49-F238E27FC236}">
                <a16:creationId xmlns:a16="http://schemas.microsoft.com/office/drawing/2014/main" id="{A503CD4B-2B16-0D4B-FB18-6868D391070B}"/>
              </a:ext>
            </a:extLst>
          </p:cNvPr>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2189164" y="1600201"/>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48132" name="Picture 4" descr="philippus_arabs">
            <a:extLst>
              <a:ext uri="{FF2B5EF4-FFF2-40B4-BE49-F238E27FC236}">
                <a16:creationId xmlns:a16="http://schemas.microsoft.com/office/drawing/2014/main" id="{BAE7CB45-84D3-EF24-DFD6-CCE986305B1E}"/>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a:xfrm>
            <a:off x="6705601" y="2057401"/>
            <a:ext cx="2860675" cy="3584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74EA5519-A179-D2C3-E63B-5146D036AB23}"/>
              </a:ext>
            </a:extLst>
          </p:cNvPr>
          <p:cNvSpPr>
            <a:spLocks noGrp="1" noChangeArrowheads="1"/>
          </p:cNvSpPr>
          <p:nvPr>
            <p:ph type="title"/>
          </p:nvPr>
        </p:nvSpPr>
        <p:spPr/>
        <p:txBody>
          <a:bodyPr/>
          <a:lstStyle/>
          <a:p>
            <a:pPr eaLnBrk="1" hangingPunct="1">
              <a:defRPr/>
            </a:pPr>
            <a:r>
              <a:rPr lang="en-US"/>
              <a:t>Canatha (Kanawat)</a:t>
            </a:r>
          </a:p>
        </p:txBody>
      </p:sp>
      <p:pic>
        <p:nvPicPr>
          <p:cNvPr id="92165" name="Picture 5" descr="Qanawat 260807">
            <a:extLst>
              <a:ext uri="{FF2B5EF4-FFF2-40B4-BE49-F238E27FC236}">
                <a16:creationId xmlns:a16="http://schemas.microsoft.com/office/drawing/2014/main" id="{43641441-ECC2-54B9-30E3-F781E3FE9139}"/>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67075" y="1600201"/>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7" name="Picture 1">
            <a:extLst>
              <a:ext uri="{FF2B5EF4-FFF2-40B4-BE49-F238E27FC236}">
                <a16:creationId xmlns:a16="http://schemas.microsoft.com/office/drawing/2014/main" id="{18DF0508-87E2-66AF-36A3-1BA990DD57CA}"/>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24000" y="546101"/>
            <a:ext cx="9144000"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F0E5A153-3355-72B5-325C-0239E54E250E}"/>
              </a:ext>
            </a:extLst>
          </p:cNvPr>
          <p:cNvSpPr>
            <a:spLocks noGrp="1" noChangeArrowheads="1"/>
          </p:cNvSpPr>
          <p:nvPr>
            <p:ph type="title"/>
          </p:nvPr>
        </p:nvSpPr>
        <p:spPr/>
        <p:txBody>
          <a:bodyPr/>
          <a:lstStyle/>
          <a:p>
            <a:pPr eaLnBrk="1" hangingPunct="1">
              <a:defRPr/>
            </a:pPr>
            <a:r>
              <a:rPr lang="en-US"/>
              <a:t>Dionysias (Suweyda)</a:t>
            </a:r>
          </a:p>
        </p:txBody>
      </p:sp>
      <p:pic>
        <p:nvPicPr>
          <p:cNvPr id="50179" name="Picture 3" descr="Suweida a260803">
            <a:extLst>
              <a:ext uri="{FF2B5EF4-FFF2-40B4-BE49-F238E27FC236}">
                <a16:creationId xmlns:a16="http://schemas.microsoft.com/office/drawing/2014/main" id="{65660DCE-21C6-E483-2D8E-F4B07F10A02B}"/>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67075" y="1600201"/>
            <a:ext cx="565785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F3E71229-4BDE-2EFB-670A-AA495786CD91}"/>
              </a:ext>
            </a:extLst>
          </p:cNvPr>
          <p:cNvSpPr>
            <a:spLocks noGrp="1" noChangeArrowheads="1"/>
          </p:cNvSpPr>
          <p:nvPr>
            <p:ph type="title"/>
          </p:nvPr>
        </p:nvSpPr>
        <p:spPr/>
        <p:txBody>
          <a:bodyPr/>
          <a:lstStyle/>
          <a:p>
            <a:pPr eaLnBrk="1" hangingPunct="1">
              <a:defRPr/>
            </a:pPr>
            <a:r>
              <a:rPr lang="en-US"/>
              <a:t>Bostra (Busra ash-Sham)</a:t>
            </a:r>
          </a:p>
        </p:txBody>
      </p:sp>
      <p:pic>
        <p:nvPicPr>
          <p:cNvPr id="51203" name="Picture 3" descr="Bosra P8032628">
            <a:extLst>
              <a:ext uri="{FF2B5EF4-FFF2-40B4-BE49-F238E27FC236}">
                <a16:creationId xmlns:a16="http://schemas.microsoft.com/office/drawing/2014/main" id="{BF2C9C41-270B-4DA4-5B61-ED523DB5CEF9}"/>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284664" y="1600201"/>
            <a:ext cx="3621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3" name="Picture 1">
            <a:extLst>
              <a:ext uri="{FF2B5EF4-FFF2-40B4-BE49-F238E27FC236}">
                <a16:creationId xmlns:a16="http://schemas.microsoft.com/office/drawing/2014/main" id="{4161086B-CC49-670E-C132-F68FC48AA92F}"/>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806700" y="762000"/>
            <a:ext cx="656590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Picture 1">
            <a:extLst>
              <a:ext uri="{FF2B5EF4-FFF2-40B4-BE49-F238E27FC236}">
                <a16:creationId xmlns:a16="http://schemas.microsoft.com/office/drawing/2014/main" id="{5BFA62B6-B6D7-301A-BC35-90704DFBF80B}"/>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11500" y="0"/>
            <a:ext cx="5956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33EAC076-1D19-7262-4A8B-D98286C1ABB6}"/>
              </a:ext>
            </a:extLst>
          </p:cNvPr>
          <p:cNvSpPr>
            <a:spLocks noGrp="1" noChangeArrowheads="1"/>
          </p:cNvSpPr>
          <p:nvPr>
            <p:ph type="title"/>
          </p:nvPr>
        </p:nvSpPr>
        <p:spPr/>
        <p:txBody>
          <a:bodyPr/>
          <a:lstStyle/>
          <a:p>
            <a:pPr eaLnBrk="1" hangingPunct="1">
              <a:defRPr/>
            </a:pPr>
            <a:r>
              <a:rPr lang="en-US"/>
              <a:t>Gadara (Umm Qais)</a:t>
            </a:r>
          </a:p>
        </p:txBody>
      </p:sp>
      <p:pic>
        <p:nvPicPr>
          <p:cNvPr id="52227" name="Picture 3" descr="Gadara">
            <a:extLst>
              <a:ext uri="{FF2B5EF4-FFF2-40B4-BE49-F238E27FC236}">
                <a16:creationId xmlns:a16="http://schemas.microsoft.com/office/drawing/2014/main" id="{DD9A8248-ACF9-77C0-540F-D2E7E58B6A1C}"/>
              </a:ext>
            </a:extLst>
          </p:cNvPr>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070226" y="1600201"/>
            <a:ext cx="6049963"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1517</Words>
  <Application>Microsoft Macintosh PowerPoint</Application>
  <PresentationFormat>Widescreen</PresentationFormat>
  <Paragraphs>142</Paragraphs>
  <Slides>142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142</vt:i4>
      </vt:variant>
    </vt:vector>
  </HeadingPairs>
  <TitlesOfParts>
    <vt:vector size="146" baseType="lpstr">
      <vt:lpstr>Arial</vt:lpstr>
      <vt:lpstr>Calibri</vt:lpstr>
      <vt:lpstr>Calibri Light</vt:lpstr>
      <vt:lpstr>Office Theme</vt:lpstr>
      <vt:lpstr>Cities</vt:lpstr>
      <vt:lpstr>PowerPoint Presentation</vt:lpstr>
      <vt:lpstr>PowerPoint Presentation</vt:lpstr>
      <vt:lpstr>PowerPoint Presentation</vt:lpstr>
      <vt:lpstr>PowerPoint Presentation</vt:lpstr>
      <vt:lpstr>PowerPoint Presentation</vt:lpstr>
      <vt:lpstr>Provincial hierarchies</vt:lpstr>
      <vt:lpstr>PowerPoint Presentation</vt:lpstr>
      <vt:lpstr>PowerPoint Presentation</vt:lpstr>
      <vt:lpstr>Each province had a chief city</vt:lpstr>
      <vt:lpstr>PowerPoint Presentation</vt:lpstr>
      <vt:lpstr>City titles</vt:lpstr>
      <vt:lpstr>Metropolis</vt:lpstr>
      <vt:lpstr>PowerPoint Presentation</vt:lpstr>
      <vt:lpstr>Colonia</vt:lpstr>
      <vt:lpstr>Rivalry</vt:lpstr>
      <vt:lpstr>Coin of Laodicea: COL LAOD METROPOLEOS</vt:lpstr>
      <vt:lpstr>PowerPoint Presentation</vt:lpstr>
      <vt:lpstr>PowerPoint Presentation</vt:lpstr>
      <vt:lpstr>PowerPoint Presentation</vt:lpstr>
      <vt:lpstr>Introduction to the cities</vt:lpstr>
      <vt:lpstr>PowerPoint Presentation</vt:lpstr>
      <vt:lpstr>Antioch</vt:lpstr>
      <vt:lpstr>PowerPoint Presentation</vt:lpstr>
      <vt:lpstr>PowerPoint Presentation</vt:lpstr>
      <vt:lpstr>Seleucia Pieria</vt:lpstr>
      <vt:lpstr>PowerPoint Presentation</vt:lpstr>
      <vt:lpstr>Apamea</vt:lpstr>
      <vt:lpstr>PowerPoint Presentation</vt:lpstr>
      <vt:lpstr>PowerPoint Presentation</vt:lpstr>
      <vt:lpstr>PowerPoint Presentation</vt:lpstr>
      <vt:lpstr>Laodicea</vt:lpstr>
      <vt:lpstr>PowerPoint Presentation</vt:lpstr>
      <vt:lpstr>PowerPoint Presentation</vt:lpstr>
      <vt:lpstr>The Orontes valley</vt:lpstr>
      <vt:lpstr>Epiphaneia (Hama)</vt:lpstr>
      <vt:lpstr>PowerPoint Presentation</vt:lpstr>
      <vt:lpstr>Emesa (Homs)</vt:lpstr>
      <vt:lpstr>PowerPoint Presentation</vt:lpstr>
      <vt:lpstr>The north</vt:lpstr>
      <vt:lpstr>Cyrrhus</vt:lpstr>
      <vt:lpstr>PowerPoint Presentation</vt:lpstr>
      <vt:lpstr>PowerPoint Presentation</vt:lpstr>
      <vt:lpstr>PowerPoint Presentation</vt:lpstr>
      <vt:lpstr>PowerPoint Presentation</vt:lpstr>
      <vt:lpstr>Chalcis</vt:lpstr>
      <vt:lpstr>PowerPoint Presentation</vt:lpstr>
      <vt:lpstr>PowerPoint Presentation</vt:lpstr>
      <vt:lpstr>Beroea (Aleppo)</vt:lpstr>
      <vt:lpstr>PowerPoint Presentation</vt:lpstr>
      <vt:lpstr>PowerPoint Presentation</vt:lpstr>
      <vt:lpstr>Hierapolis (Mambij)</vt:lpstr>
      <vt:lpstr>Commagene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Cities of the Phoenician coast: Aradus (Arwad)</vt:lpstr>
      <vt:lpstr>PowerPoint Presentation</vt:lpstr>
      <vt:lpstr>PowerPoint Presentation</vt:lpstr>
      <vt:lpstr>PowerPoint Presentation</vt:lpstr>
      <vt:lpstr>Tripolis (Trablus)</vt:lpstr>
      <vt:lpstr>PowerPoint Presentation</vt:lpstr>
      <vt:lpstr>Botrys (Batroun)</vt:lpstr>
      <vt:lpstr>Byblos</vt:lpstr>
      <vt:lpstr>PowerPoint Presentation</vt:lpstr>
      <vt:lpstr>Berytus</vt:lpstr>
      <vt:lpstr>PowerPoint Presentation</vt:lpstr>
      <vt:lpstr>PowerPoint Presentation</vt:lpstr>
      <vt:lpstr>Sidon</vt:lpstr>
      <vt:lpstr>PowerPoint Presentation</vt:lpstr>
      <vt:lpstr>PowerPoint Presentation</vt:lpstr>
      <vt:lpstr>PowerPoint Presentation</vt:lpstr>
      <vt:lpstr>Tyre</vt:lpstr>
      <vt:lpstr>PowerPoint Presentation</vt:lpstr>
      <vt:lpstr>PowerPoint Presentation</vt:lpstr>
      <vt:lpstr>PowerPoint Presentation</vt:lpstr>
      <vt:lpstr>Ptolemais (Akka)</vt:lpstr>
      <vt:lpstr>PowerPoint Presentation</vt:lpstr>
      <vt:lpstr>Heliopolis (Baalbek)</vt:lpstr>
      <vt:lpstr>PowerPoint Presentation</vt:lpstr>
      <vt:lpstr>Damascus</vt:lpstr>
      <vt:lpstr>PowerPoint Presentation</vt:lpstr>
      <vt:lpstr>PowerPoint Presentation</vt:lpstr>
      <vt:lpstr>Palmyra</vt:lpstr>
      <vt:lpstr>PowerPoint Presentation</vt:lpstr>
      <vt:lpstr>Dura Europus</vt:lpstr>
      <vt:lpstr>PowerPoint Presentation</vt:lpstr>
      <vt:lpstr>Philippopolis</vt:lpstr>
      <vt:lpstr>Canatha (Kanawat)</vt:lpstr>
      <vt:lpstr>PowerPoint Presentation</vt:lpstr>
      <vt:lpstr>Dionysias (Suweyda)</vt:lpstr>
      <vt:lpstr>Bostra (Busra ash-Sham)</vt:lpstr>
      <vt:lpstr>PowerPoint Presentation</vt:lpstr>
      <vt:lpstr>PowerPoint Presentation</vt:lpstr>
      <vt:lpstr>Gadara (Umm Qais)</vt:lpstr>
      <vt:lpstr>PowerPoint Presentation</vt:lpstr>
      <vt:lpstr>PowerPoint Presentation</vt:lpstr>
      <vt:lpstr>Philadelphia (Amman)</vt:lpstr>
      <vt:lpstr>PowerPoint Presentation</vt:lpstr>
      <vt:lpstr>PowerPoint Presentation</vt:lpstr>
      <vt:lpstr>Gerasa (Jerash)</vt:lpstr>
      <vt:lpstr>PowerPoint Presentation</vt:lpstr>
      <vt:lpstr>Scythopolis (Nysa)</vt:lpstr>
      <vt:lpstr>PowerPoint Presentation</vt:lpstr>
      <vt:lpstr>Tiberias</vt:lpstr>
      <vt:lpstr>PowerPoint Presentation</vt:lpstr>
      <vt:lpstr>PowerPoint Presentation</vt:lpstr>
      <vt:lpstr>Sepphoris (Diocaesarea)</vt:lpstr>
      <vt:lpstr>Sebaste</vt:lpstr>
      <vt:lpstr>PowerPoint Presentation</vt:lpstr>
      <vt:lpstr>Neapolis</vt:lpstr>
      <vt:lpstr>PowerPoint Presentation</vt:lpstr>
      <vt:lpstr>PowerPoint Presentation</vt:lpstr>
      <vt:lpstr>Caesarea</vt:lpstr>
      <vt:lpstr>PowerPoint Presentation</vt:lpstr>
      <vt:lpstr>Jerusalem (Aelia Capitolina)</vt:lpstr>
      <vt:lpstr>PowerPoint Presentation</vt:lpstr>
      <vt:lpstr>Ascalon</vt:lpstr>
      <vt:lpstr>PowerPoint Presentation</vt:lpstr>
      <vt:lpstr>PowerPoint Presentation</vt:lpstr>
      <vt:lpstr>Gaza</vt:lpstr>
      <vt:lpstr>PowerPoint Presentation</vt:lpstr>
      <vt:lpstr>Petra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Cities and empire</vt:lpstr>
      <vt:lpstr>Renaming the landscape</vt:lpstr>
      <vt:lpstr>Myths adapted to the landscape</vt:lpstr>
      <vt:lpstr>Were cities an instrument of Roman imperialism?</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Cities</dc:title>
  <dc:creator>Butcher, Kevin</dc:creator>
  <cp:lastModifiedBy>Butcher, Kevin</cp:lastModifiedBy>
  <cp:revision>1</cp:revision>
  <dcterms:created xsi:type="dcterms:W3CDTF">2022-11-19T16:46:07Z</dcterms:created>
  <dcterms:modified xsi:type="dcterms:W3CDTF">2022-11-21T13:49:08Z</dcterms:modified>
</cp:coreProperties>
</file>