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7" r:id="rId12"/>
    <p:sldId id="278" r:id="rId13"/>
    <p:sldId id="279" r:id="rId14"/>
    <p:sldId id="287" r:id="rId15"/>
    <p:sldId id="280" r:id="rId16"/>
    <p:sldId id="302" r:id="rId17"/>
    <p:sldId id="281" r:id="rId18"/>
    <p:sldId id="282" r:id="rId19"/>
    <p:sldId id="283" r:id="rId20"/>
    <p:sldId id="284" r:id="rId21"/>
    <p:sldId id="285" r:id="rId22"/>
    <p:sldId id="286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8735F6-0CB2-FA40-B698-23BF92BE7B9E}" v="1" dt="2022-10-16T15:05:19.1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8"/>
  </p:normalViewPr>
  <p:slideViewPr>
    <p:cSldViewPr>
      <p:cViewPr varScale="1">
        <p:scale>
          <a:sx n="107" d="100"/>
          <a:sy n="107" d="100"/>
        </p:scale>
        <p:origin x="1760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utcher, Kevin" userId="3332b32d-11f1-4ce3-a7ac-e91d6dbdb48d" providerId="ADAL" clId="{BD8735F6-0CB2-FA40-B698-23BF92BE7B9E}"/>
    <pc:docChg chg="delSld modSld">
      <pc:chgData name="Butcher, Kevin" userId="3332b32d-11f1-4ce3-a7ac-e91d6dbdb48d" providerId="ADAL" clId="{BD8735F6-0CB2-FA40-B698-23BF92BE7B9E}" dt="2022-10-16T15:04:47.459" v="80" actId="2696"/>
      <pc:docMkLst>
        <pc:docMk/>
      </pc:docMkLst>
      <pc:sldChg chg="modSp mod">
        <pc:chgData name="Butcher, Kevin" userId="3332b32d-11f1-4ce3-a7ac-e91d6dbdb48d" providerId="ADAL" clId="{BD8735F6-0CB2-FA40-B698-23BF92BE7B9E}" dt="2022-10-16T15:03:59.694" v="55" actId="20577"/>
        <pc:sldMkLst>
          <pc:docMk/>
          <pc:sldMk cId="0" sldId="256"/>
        </pc:sldMkLst>
        <pc:spChg chg="mod">
          <ac:chgData name="Butcher, Kevin" userId="3332b32d-11f1-4ce3-a7ac-e91d6dbdb48d" providerId="ADAL" clId="{BD8735F6-0CB2-FA40-B698-23BF92BE7B9E}" dt="2022-10-16T15:03:59.694" v="55" actId="20577"/>
          <ac:spMkLst>
            <pc:docMk/>
            <pc:sldMk cId="0" sldId="256"/>
            <ac:spMk id="2050" creationId="{868B3856-FC43-C26C-ADD3-7F41CADE57EC}"/>
          </ac:spMkLst>
        </pc:spChg>
      </pc:sldChg>
      <pc:sldChg chg="del">
        <pc:chgData name="Butcher, Kevin" userId="3332b32d-11f1-4ce3-a7ac-e91d6dbdb48d" providerId="ADAL" clId="{BD8735F6-0CB2-FA40-B698-23BF92BE7B9E}" dt="2022-10-16T15:04:46.844" v="56" actId="2696"/>
        <pc:sldMkLst>
          <pc:docMk/>
          <pc:sldMk cId="0" sldId="266"/>
        </pc:sldMkLst>
      </pc:sldChg>
      <pc:sldChg chg="del">
        <pc:chgData name="Butcher, Kevin" userId="3332b32d-11f1-4ce3-a7ac-e91d6dbdb48d" providerId="ADAL" clId="{BD8735F6-0CB2-FA40-B698-23BF92BE7B9E}" dt="2022-10-16T15:04:47.019" v="67" actId="2696"/>
        <pc:sldMkLst>
          <pc:docMk/>
          <pc:sldMk cId="0" sldId="267"/>
        </pc:sldMkLst>
      </pc:sldChg>
      <pc:sldChg chg="del">
        <pc:chgData name="Butcher, Kevin" userId="3332b32d-11f1-4ce3-a7ac-e91d6dbdb48d" providerId="ADAL" clId="{BD8735F6-0CB2-FA40-B698-23BF92BE7B9E}" dt="2022-10-16T15:04:47.052" v="68" actId="2696"/>
        <pc:sldMkLst>
          <pc:docMk/>
          <pc:sldMk cId="0" sldId="268"/>
        </pc:sldMkLst>
      </pc:sldChg>
      <pc:sldChg chg="del">
        <pc:chgData name="Butcher, Kevin" userId="3332b32d-11f1-4ce3-a7ac-e91d6dbdb48d" providerId="ADAL" clId="{BD8735F6-0CB2-FA40-B698-23BF92BE7B9E}" dt="2022-10-16T15:04:47.083" v="69" actId="2696"/>
        <pc:sldMkLst>
          <pc:docMk/>
          <pc:sldMk cId="0" sldId="269"/>
        </pc:sldMkLst>
      </pc:sldChg>
      <pc:sldChg chg="del">
        <pc:chgData name="Butcher, Kevin" userId="3332b32d-11f1-4ce3-a7ac-e91d6dbdb48d" providerId="ADAL" clId="{BD8735F6-0CB2-FA40-B698-23BF92BE7B9E}" dt="2022-10-16T15:04:47.155" v="71" actId="2696"/>
        <pc:sldMkLst>
          <pc:docMk/>
          <pc:sldMk cId="0" sldId="270"/>
        </pc:sldMkLst>
      </pc:sldChg>
      <pc:sldChg chg="del">
        <pc:chgData name="Butcher, Kevin" userId="3332b32d-11f1-4ce3-a7ac-e91d6dbdb48d" providerId="ADAL" clId="{BD8735F6-0CB2-FA40-B698-23BF92BE7B9E}" dt="2022-10-16T15:04:47.187" v="72" actId="2696"/>
        <pc:sldMkLst>
          <pc:docMk/>
          <pc:sldMk cId="0" sldId="271"/>
        </pc:sldMkLst>
      </pc:sldChg>
      <pc:sldChg chg="del">
        <pc:chgData name="Butcher, Kevin" userId="3332b32d-11f1-4ce3-a7ac-e91d6dbdb48d" providerId="ADAL" clId="{BD8735F6-0CB2-FA40-B698-23BF92BE7B9E}" dt="2022-10-16T15:04:47.225" v="73" actId="2696"/>
        <pc:sldMkLst>
          <pc:docMk/>
          <pc:sldMk cId="0" sldId="272"/>
        </pc:sldMkLst>
      </pc:sldChg>
      <pc:sldChg chg="del">
        <pc:chgData name="Butcher, Kevin" userId="3332b32d-11f1-4ce3-a7ac-e91d6dbdb48d" providerId="ADAL" clId="{BD8735F6-0CB2-FA40-B698-23BF92BE7B9E}" dt="2022-10-16T15:04:47.258" v="74" actId="2696"/>
        <pc:sldMkLst>
          <pc:docMk/>
          <pc:sldMk cId="0" sldId="273"/>
        </pc:sldMkLst>
      </pc:sldChg>
      <pc:sldChg chg="del">
        <pc:chgData name="Butcher, Kevin" userId="3332b32d-11f1-4ce3-a7ac-e91d6dbdb48d" providerId="ADAL" clId="{BD8735F6-0CB2-FA40-B698-23BF92BE7B9E}" dt="2022-10-16T15:04:47.307" v="75" actId="2696"/>
        <pc:sldMkLst>
          <pc:docMk/>
          <pc:sldMk cId="0" sldId="274"/>
        </pc:sldMkLst>
      </pc:sldChg>
      <pc:sldChg chg="del">
        <pc:chgData name="Butcher, Kevin" userId="3332b32d-11f1-4ce3-a7ac-e91d6dbdb48d" providerId="ADAL" clId="{BD8735F6-0CB2-FA40-B698-23BF92BE7B9E}" dt="2022-10-16T15:04:47.337" v="76" actId="2696"/>
        <pc:sldMkLst>
          <pc:docMk/>
          <pc:sldMk cId="0" sldId="275"/>
        </pc:sldMkLst>
      </pc:sldChg>
      <pc:sldChg chg="del">
        <pc:chgData name="Butcher, Kevin" userId="3332b32d-11f1-4ce3-a7ac-e91d6dbdb48d" providerId="ADAL" clId="{BD8735F6-0CB2-FA40-B698-23BF92BE7B9E}" dt="2022-10-16T15:04:47.459" v="80" actId="2696"/>
        <pc:sldMkLst>
          <pc:docMk/>
          <pc:sldMk cId="0" sldId="276"/>
        </pc:sldMkLst>
      </pc:sldChg>
      <pc:sldChg chg="del">
        <pc:chgData name="Butcher, Kevin" userId="3332b32d-11f1-4ce3-a7ac-e91d6dbdb48d" providerId="ADAL" clId="{BD8735F6-0CB2-FA40-B698-23BF92BE7B9E}" dt="2022-10-16T15:04:46.861" v="57" actId="2696"/>
        <pc:sldMkLst>
          <pc:docMk/>
          <pc:sldMk cId="0" sldId="288"/>
        </pc:sldMkLst>
      </pc:sldChg>
      <pc:sldChg chg="del">
        <pc:chgData name="Butcher, Kevin" userId="3332b32d-11f1-4ce3-a7ac-e91d6dbdb48d" providerId="ADAL" clId="{BD8735F6-0CB2-FA40-B698-23BF92BE7B9E}" dt="2022-10-16T15:04:46.950" v="65" actId="2696"/>
        <pc:sldMkLst>
          <pc:docMk/>
          <pc:sldMk cId="0" sldId="289"/>
        </pc:sldMkLst>
      </pc:sldChg>
      <pc:sldChg chg="del">
        <pc:chgData name="Butcher, Kevin" userId="3332b32d-11f1-4ce3-a7ac-e91d6dbdb48d" providerId="ADAL" clId="{BD8735F6-0CB2-FA40-B698-23BF92BE7B9E}" dt="2022-10-16T15:04:46.868" v="58" actId="2696"/>
        <pc:sldMkLst>
          <pc:docMk/>
          <pc:sldMk cId="0" sldId="290"/>
        </pc:sldMkLst>
      </pc:sldChg>
      <pc:sldChg chg="del">
        <pc:chgData name="Butcher, Kevin" userId="3332b32d-11f1-4ce3-a7ac-e91d6dbdb48d" providerId="ADAL" clId="{BD8735F6-0CB2-FA40-B698-23BF92BE7B9E}" dt="2022-10-16T15:04:46.875" v="59" actId="2696"/>
        <pc:sldMkLst>
          <pc:docMk/>
          <pc:sldMk cId="0" sldId="291"/>
        </pc:sldMkLst>
      </pc:sldChg>
      <pc:sldChg chg="del">
        <pc:chgData name="Butcher, Kevin" userId="3332b32d-11f1-4ce3-a7ac-e91d6dbdb48d" providerId="ADAL" clId="{BD8735F6-0CB2-FA40-B698-23BF92BE7B9E}" dt="2022-10-16T15:04:46.882" v="60" actId="2696"/>
        <pc:sldMkLst>
          <pc:docMk/>
          <pc:sldMk cId="0" sldId="292"/>
        </pc:sldMkLst>
      </pc:sldChg>
      <pc:sldChg chg="del">
        <pc:chgData name="Butcher, Kevin" userId="3332b32d-11f1-4ce3-a7ac-e91d6dbdb48d" providerId="ADAL" clId="{BD8735F6-0CB2-FA40-B698-23BF92BE7B9E}" dt="2022-10-16T15:04:46.895" v="62" actId="2696"/>
        <pc:sldMkLst>
          <pc:docMk/>
          <pc:sldMk cId="0" sldId="293"/>
        </pc:sldMkLst>
      </pc:sldChg>
      <pc:sldChg chg="del">
        <pc:chgData name="Butcher, Kevin" userId="3332b32d-11f1-4ce3-a7ac-e91d6dbdb48d" providerId="ADAL" clId="{BD8735F6-0CB2-FA40-B698-23BF92BE7B9E}" dt="2022-10-16T15:04:46.912" v="63" actId="2696"/>
        <pc:sldMkLst>
          <pc:docMk/>
          <pc:sldMk cId="0" sldId="294"/>
        </pc:sldMkLst>
      </pc:sldChg>
      <pc:sldChg chg="del">
        <pc:chgData name="Butcher, Kevin" userId="3332b32d-11f1-4ce3-a7ac-e91d6dbdb48d" providerId="ADAL" clId="{BD8735F6-0CB2-FA40-B698-23BF92BE7B9E}" dt="2022-10-16T15:04:46.943" v="64" actId="2696"/>
        <pc:sldMkLst>
          <pc:docMk/>
          <pc:sldMk cId="0" sldId="295"/>
        </pc:sldMkLst>
      </pc:sldChg>
      <pc:sldChg chg="del">
        <pc:chgData name="Butcher, Kevin" userId="3332b32d-11f1-4ce3-a7ac-e91d6dbdb48d" providerId="ADAL" clId="{BD8735F6-0CB2-FA40-B698-23BF92BE7B9E}" dt="2022-10-16T15:04:46.888" v="61" actId="2696"/>
        <pc:sldMkLst>
          <pc:docMk/>
          <pc:sldMk cId="0" sldId="296"/>
        </pc:sldMkLst>
      </pc:sldChg>
      <pc:sldChg chg="del">
        <pc:chgData name="Butcher, Kevin" userId="3332b32d-11f1-4ce3-a7ac-e91d6dbdb48d" providerId="ADAL" clId="{BD8735F6-0CB2-FA40-B698-23BF92BE7B9E}" dt="2022-10-16T15:04:46.989" v="66" actId="2696"/>
        <pc:sldMkLst>
          <pc:docMk/>
          <pc:sldMk cId="0" sldId="297"/>
        </pc:sldMkLst>
      </pc:sldChg>
      <pc:sldChg chg="del">
        <pc:chgData name="Butcher, Kevin" userId="3332b32d-11f1-4ce3-a7ac-e91d6dbdb48d" providerId="ADAL" clId="{BD8735F6-0CB2-FA40-B698-23BF92BE7B9E}" dt="2022-10-16T15:04:47.115" v="70" actId="2696"/>
        <pc:sldMkLst>
          <pc:docMk/>
          <pc:sldMk cId="0" sldId="298"/>
        </pc:sldMkLst>
      </pc:sldChg>
      <pc:sldChg chg="del">
        <pc:chgData name="Butcher, Kevin" userId="3332b32d-11f1-4ce3-a7ac-e91d6dbdb48d" providerId="ADAL" clId="{BD8735F6-0CB2-FA40-B698-23BF92BE7B9E}" dt="2022-10-16T15:04:47.383" v="77" actId="2696"/>
        <pc:sldMkLst>
          <pc:docMk/>
          <pc:sldMk cId="0" sldId="299"/>
        </pc:sldMkLst>
      </pc:sldChg>
      <pc:sldChg chg="del">
        <pc:chgData name="Butcher, Kevin" userId="3332b32d-11f1-4ce3-a7ac-e91d6dbdb48d" providerId="ADAL" clId="{BD8735F6-0CB2-FA40-B698-23BF92BE7B9E}" dt="2022-10-16T15:04:47.415" v="78" actId="2696"/>
        <pc:sldMkLst>
          <pc:docMk/>
          <pc:sldMk cId="0" sldId="300"/>
        </pc:sldMkLst>
      </pc:sldChg>
      <pc:sldChg chg="del">
        <pc:chgData name="Butcher, Kevin" userId="3332b32d-11f1-4ce3-a7ac-e91d6dbdb48d" providerId="ADAL" clId="{BD8735F6-0CB2-FA40-B698-23BF92BE7B9E}" dt="2022-10-16T15:04:47.453" v="79" actId="2696"/>
        <pc:sldMkLst>
          <pc:docMk/>
          <pc:sldMk cId="0" sldId="30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7597457-25E3-C23B-AD2D-038283FD1F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E830F51-50E1-FB35-3A84-B46AB337F4A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DE96DE9-33AC-C290-20F9-B2799EEF8A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1E7CD5-666A-0949-A54F-8F7C366617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9702932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143542D-0A2B-D5AA-4536-672ED86B4BB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C169F94-612A-3B01-6372-1E5FEB52590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62F0520-F454-921C-DFB6-B14E0360FF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32F468-D721-E447-A0F8-6DBB2422A5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221674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644018A-BED1-A79D-235E-77EDAAE71FE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A3562F5-81B7-74DE-EE6D-B107E4D0AF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6CFD9A2-C48B-BF17-FA13-E267DCB3B5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B2A88C-FCFA-244B-985C-E572FD907B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3371030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7C533EF-B0A0-F120-EE2F-C68B4F19F5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C6B7-1705-C08A-7B7D-291A1E0A1D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F797DE-E484-7032-F121-24016E029CC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94E4EF-5923-934B-9118-BF8E1A7B4A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0579923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5917CA2-9AFD-C62C-F196-DE6B4349AD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0548A2B-B40C-76AA-42BA-C387FD1066D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6172927-7519-8651-03C3-8FDE7577A8F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27D1B2-2CA6-5247-B75E-2FD2AC6D51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0980356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CCAF1B-4792-44BE-7C20-5A65E59129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EC903C-22E5-6482-747E-6AA62B409EE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C666B6-0515-704E-E00C-E07B9EF27E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9BDAE7-3435-2848-8BEE-A94E77DC7B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2738273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AEDBBA2E-1722-BE3C-CBAA-F8E6FF62EF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C1EEE91A-A124-303A-3129-2B7C52EF03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D22E40E3-92B0-816B-465D-1715B7386C3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B49229-A6D4-3E4E-AA06-1C0F7C871F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833955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0BC4D1F-2738-A813-3FF6-F64C49BF41A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2ED7626-CE00-BDDE-49F4-E5539BF95F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6A79C6B-09C5-8371-5B4A-90764E2062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A9B158-D26E-FA4C-A458-FD2510A924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64931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682CAB4-4874-09D3-C680-911B78754E4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11276A7-40FE-DDE0-C86D-F6072C0420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BFEB725-02EF-4EB8-5DC3-F14D4F00F42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2300-3619-A243-BC38-7A34EAED43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685332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3FF2927-1FF5-A861-47F3-BB41A37CE7E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BC30801-4CC0-8898-AB65-DA1B044A42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43C8E5-462F-0ED0-8A74-949F0DFBEA2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3EC220-73D7-D949-8909-209D1DE11B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6822383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0E19DBC-E948-0584-7409-BEFBB21BFB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8712104-880A-E9D9-A3B0-7796F8752B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4E20BAF-C0F5-C623-9D2D-120E4D01A6C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E53FF3-CA11-6444-A2B1-1E3E829836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1582164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F9D5CD5-CD65-4334-99DF-01F9F02178E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8CC3FAE-671A-D8D6-44E0-7BF4CBC1569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1272EE9-DEA5-E0B7-4644-B224806F3D1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6DC682-C397-8745-9717-3A1150A40A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3070759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496D6C7-3C41-C049-252C-52A7E8F082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7DABFD2-FA92-B1F2-ACB5-1E7475100A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1CD7326-12A3-22CD-3C25-804BA7FE0CB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65D7F-1EE5-0749-B773-F071EB5A4D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063606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352AC70-5ED1-9CE4-4866-E89B222A8CF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BB504C-058B-FEEE-7CC3-AC362D6172D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6753EB-CC27-A636-4D19-93D6855404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EF7C26-1389-3B48-B1BF-094C223618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9684536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646704-7DCC-FA11-78A5-666B2A56CB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8AAEE5-3C08-1FC6-EF83-5EB97DAE202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23D2C8-043C-5A08-E4E9-308453414E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EFCED0-C456-B74B-BC79-9466B4A0B2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81831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92A337A-C3B0-F030-723D-78F4D45AC0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C126D5D-5F06-5891-D3D6-C5DA9B2674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80CA0388-5DBA-6ACF-6C06-2A310907767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7E2F9E5A-9579-DF0D-0660-2E133A62FF8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C2E7ECF-59ED-C00A-4C72-A3C8F78D835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66AFF45-84D3-D340-A4AB-30A9E3BE616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868B3856-FC43-C26C-ADD3-7F41CADE57E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The Rise and Fall of Palmyra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CD636AA9-420C-01F1-F44A-93A50014759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>
            <a:extLst>
              <a:ext uri="{FF2B5EF4-FFF2-40B4-BE49-F238E27FC236}">
                <a16:creationId xmlns:a16="http://schemas.microsoft.com/office/drawing/2014/main" id="{947DDB93-6BEB-5DCE-971D-5832C259E0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GB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0F7C8EA1-1538-6051-71A8-2FDD45F9D75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/>
              <a:t>Zenobia proclaimed Vaballathus emperor, and herself empress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/>
              <a:t>Aurelian invaded Syria and defeated her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/>
              <a:t>Some Palmyrenes aided Aurelian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/>
              <a:t>Zenobia was taken to Rome as a captive</a:t>
            </a:r>
          </a:p>
        </p:txBody>
      </p:sp>
      <p:pic>
        <p:nvPicPr>
          <p:cNvPr id="19462" name="Picture 6" descr="Zenobia painting">
            <a:extLst>
              <a:ext uri="{FF2B5EF4-FFF2-40B4-BE49-F238E27FC236}">
                <a16:creationId xmlns:a16="http://schemas.microsoft.com/office/drawing/2014/main" id="{7EC928F6-0A16-E425-0846-E576B0DAB16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38750" y="2147888"/>
            <a:ext cx="2857500" cy="3429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89CDBC95-BB0C-BA8E-871A-C1161E17EE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en-GB" sz="4000"/>
              <a:t>Materials for a history of the Palmyrene revolt</a:t>
            </a:r>
          </a:p>
        </p:txBody>
      </p:sp>
      <p:sp>
        <p:nvSpPr>
          <p:cNvPr id="39940" name="Rectangle 4">
            <a:extLst>
              <a:ext uri="{FF2B5EF4-FFF2-40B4-BE49-F238E27FC236}">
                <a16:creationId xmlns:a16="http://schemas.microsoft.com/office/drawing/2014/main" id="{FCFF9FA9-EDDC-18E1-657D-3CE9A28890FC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83820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GB" sz="2800"/>
              <a:t>The career of Septimius Odaenathus</a:t>
            </a:r>
          </a:p>
        </p:txBody>
      </p:sp>
      <p:pic>
        <p:nvPicPr>
          <p:cNvPr id="39942" name="Picture 6" descr="DSC06954">
            <a:extLst>
              <a:ext uri="{FF2B5EF4-FFF2-40B4-BE49-F238E27FC236}">
                <a16:creationId xmlns:a16="http://schemas.microsoft.com/office/drawing/2014/main" id="{2607078C-BF20-8128-C2C8-F85A88250261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0" y="2057400"/>
            <a:ext cx="6019800" cy="4297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>
            <a:extLst>
              <a:ext uri="{FF2B5EF4-FFF2-40B4-BE49-F238E27FC236}">
                <a16:creationId xmlns:a16="http://schemas.microsoft.com/office/drawing/2014/main" id="{59F26DDF-B104-5D80-E68A-5BE328E287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/>
              <a:t>Dedication to Septimius Hairan</a:t>
            </a:r>
          </a:p>
        </p:txBody>
      </p:sp>
      <p:pic>
        <p:nvPicPr>
          <p:cNvPr id="41990" name="Picture 6" descr="DSC06949">
            <a:extLst>
              <a:ext uri="{FF2B5EF4-FFF2-40B4-BE49-F238E27FC236}">
                <a16:creationId xmlns:a16="http://schemas.microsoft.com/office/drawing/2014/main" id="{9FDE9543-7D17-5DF5-0160-65A69515506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4163" y="1600200"/>
            <a:ext cx="6034087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>
            <a:extLst>
              <a:ext uri="{FF2B5EF4-FFF2-40B4-BE49-F238E27FC236}">
                <a16:creationId xmlns:a16="http://schemas.microsoft.com/office/drawing/2014/main" id="{F4A80DC6-C788-6261-788E-A0CB3F7B57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GB"/>
          </a:p>
        </p:txBody>
      </p:sp>
      <p:pic>
        <p:nvPicPr>
          <p:cNvPr id="44039" name="Picture 7" descr="DSC06568">
            <a:extLst>
              <a:ext uri="{FF2B5EF4-FFF2-40B4-BE49-F238E27FC236}">
                <a16:creationId xmlns:a16="http://schemas.microsoft.com/office/drawing/2014/main" id="{5D1A1400-180E-7FB9-B9F4-E8C03DF3782D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347913"/>
            <a:ext cx="4038600" cy="3028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pic>
        <p:nvPicPr>
          <p:cNvPr id="44040" name="Picture 8" descr="DSC06660">
            <a:extLst>
              <a:ext uri="{FF2B5EF4-FFF2-40B4-BE49-F238E27FC236}">
                <a16:creationId xmlns:a16="http://schemas.microsoft.com/office/drawing/2014/main" id="{2B36F434-C2D7-27B4-2706-1AC21DFD71E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70463" y="1600200"/>
            <a:ext cx="3394075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5" name="Picture 5" descr="DSC06668">
            <a:extLst>
              <a:ext uri="{FF2B5EF4-FFF2-40B4-BE49-F238E27FC236}">
                <a16:creationId xmlns:a16="http://schemas.microsoft.com/office/drawing/2014/main" id="{BE6475F8-63BD-B603-F2E3-26A517C6BD9E}"/>
              </a:ext>
            </a:extLst>
          </p:cNvPr>
          <p:cNvPicPr>
            <a:picLocks noGrp="1"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9925" y="274638"/>
            <a:ext cx="7802563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8E3684D0-6168-68CC-309A-6BA62FA735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/>
              <a:t>Septimius Vorodes</a:t>
            </a:r>
          </a:p>
        </p:txBody>
      </p:sp>
      <p:pic>
        <p:nvPicPr>
          <p:cNvPr id="46085" name="Picture 5" descr="DSC06683">
            <a:extLst>
              <a:ext uri="{FF2B5EF4-FFF2-40B4-BE49-F238E27FC236}">
                <a16:creationId xmlns:a16="http://schemas.microsoft.com/office/drawing/2014/main" id="{AA6DC4A3-6BCA-C1C8-ED5C-D044A02BBE4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74963" y="1600200"/>
            <a:ext cx="3394075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C8759-4028-9274-428E-9FAE43B13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Portrait of </a:t>
            </a:r>
            <a:r>
              <a:rPr lang="en-US" dirty="0" err="1"/>
              <a:t>Odaenathus</a:t>
            </a:r>
            <a:r>
              <a:rPr lang="en-US" dirty="0"/>
              <a:t>?</a:t>
            </a:r>
          </a:p>
        </p:txBody>
      </p:sp>
      <p:pic>
        <p:nvPicPr>
          <p:cNvPr id="32770" name="Picture 2">
            <a:extLst>
              <a:ext uri="{FF2B5EF4-FFF2-40B4-BE49-F238E27FC236}">
                <a16:creationId xmlns:a16="http://schemas.microsoft.com/office/drawing/2014/main" id="{5FBF626C-B244-DC8A-2F9D-DB5D93E4D8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00" y="1524000"/>
            <a:ext cx="3260725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>
            <a:extLst>
              <a:ext uri="{FF2B5EF4-FFF2-40B4-BE49-F238E27FC236}">
                <a16:creationId xmlns:a16="http://schemas.microsoft.com/office/drawing/2014/main" id="{C09848F7-020D-3EEF-52DD-36917FA7EE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/>
              <a:t>Vaballathus rules the east</a:t>
            </a:r>
          </a:p>
        </p:txBody>
      </p:sp>
      <p:pic>
        <p:nvPicPr>
          <p:cNvPr id="48134" name="Picture 6" descr="DSC07282">
            <a:extLst>
              <a:ext uri="{FF2B5EF4-FFF2-40B4-BE49-F238E27FC236}">
                <a16:creationId xmlns:a16="http://schemas.microsoft.com/office/drawing/2014/main" id="{A4A4BA62-537A-EAD7-55FB-7940EA714A8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74963" y="1600200"/>
            <a:ext cx="3394075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C4344511-1156-BF4F-39B2-804093DF84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/>
              <a:t>Coin of Antioch</a:t>
            </a:r>
          </a:p>
        </p:txBody>
      </p:sp>
      <p:pic>
        <p:nvPicPr>
          <p:cNvPr id="50181" name="Picture 5" descr="02485q00">
            <a:extLst>
              <a:ext uri="{FF2B5EF4-FFF2-40B4-BE49-F238E27FC236}">
                <a16:creationId xmlns:a16="http://schemas.microsoft.com/office/drawing/2014/main" id="{17354F0B-1547-0462-E15C-5FC78D94672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00200" y="2286000"/>
            <a:ext cx="6089650" cy="2984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>
            <a:extLst>
              <a:ext uri="{FF2B5EF4-FFF2-40B4-BE49-F238E27FC236}">
                <a16:creationId xmlns:a16="http://schemas.microsoft.com/office/drawing/2014/main" id="{CF03BF85-4986-51F9-5551-E7880B569C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/>
              <a:t>Coin of Alexandria</a:t>
            </a:r>
          </a:p>
        </p:txBody>
      </p:sp>
      <p:pic>
        <p:nvPicPr>
          <p:cNvPr id="52229" name="Picture 5" descr="image00223">
            <a:extLst>
              <a:ext uri="{FF2B5EF4-FFF2-40B4-BE49-F238E27FC236}">
                <a16:creationId xmlns:a16="http://schemas.microsoft.com/office/drawing/2014/main" id="{F9941756-A573-1FBC-4BE2-29FDB9DC292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890713"/>
            <a:ext cx="8229600" cy="3943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AE59557F-F268-EBB0-0275-FA29921334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Palmyra</a:t>
            </a:r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8894BE80-9B3E-42AF-039B-3A3E56180E2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/>
              <a:t>In AD 260 the emperor Valerian was captured by Shapur in battle</a:t>
            </a:r>
          </a:p>
          <a:p>
            <a:pPr eaLnBrk="1" hangingPunct="1">
              <a:defRPr/>
            </a:pPr>
            <a:r>
              <a:rPr lang="en-US" sz="2800"/>
              <a:t>Shapur could portray himself as victorious over three emperors (Gordian III, Philip and Valerian)</a:t>
            </a:r>
          </a:p>
        </p:txBody>
      </p:sp>
      <p:pic>
        <p:nvPicPr>
          <p:cNvPr id="3078" name="Picture 6" descr="Shapur captures Valerian">
            <a:extLst>
              <a:ext uri="{FF2B5EF4-FFF2-40B4-BE49-F238E27FC236}">
                <a16:creationId xmlns:a16="http://schemas.microsoft.com/office/drawing/2014/main" id="{DB8B875F-EF00-48E5-3A25-419BE2B3A501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60900" y="2490788"/>
            <a:ext cx="4013200" cy="2743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>
            <a:extLst>
              <a:ext uri="{FF2B5EF4-FFF2-40B4-BE49-F238E27FC236}">
                <a16:creationId xmlns:a16="http://schemas.microsoft.com/office/drawing/2014/main" id="{7E6EE6B5-D0D6-78EA-108D-2E5374391B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/>
              <a:t>The rebellion of Zenobia</a:t>
            </a:r>
          </a:p>
        </p:txBody>
      </p:sp>
      <p:pic>
        <p:nvPicPr>
          <p:cNvPr id="54277" name="Picture 5" descr="00251q00">
            <a:extLst>
              <a:ext uri="{FF2B5EF4-FFF2-40B4-BE49-F238E27FC236}">
                <a16:creationId xmlns:a16="http://schemas.microsoft.com/office/drawing/2014/main" id="{8A68F492-49D4-F669-CEDD-D52159C9C44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00200" y="2209800"/>
            <a:ext cx="6100763" cy="27924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7" name="Picture 7" descr="01007q00">
            <a:extLst>
              <a:ext uri="{FF2B5EF4-FFF2-40B4-BE49-F238E27FC236}">
                <a16:creationId xmlns:a16="http://schemas.microsoft.com/office/drawing/2014/main" id="{F6936F35-7168-DD51-3625-C756B0C6170F}"/>
              </a:ext>
            </a:extLst>
          </p:cNvPr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57313" y="1533525"/>
            <a:ext cx="6429375" cy="3333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A1F528E-D3DE-8BC2-D382-4E751DDE613F}"/>
              </a:ext>
            </a:extLst>
          </p:cNvPr>
          <p:cNvPicPr>
            <a:picLocks noGrp="1" noChangeAspect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6548" b="-26548"/>
          <a:stretch>
            <a:fillRect/>
          </a:stretch>
        </p:blipFill>
        <p:spPr/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Shapur, Valerian and Philip">
            <a:extLst>
              <a:ext uri="{FF2B5EF4-FFF2-40B4-BE49-F238E27FC236}">
                <a16:creationId xmlns:a16="http://schemas.microsoft.com/office/drawing/2014/main" id="{EECAAB0B-CB4D-767F-F996-40D43282E130}"/>
              </a:ext>
            </a:extLst>
          </p:cNvPr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2000" y="776288"/>
            <a:ext cx="7620000" cy="4848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6F5110D4-D2BE-DE5C-B4D8-BC38DF141C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GB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E8DE3034-0C01-E78E-EEAA-5B28F22E50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The Sasanians raided Syria, but the Romans forced them to retreat, and Odaenathus of Palmyra defeated them</a:t>
            </a:r>
          </a:p>
          <a:p>
            <a:pPr eaLnBrk="1" hangingPunct="1"/>
            <a:r>
              <a:rPr lang="en-US" altLang="en-US" sz="2800"/>
              <a:t>Nobody negotiated for the return of Valerian</a:t>
            </a:r>
          </a:p>
          <a:p>
            <a:pPr eaLnBrk="1" hangingPunct="1"/>
            <a:r>
              <a:rPr lang="en-US" altLang="en-US" sz="2800"/>
              <a:t>The Roman army in Syria appointed two new emperors, Macrianus and Quietus</a:t>
            </a:r>
          </a:p>
          <a:p>
            <a:pPr eaLnBrk="1" hangingPunct="1"/>
            <a:r>
              <a:rPr lang="en-US" altLang="en-US" sz="2800"/>
              <a:t>Macrianus took part of the army west to fight Valerian</a:t>
            </a:r>
            <a:r>
              <a:rPr lang="ja-JP" altLang="en-US" sz="2800"/>
              <a:t>’</a:t>
            </a:r>
            <a:r>
              <a:rPr lang="en-US" altLang="ja-JP" sz="2800"/>
              <a:t>s son Gallienus</a:t>
            </a:r>
          </a:p>
          <a:p>
            <a:pPr eaLnBrk="1" hangingPunct="1"/>
            <a:r>
              <a:rPr lang="en-US" altLang="en-US" sz="2800"/>
              <a:t>Quietus stayed in Syria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>
            <a:extLst>
              <a:ext uri="{FF2B5EF4-FFF2-40B4-BE49-F238E27FC236}">
                <a16:creationId xmlns:a16="http://schemas.microsoft.com/office/drawing/2014/main" id="{2CD662A8-73AA-21CD-ED2E-9FC0AF5C38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GB"/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BF4FDBD6-B1A5-3834-3315-3B962BD3AF6A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Gallienus</a:t>
            </a:r>
            <a:r>
              <a:rPr lang="ja-JP" altLang="en-US" sz="2800"/>
              <a:t>’</a:t>
            </a:r>
            <a:r>
              <a:rPr lang="en-US" altLang="ja-JP" sz="2800"/>
              <a:t> armies defeated and killed Macrianus</a:t>
            </a:r>
          </a:p>
          <a:p>
            <a:pPr eaLnBrk="1" hangingPunct="1"/>
            <a:r>
              <a:rPr lang="en-US" altLang="en-US" sz="2800"/>
              <a:t>In Syria, Quietus was defeated and killed by Odaenathus of Palmyra</a:t>
            </a:r>
          </a:p>
        </p:txBody>
      </p:sp>
      <p:pic>
        <p:nvPicPr>
          <p:cNvPr id="8199" name="Picture 7" descr="gallienus">
            <a:extLst>
              <a:ext uri="{FF2B5EF4-FFF2-40B4-BE49-F238E27FC236}">
                <a16:creationId xmlns:a16="http://schemas.microsoft.com/office/drawing/2014/main" id="{6FCEB6A7-C390-54CB-E255-A5C8AE8E41EF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6613" y="1600200"/>
            <a:ext cx="3278187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>
            <a:extLst>
              <a:ext uri="{FF2B5EF4-FFF2-40B4-BE49-F238E27FC236}">
                <a16:creationId xmlns:a16="http://schemas.microsoft.com/office/drawing/2014/main" id="{B4EB03F5-2691-D8AE-2D00-73FBE40CEB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GB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CFED01E6-1A1E-E8E5-F0F1-FCE0F85C75E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/>
              <a:t>Gallienus remained in direct control of the central part of the Roman empire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/>
              <a:t>Odaenathus protected Roman interests in the east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/>
              <a:t>He remained loyal to Gallienus, but died in 267/8 and was succeeded by his son Vaballathus</a:t>
            </a:r>
          </a:p>
        </p:txBody>
      </p:sp>
      <p:pic>
        <p:nvPicPr>
          <p:cNvPr id="10246" name="Picture 6" descr="Palmyra Bel temple air">
            <a:extLst>
              <a:ext uri="{FF2B5EF4-FFF2-40B4-BE49-F238E27FC236}">
                <a16:creationId xmlns:a16="http://schemas.microsoft.com/office/drawing/2014/main" id="{1399ED02-7794-BB41-0EE2-CCC47DA829F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8263" y="1600200"/>
            <a:ext cx="3036887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8EDF7C8E-443F-6E75-EB55-B99D3C5578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Vaballathus and Zenobia</a:t>
            </a:r>
          </a:p>
        </p:txBody>
      </p:sp>
      <p:sp>
        <p:nvSpPr>
          <p:cNvPr id="12294" name="Rectangle 6">
            <a:extLst>
              <a:ext uri="{FF2B5EF4-FFF2-40B4-BE49-F238E27FC236}">
                <a16:creationId xmlns:a16="http://schemas.microsoft.com/office/drawing/2014/main" id="{D03BD8E4-09D4-AD8B-62E4-DCA4BAA2A36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Real power rested in the hands of Vaballathus</a:t>
            </a:r>
            <a:r>
              <a:rPr lang="ja-JP" altLang="en-US" sz="2800"/>
              <a:t>’</a:t>
            </a:r>
            <a:r>
              <a:rPr lang="en-US" altLang="ja-JP" sz="2800"/>
              <a:t> mother Zenobia</a:t>
            </a:r>
          </a:p>
          <a:p>
            <a:pPr eaLnBrk="1" hangingPunct="1"/>
            <a:r>
              <a:rPr lang="en-US" altLang="en-US" sz="2800"/>
              <a:t>Initially the Palmyrenes continued to recognize the central emperor </a:t>
            </a:r>
          </a:p>
        </p:txBody>
      </p:sp>
      <p:pic>
        <p:nvPicPr>
          <p:cNvPr id="12297" name="Picture 9" descr="Vaballathus">
            <a:extLst>
              <a:ext uri="{FF2B5EF4-FFF2-40B4-BE49-F238E27FC236}">
                <a16:creationId xmlns:a16="http://schemas.microsoft.com/office/drawing/2014/main" id="{94A943BA-1ACF-556A-513F-5AD114E7A95E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68950" y="1600200"/>
            <a:ext cx="2197100" cy="21859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pic>
        <p:nvPicPr>
          <p:cNvPr id="12298" name="Picture 10" descr="Zenobia">
            <a:extLst>
              <a:ext uri="{FF2B5EF4-FFF2-40B4-BE49-F238E27FC236}">
                <a16:creationId xmlns:a16="http://schemas.microsoft.com/office/drawing/2014/main" id="{BC5D0365-4468-EEAD-D9FD-35983E5411C9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76900" y="4079875"/>
            <a:ext cx="1981200" cy="1905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>
            <a:extLst>
              <a:ext uri="{FF2B5EF4-FFF2-40B4-BE49-F238E27FC236}">
                <a16:creationId xmlns:a16="http://schemas.microsoft.com/office/drawing/2014/main" id="{FB62FBD7-AD93-A6FA-6EA1-2979BAE1EA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GB"/>
          </a:p>
        </p:txBody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0A893DE5-F0DB-19B5-2BEC-31B7D7D02B0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/>
              <a:t>Palmyra</a:t>
            </a:r>
            <a:r>
              <a:rPr lang="ja-JP" altLang="en-US" sz="2000"/>
              <a:t>’</a:t>
            </a:r>
            <a:r>
              <a:rPr lang="en-US" altLang="ja-JP" sz="2000"/>
              <a:t>s economic position may have been declining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/>
              <a:t>The city relied heavily on long distance trade coming from India through the Gulf and up the Euphrates, but conflict with the Sasanians seems to have ruined this trade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/>
              <a:t>The Palmyrenes were also in conflict with a nomadic tribe called the Tanukh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/>
              <a:t>The Palmyrene empire may have been an attempt to restore Palmyra</a:t>
            </a:r>
            <a:r>
              <a:rPr lang="ja-JP" altLang="en-US" sz="2000"/>
              <a:t>’</a:t>
            </a:r>
            <a:r>
              <a:rPr lang="en-US" altLang="ja-JP" sz="2000"/>
              <a:t>s position</a:t>
            </a:r>
            <a:endParaRPr lang="en-US" altLang="en-US" sz="2000"/>
          </a:p>
        </p:txBody>
      </p:sp>
      <p:pic>
        <p:nvPicPr>
          <p:cNvPr id="15367" name="Picture 7" descr="Satellite image">
            <a:extLst>
              <a:ext uri="{FF2B5EF4-FFF2-40B4-BE49-F238E27FC236}">
                <a16:creationId xmlns:a16="http://schemas.microsoft.com/office/drawing/2014/main" id="{98E5F40F-D62E-8E93-8FF0-E20836E9E83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67338" y="1600200"/>
            <a:ext cx="2598737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>
            <a:extLst>
              <a:ext uri="{FF2B5EF4-FFF2-40B4-BE49-F238E27FC236}">
                <a16:creationId xmlns:a16="http://schemas.microsoft.com/office/drawing/2014/main" id="{5B6A1D59-D396-3B82-D6BD-98A27C435E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GB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864CA478-7C07-E3DE-4C81-667768AE7EB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/>
              <a:t>The central empire began to revive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/>
              <a:t>In 270 the Palmyrenes attacked the province of Arabia and invaded Egypt and Asia Minor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/>
              <a:t>The new emperor, Aurelian, refused to negotiate with Zenobia</a:t>
            </a:r>
          </a:p>
        </p:txBody>
      </p:sp>
      <p:pic>
        <p:nvPicPr>
          <p:cNvPr id="17415" name="Picture 7" descr="Aurelian">
            <a:extLst>
              <a:ext uri="{FF2B5EF4-FFF2-40B4-BE49-F238E27FC236}">
                <a16:creationId xmlns:a16="http://schemas.microsoft.com/office/drawing/2014/main" id="{D1BEA160-49A4-6E2A-C76B-CF9DD87CD31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67300" y="1957388"/>
            <a:ext cx="3200400" cy="3810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Default Design">
  <a:themeElements>
    <a:clrScheme name="Default Design 7">
      <a:dk1>
        <a:srgbClr val="5C1F00"/>
      </a:dk1>
      <a:lt1>
        <a:srgbClr val="FFFFFF"/>
      </a:lt1>
      <a:dk2>
        <a:srgbClr val="800000"/>
      </a:dk2>
      <a:lt2>
        <a:srgbClr val="DFD293"/>
      </a:lt2>
      <a:accent1>
        <a:srgbClr val="CC33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Default Desig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874</TotalTime>
  <Words>333</Words>
  <Application>Microsoft Macintosh PowerPoint</Application>
  <PresentationFormat>On-screen Show (4:3)</PresentationFormat>
  <Paragraphs>37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Arial</vt:lpstr>
      <vt:lpstr>Default Design</vt:lpstr>
      <vt:lpstr>The Rise and Fall of Palmyra</vt:lpstr>
      <vt:lpstr>Palmyra</vt:lpstr>
      <vt:lpstr>PowerPoint Presentation</vt:lpstr>
      <vt:lpstr>PowerPoint Presentation</vt:lpstr>
      <vt:lpstr>PowerPoint Presentation</vt:lpstr>
      <vt:lpstr>PowerPoint Presentation</vt:lpstr>
      <vt:lpstr>Vaballathus and Zenobia</vt:lpstr>
      <vt:lpstr>PowerPoint Presentation</vt:lpstr>
      <vt:lpstr>PowerPoint Presentation</vt:lpstr>
      <vt:lpstr>PowerPoint Presentation</vt:lpstr>
      <vt:lpstr>Materials for a history of the Palmyrene revolt</vt:lpstr>
      <vt:lpstr>Dedication to Septimius Hairan</vt:lpstr>
      <vt:lpstr>PowerPoint Presentation</vt:lpstr>
      <vt:lpstr>PowerPoint Presentation</vt:lpstr>
      <vt:lpstr>Septimius Vorodes</vt:lpstr>
      <vt:lpstr>Portrait of Odaenathus?</vt:lpstr>
      <vt:lpstr>Vaballathus rules the east</vt:lpstr>
      <vt:lpstr>Coin of Antioch</vt:lpstr>
      <vt:lpstr>Coin of Alexandria</vt:lpstr>
      <vt:lpstr>The rebellion of Zenobia</vt:lpstr>
      <vt:lpstr>PowerPoint Presentation</vt:lpstr>
      <vt:lpstr>PowerPoint Presentation</vt:lpstr>
    </vt:vector>
  </TitlesOfParts>
  <Company>AUB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AUB</dc:creator>
  <cp:lastModifiedBy>Butcher, Kevin</cp:lastModifiedBy>
  <cp:revision>48</cp:revision>
  <dcterms:created xsi:type="dcterms:W3CDTF">2005-10-09T12:30:00Z</dcterms:created>
  <dcterms:modified xsi:type="dcterms:W3CDTF">2022-10-16T15:05:29Z</dcterms:modified>
</cp:coreProperties>
</file>