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5"/>
    <p:restoredTop sz="94745"/>
  </p:normalViewPr>
  <p:slideViewPr>
    <p:cSldViewPr snapToGrid="0" snapToObjects="1">
      <p:cViewPr varScale="1">
        <p:scale>
          <a:sx n="102" d="100"/>
          <a:sy n="102" d="100"/>
        </p:scale>
        <p:origin x="118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2DF66AD8-BC4A-4004-9882-414398D930CA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it-IT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2DF66AD8-BC4A-4004-9882-414398D930CA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it-IT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it-IT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it-IT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it-IT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10/5/26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10/5/26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10/5/26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it-IT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it-IT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it-IT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it-IT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it-IT"/>
              <a:t>Drag picture to placeholder or click icon to add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it-IT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it-IT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it-IT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it-IT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it-IT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it-IT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it-IT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8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7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2DF66AD8-BC4A-4004-9882-414398D930CA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23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800000"/>
                </a:solidFill>
              </a:rPr>
              <a:t>Q800</a:t>
            </a:r>
            <a:r>
              <a:rPr lang="en-US" dirty="0"/>
              <a:t> – Going into your second year….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guidance, developing skills, challenges, your questions</a:t>
            </a:r>
          </a:p>
        </p:txBody>
      </p:sp>
    </p:spTree>
    <p:extLst>
      <p:ext uri="{BB962C8B-B14F-4D97-AF65-F5344CB8AC3E}">
        <p14:creationId xmlns:p14="http://schemas.microsoft.com/office/powerpoint/2010/main" val="417093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AC20F-9F41-A592-AE29-249B7CF27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93" y="347207"/>
            <a:ext cx="8485093" cy="868362"/>
          </a:xfrm>
        </p:spPr>
        <p:txBody>
          <a:bodyPr/>
          <a:lstStyle/>
          <a:p>
            <a:r>
              <a:rPr lang="en-US" sz="4400" b="1" dirty="0"/>
              <a:t>Embrace the challenge, with Pat!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1F3E6F5-0E5E-CAB0-0D73-A270A74668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83358"/>
            <a:ext cx="4554840" cy="30365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404252-3BB5-7FCB-B256-7F821B04CD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652" y="3487299"/>
            <a:ext cx="5817347" cy="337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54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21994"/>
            <a:ext cx="7313613" cy="529776"/>
          </a:xfrm>
        </p:spPr>
        <p:txBody>
          <a:bodyPr/>
          <a:lstStyle/>
          <a:p>
            <a:r>
              <a:rPr lang="en-US" sz="2800" dirty="0">
                <a:solidFill>
                  <a:srgbClr val="000090"/>
                </a:solidFill>
                <a:latin typeface="Andale Mono"/>
                <a:cs typeface="Andale Mono"/>
              </a:rPr>
              <a:t>Steps</a:t>
            </a:r>
            <a:r>
              <a:rPr lang="en-US" sz="2800" dirty="0">
                <a:solidFill>
                  <a:srgbClr val="000090"/>
                </a:solidFill>
              </a:rPr>
              <a:t>, </a:t>
            </a:r>
            <a:r>
              <a:rPr lang="en-US" sz="2800" i="1" dirty="0">
                <a:solidFill>
                  <a:srgbClr val="000090"/>
                </a:solidFill>
              </a:rPr>
              <a:t>leaps</a:t>
            </a:r>
            <a:r>
              <a:rPr lang="en-US" sz="2800" dirty="0">
                <a:solidFill>
                  <a:srgbClr val="000090"/>
                </a:solidFill>
              </a:rPr>
              <a:t>, </a:t>
            </a:r>
            <a:r>
              <a:rPr lang="en-US" sz="2800" dirty="0">
                <a:solidFill>
                  <a:srgbClr val="000090"/>
                </a:solidFill>
                <a:latin typeface="Avenir Black Oblique"/>
                <a:cs typeface="Avenir Black Oblique"/>
              </a:rPr>
              <a:t>changes, </a:t>
            </a:r>
            <a:r>
              <a:rPr lang="en-US" sz="2800" dirty="0">
                <a:solidFill>
                  <a:srgbClr val="000090"/>
                </a:solidFill>
                <a:latin typeface="Arial Narrow"/>
                <a:cs typeface="Arial Narrow"/>
              </a:rPr>
              <a:t>challenges</a:t>
            </a:r>
            <a:endParaRPr lang="en-US" sz="2800" dirty="0">
              <a:solidFill>
                <a:srgbClr val="000090"/>
              </a:solidFill>
              <a:latin typeface="Avenir Black Oblique"/>
              <a:cs typeface="Avenir Black Oblique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939452"/>
            <a:ext cx="7313613" cy="5918547"/>
          </a:xfrm>
        </p:spPr>
        <p:txBody>
          <a:bodyPr>
            <a:normAutofit fontScale="70000" lnSpcReduction="20000"/>
          </a:bodyPr>
          <a:lstStyle/>
          <a:p>
            <a:pPr>
              <a:buFont typeface="Wingdings" charset="2"/>
              <a:buChar char="q"/>
            </a:pPr>
            <a:r>
              <a:rPr lang="en-US" dirty="0"/>
              <a:t>Both with and beyond GLT/LLT and intensive language-learning (focusing on individual texts and authors or on </a:t>
            </a:r>
            <a:r>
              <a:rPr lang="en-US"/>
              <a:t>specific forms </a:t>
            </a:r>
            <a:r>
              <a:rPr lang="en-US" dirty="0"/>
              <a:t>and structures of expression) to wide-ranging, thematic modules with a conceptual frame</a:t>
            </a:r>
          </a:p>
          <a:p>
            <a:pPr>
              <a:buFont typeface="Wingdings" charset="2"/>
              <a:buChar char="q"/>
            </a:pPr>
            <a:r>
              <a:rPr lang="en-US" dirty="0"/>
              <a:t>Some </a:t>
            </a:r>
            <a:r>
              <a:rPr lang="en-US" dirty="0" err="1"/>
              <a:t>honours</a:t>
            </a:r>
            <a:r>
              <a:rPr lang="en-US" dirty="0"/>
              <a:t> modules (e.g. Greek Lyric, Question of Grief, Poetless Poems) involve new assessment methods</a:t>
            </a:r>
          </a:p>
          <a:p>
            <a:pPr>
              <a:buFont typeface="Wingdings" charset="2"/>
              <a:buChar char="q"/>
            </a:pPr>
            <a:r>
              <a:rPr lang="en-US" dirty="0"/>
              <a:t>A much greater exposure to different genres, authors, forms, sources, across a wider historical period</a:t>
            </a:r>
          </a:p>
          <a:p>
            <a:pPr>
              <a:buFont typeface="Wingdings" charset="2"/>
              <a:buChar char="q"/>
            </a:pPr>
            <a:r>
              <a:rPr lang="en-US" dirty="0"/>
              <a:t>More independent reading of Latin and Greek texts</a:t>
            </a:r>
          </a:p>
          <a:p>
            <a:pPr>
              <a:buFont typeface="Wingdings" charset="2"/>
              <a:buChar char="q"/>
            </a:pPr>
            <a:r>
              <a:rPr lang="en-US" dirty="0"/>
              <a:t>Stimulus to develop more advanced skills in literary and cultural interpretation</a:t>
            </a:r>
          </a:p>
          <a:p>
            <a:pPr>
              <a:buFont typeface="Wingdings" charset="2"/>
              <a:buChar char="q"/>
            </a:pPr>
            <a:r>
              <a:rPr lang="en-US" dirty="0"/>
              <a:t>Indeed: many of our latest </a:t>
            </a:r>
            <a:r>
              <a:rPr lang="en-US" dirty="0" err="1"/>
              <a:t>honours</a:t>
            </a:r>
            <a:r>
              <a:rPr lang="en-US" dirty="0"/>
              <a:t> modules in literature invite you to expand in both directions – within the classical period, and beyond the classical period, inviting you to think and engage directly with our research-led teaching (which is why we are here!)</a:t>
            </a:r>
          </a:p>
          <a:p>
            <a:pPr>
              <a:buFont typeface="Wingdings" charset="2"/>
              <a:buChar char="q"/>
            </a:pPr>
            <a:r>
              <a:rPr lang="en-US" dirty="0"/>
              <a:t>Building on writing and communication skills (in the lead up to your final year, and dissertation work)</a:t>
            </a:r>
          </a:p>
          <a:p>
            <a:pPr>
              <a:buFont typeface="Wingdings" charset="2"/>
              <a:buChar char="q"/>
            </a:pPr>
            <a:r>
              <a:rPr lang="en-US" dirty="0"/>
              <a:t>Asking more questions; engaging more confidently and critically with scholarship; mediating between critical positions; intervening in debates; going beyond description and summary</a:t>
            </a:r>
          </a:p>
          <a:p>
            <a:pPr>
              <a:buFont typeface="Wingdings" charset="2"/>
              <a:buChar char="q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9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800" dirty="0"/>
              <a:t>How many things can you do with a </a:t>
            </a:r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text? </a:t>
            </a:r>
          </a:p>
          <a:p>
            <a:pPr marL="0" indent="0" algn="ctr">
              <a:buNone/>
            </a:pPr>
            <a:r>
              <a:rPr lang="en-US" sz="4800" dirty="0"/>
              <a:t>(or how many things can a text do to you?)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021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FF6600"/>
                </a:solidFill>
              </a:rPr>
              <a:t>Questions</a:t>
            </a:r>
            <a:r>
              <a:rPr lang="en-US" sz="4000" dirty="0"/>
              <a:t>, </a:t>
            </a:r>
            <a:r>
              <a:rPr lang="en-US" sz="4000" dirty="0">
                <a:solidFill>
                  <a:srgbClr val="0000FF"/>
                </a:solidFill>
              </a:rPr>
              <a:t>questions</a:t>
            </a:r>
            <a:r>
              <a:rPr lang="en-US" sz="4000" dirty="0"/>
              <a:t>, 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35138"/>
            <a:ext cx="7313613" cy="4597388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What kind of text? </a:t>
            </a:r>
            <a:r>
              <a:rPr lang="en-US" dirty="0"/>
              <a:t>Form, genre, style, </a:t>
            </a:r>
            <a:r>
              <a:rPr lang="en-US" dirty="0" err="1"/>
              <a:t>metre</a:t>
            </a:r>
            <a:r>
              <a:rPr lang="en-US" dirty="0"/>
              <a:t>, date and politico-historical context, location, author, persona, voice, audience, use, performance, reception, scholarly expectations…</a:t>
            </a:r>
          </a:p>
          <a:p>
            <a:r>
              <a:rPr lang="en-US" b="1" dirty="0"/>
              <a:t>Where are we? </a:t>
            </a:r>
            <a:r>
              <a:rPr lang="en-US" dirty="0"/>
              <a:t>Plot, timing, time-layering, tenses, beginning/middle/juncture/end, speed, rhythm, narrative patterns (e.g. setting up the future/echoing or remaking the past), location, space, frame. </a:t>
            </a:r>
          </a:p>
          <a:p>
            <a:r>
              <a:rPr lang="en-US" b="1" dirty="0"/>
              <a:t>How is form working with content, and vice versa</a:t>
            </a:r>
            <a:r>
              <a:rPr lang="en-US" dirty="0"/>
              <a:t>? </a:t>
            </a:r>
            <a:r>
              <a:rPr lang="en-US" b="1" dirty="0"/>
              <a:t>What </a:t>
            </a:r>
            <a:r>
              <a:rPr lang="en-US" b="1" i="1" dirty="0"/>
              <a:t>work</a:t>
            </a:r>
            <a:r>
              <a:rPr lang="en-US" b="1" dirty="0"/>
              <a:t> is the text doing</a:t>
            </a:r>
            <a:r>
              <a:rPr lang="en-US" dirty="0"/>
              <a:t>? …Interaction, illustration, performance, polyphony, paradox, visual/verbal/phonic/sensory.</a:t>
            </a:r>
          </a:p>
        </p:txBody>
      </p:sp>
    </p:spTree>
    <p:extLst>
      <p:ext uri="{BB962C8B-B14F-4D97-AF65-F5344CB8AC3E}">
        <p14:creationId xmlns:p14="http://schemas.microsoft.com/office/powerpoint/2010/main" val="2226833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Where do I begin and *end* with form?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35138"/>
            <a:ext cx="7313613" cy="4847826"/>
          </a:xfrm>
        </p:spPr>
        <p:txBody>
          <a:bodyPr>
            <a:normAutofit fontScale="85000" lnSpcReduction="20000"/>
          </a:bodyPr>
          <a:lstStyle/>
          <a:p>
            <a:r>
              <a:rPr lang="en-US" u="sng" dirty="0"/>
              <a:t>When dealing with the verbal, look/listen for:</a:t>
            </a:r>
          </a:p>
          <a:p>
            <a:pPr>
              <a:buFont typeface="Wingdings" charset="2"/>
              <a:buChar char="ü"/>
            </a:pPr>
            <a:r>
              <a:rPr lang="en-US" dirty="0"/>
              <a:t>Rhythm, repetition (and where?), frames, phonic effects like assonance, alliteration, echo; word order; key words and  word choice (why this word and not another?); tenses; conjunctions (or lack of them).</a:t>
            </a:r>
          </a:p>
          <a:p>
            <a:pPr>
              <a:buFont typeface="Wingdings" charset="2"/>
              <a:buChar char="ü"/>
            </a:pPr>
            <a:r>
              <a:rPr lang="en-US" dirty="0"/>
              <a:t>In poetry, metrical effects: e.g. specular shapes, rhymes and half-rhymes, speed or sluggishness, </a:t>
            </a:r>
            <a:r>
              <a:rPr lang="en-US" dirty="0" err="1"/>
              <a:t>enjambement</a:t>
            </a:r>
            <a:r>
              <a:rPr lang="en-US" dirty="0"/>
              <a:t>, </a:t>
            </a:r>
            <a:r>
              <a:rPr lang="en-US" dirty="0" err="1"/>
              <a:t>lengthenings</a:t>
            </a:r>
            <a:r>
              <a:rPr lang="en-US" dirty="0"/>
              <a:t> and shortenings, pauses, delays or postponements; rhetorical tricks and tropes.</a:t>
            </a:r>
          </a:p>
          <a:p>
            <a:pPr>
              <a:buFont typeface="Wingdings" charset="2"/>
              <a:buChar char="ü"/>
            </a:pPr>
            <a:r>
              <a:rPr lang="en-US" dirty="0"/>
              <a:t>Register, tone, diction, voice</a:t>
            </a:r>
          </a:p>
          <a:p>
            <a:pPr>
              <a:buFont typeface="Wingdings" charset="2"/>
              <a:buChar char="ü"/>
            </a:pPr>
            <a:r>
              <a:rPr lang="en-US" dirty="0"/>
              <a:t>Metaphor, simile, imagery.</a:t>
            </a:r>
          </a:p>
          <a:p>
            <a:pPr>
              <a:buFont typeface="Wingdings" charset="2"/>
              <a:buChar char="ü"/>
            </a:pPr>
            <a:r>
              <a:rPr lang="en-US" dirty="0"/>
              <a:t>Ambiguity, </a:t>
            </a:r>
            <a:r>
              <a:rPr lang="en-US" dirty="0" err="1"/>
              <a:t>doubleness</a:t>
            </a:r>
            <a:r>
              <a:rPr lang="en-US" dirty="0"/>
              <a:t>, hybridity, polyphony, puns, innuendo, untranslatability.</a:t>
            </a:r>
          </a:p>
          <a:p>
            <a:pPr>
              <a:buFont typeface="Wingdings" charset="2"/>
              <a:buChar char="ü"/>
            </a:pPr>
            <a:endParaRPr lang="en-US" dirty="0"/>
          </a:p>
          <a:p>
            <a:pPr>
              <a:buFont typeface="Wingdings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660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800000"/>
                </a:solidFill>
              </a:rPr>
              <a:t>Interactions</a:t>
            </a:r>
            <a:r>
              <a:rPr lang="en-US" dirty="0"/>
              <a:t>: the</a:t>
            </a:r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3-D </a:t>
            </a:r>
            <a:r>
              <a:rPr lang="en-US" dirty="0"/>
              <a:t>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35137"/>
            <a:ext cx="7313613" cy="472260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b="1" dirty="0"/>
              <a:t>Vocabulary</a:t>
            </a:r>
            <a:r>
              <a:rPr lang="en-US" dirty="0"/>
              <a:t>: allusion, </a:t>
            </a:r>
            <a:r>
              <a:rPr lang="en-US" dirty="0" err="1"/>
              <a:t>intertextuality</a:t>
            </a:r>
            <a:r>
              <a:rPr lang="en-US" dirty="0"/>
              <a:t>, echoing, borrowing, citation, quotation, interaction, influence, indebtedness, tradition, memory.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This passage/line/word </a:t>
            </a:r>
            <a:r>
              <a:rPr lang="en-US" b="1" dirty="0"/>
              <a:t>alludes to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		 </a:t>
            </a:r>
            <a:r>
              <a:rPr lang="en-US" b="1" dirty="0"/>
              <a:t> echoes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		</a:t>
            </a:r>
            <a:r>
              <a:rPr lang="en-US" b="1" dirty="0"/>
              <a:t>  evokes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		  </a:t>
            </a:r>
            <a:r>
              <a:rPr lang="en-US" b="1" dirty="0"/>
              <a:t>suggests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		 </a:t>
            </a:r>
            <a:r>
              <a:rPr lang="en-US" b="1" dirty="0"/>
              <a:t> is reminiscent of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/>
              <a:t>cites/ replays/remakes/reworks/ transforms/transfigures			 pays homage to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/>
              <a:t>			 is indebted to/much influenced by</a:t>
            </a:r>
          </a:p>
        </p:txBody>
      </p:sp>
    </p:spTree>
    <p:extLst>
      <p:ext uri="{BB962C8B-B14F-4D97-AF65-F5344CB8AC3E}">
        <p14:creationId xmlns:p14="http://schemas.microsoft.com/office/powerpoint/2010/main" val="548843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/>
              <a:t> </a:t>
            </a:r>
            <a:r>
              <a:rPr lang="en-US" sz="4000" b="1" dirty="0"/>
              <a:t>And the effect of all this is……?!!!</a:t>
            </a:r>
            <a:br>
              <a:rPr lang="en-US" sz="4000" b="1" dirty="0"/>
            </a:b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35138"/>
            <a:ext cx="7313613" cy="461962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spcBef>
                <a:spcPts val="200"/>
              </a:spcBef>
              <a:buNone/>
            </a:pPr>
            <a:r>
              <a:rPr lang="en-US" sz="2800" u="sng" dirty="0"/>
              <a:t>Think in terms of:</a:t>
            </a:r>
          </a:p>
          <a:p>
            <a:pPr>
              <a:spcBef>
                <a:spcPts val="200"/>
              </a:spcBef>
              <a:buFont typeface="Arial"/>
              <a:buChar char="•"/>
            </a:pPr>
            <a:r>
              <a:rPr lang="en-US" sz="2800" dirty="0"/>
              <a:t>Interaction between form and content</a:t>
            </a:r>
          </a:p>
          <a:p>
            <a:pPr>
              <a:spcBef>
                <a:spcPts val="200"/>
              </a:spcBef>
              <a:buFont typeface="Arial"/>
              <a:buChar char="•"/>
            </a:pPr>
            <a:r>
              <a:rPr lang="en-US" sz="2800" dirty="0"/>
              <a:t>(How) does it create levels of meaning, paradox, contradiction, disorientation? Or does it make emphatic, underscore, highlight, direct or re-direct?</a:t>
            </a:r>
          </a:p>
          <a:p>
            <a:pPr>
              <a:spcBef>
                <a:spcPts val="200"/>
              </a:spcBef>
              <a:buFont typeface="Arial"/>
              <a:buChar char="•"/>
            </a:pPr>
            <a:r>
              <a:rPr lang="en-US" sz="2800" dirty="0"/>
              <a:t>A window onto what, with what stakes? </a:t>
            </a:r>
          </a:p>
          <a:p>
            <a:pPr>
              <a:spcBef>
                <a:spcPts val="200"/>
              </a:spcBef>
              <a:buFont typeface="Arial"/>
              <a:buChar char="•"/>
            </a:pPr>
            <a:r>
              <a:rPr lang="en-US" sz="2800" dirty="0" err="1"/>
              <a:t>Humour</a:t>
            </a:r>
            <a:endParaRPr lang="en-US" sz="2800" dirty="0"/>
          </a:p>
          <a:p>
            <a:pPr>
              <a:spcBef>
                <a:spcPts val="200"/>
              </a:spcBef>
              <a:buFont typeface="Arial"/>
              <a:buChar char="•"/>
            </a:pPr>
            <a:r>
              <a:rPr lang="en-US" sz="2800" dirty="0"/>
              <a:t>Politics</a:t>
            </a:r>
          </a:p>
          <a:p>
            <a:pPr>
              <a:spcBef>
                <a:spcPts val="200"/>
              </a:spcBef>
              <a:buFont typeface="Arial"/>
              <a:buChar char="•"/>
            </a:pPr>
            <a:r>
              <a:rPr lang="en-US" sz="2800" dirty="0"/>
              <a:t>Power and authority</a:t>
            </a:r>
          </a:p>
          <a:p>
            <a:pPr>
              <a:spcBef>
                <a:spcPts val="200"/>
              </a:spcBef>
              <a:buFont typeface="Arial"/>
              <a:buChar char="•"/>
            </a:pPr>
            <a:r>
              <a:rPr lang="en-US" sz="2800" dirty="0"/>
              <a:t>Timing, plot, teleology, narrative patterns</a:t>
            </a:r>
          </a:p>
          <a:p>
            <a:pPr>
              <a:spcBef>
                <a:spcPts val="200"/>
              </a:spcBef>
              <a:buFont typeface="Arial"/>
              <a:buChar char="•"/>
            </a:pPr>
            <a:r>
              <a:rPr lang="en-US" sz="2800" dirty="0"/>
              <a:t>Temporalities of literary experience</a:t>
            </a:r>
          </a:p>
          <a:p>
            <a:pPr>
              <a:spcBef>
                <a:spcPts val="200"/>
              </a:spcBef>
              <a:buFont typeface="Arial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46254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738" y="199292"/>
            <a:ext cx="8921262" cy="1172308"/>
          </a:xfrm>
        </p:spPr>
        <p:txBody>
          <a:bodyPr/>
          <a:lstStyle/>
          <a:p>
            <a:r>
              <a:rPr lang="en-US" sz="4000" dirty="0">
                <a:solidFill>
                  <a:srgbClr val="0000FF"/>
                </a:solidFill>
              </a:rPr>
              <a:t>Thinking </a:t>
            </a:r>
            <a:r>
              <a:rPr lang="en-US" sz="4000" i="1" dirty="0">
                <a:solidFill>
                  <a:srgbClr val="0000FF"/>
                </a:solidFill>
              </a:rPr>
              <a:t>critically, theoretically, comparatively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71600"/>
            <a:ext cx="7666892" cy="5287107"/>
          </a:xfrm>
        </p:spPr>
        <p:txBody>
          <a:bodyPr>
            <a:normAutofit fontScale="850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There is no such thing </a:t>
            </a:r>
            <a:r>
              <a:rPr lang="en-GB" dirty="0"/>
              <a:t>as an </a:t>
            </a:r>
            <a:r>
              <a:rPr lang="en-GB" i="1" dirty="0"/>
              <a:t>untheoretical</a:t>
            </a:r>
            <a:r>
              <a:rPr lang="en-GB" dirty="0"/>
              <a:t> interpretation</a:t>
            </a:r>
            <a:endParaRPr lang="it-IT" dirty="0"/>
          </a:p>
          <a:p>
            <a:pPr marL="0" indent="0" algn="ctr">
              <a:spcBef>
                <a:spcPts val="600"/>
              </a:spcBef>
              <a:buNone/>
            </a:pPr>
            <a:r>
              <a:rPr lang="en-GB" dirty="0"/>
              <a:t>Politics is pervasive</a:t>
            </a:r>
            <a:endParaRPr lang="it-IT" dirty="0"/>
          </a:p>
          <a:p>
            <a:pPr marL="0" indent="0" algn="ctr">
              <a:spcBef>
                <a:spcPts val="600"/>
              </a:spcBef>
              <a:buNone/>
            </a:pPr>
            <a:r>
              <a:rPr lang="en-GB" dirty="0"/>
              <a:t>Language is constitutive</a:t>
            </a:r>
            <a:endParaRPr lang="it-IT" dirty="0"/>
          </a:p>
          <a:p>
            <a:pPr marL="0" indent="0" algn="ctr">
              <a:spcBef>
                <a:spcPts val="600"/>
              </a:spcBef>
              <a:buNone/>
            </a:pPr>
            <a:r>
              <a:rPr lang="en-GB" dirty="0"/>
              <a:t>Truth is provisional</a:t>
            </a:r>
            <a:endParaRPr lang="it-IT" dirty="0"/>
          </a:p>
          <a:p>
            <a:pPr marL="0" indent="0" algn="ctr">
              <a:spcBef>
                <a:spcPts val="600"/>
              </a:spcBef>
              <a:buNone/>
            </a:pPr>
            <a:r>
              <a:rPr lang="en-GB" dirty="0"/>
              <a:t>Meaning is contingent</a:t>
            </a:r>
            <a:endParaRPr lang="it-IT" dirty="0"/>
          </a:p>
          <a:p>
            <a:pPr marL="0" indent="0" algn="ctr">
              <a:spcBef>
                <a:spcPts val="600"/>
              </a:spcBef>
              <a:buNone/>
            </a:pPr>
            <a:r>
              <a:rPr lang="en-GB" dirty="0"/>
              <a:t>?Human nature is a myth?</a:t>
            </a:r>
          </a:p>
          <a:p>
            <a:pPr marL="0" indent="0" algn="ctr">
              <a:spcBef>
                <a:spcPts val="600"/>
              </a:spcBef>
              <a:buNone/>
            </a:pPr>
            <a:endParaRPr lang="en-GB" dirty="0"/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/>
              <a:t>Question and </a:t>
            </a:r>
            <a:r>
              <a:rPr lang="en-US" b="1" dirty="0" err="1"/>
              <a:t>analyse</a:t>
            </a:r>
            <a:r>
              <a:rPr lang="en-US" b="1" dirty="0"/>
              <a:t> </a:t>
            </a:r>
            <a:r>
              <a:rPr lang="en-US" dirty="0"/>
              <a:t>the givens, the ‘natural’, the canonical: </a:t>
            </a:r>
            <a:r>
              <a:rPr lang="en-US" b="1" dirty="0"/>
              <a:t>be suspicious about antiquity</a:t>
            </a:r>
            <a:r>
              <a:rPr lang="en-US" dirty="0"/>
              <a:t> and what we think we know about it (whilst trying not to become </a:t>
            </a:r>
            <a:r>
              <a:rPr lang="en-US" b="1" dirty="0"/>
              <a:t>paranoid</a:t>
            </a:r>
            <a:r>
              <a:rPr lang="en-US" dirty="0"/>
              <a:t> readers!)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Join the dots between your modules: </a:t>
            </a:r>
            <a:r>
              <a:rPr lang="en-GB" dirty="0"/>
              <a:t>compare and contrast evidence, approaches, perspectives, in your study of the ancient world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Take up the opportunity </a:t>
            </a:r>
            <a:r>
              <a:rPr lang="en-GB" dirty="0"/>
              <a:t>to engage creatively with a wider range of secondary literature that discusses (or allows you to discuss) your texts and themes within broader comparative, critical-theoretical, frames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0607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1336</TotalTime>
  <Words>788</Words>
  <Application>Microsoft Macintosh PowerPoint</Application>
  <PresentationFormat>On-screen Show (4:3)</PresentationFormat>
  <Paragraphs>57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Andale Mono</vt:lpstr>
      <vt:lpstr>Arial</vt:lpstr>
      <vt:lpstr>Arial Narrow</vt:lpstr>
      <vt:lpstr>Avenir Black Oblique</vt:lpstr>
      <vt:lpstr>Goudy Old Style</vt:lpstr>
      <vt:lpstr>Impact</vt:lpstr>
      <vt:lpstr>Rockwell</vt:lpstr>
      <vt:lpstr>Wingdings</vt:lpstr>
      <vt:lpstr>Inkwell</vt:lpstr>
      <vt:lpstr>Q800 – Going into your second year….</vt:lpstr>
      <vt:lpstr>Embrace the challenge, with Pat!</vt:lpstr>
      <vt:lpstr>Steps, leaps, changes, challenges</vt:lpstr>
      <vt:lpstr>PowerPoint Presentation</vt:lpstr>
      <vt:lpstr>Questions, questions, questions</vt:lpstr>
      <vt:lpstr>Where do I begin and *end* with form? </vt:lpstr>
      <vt:lpstr>Interactions: the 3-D text</vt:lpstr>
      <vt:lpstr> And the effect of all this is……?!!! </vt:lpstr>
      <vt:lpstr>Thinking critically, theoretically, comparatively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Q800 – Going into your second year….</dc:title>
  <dc:creator>emma victoria rimell</dc:creator>
  <cp:lastModifiedBy>David Fearn</cp:lastModifiedBy>
  <cp:revision>39</cp:revision>
  <dcterms:created xsi:type="dcterms:W3CDTF">2016-10-01T13:15:56Z</dcterms:created>
  <dcterms:modified xsi:type="dcterms:W3CDTF">2026-10-05T08:25:44Z</dcterms:modified>
</cp:coreProperties>
</file>