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71" r:id="rId6"/>
    <p:sldId id="260" r:id="rId7"/>
    <p:sldId id="259" r:id="rId8"/>
    <p:sldId id="267" r:id="rId9"/>
    <p:sldId id="261" r:id="rId10"/>
    <p:sldId id="272" r:id="rId11"/>
    <p:sldId id="262" r:id="rId12"/>
    <p:sldId id="263" r:id="rId13"/>
    <p:sldId id="264" r:id="rId14"/>
    <p:sldId id="266" r:id="rId15"/>
    <p:sldId id="268" r:id="rId16"/>
    <p:sldId id="269" r:id="rId17"/>
    <p:sldId id="270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3A3705-0BE6-A941-A0AF-F007598AC6FF}" v="3" dt="2025-10-29T15:53:03.4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35"/>
  </p:normalViewPr>
  <p:slideViewPr>
    <p:cSldViewPr snapToGrid="0">
      <p:cViewPr varScale="1">
        <p:scale>
          <a:sx n="104" d="100"/>
          <a:sy n="104" d="100"/>
        </p:scale>
        <p:origin x="232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R, CHRISTOPHER (PGR)" userId="4652950a-d350-4626-af35-1c9135d78848" providerId="ADAL" clId="{7D0E18E9-8823-5703-87C4-226E3094B07E}"/>
    <pc:docChg chg="undo custSel addSld modSld">
      <pc:chgData name="PARR, CHRISTOPHER (PGR)" userId="4652950a-d350-4626-af35-1c9135d78848" providerId="ADAL" clId="{7D0E18E9-8823-5703-87C4-226E3094B07E}" dt="2025-10-29T16:17:34.911" v="3314" actId="20577"/>
      <pc:docMkLst>
        <pc:docMk/>
      </pc:docMkLst>
      <pc:sldChg chg="setBg">
        <pc:chgData name="PARR, CHRISTOPHER (PGR)" userId="4652950a-d350-4626-af35-1c9135d78848" providerId="ADAL" clId="{7D0E18E9-8823-5703-87C4-226E3094B07E}" dt="2025-10-09T16:22:09.497" v="2106"/>
        <pc:sldMkLst>
          <pc:docMk/>
          <pc:sldMk cId="2372387712" sldId="256"/>
        </pc:sldMkLst>
      </pc:sldChg>
      <pc:sldChg chg="modSp mod setBg">
        <pc:chgData name="PARR, CHRISTOPHER (PGR)" userId="4652950a-d350-4626-af35-1c9135d78848" providerId="ADAL" clId="{7D0E18E9-8823-5703-87C4-226E3094B07E}" dt="2025-10-09T17:09:14.934" v="2280" actId="313"/>
        <pc:sldMkLst>
          <pc:docMk/>
          <pc:sldMk cId="3640601924" sldId="257"/>
        </pc:sldMkLst>
        <pc:spChg chg="mod">
          <ac:chgData name="PARR, CHRISTOPHER (PGR)" userId="4652950a-d350-4626-af35-1c9135d78848" providerId="ADAL" clId="{7D0E18E9-8823-5703-87C4-226E3094B07E}" dt="2025-10-09T17:09:14.934" v="2280" actId="313"/>
          <ac:spMkLst>
            <pc:docMk/>
            <pc:sldMk cId="3640601924" sldId="257"/>
            <ac:spMk id="3" creationId="{E4397C40-97C7-5ADC-CE31-88E06925502F}"/>
          </ac:spMkLst>
        </pc:spChg>
      </pc:sldChg>
      <pc:sldChg chg="modSp mod setBg">
        <pc:chgData name="PARR, CHRISTOPHER (PGR)" userId="4652950a-d350-4626-af35-1c9135d78848" providerId="ADAL" clId="{7D0E18E9-8823-5703-87C4-226E3094B07E}" dt="2025-10-29T15:08:21.066" v="2817" actId="20577"/>
        <pc:sldMkLst>
          <pc:docMk/>
          <pc:sldMk cId="863498661" sldId="258"/>
        </pc:sldMkLst>
        <pc:spChg chg="mod">
          <ac:chgData name="PARR, CHRISTOPHER (PGR)" userId="4652950a-d350-4626-af35-1c9135d78848" providerId="ADAL" clId="{7D0E18E9-8823-5703-87C4-226E3094B07E}" dt="2025-10-29T15:08:21.066" v="2817" actId="20577"/>
          <ac:spMkLst>
            <pc:docMk/>
            <pc:sldMk cId="863498661" sldId="258"/>
            <ac:spMk id="3" creationId="{06337AFD-F2B1-AD5F-A526-8A1D0BAD2F54}"/>
          </ac:spMkLst>
        </pc:spChg>
      </pc:sldChg>
      <pc:sldChg chg="modSp mod setBg">
        <pc:chgData name="PARR, CHRISTOPHER (PGR)" userId="4652950a-d350-4626-af35-1c9135d78848" providerId="ADAL" clId="{7D0E18E9-8823-5703-87C4-226E3094B07E}" dt="2025-10-09T16:22:20.886" v="2107" actId="207"/>
        <pc:sldMkLst>
          <pc:docMk/>
          <pc:sldMk cId="3718379596" sldId="259"/>
        </pc:sldMkLst>
        <pc:spChg chg="mod">
          <ac:chgData name="PARR, CHRISTOPHER (PGR)" userId="4652950a-d350-4626-af35-1c9135d78848" providerId="ADAL" clId="{7D0E18E9-8823-5703-87C4-226E3094B07E}" dt="2025-10-09T16:22:20.886" v="2107" actId="207"/>
          <ac:spMkLst>
            <pc:docMk/>
            <pc:sldMk cId="3718379596" sldId="259"/>
            <ac:spMk id="2" creationId="{395D1057-4B6D-2BBF-E3BF-73CA939FEE79}"/>
          </ac:spMkLst>
        </pc:spChg>
        <pc:spChg chg="mod">
          <ac:chgData name="PARR, CHRISTOPHER (PGR)" userId="4652950a-d350-4626-af35-1c9135d78848" providerId="ADAL" clId="{7D0E18E9-8823-5703-87C4-226E3094B07E}" dt="2025-10-09T15:32:40.221" v="116" actId="1076"/>
          <ac:spMkLst>
            <pc:docMk/>
            <pc:sldMk cId="3718379596" sldId="259"/>
            <ac:spMk id="3" creationId="{CB6D8E60-B5EC-D99B-4D0F-06EB717C57E3}"/>
          </ac:spMkLst>
        </pc:spChg>
      </pc:sldChg>
      <pc:sldChg chg="modSp mod setBg">
        <pc:chgData name="PARR, CHRISTOPHER (PGR)" userId="4652950a-d350-4626-af35-1c9135d78848" providerId="ADAL" clId="{7D0E18E9-8823-5703-87C4-226E3094B07E}" dt="2025-10-29T15:07:36.530" v="2807" actId="14734"/>
        <pc:sldMkLst>
          <pc:docMk/>
          <pc:sldMk cId="3880622968" sldId="260"/>
        </pc:sldMkLst>
        <pc:graphicFrameChg chg="modGraphic">
          <ac:chgData name="PARR, CHRISTOPHER (PGR)" userId="4652950a-d350-4626-af35-1c9135d78848" providerId="ADAL" clId="{7D0E18E9-8823-5703-87C4-226E3094B07E}" dt="2025-10-29T15:07:36.530" v="2807" actId="14734"/>
          <ac:graphicFrameMkLst>
            <pc:docMk/>
            <pc:sldMk cId="3880622968" sldId="260"/>
            <ac:graphicFrameMk id="4" creationId="{7BB45CFB-388C-E351-F9DB-F8D13C18CDE2}"/>
          </ac:graphicFrameMkLst>
        </pc:graphicFrameChg>
      </pc:sldChg>
      <pc:sldChg chg="modSp mod setBg">
        <pc:chgData name="PARR, CHRISTOPHER (PGR)" userId="4652950a-d350-4626-af35-1c9135d78848" providerId="ADAL" clId="{7D0E18E9-8823-5703-87C4-226E3094B07E}" dt="2025-10-29T16:02:50.636" v="3161" actId="20577"/>
        <pc:sldMkLst>
          <pc:docMk/>
          <pc:sldMk cId="1460752760" sldId="261"/>
        </pc:sldMkLst>
        <pc:spChg chg="mod">
          <ac:chgData name="PARR, CHRISTOPHER (PGR)" userId="4652950a-d350-4626-af35-1c9135d78848" providerId="ADAL" clId="{7D0E18E9-8823-5703-87C4-226E3094B07E}" dt="2025-10-29T16:02:50.636" v="3161" actId="20577"/>
          <ac:spMkLst>
            <pc:docMk/>
            <pc:sldMk cId="1460752760" sldId="261"/>
            <ac:spMk id="3" creationId="{893C9BFB-58E1-57F9-64E6-726533C0F877}"/>
          </ac:spMkLst>
        </pc:spChg>
      </pc:sldChg>
      <pc:sldChg chg="setBg">
        <pc:chgData name="PARR, CHRISTOPHER (PGR)" userId="4652950a-d350-4626-af35-1c9135d78848" providerId="ADAL" clId="{7D0E18E9-8823-5703-87C4-226E3094B07E}" dt="2025-10-09T16:22:09.497" v="2106"/>
        <pc:sldMkLst>
          <pc:docMk/>
          <pc:sldMk cId="102855439" sldId="262"/>
        </pc:sldMkLst>
      </pc:sldChg>
      <pc:sldChg chg="modSp new mod setBg">
        <pc:chgData name="PARR, CHRISTOPHER (PGR)" userId="4652950a-d350-4626-af35-1c9135d78848" providerId="ADAL" clId="{7D0E18E9-8823-5703-87C4-226E3094B07E}" dt="2025-10-09T16:24:40.265" v="2184" actId="20577"/>
        <pc:sldMkLst>
          <pc:docMk/>
          <pc:sldMk cId="4116719304" sldId="263"/>
        </pc:sldMkLst>
        <pc:spChg chg="mod">
          <ac:chgData name="PARR, CHRISTOPHER (PGR)" userId="4652950a-d350-4626-af35-1c9135d78848" providerId="ADAL" clId="{7D0E18E9-8823-5703-87C4-226E3094B07E}" dt="2025-10-09T15:34:33.360" v="158" actId="20577"/>
          <ac:spMkLst>
            <pc:docMk/>
            <pc:sldMk cId="4116719304" sldId="263"/>
            <ac:spMk id="2" creationId="{9F1E4831-4332-C43F-AB38-63572F9C9E93}"/>
          </ac:spMkLst>
        </pc:spChg>
        <pc:spChg chg="mod">
          <ac:chgData name="PARR, CHRISTOPHER (PGR)" userId="4652950a-d350-4626-af35-1c9135d78848" providerId="ADAL" clId="{7D0E18E9-8823-5703-87C4-226E3094B07E}" dt="2025-10-09T16:24:40.265" v="2184" actId="20577"/>
          <ac:spMkLst>
            <pc:docMk/>
            <pc:sldMk cId="4116719304" sldId="263"/>
            <ac:spMk id="3" creationId="{8AB78905-714B-ABA6-104A-5B2388F9010F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0-09T16:22:09.497" v="2106"/>
        <pc:sldMkLst>
          <pc:docMk/>
          <pc:sldMk cId="1697095084" sldId="264"/>
        </pc:sldMkLst>
        <pc:spChg chg="mod">
          <ac:chgData name="PARR, CHRISTOPHER (PGR)" userId="4652950a-d350-4626-af35-1c9135d78848" providerId="ADAL" clId="{7D0E18E9-8823-5703-87C4-226E3094B07E}" dt="2025-10-09T15:57:21.533" v="988" actId="20577"/>
          <ac:spMkLst>
            <pc:docMk/>
            <pc:sldMk cId="1697095084" sldId="264"/>
            <ac:spMk id="2" creationId="{F266DD40-6FDB-3A53-FF59-8C7774A01C09}"/>
          </ac:spMkLst>
        </pc:spChg>
        <pc:spChg chg="mod">
          <ac:chgData name="PARR, CHRISTOPHER (PGR)" userId="4652950a-d350-4626-af35-1c9135d78848" providerId="ADAL" clId="{7D0E18E9-8823-5703-87C4-226E3094B07E}" dt="2025-10-09T16:16:29.321" v="2105" actId="20578"/>
          <ac:spMkLst>
            <pc:docMk/>
            <pc:sldMk cId="1697095084" sldId="264"/>
            <ac:spMk id="3" creationId="{C5F234DE-A0B0-287B-AD5B-2748895A087A}"/>
          </ac:spMkLst>
        </pc:spChg>
      </pc:sldChg>
      <pc:sldChg chg="modSp new mod setBg modAnim">
        <pc:chgData name="PARR, CHRISTOPHER (PGR)" userId="4652950a-d350-4626-af35-1c9135d78848" providerId="ADAL" clId="{7D0E18E9-8823-5703-87C4-226E3094B07E}" dt="2025-10-09T17:05:51.343" v="2274" actId="20577"/>
        <pc:sldMkLst>
          <pc:docMk/>
          <pc:sldMk cId="3626887325" sldId="265"/>
        </pc:sldMkLst>
        <pc:spChg chg="mod">
          <ac:chgData name="PARR, CHRISTOPHER (PGR)" userId="4652950a-d350-4626-af35-1c9135d78848" providerId="ADAL" clId="{7D0E18E9-8823-5703-87C4-226E3094B07E}" dt="2025-10-09T16:59:22.490" v="2229" actId="20577"/>
          <ac:spMkLst>
            <pc:docMk/>
            <pc:sldMk cId="3626887325" sldId="265"/>
            <ac:spMk id="2" creationId="{220AB33A-DC87-BC6A-90E9-80A9DF45A0CE}"/>
          </ac:spMkLst>
        </pc:spChg>
        <pc:spChg chg="mod">
          <ac:chgData name="PARR, CHRISTOPHER (PGR)" userId="4652950a-d350-4626-af35-1c9135d78848" providerId="ADAL" clId="{7D0E18E9-8823-5703-87C4-226E3094B07E}" dt="2025-10-09T17:05:51.343" v="2274" actId="20577"/>
          <ac:spMkLst>
            <pc:docMk/>
            <pc:sldMk cId="3626887325" sldId="265"/>
            <ac:spMk id="3" creationId="{4307A8C1-02A8-F974-0E96-CBDFB15154CD}"/>
          </ac:spMkLst>
        </pc:spChg>
      </pc:sldChg>
      <pc:sldChg chg="addSp delSp modSp new mod setBg">
        <pc:chgData name="PARR, CHRISTOPHER (PGR)" userId="4652950a-d350-4626-af35-1c9135d78848" providerId="ADAL" clId="{7D0E18E9-8823-5703-87C4-226E3094B07E}" dt="2025-10-09T17:18:47.822" v="2603" actId="1076"/>
        <pc:sldMkLst>
          <pc:docMk/>
          <pc:sldMk cId="3602979308" sldId="266"/>
        </pc:sldMkLst>
        <pc:spChg chg="mod">
          <ac:chgData name="PARR, CHRISTOPHER (PGR)" userId="4652950a-d350-4626-af35-1c9135d78848" providerId="ADAL" clId="{7D0E18E9-8823-5703-87C4-226E3094B07E}" dt="2025-10-09T17:18:21.205" v="2599" actId="1076"/>
          <ac:spMkLst>
            <pc:docMk/>
            <pc:sldMk cId="3602979308" sldId="266"/>
            <ac:spMk id="2" creationId="{FAD7386D-4120-1009-C06A-D8513972768F}"/>
          </ac:spMkLst>
        </pc:spChg>
        <pc:spChg chg="add del mod">
          <ac:chgData name="PARR, CHRISTOPHER (PGR)" userId="4652950a-d350-4626-af35-1c9135d78848" providerId="ADAL" clId="{7D0E18E9-8823-5703-87C4-226E3094B07E}" dt="2025-10-09T17:18:29.549" v="2601" actId="27636"/>
          <ac:spMkLst>
            <pc:docMk/>
            <pc:sldMk cId="3602979308" sldId="266"/>
            <ac:spMk id="3" creationId="{CC3F58A6-92E2-EEA0-0D21-FCFF6ED84AAC}"/>
          </ac:spMkLst>
        </pc:spChg>
        <pc:spChg chg="add mod">
          <ac:chgData name="PARR, CHRISTOPHER (PGR)" userId="4652950a-d350-4626-af35-1c9135d78848" providerId="ADAL" clId="{7D0E18E9-8823-5703-87C4-226E3094B07E}" dt="2025-10-09T17:18:47.822" v="2603" actId="1076"/>
          <ac:spMkLst>
            <pc:docMk/>
            <pc:sldMk cId="3602979308" sldId="266"/>
            <ac:spMk id="5" creationId="{54B88897-1D55-A549-069F-54C2FDBCC5B8}"/>
          </ac:spMkLst>
        </pc:spChg>
      </pc:sldChg>
      <pc:sldChg chg="modSp mod">
        <pc:chgData name="PARR, CHRISTOPHER (PGR)" userId="4652950a-d350-4626-af35-1c9135d78848" providerId="ADAL" clId="{7D0E18E9-8823-5703-87C4-226E3094B07E}" dt="2025-10-29T15:07:56.280" v="2812" actId="27636"/>
        <pc:sldMkLst>
          <pc:docMk/>
          <pc:sldMk cId="2471026763" sldId="267"/>
        </pc:sldMkLst>
        <pc:spChg chg="mod">
          <ac:chgData name="PARR, CHRISTOPHER (PGR)" userId="4652950a-d350-4626-af35-1c9135d78848" providerId="ADAL" clId="{7D0E18E9-8823-5703-87C4-226E3094B07E}" dt="2025-10-29T15:07:56.280" v="2812" actId="27636"/>
          <ac:spMkLst>
            <pc:docMk/>
            <pc:sldMk cId="2471026763" sldId="267"/>
            <ac:spMk id="3" creationId="{3D4A9BC7-AF0B-0CBE-0302-EC010C692FB6}"/>
          </ac:spMkLst>
        </pc:spChg>
      </pc:sldChg>
      <pc:sldChg chg="modSp mod">
        <pc:chgData name="PARR, CHRISTOPHER (PGR)" userId="4652950a-d350-4626-af35-1c9135d78848" providerId="ADAL" clId="{7D0E18E9-8823-5703-87C4-226E3094B07E}" dt="2025-10-29T15:47:01.433" v="2823" actId="1076"/>
        <pc:sldMkLst>
          <pc:docMk/>
          <pc:sldMk cId="904009552" sldId="270"/>
        </pc:sldMkLst>
        <pc:picChg chg="mod">
          <ac:chgData name="PARR, CHRISTOPHER (PGR)" userId="4652950a-d350-4626-af35-1c9135d78848" providerId="ADAL" clId="{7D0E18E9-8823-5703-87C4-226E3094B07E}" dt="2025-10-29T15:47:01.433" v="2823" actId="1076"/>
          <ac:picMkLst>
            <pc:docMk/>
            <pc:sldMk cId="904009552" sldId="270"/>
            <ac:picMk id="5" creationId="{41ECF7B4-815D-037B-E1BF-94702F172800}"/>
          </ac:picMkLst>
        </pc:picChg>
      </pc:sldChg>
      <pc:sldChg chg="modSp add mod">
        <pc:chgData name="PARR, CHRISTOPHER (PGR)" userId="4652950a-d350-4626-af35-1c9135d78848" providerId="ADAL" clId="{7D0E18E9-8823-5703-87C4-226E3094B07E}" dt="2025-10-29T15:08:15.867" v="2814" actId="20577"/>
        <pc:sldMkLst>
          <pc:docMk/>
          <pc:sldMk cId="795270807" sldId="271"/>
        </pc:sldMkLst>
        <pc:spChg chg="mod">
          <ac:chgData name="PARR, CHRISTOPHER (PGR)" userId="4652950a-d350-4626-af35-1c9135d78848" providerId="ADAL" clId="{7D0E18E9-8823-5703-87C4-226E3094B07E}" dt="2025-10-29T15:08:15.867" v="2814" actId="20577"/>
          <ac:spMkLst>
            <pc:docMk/>
            <pc:sldMk cId="795270807" sldId="271"/>
            <ac:spMk id="3" creationId="{CB2E33E9-6002-47E4-D837-448880E82802}"/>
          </ac:spMkLst>
        </pc:spChg>
      </pc:sldChg>
      <pc:sldChg chg="modSp add mod">
        <pc:chgData name="PARR, CHRISTOPHER (PGR)" userId="4652950a-d350-4626-af35-1c9135d78848" providerId="ADAL" clId="{7D0E18E9-8823-5703-87C4-226E3094B07E}" dt="2025-10-29T15:14:13.958" v="2822" actId="20577"/>
        <pc:sldMkLst>
          <pc:docMk/>
          <pc:sldMk cId="53987474" sldId="272"/>
        </pc:sldMkLst>
        <pc:spChg chg="mod">
          <ac:chgData name="PARR, CHRISTOPHER (PGR)" userId="4652950a-d350-4626-af35-1c9135d78848" providerId="ADAL" clId="{7D0E18E9-8823-5703-87C4-226E3094B07E}" dt="2025-10-29T15:14:13.958" v="2822" actId="20577"/>
          <ac:spMkLst>
            <pc:docMk/>
            <pc:sldMk cId="53987474" sldId="272"/>
            <ac:spMk id="3" creationId="{AAFDB063-F9F0-FE78-8744-7AF1C527DEB7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0-29T16:17:34.911" v="3314" actId="20577"/>
        <pc:sldMkLst>
          <pc:docMk/>
          <pc:sldMk cId="3059274915" sldId="273"/>
        </pc:sldMkLst>
        <pc:spChg chg="mod">
          <ac:chgData name="PARR, CHRISTOPHER (PGR)" userId="4652950a-d350-4626-af35-1c9135d78848" providerId="ADAL" clId="{7D0E18E9-8823-5703-87C4-226E3094B07E}" dt="2025-10-29T15:53:21.526" v="2839" actId="20577"/>
          <ac:spMkLst>
            <pc:docMk/>
            <pc:sldMk cId="3059274915" sldId="273"/>
            <ac:spMk id="2" creationId="{54D1EE63-F3D1-073F-138A-424E204A7024}"/>
          </ac:spMkLst>
        </pc:spChg>
        <pc:spChg chg="mod">
          <ac:chgData name="PARR, CHRISTOPHER (PGR)" userId="4652950a-d350-4626-af35-1c9135d78848" providerId="ADAL" clId="{7D0E18E9-8823-5703-87C4-226E3094B07E}" dt="2025-10-29T16:17:34.911" v="3314" actId="20577"/>
          <ac:spMkLst>
            <pc:docMk/>
            <pc:sldMk cId="3059274915" sldId="273"/>
            <ac:spMk id="3" creationId="{8777249A-8D2B-7A9C-478F-A8E87B029B8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8524F-A455-CDBB-A6A6-0D1BA691AC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E7CDBD-733A-8AA8-5BEE-85D8743C09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87CF7-D217-56BA-3A03-0355CAA0D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3FDEF-E3F1-7C15-5755-D25A515B7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B3743-F6B3-1AA6-8719-AA0C776DB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84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3E5E7-2A97-910C-8C01-2BEEC7B2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29733B-BDC1-BB0C-252E-98358D07BE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53747A-844B-21B8-061C-50D68E932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58E9F-B155-4F8D-E8CD-5155E5E09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0BDC5-0827-8784-22B2-6CC7FB3A2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14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C47A0A-ABA7-90B3-D6F5-C4DA3637A9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3B61F9-AD6A-4C80-A1F8-433E70789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80986-4181-7739-AE41-6C62BB3C7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C08A9-B3B1-E33C-ECBD-81338BD90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73147-F593-D082-8BA2-A7F749BB9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56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6FB0E-40A0-1E87-8764-3BD2681B6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4041E-D71B-5CDD-E7EC-FB933C45F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82C1B-2099-3359-6F6E-BC6195A6B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E5C47-7AA1-A541-C765-11D2B2420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EC3EB-18EF-7446-DEC9-8A44D1305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40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FE68D-19FB-DB3E-D250-F1E43500F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EC178-8349-D965-CF1D-AF3979434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47CFD-2650-8491-DF78-82FC67492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B1E2F-1DA2-0603-2704-D8174060A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22AA5-D644-6774-592C-DD1F2BFA4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3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76959-A8C3-2E8D-F638-994BC113F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836C7-B78D-026D-FACC-EE096F189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796A28-3C89-7451-3FAF-1ECE083F4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C9A360-DFAB-9D30-9352-50C76C9B1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1E39A-71F7-0F44-4FD1-7B96E6481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AEEC6-7B41-5540-55DD-7F598FE6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6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AEAE5-5DFC-96EF-12F5-B76FDD813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A11AA8-B268-2B3A-595C-D14C738A9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CAF61A-6D1C-1466-D5D1-1993C9FC96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48B825-085C-3787-FC49-24AF8612E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F0C8AB-3608-DF52-E1BA-243BC083F8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D91E2B-C466-0ABE-C94E-36996B2C0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B8B288-789A-BD93-E006-75FAF565E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A47B50-9DF6-8905-D559-628832A0F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2A434-3AB4-7160-1322-4FF24B095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F7F693-CA69-91EA-ABFF-6864CE629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48FD9-12A1-6852-C4D0-77FB25043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2C437B-0650-D510-1FA2-9B62BE9EF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378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09DB5D-FB5A-8A57-D051-71BC59628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F1A7DB-D7C4-CCAE-B52C-2F155C428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A9991-A719-BD7E-934D-96831B1E3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86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1A408-AAE2-376D-25A1-93861411D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A4620-FC28-FE78-CF35-B7E0EB541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1AC796-122F-067E-5F2B-3E5882283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B521CC-25B0-F006-7907-F11B4804D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99086B-7401-D353-BA54-E0375E940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BE4357-0346-DA97-5F28-3ACE49496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9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B4B7A-B834-7A20-36D9-50DCB0189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7FF05-2186-D546-B165-0DD9C4EA3E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F3A3C-B4C3-3B89-EBF6-1BB6E42C4D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DFB0F9-8827-21D7-EF75-EFF50C383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5AC6EC-7F79-46F4-07DB-BB875D980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A18A8-C729-AFED-7B63-FFD5AF07A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DE76C2-6FA6-1340-D4B5-44090D786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E4626A-3B96-CD66-D9B8-25B6DD069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D9F48-FC31-27C9-BD93-2D4EAF2ED9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1AB67D-0469-5B4F-8F13-A5C4305AD087}" type="datetimeFigureOut">
              <a:rPr lang="en-US" smtClean="0"/>
              <a:t>10/29/25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E9C59-FC52-9BFE-393B-FB7F8C69F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58274-0B3E-40F1-C152-8C1EAE365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66E627-87CF-284E-807E-69E6DF8E9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8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classics/intranets/students/guidance/gobbet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99CD8-DB03-5084-5170-C195F12CB6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1: Source Criticism (Gobbets)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31D61E-21FB-A0A1-3BCD-E61FDEED86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>
                <a:hlinkClick r:id="rId2"/>
              </a:rPr>
              <a:t>https://warwick.ac.uk/fac/arts/classics/intranets/students/guidance/gobbets</a:t>
            </a:r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7238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509BEA-08B0-889A-1FC3-BD53AC46D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32DE-A324-57C6-EFB5-EE5D0B4D8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Literary Gobbets – Thematic Paragraphs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DB063-F9F0-FE78-8744-7AF1C527D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7880"/>
            <a:ext cx="10515600" cy="4982529"/>
          </a:xfrm>
        </p:spPr>
        <p:txBody>
          <a:bodyPr>
            <a:normAutofit/>
          </a:bodyPr>
          <a:lstStyle/>
          <a:p>
            <a:endParaRPr lang="en-GB" noProof="0" dirty="0"/>
          </a:p>
          <a:p>
            <a:endParaRPr lang="en-GB" dirty="0"/>
          </a:p>
          <a:p>
            <a:r>
              <a:rPr lang="en-GB" noProof="0" dirty="0"/>
              <a:t>2-3 ideas: don’t go overboard!</a:t>
            </a:r>
          </a:p>
          <a:p>
            <a:pPr lvl="1"/>
            <a:r>
              <a:rPr lang="en-GB" noProof="0" dirty="0"/>
              <a:t>You don’t need to comment on every detail, just whatever you think are the most interesting points.</a:t>
            </a:r>
          </a:p>
          <a:p>
            <a:pPr lvl="1"/>
            <a:r>
              <a:rPr lang="en-GB" noProof="0" dirty="0"/>
              <a:t>You won’t be able to talk about everything – be selective!</a:t>
            </a:r>
          </a:p>
          <a:p>
            <a:pPr>
              <a:spcAft>
                <a:spcPts val="600"/>
              </a:spcAft>
            </a:pPr>
            <a:endParaRPr lang="en-GB" noProof="0" dirty="0"/>
          </a:p>
          <a:p>
            <a:pPr lvl="1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3987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3E4D-06A8-E8B7-3C89-950AAF1B1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Literary Gobbets – Thematic Paragraphs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49290-A390-254E-81D3-4BD734837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noProof="0" dirty="0"/>
              <a:t>Literary techniques to pick up on:</a:t>
            </a:r>
          </a:p>
          <a:p>
            <a:pPr lvl="1">
              <a:spcAft>
                <a:spcPts val="600"/>
              </a:spcAft>
            </a:pPr>
            <a:r>
              <a:rPr lang="en-GB" noProof="0" dirty="0"/>
              <a:t>Metaphor and related figures (simile, personification, etymological play, metonymy);</a:t>
            </a:r>
          </a:p>
          <a:p>
            <a:pPr lvl="1">
              <a:spcAft>
                <a:spcPts val="600"/>
              </a:spcAft>
            </a:pPr>
            <a:r>
              <a:rPr lang="en-GB" noProof="0" dirty="0"/>
              <a:t>Verbal style (general linguistic register, unusual/colourful vocabulary); [Esp. for students working with texts in the original language]</a:t>
            </a:r>
          </a:p>
          <a:p>
            <a:pPr lvl="1">
              <a:spcAft>
                <a:spcPts val="600"/>
              </a:spcAft>
            </a:pPr>
            <a:r>
              <a:rPr lang="en-GB" noProof="0" dirty="0"/>
              <a:t>Word order (e.g. artistic rearrangement of natural order, esp. in poetry); [Esp. for students working with texts in the original language]</a:t>
            </a:r>
          </a:p>
          <a:p>
            <a:pPr lvl="1">
              <a:spcAft>
                <a:spcPts val="600"/>
              </a:spcAft>
            </a:pPr>
            <a:r>
              <a:rPr lang="en-GB" noProof="0" dirty="0"/>
              <a:t>Metrical effects, where possible. [Esp. for students working with texts in the original language]. </a:t>
            </a:r>
          </a:p>
          <a:p>
            <a:endParaRPr lang="en-GB" noProof="0" dirty="0"/>
          </a:p>
          <a:p>
            <a:pPr lvl="1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2855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E4831-4332-C43F-AB38-63572F9C9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Picture Questions -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78905-714B-ABA6-104A-5B2388F90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557" y="1825625"/>
            <a:ext cx="11059297" cy="4351338"/>
          </a:xfrm>
        </p:spPr>
        <p:txBody>
          <a:bodyPr>
            <a:normAutofit/>
          </a:bodyPr>
          <a:lstStyle/>
          <a:p>
            <a:r>
              <a:rPr lang="en-GB" noProof="0" dirty="0"/>
              <a:t>What type of object is it? What are its features? What is its purpose?</a:t>
            </a:r>
          </a:p>
          <a:p>
            <a:r>
              <a:rPr lang="en-GB" noProof="0" dirty="0"/>
              <a:t>Do we know who made/designed it? When/where was it made? Who used it? What is its style? Who was its audience?</a:t>
            </a:r>
          </a:p>
          <a:p>
            <a:pPr lvl="1"/>
            <a:r>
              <a:rPr lang="en-GB" noProof="0" dirty="0"/>
              <a:t>Think of historical context.</a:t>
            </a:r>
          </a:p>
          <a:p>
            <a:r>
              <a:rPr lang="en-GB" noProof="0" dirty="0"/>
              <a:t>Where is the object now (museum, in situ)?</a:t>
            </a:r>
          </a:p>
          <a:p>
            <a:r>
              <a:rPr lang="en-GB" noProof="0" dirty="0"/>
              <a:t>What is the condition of the object? Has it been repaired? </a:t>
            </a:r>
          </a:p>
          <a:p>
            <a:r>
              <a:rPr lang="en-GB" noProof="0" dirty="0"/>
              <a:t>What angle can we see it from? How much of it can we see? Is there another side of it that we can’t see on the photo/drawing/model? </a:t>
            </a:r>
          </a:p>
          <a:p>
            <a:r>
              <a:rPr lang="en-GB" noProof="0" dirty="0"/>
              <a:t>If the object is decorated, describe the decoration.</a:t>
            </a:r>
          </a:p>
        </p:txBody>
      </p:sp>
    </p:spTree>
    <p:extLst>
      <p:ext uri="{BB962C8B-B14F-4D97-AF65-F5344CB8AC3E}">
        <p14:creationId xmlns:p14="http://schemas.microsoft.com/office/powerpoint/2010/main" val="4116719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6DD40-6FDB-3A53-FF59-8C7774A01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Picture Questions – Thematic Paragraphs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234DE-A0B0-287B-AD5B-2748895A0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GB" noProof="0" dirty="0"/>
              <a:t>Is this a typical example of the object/period/designer/location? Why or why not? </a:t>
            </a:r>
          </a:p>
          <a:p>
            <a:r>
              <a:rPr lang="en-GB" noProof="0" dirty="0"/>
              <a:t>Is this an innovative creation? Did its function change its society? </a:t>
            </a:r>
          </a:p>
          <a:p>
            <a:r>
              <a:rPr lang="en-GB" noProof="0" dirty="0"/>
              <a:t>Is the object decorated in a special way? Does its decoration tell us something about how a particular story/event was received? </a:t>
            </a:r>
          </a:p>
          <a:p>
            <a:r>
              <a:rPr lang="en-GB" noProof="0" dirty="0"/>
              <a:t>How does it relate to other comparable objects? </a:t>
            </a:r>
          </a:p>
          <a:p>
            <a:pPr lvl="1"/>
            <a:r>
              <a:rPr lang="en-GB" noProof="0" dirty="0"/>
              <a:t>Not just form or function, also time, place, designer, etc.</a:t>
            </a:r>
          </a:p>
          <a:p>
            <a:r>
              <a:rPr lang="en-GB" noProof="0" dirty="0"/>
              <a:t>What can we learn from this object?</a:t>
            </a:r>
          </a:p>
          <a:p>
            <a:pPr lvl="1"/>
            <a:r>
              <a:rPr lang="en-GB" noProof="0" dirty="0"/>
              <a:t>Imagine discovering it for the first time – how would it change what we know/believe about the ancient world? 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97095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7386D-4120-1009-C06A-D85139727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778"/>
            <a:ext cx="10515600" cy="1325563"/>
          </a:xfrm>
        </p:spPr>
        <p:txBody>
          <a:bodyPr/>
          <a:lstStyle/>
          <a:p>
            <a:pPr algn="ctr"/>
            <a:r>
              <a:rPr lang="en-GB" noProof="0" dirty="0"/>
              <a:t>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F58A6-92E2-EEA0-0D21-FCFF6ED84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486" y="1210962"/>
            <a:ext cx="5869460" cy="56470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noProof="0" dirty="0"/>
              <a:t>Literary Gobbets</a:t>
            </a:r>
          </a:p>
          <a:p>
            <a:r>
              <a:rPr lang="en-GB" noProof="0" dirty="0"/>
              <a:t>Have you identified the author?</a:t>
            </a:r>
          </a:p>
          <a:p>
            <a:r>
              <a:rPr lang="en-GB" noProof="0" dirty="0"/>
              <a:t>Have you identified the literary genre?</a:t>
            </a:r>
          </a:p>
          <a:p>
            <a:r>
              <a:rPr lang="en-GB" noProof="0" dirty="0"/>
              <a:t>Have you located the passage in the historical work in which it appears?</a:t>
            </a:r>
          </a:p>
          <a:p>
            <a:r>
              <a:rPr lang="en-GB" noProof="0" dirty="0"/>
              <a:t>Have you located the episode in its historical context?</a:t>
            </a:r>
          </a:p>
          <a:p>
            <a:r>
              <a:rPr lang="en-GB" noProof="0" dirty="0"/>
              <a:t>Have you explained the details necessary to understand the passage (people, places, etc.)?</a:t>
            </a:r>
          </a:p>
          <a:p>
            <a:r>
              <a:rPr lang="en-GB" noProof="0" dirty="0"/>
              <a:t>Have you explained why this passage is significant?</a:t>
            </a:r>
          </a:p>
          <a:p>
            <a:r>
              <a:rPr lang="en-GB" noProof="0" dirty="0"/>
              <a:t>Have you checked whether it relates to other source material?</a:t>
            </a:r>
          </a:p>
          <a:p>
            <a:r>
              <a:rPr lang="en-GB" noProof="0" dirty="0"/>
              <a:t>(For gobbets in the original language) Have you thought about the style and manners of expression?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4B88897-1D55-A549-069F-54C2FDBCC5B8}"/>
              </a:ext>
            </a:extLst>
          </p:cNvPr>
          <p:cNvSpPr txBox="1">
            <a:spLocks/>
          </p:cNvSpPr>
          <p:nvPr/>
        </p:nvSpPr>
        <p:spPr>
          <a:xfrm>
            <a:off x="6301946" y="1210962"/>
            <a:ext cx="5869460" cy="5412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noProof="0" dirty="0"/>
              <a:t>Picture Questions</a:t>
            </a:r>
          </a:p>
          <a:p>
            <a:r>
              <a:rPr lang="en-GB" sz="2400" noProof="0" dirty="0"/>
              <a:t>Have you described and explained the features of the object?</a:t>
            </a:r>
          </a:p>
          <a:p>
            <a:r>
              <a:rPr lang="en-GB" sz="2400" noProof="0" dirty="0"/>
              <a:t>Have you dated the object?</a:t>
            </a:r>
          </a:p>
          <a:p>
            <a:r>
              <a:rPr lang="en-GB" sz="2400" noProof="0" dirty="0"/>
              <a:t>Have you located the episode in its historical context?</a:t>
            </a:r>
          </a:p>
          <a:p>
            <a:r>
              <a:rPr lang="en-GB" sz="2400" noProof="0" dirty="0"/>
              <a:t>Have you commented on how typical or distinctive it is?</a:t>
            </a:r>
          </a:p>
          <a:p>
            <a:r>
              <a:rPr lang="en-GB" sz="2400" noProof="0" dirty="0"/>
              <a:t>Have you checked whether it relates to other source material?</a:t>
            </a:r>
          </a:p>
        </p:txBody>
      </p:sp>
    </p:spTree>
    <p:extLst>
      <p:ext uri="{BB962C8B-B14F-4D97-AF65-F5344CB8AC3E}">
        <p14:creationId xmlns:p14="http://schemas.microsoft.com/office/powerpoint/2010/main" val="3602979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89269-CD14-6F4D-0D7D-2DDD60151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7712"/>
            <a:ext cx="10515600" cy="1325563"/>
          </a:xfrm>
        </p:spPr>
        <p:txBody>
          <a:bodyPr/>
          <a:lstStyle/>
          <a:p>
            <a:pPr algn="ctr"/>
            <a:r>
              <a:rPr lang="en-GB" noProof="0" dirty="0"/>
              <a:t>Marking Criteria</a:t>
            </a: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064EE16C-A0F3-103E-842A-84892DCFD3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26828" y="1420419"/>
            <a:ext cx="11738343" cy="513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A 1st class answer will identify the item and its context with precision show a high degree of knowledge of its wider context and a high degree of ability to critically analyse any points of interest.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An Upper 2nd class answer will satisfactorily identify the item and its context and show good knowledge of its wider context and a good level of ability to critically analyse any points of interest.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A Lower 2nd class answer will indicate some knowledge of the item and its context and make sound observations about its content.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A Third class answer will provide some indication of knowledge about the gobbet and its pertinence.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A Near Fail (32. 38) answer will provide a very little indication of knowledge of the gobbet and/or its pertinence.</a:t>
            </a: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A mid-Fail (25) will provide no indication of knowledge of the gobbet and/or its pertinence but will indicate some knowledge of material relevant to the paper.</a:t>
            </a: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A Low Fail (12) will provide no indication of knowledge of the gobbet and/or its pertinence but will indicate some knowledge of material relevant to the course.</a:t>
            </a: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Complete fail (0) - no material submitted</a:t>
            </a: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5306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C9069-24C4-E25A-CDDC-300C19E4A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EE2B7-4649-C0D0-E9B0-B239C1531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Plutarch, </a:t>
            </a:r>
            <a:r>
              <a:rPr lang="en-GB" b="1" i="1" dirty="0"/>
              <a:t>Pompeius</a:t>
            </a:r>
            <a:r>
              <a:rPr lang="en-GB" b="1" dirty="0"/>
              <a:t> 42.13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But that divine agency which always takes pains to mingle with the great and splendid gifts of fortune a certain portion of evil, had long been secretly at work preparing to make his return a very bitter one. For Mucia his wife had played the wanton during his absence. While Pompey was far away, he had treated the report of it with contempt; but when he was nearer Italy and, as it would seem, had examined the charge more at his leisure, he sent her a bill of divorce, although he neither wrote at that time, nor afterwards declared, the grounds on which he put her away; but the reason is stated in Cicero’s letters.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894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ainting of men lying on a bed&#10;&#10;AI-generated content may be incorrect.">
            <a:extLst>
              <a:ext uri="{FF2B5EF4-FFF2-40B4-BE49-F238E27FC236}">
                <a16:creationId xmlns:a16="http://schemas.microsoft.com/office/drawing/2014/main" id="{41ECF7B4-815D-037B-E1BF-94702F1728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7590" y="547576"/>
            <a:ext cx="12213236" cy="5762847"/>
          </a:xfrm>
        </p:spPr>
      </p:pic>
    </p:spTree>
    <p:extLst>
      <p:ext uri="{BB962C8B-B14F-4D97-AF65-F5344CB8AC3E}">
        <p14:creationId xmlns:p14="http://schemas.microsoft.com/office/powerpoint/2010/main" val="9040095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1EE63-F3D1-073F-138A-424E204A7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7249A-8D2B-7A9C-478F-A8E87B029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gobbet is not an essay, but a test of your critical reading of sources.</a:t>
            </a:r>
          </a:p>
          <a:p>
            <a:r>
              <a:rPr lang="en-GB" dirty="0"/>
              <a:t>Show understanding of what you are asked to look at as well as how it fits with its context. </a:t>
            </a:r>
          </a:p>
          <a:p>
            <a:r>
              <a:rPr lang="en-GB" dirty="0"/>
              <a:t>Don’t just describe!</a:t>
            </a:r>
          </a:p>
          <a:p>
            <a:r>
              <a:rPr lang="en-GB" dirty="0"/>
              <a:t>Briefly give the context, then 2-3 points on the significance.</a:t>
            </a:r>
          </a:p>
          <a:p>
            <a:r>
              <a:rPr lang="en-GB" dirty="0"/>
              <a:t>Use your time wisely!</a:t>
            </a:r>
          </a:p>
        </p:txBody>
      </p:sp>
    </p:spTree>
    <p:extLst>
      <p:ext uri="{BB962C8B-B14F-4D97-AF65-F5344CB8AC3E}">
        <p14:creationId xmlns:p14="http://schemas.microsoft.com/office/powerpoint/2010/main" val="3059274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AB33A-DC87-BC6A-90E9-80A9DF45A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Oxford English Dictionary’s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7A8C1-02A8-F974-0E96-CBDFB1515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noProof="0" dirty="0"/>
              <a:t>A part, portion, piece, or fragment, esp. of something which is divided, cut, or broken.</a:t>
            </a:r>
          </a:p>
          <a:p>
            <a:pPr lvl="1"/>
            <a:endParaRPr lang="en-GB" noProof="0" dirty="0"/>
          </a:p>
          <a:p>
            <a:pPr lvl="1"/>
            <a:r>
              <a:rPr lang="en-GB" noProof="0" dirty="0"/>
              <a:t>A piece of flesh or raw meat; frequently in ‘to cut (also chop, hack, etc.) into (also in) gobbets’.</a:t>
            </a:r>
          </a:p>
          <a:p>
            <a:pPr lvl="1"/>
            <a:endParaRPr lang="en-GB" noProof="0" dirty="0"/>
          </a:p>
          <a:p>
            <a:pPr lvl="1"/>
            <a:r>
              <a:rPr lang="en-GB" noProof="0" dirty="0"/>
              <a:t>A piece or section of a literary or (less commonly) musical work removed from its context; </a:t>
            </a:r>
            <a:r>
              <a:rPr lang="en-GB" i="1" noProof="0" dirty="0"/>
              <a:t>spec.</a:t>
            </a:r>
            <a:r>
              <a:rPr lang="en-GB" noProof="0" dirty="0"/>
              <a:t> an extract from a text selected for translation or comment, esp. as part of an examination or course of instruction.</a:t>
            </a:r>
          </a:p>
        </p:txBody>
      </p:sp>
    </p:spTree>
    <p:extLst>
      <p:ext uri="{BB962C8B-B14F-4D97-AF65-F5344CB8AC3E}">
        <p14:creationId xmlns:p14="http://schemas.microsoft.com/office/powerpoint/2010/main" val="362688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4E6B-6343-F47A-BC77-3A7912837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What is a Gobbet?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97C40-97C7-5ADC-CE31-88E069255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Gobbets are not essays — they are short explication of a passage or object, whereas essays are more general discussions.</a:t>
            </a:r>
          </a:p>
          <a:p>
            <a:r>
              <a:rPr lang="en-GB" noProof="0" dirty="0"/>
              <a:t>The aim is to demonstrate your ability to understand, interpret, and interrogate the sources you come across.</a:t>
            </a:r>
          </a:p>
          <a:p>
            <a:pPr lvl="1"/>
            <a:r>
              <a:rPr lang="en-GB" noProof="0" dirty="0"/>
              <a:t>What can we learn from this evidence? Why is it important? Is it trustworthy? How does it fit into the broader context?</a:t>
            </a:r>
          </a:p>
          <a:p>
            <a:r>
              <a:rPr lang="en-GB" noProof="0" dirty="0"/>
              <a:t>Broadly, there are two types of ‘gobbet’ questions: ‘literary’ (in which you will be asked to comment on a written passage) and ‘picture’ (in which you will be asked to comment on an image).</a:t>
            </a:r>
          </a:p>
        </p:txBody>
      </p:sp>
    </p:spTree>
    <p:extLst>
      <p:ext uri="{BB962C8B-B14F-4D97-AF65-F5344CB8AC3E}">
        <p14:creationId xmlns:p14="http://schemas.microsoft.com/office/powerpoint/2010/main" val="364060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F26D5-CA16-194D-5FB5-41D87CF38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General Advice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37AFD-F2B1-AD5F-A526-8A1D0BAD2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Read the passage at least twice. Read the caption.</a:t>
            </a:r>
          </a:p>
          <a:p>
            <a:endParaRPr lang="en-GB" noProof="0" dirty="0"/>
          </a:p>
          <a:p>
            <a:r>
              <a:rPr lang="en-GB" noProof="0" dirty="0"/>
              <a:t>Underline any names, places, dates, key information that you think might need defining.</a:t>
            </a:r>
          </a:p>
          <a:p>
            <a:endParaRPr lang="en-GB" noProof="0" dirty="0"/>
          </a:p>
          <a:p>
            <a:r>
              <a:rPr lang="en-GB" noProof="0" dirty="0"/>
              <a:t>Highlight/circle any details that might be unusual or interesting.</a:t>
            </a:r>
          </a:p>
          <a:p>
            <a:endParaRPr lang="en-GB" noProof="0" dirty="0"/>
          </a:p>
          <a:p>
            <a:r>
              <a:rPr lang="en-GB" noProof="0" dirty="0"/>
              <a:t>Think about other things you could compare this passage/object to. Is this a standard example? Why, or why not? </a:t>
            </a:r>
          </a:p>
        </p:txBody>
      </p:sp>
    </p:spTree>
    <p:extLst>
      <p:ext uri="{BB962C8B-B14F-4D97-AF65-F5344CB8AC3E}">
        <p14:creationId xmlns:p14="http://schemas.microsoft.com/office/powerpoint/2010/main" val="863498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650AF7-6385-7F29-F84A-9E85A57CB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D00D3-3250-3546-9175-33814D13C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General Advice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E33E9-6002-47E4-D837-448880E82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Make sure every point is related to a detail about the passage/object you are given.</a:t>
            </a:r>
          </a:p>
          <a:p>
            <a:endParaRPr lang="en-GB" dirty="0"/>
          </a:p>
          <a:p>
            <a:r>
              <a:rPr lang="en-GB" dirty="0"/>
              <a:t>Remember to </a:t>
            </a:r>
            <a:r>
              <a:rPr lang="en-GB" b="1" dirty="0"/>
              <a:t>analyse</a:t>
            </a:r>
            <a:r>
              <a:rPr lang="en-GB" dirty="0"/>
              <a:t> and </a:t>
            </a:r>
            <a:r>
              <a:rPr lang="en-GB" b="1" dirty="0"/>
              <a:t>evaluate</a:t>
            </a:r>
            <a:r>
              <a:rPr lang="en-GB" dirty="0"/>
              <a:t>, not just describe!</a:t>
            </a:r>
          </a:p>
          <a:p>
            <a:endParaRPr lang="en-GB" dirty="0"/>
          </a:p>
          <a:p>
            <a:r>
              <a:rPr lang="en-GB" dirty="0"/>
              <a:t>Time is key, don’t waste it!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95270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53979-886F-ED0C-76D8-C48AEF3BC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General Structure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BB45CFB-388C-E351-F9DB-F8D13C18CD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919430"/>
              </p:ext>
            </p:extLst>
          </p:nvPr>
        </p:nvGraphicFramePr>
        <p:xfrm>
          <a:off x="1159191" y="1690688"/>
          <a:ext cx="9873618" cy="4695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3618">
                  <a:extLst>
                    <a:ext uri="{9D8B030D-6E8A-4147-A177-3AD203B41FA5}">
                      <a16:colId xmlns:a16="http://schemas.microsoft.com/office/drawing/2014/main" val="1028630716"/>
                    </a:ext>
                  </a:extLst>
                </a:gridCol>
              </a:tblGrid>
              <a:tr h="786698">
                <a:tc>
                  <a:txBody>
                    <a:bodyPr/>
                    <a:lstStyle/>
                    <a:p>
                      <a:pPr algn="ctr"/>
                      <a:r>
                        <a:rPr lang="en-GB" sz="2200" b="1" noProof="0" dirty="0">
                          <a:solidFill>
                            <a:schemeClr val="tx1"/>
                          </a:solidFill>
                        </a:rPr>
                        <a:t>Introduction (context)</a:t>
                      </a:r>
                    </a:p>
                  </a:txBody>
                  <a:tcPr marL="111078" marR="111078" marT="55539" marB="555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313964"/>
                  </a:ext>
                </a:extLst>
              </a:tr>
              <a:tr h="1302832">
                <a:tc>
                  <a:txBody>
                    <a:bodyPr/>
                    <a:lstStyle/>
                    <a:p>
                      <a:pPr algn="ctr"/>
                      <a:endParaRPr lang="en-GB" sz="2200" b="1" noProof="0" dirty="0"/>
                    </a:p>
                    <a:p>
                      <a:pPr algn="ctr"/>
                      <a:r>
                        <a:rPr lang="en-GB" sz="2200" b="1" noProof="0" dirty="0"/>
                        <a:t>Point 1</a:t>
                      </a:r>
                    </a:p>
                  </a:txBody>
                  <a:tcPr marL="111078" marR="111078" marT="55539" marB="555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3958703"/>
                  </a:ext>
                </a:extLst>
              </a:tr>
              <a:tr h="1302832">
                <a:tc>
                  <a:txBody>
                    <a:bodyPr/>
                    <a:lstStyle/>
                    <a:p>
                      <a:pPr algn="ctr"/>
                      <a:endParaRPr lang="en-GB" sz="2200" b="1" noProof="0" dirty="0"/>
                    </a:p>
                    <a:p>
                      <a:pPr algn="ctr"/>
                      <a:r>
                        <a:rPr lang="en-GB" sz="2200" b="1" noProof="0" dirty="0"/>
                        <a:t>Point 2</a:t>
                      </a:r>
                    </a:p>
                  </a:txBody>
                  <a:tcPr marL="111078" marR="111078" marT="55539" marB="555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9395435"/>
                  </a:ext>
                </a:extLst>
              </a:tr>
              <a:tr h="1302832">
                <a:tc>
                  <a:txBody>
                    <a:bodyPr/>
                    <a:lstStyle/>
                    <a:p>
                      <a:pPr algn="ctr"/>
                      <a:endParaRPr lang="en-GB" sz="2200" b="1" noProof="0" dirty="0"/>
                    </a:p>
                    <a:p>
                      <a:pPr algn="ctr"/>
                      <a:r>
                        <a:rPr lang="en-GB" sz="2200" b="1" noProof="0" dirty="0"/>
                        <a:t>Point 3 </a:t>
                      </a:r>
                    </a:p>
                    <a:p>
                      <a:pPr algn="ctr"/>
                      <a:r>
                        <a:rPr lang="en-GB" sz="2200" b="1" noProof="0" dirty="0"/>
                        <a:t>(if time/space allows)</a:t>
                      </a:r>
                    </a:p>
                  </a:txBody>
                  <a:tcPr marL="111078" marR="111078" marT="55539" marB="555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667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0622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D1057-4B6D-2BBF-E3BF-73CA939FEE7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noProof="0" dirty="0"/>
              <a:t>Literary Gobbets – Introduction (Context)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D8E60-B5EC-D99B-4D0F-06EB717C5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951"/>
            <a:ext cx="10515600" cy="5301049"/>
          </a:xfrm>
        </p:spPr>
        <p:txBody>
          <a:bodyPr>
            <a:normAutofit/>
          </a:bodyPr>
          <a:lstStyle/>
          <a:p>
            <a:r>
              <a:rPr lang="en-GB" noProof="0" dirty="0"/>
              <a:t>Author, genre, work, date, historical context.</a:t>
            </a:r>
          </a:p>
          <a:p>
            <a:pPr lvl="1"/>
            <a:r>
              <a:rPr lang="en-GB" noProof="0" dirty="0"/>
              <a:t>Who wrote it? What is their background?</a:t>
            </a:r>
          </a:p>
          <a:p>
            <a:pPr lvl="1"/>
            <a:r>
              <a:rPr lang="en-GB" noProof="0" dirty="0"/>
              <a:t>What kind of work is it? What might we expect from such a text?</a:t>
            </a:r>
          </a:p>
          <a:p>
            <a:pPr lvl="1"/>
            <a:r>
              <a:rPr lang="en-GB" noProof="0" dirty="0"/>
              <a:t>When was the passage written? </a:t>
            </a:r>
          </a:p>
          <a:p>
            <a:pPr lvl="1"/>
            <a:r>
              <a:rPr lang="en-GB" noProof="0" dirty="0"/>
              <a:t>If the passage describes a historic event, when was this? And when was the author writing?</a:t>
            </a:r>
          </a:p>
          <a:p>
            <a:r>
              <a:rPr lang="en-GB" noProof="0" dirty="0"/>
              <a:t>How does this passage fit in the work it appears in? What is the work about? What comes before? What comes after? </a:t>
            </a:r>
          </a:p>
          <a:p>
            <a:r>
              <a:rPr lang="en-GB" noProof="0" dirty="0"/>
              <a:t>If the passage is direct speech, identify the speaker.</a:t>
            </a:r>
          </a:p>
          <a:p>
            <a:r>
              <a:rPr lang="en-GB" noProof="0" dirty="0"/>
              <a:t>Is there anything in the passage (e.g., names, technical terms) that you think need describing/explaining? </a:t>
            </a:r>
          </a:p>
        </p:txBody>
      </p:sp>
    </p:spTree>
    <p:extLst>
      <p:ext uri="{BB962C8B-B14F-4D97-AF65-F5344CB8AC3E}">
        <p14:creationId xmlns:p14="http://schemas.microsoft.com/office/powerpoint/2010/main" val="3718379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CDBB3F-CD3D-CECA-7D8E-FF2ECC2D6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299FA-89BF-D9EA-86CF-D11C89D7BDD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noProof="0" dirty="0"/>
              <a:t>Literary Gobbets – Introduction (Context)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A9BC7-AF0B-0CBE-0302-EC010C692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951"/>
            <a:ext cx="10515600" cy="5301049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GB" noProof="0" dirty="0"/>
              <a:t>[In drama] stagecraft and scene-setting;</a:t>
            </a:r>
          </a:p>
          <a:p>
            <a:pPr>
              <a:spcAft>
                <a:spcPts val="600"/>
              </a:spcAft>
            </a:pPr>
            <a:r>
              <a:rPr lang="en-GB" noProof="0" dirty="0"/>
              <a:t>[In narrative works] place in the plot and narrative development;</a:t>
            </a:r>
          </a:p>
          <a:p>
            <a:pPr>
              <a:spcAft>
                <a:spcPts val="600"/>
              </a:spcAft>
            </a:pPr>
            <a:r>
              <a:rPr lang="en-GB" noProof="0" dirty="0"/>
              <a:t>[In speeches and rhetorical works] logical and rhetorical structure (argument, coherence);</a:t>
            </a:r>
          </a:p>
          <a:p>
            <a:pPr>
              <a:spcAft>
                <a:spcPts val="600"/>
              </a:spcAft>
            </a:pPr>
            <a:r>
              <a:rPr lang="en-GB" noProof="0" dirty="0"/>
              <a:t>[In historiography] historical / mythological events and persons; elements of historiographical style; relation to/development of previous historiographical tropes if relevant;</a:t>
            </a:r>
          </a:p>
          <a:p>
            <a:pPr>
              <a:spcAft>
                <a:spcPts val="600"/>
              </a:spcAft>
            </a:pPr>
            <a:r>
              <a:rPr lang="en-GB" noProof="0" dirty="0"/>
              <a:t>Intertextuality / allusion - significant remodelling of earlier literature (some obvious examples: Aeschylus reused by Euripides; Homer in Virgil);</a:t>
            </a:r>
          </a:p>
          <a:p>
            <a:pPr>
              <a:spcAft>
                <a:spcPts val="600"/>
              </a:spcAft>
            </a:pPr>
            <a:r>
              <a:rPr lang="en-GB" noProof="0" dirty="0"/>
              <a:t>Any relevant literary conventions which determine the overall character of a passage - e.g. hymn-style, catalogue, supplication-scene, messenger-speech, </a:t>
            </a:r>
            <a:r>
              <a:rPr lang="en-GB" noProof="0" dirty="0" err="1"/>
              <a:t>priamel</a:t>
            </a:r>
            <a:r>
              <a:rPr lang="en-GB" noProof="0" dirty="0"/>
              <a:t>, panegyric, ekphrasis, </a:t>
            </a:r>
            <a:r>
              <a:rPr lang="en-GB" i="1" noProof="0" dirty="0"/>
              <a:t>locus </a:t>
            </a:r>
            <a:r>
              <a:rPr lang="en-GB" i="1" noProof="0" dirty="0" err="1"/>
              <a:t>amoenus</a:t>
            </a:r>
            <a:r>
              <a:rPr lang="en-GB" noProof="0" dirty="0"/>
              <a:t>, </a:t>
            </a:r>
            <a:r>
              <a:rPr lang="en-GB" noProof="0" dirty="0" err="1"/>
              <a:t>paraklausithyron</a:t>
            </a:r>
            <a:r>
              <a:rPr lang="en-GB" noProof="0" dirty="0"/>
              <a:t>, </a:t>
            </a:r>
            <a:r>
              <a:rPr lang="en-GB" noProof="0" dirty="0" err="1"/>
              <a:t>propemptikon</a:t>
            </a:r>
            <a:r>
              <a:rPr lang="en-GB" noProof="0" dirty="0"/>
              <a:t>, stichomythia.</a:t>
            </a:r>
          </a:p>
          <a:p>
            <a:pPr lvl="1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71026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25059-F4AA-7BF4-B4D0-21B2F045D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Literary Gobbets – Thematic Paragraphs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C9BFB-58E1-57F9-64E6-726533C0F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7880"/>
            <a:ext cx="10515600" cy="498252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noProof="0" dirty="0"/>
              <a:t>What is interesting, different, or important about this passage? </a:t>
            </a:r>
          </a:p>
          <a:p>
            <a:pPr lvl="1">
              <a:spcAft>
                <a:spcPts val="600"/>
              </a:spcAft>
            </a:pPr>
            <a:r>
              <a:rPr lang="en-GB" noProof="0" dirty="0"/>
              <a:t>Detailed examples of the elements you identified in the introduction, specifically keyed to the wording of the passage.</a:t>
            </a:r>
          </a:p>
          <a:p>
            <a:pPr>
              <a:spcAft>
                <a:spcPts val="600"/>
              </a:spcAft>
            </a:pPr>
            <a:r>
              <a:rPr lang="en-GB" noProof="0" dirty="0"/>
              <a:t>Think both within and beyond the work the passage belongs to.</a:t>
            </a:r>
          </a:p>
          <a:p>
            <a:pPr lvl="1">
              <a:spcAft>
                <a:spcPts val="600"/>
              </a:spcAft>
            </a:pPr>
            <a:r>
              <a:rPr lang="en-GB" noProof="0" dirty="0"/>
              <a:t>Does something important to the plot/characters happen in this passage? How does this passage fit with the general themes of the work? </a:t>
            </a:r>
          </a:p>
          <a:p>
            <a:pPr lvl="1">
              <a:spcAft>
                <a:spcPts val="600"/>
              </a:spcAft>
            </a:pPr>
            <a:r>
              <a:rPr lang="en-GB" noProof="0" dirty="0"/>
              <a:t>Is this typical or unusual of the author/genre/period? How/why? What other works might you compare it to? </a:t>
            </a:r>
          </a:p>
          <a:p>
            <a:pPr lvl="1">
              <a:spcAft>
                <a:spcPts val="600"/>
              </a:spcAft>
            </a:pPr>
            <a:r>
              <a:rPr lang="en-GB" noProof="0" dirty="0"/>
              <a:t>Can we trust the information in this passage? Why or why not? </a:t>
            </a:r>
          </a:p>
          <a:p>
            <a:pPr lvl="1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60752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4622</TotalTime>
  <Words>1684</Words>
  <Application>Microsoft Macintosh PowerPoint</Application>
  <PresentationFormat>Widescreen</PresentationFormat>
  <Paragraphs>125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Aptos</vt:lpstr>
      <vt:lpstr>Aptos Display</vt:lpstr>
      <vt:lpstr>Arial</vt:lpstr>
      <vt:lpstr>Office Theme</vt:lpstr>
      <vt:lpstr>1: Source Criticism (Gobbets)</vt:lpstr>
      <vt:lpstr>Oxford English Dictionary’s Definition</vt:lpstr>
      <vt:lpstr>What is a Gobbet?</vt:lpstr>
      <vt:lpstr>General Advice</vt:lpstr>
      <vt:lpstr>General Advice</vt:lpstr>
      <vt:lpstr>General Structure</vt:lpstr>
      <vt:lpstr>Literary Gobbets – Introduction (Context)</vt:lpstr>
      <vt:lpstr>Literary Gobbets – Introduction (Context)</vt:lpstr>
      <vt:lpstr>Literary Gobbets – Thematic Paragraphs</vt:lpstr>
      <vt:lpstr>Literary Gobbets – Thematic Paragraphs</vt:lpstr>
      <vt:lpstr>Literary Gobbets – Thematic Paragraphs</vt:lpstr>
      <vt:lpstr>Picture Questions - Introduction</vt:lpstr>
      <vt:lpstr>Picture Questions – Thematic Paragraphs</vt:lpstr>
      <vt:lpstr>Checklist</vt:lpstr>
      <vt:lpstr>Marking Criteria</vt:lpstr>
      <vt:lpstr>Examples</vt:lpstr>
      <vt:lpstr>PowerPoint Presentation</vt:lpstr>
      <vt:lpstr>Recap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PARR, CHRISTOPHER (PGR)</dc:creator>
  <cp:lastModifiedBy>PARR, CHRISTOPHER (PGR)</cp:lastModifiedBy>
  <cp:revision>2</cp:revision>
  <dcterms:created xsi:type="dcterms:W3CDTF">2025-10-06T15:13:11Z</dcterms:created>
  <dcterms:modified xsi:type="dcterms:W3CDTF">2025-10-29T16:17:41Z</dcterms:modified>
</cp:coreProperties>
</file>