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sldIdLst>
    <p:sldId id="256" r:id="rId2"/>
    <p:sldId id="259" r:id="rId3"/>
    <p:sldId id="257" r:id="rId4"/>
    <p:sldId id="258" r:id="rId5"/>
    <p:sldId id="261" r:id="rId6"/>
    <p:sldId id="262" r:id="rId7"/>
    <p:sldId id="263" r:id="rId8"/>
    <p:sldId id="264" r:id="rId9"/>
    <p:sldId id="265" r:id="rId10"/>
    <p:sldId id="266" r:id="rId11"/>
    <p:sldId id="267" r:id="rId12"/>
    <p:sldId id="268" r:id="rId13"/>
    <p:sldId id="269" r:id="rId14"/>
    <p:sldId id="270" r:id="rId15"/>
    <p:sldId id="271" r:id="rId16"/>
    <p:sldId id="272"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E293"/>
    <a:srgbClr val="F9EF9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52"/>
    <p:restoredTop sz="94663"/>
  </p:normalViewPr>
  <p:slideViewPr>
    <p:cSldViewPr snapToGrid="0">
      <p:cViewPr varScale="1">
        <p:scale>
          <a:sx n="116" d="100"/>
          <a:sy n="116" d="100"/>
        </p:scale>
        <p:origin x="192" y="5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120DC5-101C-AA45-B167-EB20029DFD18}" type="datetimeFigureOut">
              <a:rPr lang="en-GB" smtClean="0"/>
              <a:t>18/11/2025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784DA37-DB61-704E-B4E8-96F7F2C27A95}" type="slidenum">
              <a:rPr lang="en-GB" smtClean="0"/>
              <a:t>‹#›</a:t>
            </a:fld>
            <a:endParaRPr lang="en-GB"/>
          </a:p>
        </p:txBody>
      </p:sp>
    </p:spTree>
    <p:extLst>
      <p:ext uri="{BB962C8B-B14F-4D97-AF65-F5344CB8AC3E}">
        <p14:creationId xmlns:p14="http://schemas.microsoft.com/office/powerpoint/2010/main" val="32525623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784DA37-DB61-704E-B4E8-96F7F2C27A95}" type="slidenum">
              <a:rPr lang="en-GB" smtClean="0"/>
              <a:t>5</a:t>
            </a:fld>
            <a:endParaRPr lang="en-GB"/>
          </a:p>
        </p:txBody>
      </p:sp>
    </p:spTree>
    <p:extLst>
      <p:ext uri="{BB962C8B-B14F-4D97-AF65-F5344CB8AC3E}">
        <p14:creationId xmlns:p14="http://schemas.microsoft.com/office/powerpoint/2010/main" val="3542718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784DA37-DB61-704E-B4E8-96F7F2C27A95}" type="slidenum">
              <a:rPr lang="en-GB" smtClean="0"/>
              <a:t>8</a:t>
            </a:fld>
            <a:endParaRPr lang="en-GB"/>
          </a:p>
        </p:txBody>
      </p:sp>
    </p:spTree>
    <p:extLst>
      <p:ext uri="{BB962C8B-B14F-4D97-AF65-F5344CB8AC3E}">
        <p14:creationId xmlns:p14="http://schemas.microsoft.com/office/powerpoint/2010/main" val="12419746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33A275-E908-FE00-5AB7-24E78BFE1E36}"/>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7DD675D1-4B0D-54D8-8394-E1421AD3AA7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956CCF98-8DD5-39F8-672C-AC6C32D03F00}"/>
              </a:ext>
            </a:extLst>
          </p:cNvPr>
          <p:cNvSpPr>
            <a:spLocks noGrp="1"/>
          </p:cNvSpPr>
          <p:nvPr>
            <p:ph type="dt" sz="half" idx="10"/>
          </p:nvPr>
        </p:nvSpPr>
        <p:spPr/>
        <p:txBody>
          <a:bodyPr/>
          <a:lstStyle/>
          <a:p>
            <a:fld id="{9BEE0C28-9A59-7446-A919-AFE53242F732}" type="datetimeFigureOut">
              <a:rPr lang="en-GB" smtClean="0"/>
              <a:t>18/11/2025</a:t>
            </a:fld>
            <a:endParaRPr lang="en-GB"/>
          </a:p>
        </p:txBody>
      </p:sp>
      <p:sp>
        <p:nvSpPr>
          <p:cNvPr id="5" name="Footer Placeholder 4">
            <a:extLst>
              <a:ext uri="{FF2B5EF4-FFF2-40B4-BE49-F238E27FC236}">
                <a16:creationId xmlns:a16="http://schemas.microsoft.com/office/drawing/2014/main" id="{6EA5D4D2-7E69-A448-C7CF-20F0DF28CC0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A2ECCEE-C517-E5F1-AF83-8035AA085300}"/>
              </a:ext>
            </a:extLst>
          </p:cNvPr>
          <p:cNvSpPr>
            <a:spLocks noGrp="1"/>
          </p:cNvSpPr>
          <p:nvPr>
            <p:ph type="sldNum" sz="quarter" idx="12"/>
          </p:nvPr>
        </p:nvSpPr>
        <p:spPr/>
        <p:txBody>
          <a:bodyPr/>
          <a:lstStyle/>
          <a:p>
            <a:fld id="{A62097E6-8372-6A4B-9914-501DDA6BCAB6}" type="slidenum">
              <a:rPr lang="en-GB" smtClean="0"/>
              <a:t>‹#›</a:t>
            </a:fld>
            <a:endParaRPr lang="en-GB"/>
          </a:p>
        </p:txBody>
      </p:sp>
    </p:spTree>
    <p:extLst>
      <p:ext uri="{BB962C8B-B14F-4D97-AF65-F5344CB8AC3E}">
        <p14:creationId xmlns:p14="http://schemas.microsoft.com/office/powerpoint/2010/main" val="13152840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69BDE-FA0C-90E1-D38E-C97D6BF279FE}"/>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88F7DDE2-76F9-0A70-8C74-AC95EE2FFCA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E00DAE86-4F1A-101A-2F84-EE86FE2776A9}"/>
              </a:ext>
            </a:extLst>
          </p:cNvPr>
          <p:cNvSpPr>
            <a:spLocks noGrp="1"/>
          </p:cNvSpPr>
          <p:nvPr>
            <p:ph type="dt" sz="half" idx="10"/>
          </p:nvPr>
        </p:nvSpPr>
        <p:spPr/>
        <p:txBody>
          <a:bodyPr/>
          <a:lstStyle/>
          <a:p>
            <a:fld id="{9BEE0C28-9A59-7446-A919-AFE53242F732}" type="datetimeFigureOut">
              <a:rPr lang="en-GB" smtClean="0"/>
              <a:t>18/11/2025</a:t>
            </a:fld>
            <a:endParaRPr lang="en-GB"/>
          </a:p>
        </p:txBody>
      </p:sp>
      <p:sp>
        <p:nvSpPr>
          <p:cNvPr id="5" name="Footer Placeholder 4">
            <a:extLst>
              <a:ext uri="{FF2B5EF4-FFF2-40B4-BE49-F238E27FC236}">
                <a16:creationId xmlns:a16="http://schemas.microsoft.com/office/drawing/2014/main" id="{2237F7C0-74A0-252E-6352-E3F42FBEAF1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757C39A-A066-E7EA-ADF3-CF66B129A85B}"/>
              </a:ext>
            </a:extLst>
          </p:cNvPr>
          <p:cNvSpPr>
            <a:spLocks noGrp="1"/>
          </p:cNvSpPr>
          <p:nvPr>
            <p:ph type="sldNum" sz="quarter" idx="12"/>
          </p:nvPr>
        </p:nvSpPr>
        <p:spPr/>
        <p:txBody>
          <a:bodyPr/>
          <a:lstStyle/>
          <a:p>
            <a:fld id="{A62097E6-8372-6A4B-9914-501DDA6BCAB6}" type="slidenum">
              <a:rPr lang="en-GB" smtClean="0"/>
              <a:t>‹#›</a:t>
            </a:fld>
            <a:endParaRPr lang="en-GB"/>
          </a:p>
        </p:txBody>
      </p:sp>
    </p:spTree>
    <p:extLst>
      <p:ext uri="{BB962C8B-B14F-4D97-AF65-F5344CB8AC3E}">
        <p14:creationId xmlns:p14="http://schemas.microsoft.com/office/powerpoint/2010/main" val="22812110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E87E32D-7F77-EF25-B0D5-AD886AC10307}"/>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1DF71031-F719-F2DA-3D41-56C16A1DF6BC}"/>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7E6ED777-5A98-2F44-E15B-05BAA2F5378F}"/>
              </a:ext>
            </a:extLst>
          </p:cNvPr>
          <p:cNvSpPr>
            <a:spLocks noGrp="1"/>
          </p:cNvSpPr>
          <p:nvPr>
            <p:ph type="dt" sz="half" idx="10"/>
          </p:nvPr>
        </p:nvSpPr>
        <p:spPr/>
        <p:txBody>
          <a:bodyPr/>
          <a:lstStyle/>
          <a:p>
            <a:fld id="{9BEE0C28-9A59-7446-A919-AFE53242F732}" type="datetimeFigureOut">
              <a:rPr lang="en-GB" smtClean="0"/>
              <a:t>18/11/2025</a:t>
            </a:fld>
            <a:endParaRPr lang="en-GB"/>
          </a:p>
        </p:txBody>
      </p:sp>
      <p:sp>
        <p:nvSpPr>
          <p:cNvPr id="5" name="Footer Placeholder 4">
            <a:extLst>
              <a:ext uri="{FF2B5EF4-FFF2-40B4-BE49-F238E27FC236}">
                <a16:creationId xmlns:a16="http://schemas.microsoft.com/office/drawing/2014/main" id="{51FFF449-66BF-DE01-F389-89FF31D3AEA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F68A820-511A-56EB-4907-65C606839FD4}"/>
              </a:ext>
            </a:extLst>
          </p:cNvPr>
          <p:cNvSpPr>
            <a:spLocks noGrp="1"/>
          </p:cNvSpPr>
          <p:nvPr>
            <p:ph type="sldNum" sz="quarter" idx="12"/>
          </p:nvPr>
        </p:nvSpPr>
        <p:spPr/>
        <p:txBody>
          <a:bodyPr/>
          <a:lstStyle/>
          <a:p>
            <a:fld id="{A62097E6-8372-6A4B-9914-501DDA6BCAB6}" type="slidenum">
              <a:rPr lang="en-GB" smtClean="0"/>
              <a:t>‹#›</a:t>
            </a:fld>
            <a:endParaRPr lang="en-GB"/>
          </a:p>
        </p:txBody>
      </p:sp>
    </p:spTree>
    <p:extLst>
      <p:ext uri="{BB962C8B-B14F-4D97-AF65-F5344CB8AC3E}">
        <p14:creationId xmlns:p14="http://schemas.microsoft.com/office/powerpoint/2010/main" val="32139111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FB16AF-45FC-493D-318E-474C1AF62812}"/>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2972BABB-6362-723A-045F-2DB848BFDA01}"/>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F0598534-D02E-D54B-DE28-602EC34855EB}"/>
              </a:ext>
            </a:extLst>
          </p:cNvPr>
          <p:cNvSpPr>
            <a:spLocks noGrp="1"/>
          </p:cNvSpPr>
          <p:nvPr>
            <p:ph type="dt" sz="half" idx="10"/>
          </p:nvPr>
        </p:nvSpPr>
        <p:spPr/>
        <p:txBody>
          <a:bodyPr/>
          <a:lstStyle/>
          <a:p>
            <a:fld id="{9BEE0C28-9A59-7446-A919-AFE53242F732}" type="datetimeFigureOut">
              <a:rPr lang="en-GB" smtClean="0"/>
              <a:t>18/11/2025</a:t>
            </a:fld>
            <a:endParaRPr lang="en-GB"/>
          </a:p>
        </p:txBody>
      </p:sp>
      <p:sp>
        <p:nvSpPr>
          <p:cNvPr id="5" name="Footer Placeholder 4">
            <a:extLst>
              <a:ext uri="{FF2B5EF4-FFF2-40B4-BE49-F238E27FC236}">
                <a16:creationId xmlns:a16="http://schemas.microsoft.com/office/drawing/2014/main" id="{8255DF97-04A3-5A77-1294-EC491F4A661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E215ABE-F1FC-9EDA-5361-13EC532F0363}"/>
              </a:ext>
            </a:extLst>
          </p:cNvPr>
          <p:cNvSpPr>
            <a:spLocks noGrp="1"/>
          </p:cNvSpPr>
          <p:nvPr>
            <p:ph type="sldNum" sz="quarter" idx="12"/>
          </p:nvPr>
        </p:nvSpPr>
        <p:spPr/>
        <p:txBody>
          <a:bodyPr/>
          <a:lstStyle/>
          <a:p>
            <a:fld id="{A62097E6-8372-6A4B-9914-501DDA6BCAB6}" type="slidenum">
              <a:rPr lang="en-GB" smtClean="0"/>
              <a:t>‹#›</a:t>
            </a:fld>
            <a:endParaRPr lang="en-GB"/>
          </a:p>
        </p:txBody>
      </p:sp>
    </p:spTree>
    <p:extLst>
      <p:ext uri="{BB962C8B-B14F-4D97-AF65-F5344CB8AC3E}">
        <p14:creationId xmlns:p14="http://schemas.microsoft.com/office/powerpoint/2010/main" val="20547785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A1F62-E86D-2782-91EA-CAADC4C0E75D}"/>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5BCE6936-C1A6-2317-74C4-F4AC9A65A78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CCC6962F-B20F-0D08-B52F-A83932714A33}"/>
              </a:ext>
            </a:extLst>
          </p:cNvPr>
          <p:cNvSpPr>
            <a:spLocks noGrp="1"/>
          </p:cNvSpPr>
          <p:nvPr>
            <p:ph type="dt" sz="half" idx="10"/>
          </p:nvPr>
        </p:nvSpPr>
        <p:spPr/>
        <p:txBody>
          <a:bodyPr/>
          <a:lstStyle/>
          <a:p>
            <a:fld id="{9BEE0C28-9A59-7446-A919-AFE53242F732}" type="datetimeFigureOut">
              <a:rPr lang="en-GB" smtClean="0"/>
              <a:t>18/11/2025</a:t>
            </a:fld>
            <a:endParaRPr lang="en-GB"/>
          </a:p>
        </p:txBody>
      </p:sp>
      <p:sp>
        <p:nvSpPr>
          <p:cNvPr id="5" name="Footer Placeholder 4">
            <a:extLst>
              <a:ext uri="{FF2B5EF4-FFF2-40B4-BE49-F238E27FC236}">
                <a16:creationId xmlns:a16="http://schemas.microsoft.com/office/drawing/2014/main" id="{8A255DDC-741C-7AE4-189A-ADF875E9C70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163EE9A-DC88-EEB7-79E0-D87525C46BE9}"/>
              </a:ext>
            </a:extLst>
          </p:cNvPr>
          <p:cNvSpPr>
            <a:spLocks noGrp="1"/>
          </p:cNvSpPr>
          <p:nvPr>
            <p:ph type="sldNum" sz="quarter" idx="12"/>
          </p:nvPr>
        </p:nvSpPr>
        <p:spPr/>
        <p:txBody>
          <a:bodyPr/>
          <a:lstStyle/>
          <a:p>
            <a:fld id="{A62097E6-8372-6A4B-9914-501DDA6BCAB6}" type="slidenum">
              <a:rPr lang="en-GB" smtClean="0"/>
              <a:t>‹#›</a:t>
            </a:fld>
            <a:endParaRPr lang="en-GB"/>
          </a:p>
        </p:txBody>
      </p:sp>
    </p:spTree>
    <p:extLst>
      <p:ext uri="{BB962C8B-B14F-4D97-AF65-F5344CB8AC3E}">
        <p14:creationId xmlns:p14="http://schemas.microsoft.com/office/powerpoint/2010/main" val="16226188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C7A6CE-E872-F033-A438-5C4E5A009BB0}"/>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90D818B6-377B-24CE-585C-C2BCEBFE382F}"/>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8C9D9678-D6DF-5CBA-F19B-9A27ABA452B4}"/>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3EAEA327-00EA-1840-4F81-6EA35C243DA7}"/>
              </a:ext>
            </a:extLst>
          </p:cNvPr>
          <p:cNvSpPr>
            <a:spLocks noGrp="1"/>
          </p:cNvSpPr>
          <p:nvPr>
            <p:ph type="dt" sz="half" idx="10"/>
          </p:nvPr>
        </p:nvSpPr>
        <p:spPr/>
        <p:txBody>
          <a:bodyPr/>
          <a:lstStyle/>
          <a:p>
            <a:fld id="{9BEE0C28-9A59-7446-A919-AFE53242F732}" type="datetimeFigureOut">
              <a:rPr lang="en-GB" smtClean="0"/>
              <a:t>18/11/2025</a:t>
            </a:fld>
            <a:endParaRPr lang="en-GB"/>
          </a:p>
        </p:txBody>
      </p:sp>
      <p:sp>
        <p:nvSpPr>
          <p:cNvPr id="6" name="Footer Placeholder 5">
            <a:extLst>
              <a:ext uri="{FF2B5EF4-FFF2-40B4-BE49-F238E27FC236}">
                <a16:creationId xmlns:a16="http://schemas.microsoft.com/office/drawing/2014/main" id="{B3D4F480-E3A6-205F-B3A7-46034608F0F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D6D7249-F247-0C10-94D7-C4765778E33D}"/>
              </a:ext>
            </a:extLst>
          </p:cNvPr>
          <p:cNvSpPr>
            <a:spLocks noGrp="1"/>
          </p:cNvSpPr>
          <p:nvPr>
            <p:ph type="sldNum" sz="quarter" idx="12"/>
          </p:nvPr>
        </p:nvSpPr>
        <p:spPr/>
        <p:txBody>
          <a:bodyPr/>
          <a:lstStyle/>
          <a:p>
            <a:fld id="{A62097E6-8372-6A4B-9914-501DDA6BCAB6}" type="slidenum">
              <a:rPr lang="en-GB" smtClean="0"/>
              <a:t>‹#›</a:t>
            </a:fld>
            <a:endParaRPr lang="en-GB"/>
          </a:p>
        </p:txBody>
      </p:sp>
    </p:spTree>
    <p:extLst>
      <p:ext uri="{BB962C8B-B14F-4D97-AF65-F5344CB8AC3E}">
        <p14:creationId xmlns:p14="http://schemas.microsoft.com/office/powerpoint/2010/main" val="14660787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385EBF-7CB3-CDA9-E917-673D2202EF47}"/>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3850F830-7B89-9ABB-5ECB-0223D6E8B4A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0348A6D5-4446-9054-5A04-94C593945662}"/>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21118C6C-E916-CE77-26A6-5C3AE86F27E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43A0318F-021E-D14B-6847-C102FA24C07B}"/>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63049415-01CD-A928-8F2B-83D714370A81}"/>
              </a:ext>
            </a:extLst>
          </p:cNvPr>
          <p:cNvSpPr>
            <a:spLocks noGrp="1"/>
          </p:cNvSpPr>
          <p:nvPr>
            <p:ph type="dt" sz="half" idx="10"/>
          </p:nvPr>
        </p:nvSpPr>
        <p:spPr/>
        <p:txBody>
          <a:bodyPr/>
          <a:lstStyle/>
          <a:p>
            <a:fld id="{9BEE0C28-9A59-7446-A919-AFE53242F732}" type="datetimeFigureOut">
              <a:rPr lang="en-GB" smtClean="0"/>
              <a:t>18/11/2025</a:t>
            </a:fld>
            <a:endParaRPr lang="en-GB"/>
          </a:p>
        </p:txBody>
      </p:sp>
      <p:sp>
        <p:nvSpPr>
          <p:cNvPr id="8" name="Footer Placeholder 7">
            <a:extLst>
              <a:ext uri="{FF2B5EF4-FFF2-40B4-BE49-F238E27FC236}">
                <a16:creationId xmlns:a16="http://schemas.microsoft.com/office/drawing/2014/main" id="{8C2F2D51-8831-7728-E20A-B1348A479EE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910225C-3E99-0534-4AE3-CA6470FB56F9}"/>
              </a:ext>
            </a:extLst>
          </p:cNvPr>
          <p:cNvSpPr>
            <a:spLocks noGrp="1"/>
          </p:cNvSpPr>
          <p:nvPr>
            <p:ph type="sldNum" sz="quarter" idx="12"/>
          </p:nvPr>
        </p:nvSpPr>
        <p:spPr/>
        <p:txBody>
          <a:bodyPr/>
          <a:lstStyle/>
          <a:p>
            <a:fld id="{A62097E6-8372-6A4B-9914-501DDA6BCAB6}" type="slidenum">
              <a:rPr lang="en-GB" smtClean="0"/>
              <a:t>‹#›</a:t>
            </a:fld>
            <a:endParaRPr lang="en-GB"/>
          </a:p>
        </p:txBody>
      </p:sp>
    </p:spTree>
    <p:extLst>
      <p:ext uri="{BB962C8B-B14F-4D97-AF65-F5344CB8AC3E}">
        <p14:creationId xmlns:p14="http://schemas.microsoft.com/office/powerpoint/2010/main" val="39386557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C447B7-0091-096C-A5DA-4D67D5D4F047}"/>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CB61DD90-B5C4-6BB8-E53D-FD4E09144FED}"/>
              </a:ext>
            </a:extLst>
          </p:cNvPr>
          <p:cNvSpPr>
            <a:spLocks noGrp="1"/>
          </p:cNvSpPr>
          <p:nvPr>
            <p:ph type="dt" sz="half" idx="10"/>
          </p:nvPr>
        </p:nvSpPr>
        <p:spPr/>
        <p:txBody>
          <a:bodyPr/>
          <a:lstStyle/>
          <a:p>
            <a:fld id="{9BEE0C28-9A59-7446-A919-AFE53242F732}" type="datetimeFigureOut">
              <a:rPr lang="en-GB" smtClean="0"/>
              <a:t>18/11/2025</a:t>
            </a:fld>
            <a:endParaRPr lang="en-GB"/>
          </a:p>
        </p:txBody>
      </p:sp>
      <p:sp>
        <p:nvSpPr>
          <p:cNvPr id="4" name="Footer Placeholder 3">
            <a:extLst>
              <a:ext uri="{FF2B5EF4-FFF2-40B4-BE49-F238E27FC236}">
                <a16:creationId xmlns:a16="http://schemas.microsoft.com/office/drawing/2014/main" id="{73352A30-0B50-17CD-BB35-B47B197F009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307F658-9AAD-7D42-4D99-F81B70556839}"/>
              </a:ext>
            </a:extLst>
          </p:cNvPr>
          <p:cNvSpPr>
            <a:spLocks noGrp="1"/>
          </p:cNvSpPr>
          <p:nvPr>
            <p:ph type="sldNum" sz="quarter" idx="12"/>
          </p:nvPr>
        </p:nvSpPr>
        <p:spPr/>
        <p:txBody>
          <a:bodyPr/>
          <a:lstStyle/>
          <a:p>
            <a:fld id="{A62097E6-8372-6A4B-9914-501DDA6BCAB6}" type="slidenum">
              <a:rPr lang="en-GB" smtClean="0"/>
              <a:t>‹#›</a:t>
            </a:fld>
            <a:endParaRPr lang="en-GB"/>
          </a:p>
        </p:txBody>
      </p:sp>
    </p:spTree>
    <p:extLst>
      <p:ext uri="{BB962C8B-B14F-4D97-AF65-F5344CB8AC3E}">
        <p14:creationId xmlns:p14="http://schemas.microsoft.com/office/powerpoint/2010/main" val="31936381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012DB77-C469-F198-3614-A79E1D76E76C}"/>
              </a:ext>
            </a:extLst>
          </p:cNvPr>
          <p:cNvSpPr>
            <a:spLocks noGrp="1"/>
          </p:cNvSpPr>
          <p:nvPr>
            <p:ph type="dt" sz="half" idx="10"/>
          </p:nvPr>
        </p:nvSpPr>
        <p:spPr/>
        <p:txBody>
          <a:bodyPr/>
          <a:lstStyle/>
          <a:p>
            <a:fld id="{9BEE0C28-9A59-7446-A919-AFE53242F732}" type="datetimeFigureOut">
              <a:rPr lang="en-GB" smtClean="0"/>
              <a:t>18/11/2025</a:t>
            </a:fld>
            <a:endParaRPr lang="en-GB"/>
          </a:p>
        </p:txBody>
      </p:sp>
      <p:sp>
        <p:nvSpPr>
          <p:cNvPr id="3" name="Footer Placeholder 2">
            <a:extLst>
              <a:ext uri="{FF2B5EF4-FFF2-40B4-BE49-F238E27FC236}">
                <a16:creationId xmlns:a16="http://schemas.microsoft.com/office/drawing/2014/main" id="{C981B763-77E6-969F-F5FB-9219C7AA2260}"/>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C9DFB311-9EAB-2455-16D1-4350FDBB1DF1}"/>
              </a:ext>
            </a:extLst>
          </p:cNvPr>
          <p:cNvSpPr>
            <a:spLocks noGrp="1"/>
          </p:cNvSpPr>
          <p:nvPr>
            <p:ph type="sldNum" sz="quarter" idx="12"/>
          </p:nvPr>
        </p:nvSpPr>
        <p:spPr/>
        <p:txBody>
          <a:bodyPr/>
          <a:lstStyle/>
          <a:p>
            <a:fld id="{A62097E6-8372-6A4B-9914-501DDA6BCAB6}" type="slidenum">
              <a:rPr lang="en-GB" smtClean="0"/>
              <a:t>‹#›</a:t>
            </a:fld>
            <a:endParaRPr lang="en-GB"/>
          </a:p>
        </p:txBody>
      </p:sp>
    </p:spTree>
    <p:extLst>
      <p:ext uri="{BB962C8B-B14F-4D97-AF65-F5344CB8AC3E}">
        <p14:creationId xmlns:p14="http://schemas.microsoft.com/office/powerpoint/2010/main" val="3109243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ED46D8-4F43-2A76-CF40-B91AEE02695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D534B04F-303F-F182-8570-0080895B07F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0A2A55E9-450C-634E-E2CD-3F2E58548D3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C27D99F-7289-BDDF-6EB4-1FB2344CA485}"/>
              </a:ext>
            </a:extLst>
          </p:cNvPr>
          <p:cNvSpPr>
            <a:spLocks noGrp="1"/>
          </p:cNvSpPr>
          <p:nvPr>
            <p:ph type="dt" sz="half" idx="10"/>
          </p:nvPr>
        </p:nvSpPr>
        <p:spPr/>
        <p:txBody>
          <a:bodyPr/>
          <a:lstStyle/>
          <a:p>
            <a:fld id="{9BEE0C28-9A59-7446-A919-AFE53242F732}" type="datetimeFigureOut">
              <a:rPr lang="en-GB" smtClean="0"/>
              <a:t>18/11/2025</a:t>
            </a:fld>
            <a:endParaRPr lang="en-GB"/>
          </a:p>
        </p:txBody>
      </p:sp>
      <p:sp>
        <p:nvSpPr>
          <p:cNvPr id="6" name="Footer Placeholder 5">
            <a:extLst>
              <a:ext uri="{FF2B5EF4-FFF2-40B4-BE49-F238E27FC236}">
                <a16:creationId xmlns:a16="http://schemas.microsoft.com/office/drawing/2014/main" id="{EC9353E3-D781-F2F6-6193-D441A45080D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6B785F0-18F0-98DF-612D-AB82C720D285}"/>
              </a:ext>
            </a:extLst>
          </p:cNvPr>
          <p:cNvSpPr>
            <a:spLocks noGrp="1"/>
          </p:cNvSpPr>
          <p:nvPr>
            <p:ph type="sldNum" sz="quarter" idx="12"/>
          </p:nvPr>
        </p:nvSpPr>
        <p:spPr/>
        <p:txBody>
          <a:bodyPr/>
          <a:lstStyle/>
          <a:p>
            <a:fld id="{A62097E6-8372-6A4B-9914-501DDA6BCAB6}" type="slidenum">
              <a:rPr lang="en-GB" smtClean="0"/>
              <a:t>‹#›</a:t>
            </a:fld>
            <a:endParaRPr lang="en-GB"/>
          </a:p>
        </p:txBody>
      </p:sp>
    </p:spTree>
    <p:extLst>
      <p:ext uri="{BB962C8B-B14F-4D97-AF65-F5344CB8AC3E}">
        <p14:creationId xmlns:p14="http://schemas.microsoft.com/office/powerpoint/2010/main" val="38048180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BB1B71-3C88-DCAE-DA30-77BB054AD58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E8B54C4A-8E1E-C589-4469-55F450EB852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155ABEC1-AD7C-83A8-18E1-D584842CDE2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54283E6-6E54-97FC-532D-39C442DF9769}"/>
              </a:ext>
            </a:extLst>
          </p:cNvPr>
          <p:cNvSpPr>
            <a:spLocks noGrp="1"/>
          </p:cNvSpPr>
          <p:nvPr>
            <p:ph type="dt" sz="half" idx="10"/>
          </p:nvPr>
        </p:nvSpPr>
        <p:spPr/>
        <p:txBody>
          <a:bodyPr/>
          <a:lstStyle/>
          <a:p>
            <a:fld id="{9BEE0C28-9A59-7446-A919-AFE53242F732}" type="datetimeFigureOut">
              <a:rPr lang="en-GB" smtClean="0"/>
              <a:t>18/11/2025</a:t>
            </a:fld>
            <a:endParaRPr lang="en-GB"/>
          </a:p>
        </p:txBody>
      </p:sp>
      <p:sp>
        <p:nvSpPr>
          <p:cNvPr id="6" name="Footer Placeholder 5">
            <a:extLst>
              <a:ext uri="{FF2B5EF4-FFF2-40B4-BE49-F238E27FC236}">
                <a16:creationId xmlns:a16="http://schemas.microsoft.com/office/drawing/2014/main" id="{E6F5F794-3A9E-3304-A415-125F785163F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D465817-B819-63EB-CF0A-77E9CED9B741}"/>
              </a:ext>
            </a:extLst>
          </p:cNvPr>
          <p:cNvSpPr>
            <a:spLocks noGrp="1"/>
          </p:cNvSpPr>
          <p:nvPr>
            <p:ph type="sldNum" sz="quarter" idx="12"/>
          </p:nvPr>
        </p:nvSpPr>
        <p:spPr/>
        <p:txBody>
          <a:bodyPr/>
          <a:lstStyle/>
          <a:p>
            <a:fld id="{A62097E6-8372-6A4B-9914-501DDA6BCAB6}" type="slidenum">
              <a:rPr lang="en-GB" smtClean="0"/>
              <a:t>‹#›</a:t>
            </a:fld>
            <a:endParaRPr lang="en-GB"/>
          </a:p>
        </p:txBody>
      </p:sp>
    </p:spTree>
    <p:extLst>
      <p:ext uri="{BB962C8B-B14F-4D97-AF65-F5344CB8AC3E}">
        <p14:creationId xmlns:p14="http://schemas.microsoft.com/office/powerpoint/2010/main" val="29608043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8D95BBB-BC81-96A9-2B19-5C4A67C56CA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1D3567DA-98E5-5649-28E6-AF7A6AA2813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6A29A62C-4B5F-3654-B60B-087CA1D1B2D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9BEE0C28-9A59-7446-A919-AFE53242F732}" type="datetimeFigureOut">
              <a:rPr lang="en-GB" smtClean="0"/>
              <a:t>18/11/2025</a:t>
            </a:fld>
            <a:endParaRPr lang="en-GB"/>
          </a:p>
        </p:txBody>
      </p:sp>
      <p:sp>
        <p:nvSpPr>
          <p:cNvPr id="5" name="Footer Placeholder 4">
            <a:extLst>
              <a:ext uri="{FF2B5EF4-FFF2-40B4-BE49-F238E27FC236}">
                <a16:creationId xmlns:a16="http://schemas.microsoft.com/office/drawing/2014/main" id="{1F6CF79B-FA8C-F46D-9A22-B698B09D3A6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8F6239D3-6588-03D1-C6B5-65FD5BCAE07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62097E6-8372-6A4B-9914-501DDA6BCAB6}" type="slidenum">
              <a:rPr lang="en-GB" smtClean="0"/>
              <a:t>‹#›</a:t>
            </a:fld>
            <a:endParaRPr lang="en-GB"/>
          </a:p>
        </p:txBody>
      </p:sp>
    </p:spTree>
    <p:extLst>
      <p:ext uri="{BB962C8B-B14F-4D97-AF65-F5344CB8AC3E}">
        <p14:creationId xmlns:p14="http://schemas.microsoft.com/office/powerpoint/2010/main" val="30845377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CE29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21471C-A68B-4826-B114-96533047023E}"/>
              </a:ext>
            </a:extLst>
          </p:cNvPr>
          <p:cNvSpPr>
            <a:spLocks noGrp="1"/>
          </p:cNvSpPr>
          <p:nvPr>
            <p:ph type="ctrTitle"/>
          </p:nvPr>
        </p:nvSpPr>
        <p:spPr/>
        <p:txBody>
          <a:bodyPr/>
          <a:lstStyle/>
          <a:p>
            <a:r>
              <a:rPr lang="en-GB" dirty="0"/>
              <a:t>Essay Planning and Writing</a:t>
            </a:r>
          </a:p>
        </p:txBody>
      </p:sp>
      <p:sp>
        <p:nvSpPr>
          <p:cNvPr id="3" name="Subtitle 2">
            <a:extLst>
              <a:ext uri="{FF2B5EF4-FFF2-40B4-BE49-F238E27FC236}">
                <a16:creationId xmlns:a16="http://schemas.microsoft.com/office/drawing/2014/main" id="{A2B4C2F5-A7C9-DA59-7567-6FC5EBA5047F}"/>
              </a:ext>
            </a:extLst>
          </p:cNvPr>
          <p:cNvSpPr>
            <a:spLocks noGrp="1"/>
          </p:cNvSpPr>
          <p:nvPr>
            <p:ph type="subTitle" idx="1"/>
          </p:nvPr>
        </p:nvSpPr>
        <p:spPr/>
        <p:txBody>
          <a:bodyPr/>
          <a:lstStyle/>
          <a:p>
            <a:r>
              <a:rPr lang="en-GB" dirty="0"/>
              <a:t>How to approach and structure essays</a:t>
            </a:r>
          </a:p>
        </p:txBody>
      </p:sp>
    </p:spTree>
    <p:extLst>
      <p:ext uri="{BB962C8B-B14F-4D97-AF65-F5344CB8AC3E}">
        <p14:creationId xmlns:p14="http://schemas.microsoft.com/office/powerpoint/2010/main" val="1220168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CE29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07780C-D0CC-11C5-7DD5-C47A79BC84D8}"/>
              </a:ext>
            </a:extLst>
          </p:cNvPr>
          <p:cNvSpPr>
            <a:spLocks noGrp="1"/>
          </p:cNvSpPr>
          <p:nvPr>
            <p:ph type="title"/>
          </p:nvPr>
        </p:nvSpPr>
        <p:spPr/>
        <p:txBody>
          <a:bodyPr/>
          <a:lstStyle/>
          <a:p>
            <a:r>
              <a:rPr lang="en-GB" dirty="0"/>
              <a:t>Main paragraphs</a:t>
            </a:r>
          </a:p>
        </p:txBody>
      </p:sp>
      <p:sp>
        <p:nvSpPr>
          <p:cNvPr id="3" name="Content Placeholder 2">
            <a:extLst>
              <a:ext uri="{FF2B5EF4-FFF2-40B4-BE49-F238E27FC236}">
                <a16:creationId xmlns:a16="http://schemas.microsoft.com/office/drawing/2014/main" id="{4F4CEDFB-D437-3636-2C3C-7D5526139D93}"/>
              </a:ext>
            </a:extLst>
          </p:cNvPr>
          <p:cNvSpPr>
            <a:spLocks noGrp="1"/>
          </p:cNvSpPr>
          <p:nvPr>
            <p:ph idx="1"/>
          </p:nvPr>
        </p:nvSpPr>
        <p:spPr/>
        <p:txBody>
          <a:bodyPr>
            <a:normAutofit lnSpcReduction="10000"/>
          </a:bodyPr>
          <a:lstStyle/>
          <a:p>
            <a:r>
              <a:rPr lang="en-GB" dirty="0"/>
              <a:t>Usually 3 or 4 main points, organised into paragraphs.</a:t>
            </a:r>
          </a:p>
          <a:p>
            <a:pPr lvl="1"/>
            <a:r>
              <a:rPr lang="en-GB" dirty="0"/>
              <a:t>One point per paragraph.</a:t>
            </a:r>
          </a:p>
          <a:p>
            <a:pPr marL="457200" lvl="1" indent="0">
              <a:buNone/>
            </a:pPr>
            <a:endParaRPr lang="en-GB" dirty="0"/>
          </a:p>
          <a:p>
            <a:r>
              <a:rPr lang="en-GB" dirty="0"/>
              <a:t>Usually, your strongest point will be kept for last.</a:t>
            </a:r>
          </a:p>
          <a:p>
            <a:pPr lvl="1"/>
            <a:r>
              <a:rPr lang="en-GB" dirty="0"/>
              <a:t>Develop your argument with every paragraph: each point should build upon the last.</a:t>
            </a:r>
          </a:p>
          <a:p>
            <a:pPr lvl="1"/>
            <a:endParaRPr lang="en-GB" dirty="0"/>
          </a:p>
          <a:p>
            <a:r>
              <a:rPr lang="en-GB" dirty="0"/>
              <a:t>Keep the points relevant to the question and don’t go too far off track.</a:t>
            </a:r>
          </a:p>
          <a:p>
            <a:pPr lvl="1"/>
            <a:r>
              <a:rPr lang="en-GB" dirty="0"/>
              <a:t>Be selective – you won’t be able to write about everything you know about a topic, so choose your ideas wisely.</a:t>
            </a:r>
          </a:p>
        </p:txBody>
      </p:sp>
    </p:spTree>
    <p:extLst>
      <p:ext uri="{BB962C8B-B14F-4D97-AF65-F5344CB8AC3E}">
        <p14:creationId xmlns:p14="http://schemas.microsoft.com/office/powerpoint/2010/main" val="255745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ECE29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369FF9-B006-2F7A-CB2B-9383180300C3}"/>
              </a:ext>
            </a:extLst>
          </p:cNvPr>
          <p:cNvSpPr>
            <a:spLocks noGrp="1"/>
          </p:cNvSpPr>
          <p:nvPr>
            <p:ph type="title"/>
          </p:nvPr>
        </p:nvSpPr>
        <p:spPr/>
        <p:txBody>
          <a:bodyPr/>
          <a:lstStyle/>
          <a:p>
            <a:r>
              <a:rPr lang="en-GB" dirty="0"/>
              <a:t>Writing body paragraphs</a:t>
            </a:r>
          </a:p>
        </p:txBody>
      </p:sp>
      <p:sp>
        <p:nvSpPr>
          <p:cNvPr id="3" name="Content Placeholder 2">
            <a:extLst>
              <a:ext uri="{FF2B5EF4-FFF2-40B4-BE49-F238E27FC236}">
                <a16:creationId xmlns:a16="http://schemas.microsoft.com/office/drawing/2014/main" id="{2B209A81-0FF3-B56C-202C-5CD25D4C8F19}"/>
              </a:ext>
            </a:extLst>
          </p:cNvPr>
          <p:cNvSpPr>
            <a:spLocks noGrp="1"/>
          </p:cNvSpPr>
          <p:nvPr>
            <p:ph idx="1"/>
          </p:nvPr>
        </p:nvSpPr>
        <p:spPr>
          <a:xfrm>
            <a:off x="593123" y="1495167"/>
            <a:ext cx="11281719" cy="5276335"/>
          </a:xfrm>
        </p:spPr>
        <p:txBody>
          <a:bodyPr>
            <a:normAutofit fontScale="92500" lnSpcReduction="10000"/>
          </a:bodyPr>
          <a:lstStyle/>
          <a:p>
            <a:r>
              <a:rPr lang="en-GB" dirty="0"/>
              <a:t>Point</a:t>
            </a:r>
          </a:p>
          <a:p>
            <a:pPr lvl="1"/>
            <a:r>
              <a:rPr lang="en-GB" dirty="0"/>
              <a:t>Briefly introduce what this paragraph is about. How does it relate to the previous paragraph? Use signposting words.</a:t>
            </a:r>
          </a:p>
          <a:p>
            <a:r>
              <a:rPr lang="en-GB" dirty="0"/>
              <a:t>Evidence</a:t>
            </a:r>
          </a:p>
          <a:p>
            <a:pPr lvl="1"/>
            <a:r>
              <a:rPr lang="en-GB" dirty="0"/>
              <a:t>Introduce your sources for why you think this.</a:t>
            </a:r>
          </a:p>
          <a:p>
            <a:pPr lvl="1"/>
            <a:r>
              <a:rPr lang="en-GB" dirty="0"/>
              <a:t>Analyse your sources: what can they tell us (explicitly and implicitly)?  Don’t just quote!</a:t>
            </a:r>
          </a:p>
          <a:p>
            <a:pPr lvl="1"/>
            <a:r>
              <a:rPr lang="en-GB" dirty="0"/>
              <a:t>Evaluate your sources: is this a reliable source, what are its limitations? </a:t>
            </a:r>
          </a:p>
          <a:p>
            <a:r>
              <a:rPr lang="en-GB" dirty="0"/>
              <a:t>Explain</a:t>
            </a:r>
          </a:p>
          <a:p>
            <a:pPr lvl="1"/>
            <a:r>
              <a:rPr lang="en-GB" dirty="0"/>
              <a:t>Explain why the evidence brings you towards the point you made at the start of the paragraph. </a:t>
            </a:r>
          </a:p>
          <a:p>
            <a:pPr lvl="1"/>
            <a:r>
              <a:rPr lang="en-GB" dirty="0"/>
              <a:t>What have others said about this evidence or the topic more generally? Do you agree or disagree with their interpretations? Explain why.</a:t>
            </a:r>
          </a:p>
          <a:p>
            <a:r>
              <a:rPr lang="en-GB" dirty="0"/>
              <a:t>Link</a:t>
            </a:r>
          </a:p>
          <a:p>
            <a:pPr lvl="1"/>
            <a:r>
              <a:rPr lang="en-GB" dirty="0"/>
              <a:t>Link your argument to the question: how does this paragraph answer your question? How does it build on what you have already shown and why is it important?</a:t>
            </a:r>
          </a:p>
        </p:txBody>
      </p:sp>
    </p:spTree>
    <p:extLst>
      <p:ext uri="{BB962C8B-B14F-4D97-AF65-F5344CB8AC3E}">
        <p14:creationId xmlns:p14="http://schemas.microsoft.com/office/powerpoint/2010/main" val="11620024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ECE29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7F355D-FA5E-18BD-B8B3-5923EF11AE72}"/>
              </a:ext>
            </a:extLst>
          </p:cNvPr>
          <p:cNvSpPr>
            <a:spLocks noGrp="1"/>
          </p:cNvSpPr>
          <p:nvPr>
            <p:ph type="title"/>
          </p:nvPr>
        </p:nvSpPr>
        <p:spPr/>
        <p:txBody>
          <a:bodyPr/>
          <a:lstStyle/>
          <a:p>
            <a:r>
              <a:rPr lang="en-GB" dirty="0"/>
              <a:t>Cohesion between body paragraphs</a:t>
            </a:r>
          </a:p>
        </p:txBody>
      </p:sp>
      <p:sp>
        <p:nvSpPr>
          <p:cNvPr id="3" name="Content Placeholder 2">
            <a:extLst>
              <a:ext uri="{FF2B5EF4-FFF2-40B4-BE49-F238E27FC236}">
                <a16:creationId xmlns:a16="http://schemas.microsoft.com/office/drawing/2014/main" id="{27D55434-3898-0882-AA39-68C89819F9C2}"/>
              </a:ext>
            </a:extLst>
          </p:cNvPr>
          <p:cNvSpPr>
            <a:spLocks noGrp="1"/>
          </p:cNvSpPr>
          <p:nvPr>
            <p:ph idx="1"/>
          </p:nvPr>
        </p:nvSpPr>
        <p:spPr>
          <a:xfrm>
            <a:off x="111211" y="1581665"/>
            <a:ext cx="11862486" cy="5165124"/>
          </a:xfrm>
        </p:spPr>
        <p:txBody>
          <a:bodyPr>
            <a:normAutofit lnSpcReduction="10000"/>
          </a:bodyPr>
          <a:lstStyle/>
          <a:p>
            <a:r>
              <a:rPr lang="en-GB" dirty="0"/>
              <a:t>Use your first and last sentences to situate your argument.</a:t>
            </a:r>
          </a:p>
          <a:p>
            <a:pPr lvl="1"/>
            <a:r>
              <a:rPr lang="en-GB" dirty="0"/>
              <a:t>First sentence refers to what came before and how this paragraph progresses your argument.</a:t>
            </a:r>
          </a:p>
          <a:p>
            <a:pPr lvl="1"/>
            <a:r>
              <a:rPr lang="en-GB" dirty="0"/>
              <a:t>Last sentence summarises what has been said in the paragraph and how that relates to the question.</a:t>
            </a:r>
          </a:p>
          <a:p>
            <a:pPr marL="457200" lvl="1" indent="0">
              <a:buNone/>
            </a:pPr>
            <a:endParaRPr lang="en-GB" sz="800" dirty="0"/>
          </a:p>
          <a:p>
            <a:r>
              <a:rPr lang="en-GB" dirty="0"/>
              <a:t>Signpost:</a:t>
            </a:r>
          </a:p>
          <a:p>
            <a:pPr lvl="1" fontAlgn="base"/>
            <a:r>
              <a:rPr lang="en-GB" dirty="0"/>
              <a:t>First/Firstly, To begin with, Second/Secondly, Afterwards, Next, Then, Following this, Finally, Lastly, …</a:t>
            </a:r>
          </a:p>
          <a:p>
            <a:pPr lvl="1" fontAlgn="base"/>
            <a:r>
              <a:rPr lang="en-GB" dirty="0"/>
              <a:t>As well as, In addition/Additionally, What is more, Besides, Also, Further, …</a:t>
            </a:r>
          </a:p>
          <a:p>
            <a:pPr lvl="1" fontAlgn="base"/>
            <a:r>
              <a:rPr lang="en-GB" dirty="0"/>
              <a:t>Similarly, Likewise, Correspondingly, Complementary to this, …</a:t>
            </a:r>
          </a:p>
          <a:p>
            <a:pPr lvl="1" fontAlgn="base"/>
            <a:r>
              <a:rPr lang="en-GB" dirty="0"/>
              <a:t>In contrast, In comparison, However, Rather, Conversely, Instead, Whereas, On the other hand, Even so, Otherwise, Alternatively, Despite this, Actually, Nonetheless, Nevertheless, That aside, While this may be true, And yet, Notwithstanding, Then again, On the contrary,…</a:t>
            </a:r>
          </a:p>
        </p:txBody>
      </p:sp>
    </p:spTree>
    <p:extLst>
      <p:ext uri="{BB962C8B-B14F-4D97-AF65-F5344CB8AC3E}">
        <p14:creationId xmlns:p14="http://schemas.microsoft.com/office/powerpoint/2010/main" val="28292114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ECE29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5EF8C-B81B-ECDC-D6FC-4ECAD5622C9F}"/>
              </a:ext>
            </a:extLst>
          </p:cNvPr>
          <p:cNvSpPr>
            <a:spLocks noGrp="1"/>
          </p:cNvSpPr>
          <p:nvPr>
            <p:ph type="title"/>
          </p:nvPr>
        </p:nvSpPr>
        <p:spPr/>
        <p:txBody>
          <a:bodyPr/>
          <a:lstStyle/>
          <a:p>
            <a:r>
              <a:rPr lang="en-GB" dirty="0"/>
              <a:t>Conclusion</a:t>
            </a:r>
          </a:p>
        </p:txBody>
      </p:sp>
      <p:sp>
        <p:nvSpPr>
          <p:cNvPr id="3" name="Content Placeholder 2">
            <a:extLst>
              <a:ext uri="{FF2B5EF4-FFF2-40B4-BE49-F238E27FC236}">
                <a16:creationId xmlns:a16="http://schemas.microsoft.com/office/drawing/2014/main" id="{F7825699-6492-FB4E-7D38-C27106C45E6E}"/>
              </a:ext>
            </a:extLst>
          </p:cNvPr>
          <p:cNvSpPr>
            <a:spLocks noGrp="1"/>
          </p:cNvSpPr>
          <p:nvPr>
            <p:ph idx="1"/>
          </p:nvPr>
        </p:nvSpPr>
        <p:spPr/>
        <p:txBody>
          <a:bodyPr/>
          <a:lstStyle/>
          <a:p>
            <a:r>
              <a:rPr lang="en-GB" dirty="0"/>
              <a:t>Re-state your answer to the question.</a:t>
            </a:r>
          </a:p>
          <a:p>
            <a:r>
              <a:rPr lang="en-GB" dirty="0"/>
              <a:t>Summarise your arguments, how they build on each other, and how this answers the question in the way you claim it does.</a:t>
            </a:r>
          </a:p>
          <a:p>
            <a:pPr lvl="1"/>
            <a:r>
              <a:rPr lang="en-GB" dirty="0"/>
              <a:t>Show that you have answered the question in the way you said you would in the introduction.</a:t>
            </a:r>
          </a:p>
          <a:p>
            <a:r>
              <a:rPr lang="en-GB" dirty="0"/>
              <a:t>Do not add any new evidence, you should have already done this in your main points!</a:t>
            </a:r>
          </a:p>
        </p:txBody>
      </p:sp>
    </p:spTree>
    <p:extLst>
      <p:ext uri="{BB962C8B-B14F-4D97-AF65-F5344CB8AC3E}">
        <p14:creationId xmlns:p14="http://schemas.microsoft.com/office/powerpoint/2010/main" val="1087624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ECE29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33D0F9-3F9B-6DB6-D447-722A8E04D980}"/>
              </a:ext>
            </a:extLst>
          </p:cNvPr>
          <p:cNvSpPr>
            <a:spLocks noGrp="1"/>
          </p:cNvSpPr>
          <p:nvPr>
            <p:ph type="title"/>
          </p:nvPr>
        </p:nvSpPr>
        <p:spPr/>
        <p:txBody>
          <a:bodyPr/>
          <a:lstStyle/>
          <a:p>
            <a:r>
              <a:rPr lang="en-GB" dirty="0"/>
              <a:t>Marking Criteria</a:t>
            </a:r>
          </a:p>
        </p:txBody>
      </p:sp>
      <p:sp>
        <p:nvSpPr>
          <p:cNvPr id="3" name="Content Placeholder 2">
            <a:extLst>
              <a:ext uri="{FF2B5EF4-FFF2-40B4-BE49-F238E27FC236}">
                <a16:creationId xmlns:a16="http://schemas.microsoft.com/office/drawing/2014/main" id="{3857592D-DD95-ADA4-36C8-8E0CABFB7E01}"/>
              </a:ext>
            </a:extLst>
          </p:cNvPr>
          <p:cNvSpPr>
            <a:spLocks noGrp="1"/>
          </p:cNvSpPr>
          <p:nvPr>
            <p:ph idx="1"/>
          </p:nvPr>
        </p:nvSpPr>
        <p:spPr>
          <a:xfrm>
            <a:off x="148281" y="1825624"/>
            <a:ext cx="11862487" cy="4896451"/>
          </a:xfrm>
        </p:spPr>
        <p:txBody>
          <a:bodyPr>
            <a:normAutofit fontScale="92500" lnSpcReduction="20000"/>
          </a:bodyPr>
          <a:lstStyle/>
          <a:p>
            <a:r>
              <a:rPr lang="en-GB" b="1" dirty="0"/>
              <a:t>Presentation</a:t>
            </a:r>
            <a:r>
              <a:rPr lang="en-GB" dirty="0"/>
              <a:t>: </a:t>
            </a:r>
          </a:p>
          <a:p>
            <a:pPr lvl="1"/>
            <a:r>
              <a:rPr lang="en-GB" dirty="0"/>
              <a:t>Marks awarded for good English expression and correct presentation of footnotes and bibliography;</a:t>
            </a:r>
          </a:p>
          <a:p>
            <a:pPr lvl="1"/>
            <a:r>
              <a:rPr lang="en-GB" dirty="0"/>
              <a:t> Marks deducted for poor presentation, including poor grammar and spelling. </a:t>
            </a:r>
          </a:p>
          <a:p>
            <a:r>
              <a:rPr lang="en-GB" b="1" dirty="0"/>
              <a:t>Clarity of analysis</a:t>
            </a:r>
            <a:r>
              <a:rPr lang="en-GB" dirty="0"/>
              <a:t>: </a:t>
            </a:r>
          </a:p>
          <a:p>
            <a:pPr lvl="1"/>
            <a:r>
              <a:rPr lang="en-GB" dirty="0"/>
              <a:t>Marks awarded for work which is organised coherently on the basis of arguments. </a:t>
            </a:r>
          </a:p>
          <a:p>
            <a:pPr lvl="1"/>
            <a:r>
              <a:rPr lang="en-GB" dirty="0"/>
              <a:t>Marks deducted for work which is incoherent or presents a mass of amorphous material.</a:t>
            </a:r>
          </a:p>
          <a:p>
            <a:pPr lvl="1"/>
            <a:r>
              <a:rPr lang="en-GB" dirty="0"/>
              <a:t>The case being argued should be clear to the assessor in every paragraph.</a:t>
            </a:r>
          </a:p>
          <a:p>
            <a:r>
              <a:rPr lang="en-GB" b="1" dirty="0"/>
              <a:t>Primary data</a:t>
            </a:r>
            <a:r>
              <a:rPr lang="en-GB" dirty="0"/>
              <a:t>: </a:t>
            </a:r>
          </a:p>
          <a:p>
            <a:pPr lvl="1"/>
            <a:r>
              <a:rPr lang="en-GB" dirty="0"/>
              <a:t>Marks awarded for good use of a range of ancient texts and other materials (inscriptions, images, coins, archaeology, etc.), pertinent quotation and for thoughtfulness about its usefulness as evidence.</a:t>
            </a:r>
          </a:p>
          <a:p>
            <a:pPr lvl="1"/>
            <a:r>
              <a:rPr lang="en-GB" dirty="0"/>
              <a:t>Marks deducted for unsubstantiated arguments and opinions. </a:t>
            </a:r>
          </a:p>
          <a:p>
            <a:pPr lvl="1"/>
            <a:r>
              <a:rPr lang="en-GB" dirty="0"/>
              <a:t>Don’t use quotations of primary materials or images merely as illustrations. Think about what contribution they make to your argument, what role they play as evidence, where the producers of the text or artefact are 'coming from’.</a:t>
            </a:r>
          </a:p>
        </p:txBody>
      </p:sp>
    </p:spTree>
    <p:extLst>
      <p:ext uri="{BB962C8B-B14F-4D97-AF65-F5344CB8AC3E}">
        <p14:creationId xmlns:p14="http://schemas.microsoft.com/office/powerpoint/2010/main" val="31290762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ECE293"/>
        </a:solidFill>
        <a:effectLst/>
      </p:bgPr>
    </p:bg>
    <p:spTree>
      <p:nvGrpSpPr>
        <p:cNvPr id="1" name="">
          <a:extLst>
            <a:ext uri="{FF2B5EF4-FFF2-40B4-BE49-F238E27FC236}">
              <a16:creationId xmlns:a16="http://schemas.microsoft.com/office/drawing/2014/main" id="{19CE5D0D-9765-FADA-5ED3-271B588CC85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648423C-0A7F-82DC-0F5B-7C058ABA625B}"/>
              </a:ext>
            </a:extLst>
          </p:cNvPr>
          <p:cNvSpPr>
            <a:spLocks noGrp="1"/>
          </p:cNvSpPr>
          <p:nvPr>
            <p:ph type="title"/>
          </p:nvPr>
        </p:nvSpPr>
        <p:spPr/>
        <p:txBody>
          <a:bodyPr/>
          <a:lstStyle/>
          <a:p>
            <a:r>
              <a:rPr lang="en-GB" dirty="0"/>
              <a:t>Marking Criteria</a:t>
            </a:r>
          </a:p>
        </p:txBody>
      </p:sp>
      <p:sp>
        <p:nvSpPr>
          <p:cNvPr id="3" name="Content Placeholder 2">
            <a:extLst>
              <a:ext uri="{FF2B5EF4-FFF2-40B4-BE49-F238E27FC236}">
                <a16:creationId xmlns:a16="http://schemas.microsoft.com/office/drawing/2014/main" id="{0BB85712-6280-175F-F8D9-740C70C8C466}"/>
              </a:ext>
            </a:extLst>
          </p:cNvPr>
          <p:cNvSpPr>
            <a:spLocks noGrp="1"/>
          </p:cNvSpPr>
          <p:nvPr>
            <p:ph idx="1"/>
          </p:nvPr>
        </p:nvSpPr>
        <p:spPr>
          <a:xfrm>
            <a:off x="148281" y="1825624"/>
            <a:ext cx="11862487" cy="4896451"/>
          </a:xfrm>
        </p:spPr>
        <p:txBody>
          <a:bodyPr>
            <a:normAutofit/>
          </a:bodyPr>
          <a:lstStyle/>
          <a:p>
            <a:r>
              <a:rPr lang="en-GB" b="1" dirty="0"/>
              <a:t>Secondary material</a:t>
            </a:r>
            <a:r>
              <a:rPr lang="en-GB" dirty="0"/>
              <a:t>: </a:t>
            </a:r>
          </a:p>
          <a:p>
            <a:pPr lvl="1"/>
            <a:r>
              <a:rPr lang="en-GB" dirty="0"/>
              <a:t>Marks awarded for isolating the main issues and debates in modern scholarship on the subject. </a:t>
            </a:r>
          </a:p>
          <a:p>
            <a:pPr lvl="1"/>
            <a:r>
              <a:rPr lang="en-GB" dirty="0"/>
              <a:t>Marks deducted for overdependence on a single unquestioned modern authority.</a:t>
            </a:r>
          </a:p>
          <a:p>
            <a:pPr lvl="1"/>
            <a:r>
              <a:rPr lang="en-GB" dirty="0"/>
              <a:t>Think also about where modern scholars are 'coming from’ (e.g. by reading reviews of their work from the websites of JSTOR, BMCR, or Project Muse). </a:t>
            </a:r>
          </a:p>
          <a:p>
            <a:pPr lvl="1"/>
            <a:r>
              <a:rPr lang="en-GB" dirty="0"/>
              <a:t>Marks will not be awarded for essays that consist mainly of quotations from secondary sources instead of your own words.</a:t>
            </a:r>
          </a:p>
          <a:p>
            <a:r>
              <a:rPr lang="en-GB" b="1" dirty="0"/>
              <a:t>Originality and Sophistication</a:t>
            </a:r>
            <a:r>
              <a:rPr lang="en-GB" dirty="0"/>
              <a:t>: </a:t>
            </a:r>
          </a:p>
          <a:p>
            <a:pPr lvl="1"/>
            <a:r>
              <a:rPr lang="en-GB" dirty="0"/>
              <a:t>Marks awarded for thoughtfulness, well-founded scepticism and original ideas which attempt to surpass the issues and debates found in modern discussions in order to take the argument in a new direction.</a:t>
            </a:r>
          </a:p>
          <a:p>
            <a:endParaRPr lang="en-GB" dirty="0"/>
          </a:p>
        </p:txBody>
      </p:sp>
    </p:spTree>
    <p:extLst>
      <p:ext uri="{BB962C8B-B14F-4D97-AF65-F5344CB8AC3E}">
        <p14:creationId xmlns:p14="http://schemas.microsoft.com/office/powerpoint/2010/main" val="33416893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ECE293"/>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78B12B9-AE94-3C60-11FF-B11108A4AAB7}"/>
              </a:ext>
            </a:extLst>
          </p:cNvPr>
          <p:cNvPicPr>
            <a:picLocks noChangeAspect="1"/>
          </p:cNvPicPr>
          <p:nvPr/>
        </p:nvPicPr>
        <p:blipFill>
          <a:blip r:embed="rId2">
            <a:clrChange>
              <a:clrFrom>
                <a:srgbClr val="FFFFFF"/>
              </a:clrFrom>
              <a:clrTo>
                <a:srgbClr val="FFFFFF">
                  <a:alpha val="0"/>
                </a:srgbClr>
              </a:clrTo>
            </a:clrChange>
          </a:blip>
          <a:srcRect t="10456"/>
          <a:stretch>
            <a:fillRect/>
          </a:stretch>
        </p:blipFill>
        <p:spPr>
          <a:xfrm>
            <a:off x="1720678" y="318133"/>
            <a:ext cx="8750643" cy="6221733"/>
          </a:xfrm>
          <a:prstGeom prst="rect">
            <a:avLst/>
          </a:prstGeom>
          <a:solidFill>
            <a:srgbClr val="ECE293"/>
          </a:solidFill>
        </p:spPr>
      </p:pic>
    </p:spTree>
    <p:extLst>
      <p:ext uri="{BB962C8B-B14F-4D97-AF65-F5344CB8AC3E}">
        <p14:creationId xmlns:p14="http://schemas.microsoft.com/office/powerpoint/2010/main" val="38087040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CE29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EF56B3-175E-9BA2-5D18-ED64DFAB6D93}"/>
              </a:ext>
            </a:extLst>
          </p:cNvPr>
          <p:cNvSpPr>
            <a:spLocks noGrp="1"/>
          </p:cNvSpPr>
          <p:nvPr>
            <p:ph type="title"/>
          </p:nvPr>
        </p:nvSpPr>
        <p:spPr/>
        <p:txBody>
          <a:bodyPr/>
          <a:lstStyle/>
          <a:p>
            <a:r>
              <a:rPr lang="en-GB" dirty="0"/>
              <a:t>What are the aims of essay writing?</a:t>
            </a:r>
          </a:p>
        </p:txBody>
      </p:sp>
      <p:sp>
        <p:nvSpPr>
          <p:cNvPr id="3" name="Content Placeholder 2">
            <a:extLst>
              <a:ext uri="{FF2B5EF4-FFF2-40B4-BE49-F238E27FC236}">
                <a16:creationId xmlns:a16="http://schemas.microsoft.com/office/drawing/2014/main" id="{02280B39-7447-A3D8-9F34-9BB770D652CF}"/>
              </a:ext>
            </a:extLst>
          </p:cNvPr>
          <p:cNvSpPr>
            <a:spLocks noGrp="1"/>
          </p:cNvSpPr>
          <p:nvPr>
            <p:ph idx="1"/>
          </p:nvPr>
        </p:nvSpPr>
        <p:spPr>
          <a:xfrm>
            <a:off x="259024" y="1690688"/>
            <a:ext cx="7552038" cy="4351338"/>
          </a:xfrm>
        </p:spPr>
        <p:txBody>
          <a:bodyPr>
            <a:normAutofit lnSpcReduction="10000"/>
          </a:bodyPr>
          <a:lstStyle/>
          <a:p>
            <a:r>
              <a:rPr lang="en-GB" dirty="0"/>
              <a:t>Present a coherent argument on a topic, based on primary evidence and secondary scholarship.</a:t>
            </a:r>
          </a:p>
          <a:p>
            <a:pPr lvl="1"/>
            <a:r>
              <a:rPr lang="en-GB" dirty="0"/>
              <a:t>Not just showing knowledge – you should be selective in your material to show that you are properly engaging with the question.</a:t>
            </a:r>
          </a:p>
          <a:p>
            <a:endParaRPr lang="en-GB" dirty="0"/>
          </a:p>
          <a:p>
            <a:r>
              <a:rPr lang="en-GB" dirty="0"/>
              <a:t>You are expected to present your own thoughts on the topic (the more original, the better!).</a:t>
            </a:r>
          </a:p>
          <a:p>
            <a:pPr lvl="1"/>
            <a:r>
              <a:rPr lang="en-GB" dirty="0"/>
              <a:t>Essays test your ability to analyse what you read, criticise sources, and evaluate arguments. What do you think and why?</a:t>
            </a:r>
          </a:p>
          <a:p>
            <a:pPr lvl="1"/>
            <a:endParaRPr lang="en-GB" dirty="0"/>
          </a:p>
          <a:p>
            <a:endParaRPr lang="en-GB" dirty="0"/>
          </a:p>
        </p:txBody>
      </p:sp>
      <p:pic>
        <p:nvPicPr>
          <p:cNvPr id="5" name="Picture 4" descr="Hands of person wearing grey sweater typing on laptop with a tablet, digital pen, and cup of coffee">
            <a:extLst>
              <a:ext uri="{FF2B5EF4-FFF2-40B4-BE49-F238E27FC236}">
                <a16:creationId xmlns:a16="http://schemas.microsoft.com/office/drawing/2014/main" id="{2DAD89B6-A139-D97C-5030-CC5D9B5E5288}"/>
              </a:ext>
            </a:extLst>
          </p:cNvPr>
          <p:cNvPicPr>
            <a:picLocks noChangeAspect="1"/>
          </p:cNvPicPr>
          <p:nvPr/>
        </p:nvPicPr>
        <p:blipFill>
          <a:blip r:embed="rId2"/>
          <a:stretch>
            <a:fillRect/>
          </a:stretch>
        </p:blipFill>
        <p:spPr>
          <a:xfrm>
            <a:off x="8033402" y="2386694"/>
            <a:ext cx="3899574" cy="2603596"/>
          </a:xfrm>
          <a:prstGeom prst="rect">
            <a:avLst/>
          </a:prstGeom>
        </p:spPr>
      </p:pic>
    </p:spTree>
    <p:extLst>
      <p:ext uri="{BB962C8B-B14F-4D97-AF65-F5344CB8AC3E}">
        <p14:creationId xmlns:p14="http://schemas.microsoft.com/office/powerpoint/2010/main" val="42591764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CE29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D3907E-F7F3-D698-C401-277570B180C3}"/>
              </a:ext>
            </a:extLst>
          </p:cNvPr>
          <p:cNvSpPr>
            <a:spLocks noGrp="1"/>
          </p:cNvSpPr>
          <p:nvPr>
            <p:ph type="title"/>
          </p:nvPr>
        </p:nvSpPr>
        <p:spPr/>
        <p:txBody>
          <a:bodyPr/>
          <a:lstStyle/>
          <a:p>
            <a:r>
              <a:rPr lang="en-GB" dirty="0"/>
              <a:t>Plan your time</a:t>
            </a:r>
          </a:p>
        </p:txBody>
      </p:sp>
      <p:sp>
        <p:nvSpPr>
          <p:cNvPr id="3" name="Content Placeholder 2">
            <a:extLst>
              <a:ext uri="{FF2B5EF4-FFF2-40B4-BE49-F238E27FC236}">
                <a16:creationId xmlns:a16="http://schemas.microsoft.com/office/drawing/2014/main" id="{4BF36286-A8F2-1CBB-4777-AF1799730451}"/>
              </a:ext>
            </a:extLst>
          </p:cNvPr>
          <p:cNvSpPr>
            <a:spLocks noGrp="1"/>
          </p:cNvSpPr>
          <p:nvPr>
            <p:ph idx="1"/>
          </p:nvPr>
        </p:nvSpPr>
        <p:spPr>
          <a:xfrm>
            <a:off x="838200" y="1825625"/>
            <a:ext cx="6983627" cy="4351338"/>
          </a:xfrm>
        </p:spPr>
        <p:txBody>
          <a:bodyPr>
            <a:normAutofit lnSpcReduction="10000"/>
          </a:bodyPr>
          <a:lstStyle/>
          <a:p>
            <a:r>
              <a:rPr lang="en-GB" dirty="0"/>
              <a:t>Check your deadlines at the start of term.</a:t>
            </a:r>
          </a:p>
          <a:p>
            <a:pPr lvl="1"/>
            <a:r>
              <a:rPr lang="en-GB" dirty="0"/>
              <a:t>You may have two due close together (or even on the same day!).</a:t>
            </a:r>
          </a:p>
          <a:p>
            <a:endParaRPr lang="en-GB" dirty="0"/>
          </a:p>
          <a:p>
            <a:r>
              <a:rPr lang="en-GB" dirty="0"/>
              <a:t>When will you need to start researching/planning/writing each essay?</a:t>
            </a:r>
          </a:p>
          <a:p>
            <a:pPr lvl="1"/>
            <a:r>
              <a:rPr lang="en-GB" dirty="0"/>
              <a:t>Remember to give yourself a bit more time than you think!</a:t>
            </a:r>
          </a:p>
          <a:p>
            <a:pPr lvl="1"/>
            <a:endParaRPr lang="en-GB" dirty="0"/>
          </a:p>
          <a:p>
            <a:r>
              <a:rPr lang="en-GB" dirty="0"/>
              <a:t>How can you make sure you keep up with your timelines? What motivates you?</a:t>
            </a:r>
          </a:p>
          <a:p>
            <a:pPr lvl="1"/>
            <a:endParaRPr lang="en-GB" dirty="0"/>
          </a:p>
        </p:txBody>
      </p:sp>
      <p:pic>
        <p:nvPicPr>
          <p:cNvPr id="4" name="Picture 3">
            <a:extLst>
              <a:ext uri="{FF2B5EF4-FFF2-40B4-BE49-F238E27FC236}">
                <a16:creationId xmlns:a16="http://schemas.microsoft.com/office/drawing/2014/main" id="{EC6F2DA4-99E5-CA42-AC04-5C732B2E12C8}"/>
              </a:ext>
            </a:extLst>
          </p:cNvPr>
          <p:cNvPicPr>
            <a:picLocks noChangeAspect="1"/>
          </p:cNvPicPr>
          <p:nvPr/>
        </p:nvPicPr>
        <p:blipFill>
          <a:blip r:embed="rId2"/>
          <a:stretch>
            <a:fillRect/>
          </a:stretch>
        </p:blipFill>
        <p:spPr>
          <a:xfrm>
            <a:off x="8593437" y="1668463"/>
            <a:ext cx="2921000" cy="4508500"/>
          </a:xfrm>
          <a:prstGeom prst="rect">
            <a:avLst/>
          </a:prstGeom>
        </p:spPr>
      </p:pic>
    </p:spTree>
    <p:extLst>
      <p:ext uri="{BB962C8B-B14F-4D97-AF65-F5344CB8AC3E}">
        <p14:creationId xmlns:p14="http://schemas.microsoft.com/office/powerpoint/2010/main" val="14823357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CE29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C9785C-F177-A4D8-485D-8B018934579E}"/>
              </a:ext>
            </a:extLst>
          </p:cNvPr>
          <p:cNvSpPr>
            <a:spLocks noGrp="1"/>
          </p:cNvSpPr>
          <p:nvPr>
            <p:ph type="title"/>
          </p:nvPr>
        </p:nvSpPr>
        <p:spPr/>
        <p:txBody>
          <a:bodyPr/>
          <a:lstStyle/>
          <a:p>
            <a:r>
              <a:rPr lang="en-GB" dirty="0"/>
              <a:t>Choosing a title</a:t>
            </a:r>
          </a:p>
        </p:txBody>
      </p:sp>
      <p:sp>
        <p:nvSpPr>
          <p:cNvPr id="3" name="Content Placeholder 2">
            <a:extLst>
              <a:ext uri="{FF2B5EF4-FFF2-40B4-BE49-F238E27FC236}">
                <a16:creationId xmlns:a16="http://schemas.microsoft.com/office/drawing/2014/main" id="{811ACEF4-46F8-4FB9-F1CB-4AB0E48A7C66}"/>
              </a:ext>
            </a:extLst>
          </p:cNvPr>
          <p:cNvSpPr>
            <a:spLocks noGrp="1"/>
          </p:cNvSpPr>
          <p:nvPr>
            <p:ph idx="1"/>
          </p:nvPr>
        </p:nvSpPr>
        <p:spPr/>
        <p:txBody>
          <a:bodyPr/>
          <a:lstStyle/>
          <a:p>
            <a:r>
              <a:rPr lang="en-GB" dirty="0"/>
              <a:t>Read all the titles available. Which one is most interesting to you? Is there one that isn’t as appealing?</a:t>
            </a:r>
          </a:p>
          <a:p>
            <a:pPr lvl="1"/>
            <a:r>
              <a:rPr lang="en-GB" dirty="0"/>
              <a:t>Don’t be put off by titles that seem ‘hard’ – sometimes these lead to the most interesting essays!</a:t>
            </a:r>
          </a:p>
          <a:p>
            <a:pPr lvl="1"/>
            <a:endParaRPr lang="en-GB" dirty="0"/>
          </a:p>
          <a:p>
            <a:r>
              <a:rPr lang="en-GB" dirty="0"/>
              <a:t>Don’t be led by the question – examine and scrutinise what the question is asking you.</a:t>
            </a:r>
          </a:p>
          <a:p>
            <a:pPr lvl="1"/>
            <a:r>
              <a:rPr lang="en-GB" dirty="0"/>
              <a:t>Think about the question in a new light, but don’t stray too far from the question.</a:t>
            </a:r>
          </a:p>
          <a:p>
            <a:pPr lvl="1"/>
            <a:r>
              <a:rPr lang="en-GB" dirty="0"/>
              <a:t>What are the key terms of the question? What themes does the question pick up on?</a:t>
            </a:r>
          </a:p>
        </p:txBody>
      </p:sp>
    </p:spTree>
    <p:extLst>
      <p:ext uri="{BB962C8B-B14F-4D97-AF65-F5344CB8AC3E}">
        <p14:creationId xmlns:p14="http://schemas.microsoft.com/office/powerpoint/2010/main" val="41014364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CE293"/>
        </a:solidFill>
        <a:effectLst/>
      </p:bgPr>
    </p:bg>
    <p:spTree>
      <p:nvGrpSpPr>
        <p:cNvPr id="1" name="">
          <a:extLst>
            <a:ext uri="{FF2B5EF4-FFF2-40B4-BE49-F238E27FC236}">
              <a16:creationId xmlns:a16="http://schemas.microsoft.com/office/drawing/2014/main" id="{0FC42C1A-B4A0-2941-CFA9-7B0BE83D4F7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0067292-FF80-3333-7116-BF442BA81960}"/>
              </a:ext>
            </a:extLst>
          </p:cNvPr>
          <p:cNvSpPr>
            <a:spLocks noGrp="1"/>
          </p:cNvSpPr>
          <p:nvPr>
            <p:ph type="title"/>
          </p:nvPr>
        </p:nvSpPr>
        <p:spPr/>
        <p:txBody>
          <a:bodyPr/>
          <a:lstStyle/>
          <a:p>
            <a:r>
              <a:rPr lang="en-GB" dirty="0"/>
              <a:t>Question words</a:t>
            </a:r>
          </a:p>
        </p:txBody>
      </p:sp>
      <p:sp>
        <p:nvSpPr>
          <p:cNvPr id="3" name="Content Placeholder 2">
            <a:extLst>
              <a:ext uri="{FF2B5EF4-FFF2-40B4-BE49-F238E27FC236}">
                <a16:creationId xmlns:a16="http://schemas.microsoft.com/office/drawing/2014/main" id="{9802C6F4-1544-3E05-7D3C-90A4D53BC02C}"/>
              </a:ext>
            </a:extLst>
          </p:cNvPr>
          <p:cNvSpPr>
            <a:spLocks noGrp="1"/>
          </p:cNvSpPr>
          <p:nvPr>
            <p:ph idx="1"/>
          </p:nvPr>
        </p:nvSpPr>
        <p:spPr>
          <a:xfrm>
            <a:off x="494270" y="1455910"/>
            <a:ext cx="5601730" cy="4351338"/>
          </a:xfrm>
        </p:spPr>
        <p:txBody>
          <a:bodyPr>
            <a:noAutofit/>
          </a:bodyPr>
          <a:lstStyle/>
          <a:p>
            <a:r>
              <a:rPr lang="en-GB" sz="1800" dirty="0"/>
              <a:t>Account for – explain</a:t>
            </a:r>
          </a:p>
          <a:p>
            <a:r>
              <a:rPr lang="en-GB" sz="1800" dirty="0"/>
              <a:t>Analyse – break down into parts and examine the relationship between</a:t>
            </a:r>
          </a:p>
          <a:p>
            <a:r>
              <a:rPr lang="en-GB" sz="1800" dirty="0"/>
              <a:t>Appraise or Assess – decide the importance of, judge the worth of, give the advantages and disadvantages of</a:t>
            </a:r>
          </a:p>
          <a:p>
            <a:r>
              <a:rPr lang="en-GB" sz="1800" dirty="0"/>
              <a:t>Comment – make pertinent remarks, whether factual or evaluative, based on evidence</a:t>
            </a:r>
          </a:p>
          <a:p>
            <a:r>
              <a:rPr lang="en-GB" sz="1800" dirty="0"/>
              <a:t>Contrast – set into opposition to bring out differences</a:t>
            </a:r>
          </a:p>
          <a:p>
            <a:r>
              <a:rPr lang="en-GB" sz="1800" dirty="0"/>
              <a:t>Define – give the precise meaning of</a:t>
            </a:r>
          </a:p>
          <a:p>
            <a:r>
              <a:rPr lang="en-GB" sz="1800" dirty="0"/>
              <a:t>Discuss – examine by reasoned argument and reference to the facts; consider the implications or characteristics of</a:t>
            </a:r>
          </a:p>
          <a:p>
            <a:r>
              <a:rPr lang="en-GB" sz="1800" dirty="0"/>
              <a:t>Evaluate – make a judgement using specified criteria, </a:t>
            </a:r>
            <a:r>
              <a:rPr lang="en-GB" sz="1800" dirty="0" err="1"/>
              <a:t>eg.</a:t>
            </a:r>
            <a:r>
              <a:rPr lang="en-GB" sz="1800" dirty="0"/>
              <a:t> reason and/or available facts</a:t>
            </a:r>
          </a:p>
        </p:txBody>
      </p:sp>
      <p:sp>
        <p:nvSpPr>
          <p:cNvPr id="5" name="Content Placeholder 2">
            <a:extLst>
              <a:ext uri="{FF2B5EF4-FFF2-40B4-BE49-F238E27FC236}">
                <a16:creationId xmlns:a16="http://schemas.microsoft.com/office/drawing/2014/main" id="{137F9627-8ACE-41EE-B690-4FEFDBA91829}"/>
              </a:ext>
            </a:extLst>
          </p:cNvPr>
          <p:cNvSpPr txBox="1">
            <a:spLocks/>
          </p:cNvSpPr>
          <p:nvPr/>
        </p:nvSpPr>
        <p:spPr>
          <a:xfrm>
            <a:off x="6231925" y="1455910"/>
            <a:ext cx="5601730" cy="435133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dirty="0"/>
              <a:t>Examine – investigate or inquire into in detail</a:t>
            </a:r>
          </a:p>
          <a:p>
            <a:r>
              <a:rPr lang="en-GB" sz="1800" dirty="0"/>
              <a:t>Explain – make clear; give reason for; set out in detail the meaning of</a:t>
            </a:r>
          </a:p>
          <a:p>
            <a:r>
              <a:rPr lang="en-GB" sz="1800" dirty="0"/>
              <a:t>Explore – examine by going through</a:t>
            </a:r>
          </a:p>
          <a:p>
            <a:r>
              <a:rPr lang="en-GB" sz="1800" dirty="0"/>
              <a:t>Illustrate – make clear by giving examples</a:t>
            </a:r>
          </a:p>
          <a:p>
            <a:r>
              <a:rPr lang="en-GB" sz="1800" dirty="0"/>
              <a:t>Justify – present adequate grounds for</a:t>
            </a:r>
          </a:p>
          <a:p>
            <a:r>
              <a:rPr lang="en-GB" sz="1800" dirty="0"/>
              <a:t>Reconcile – make compatible that which is apparently in conflict</a:t>
            </a:r>
          </a:p>
          <a:p>
            <a:r>
              <a:rPr lang="en-GB" sz="1800" dirty="0"/>
              <a:t>Relate – show how things are connected to each other</a:t>
            </a:r>
          </a:p>
          <a:p>
            <a:r>
              <a:rPr lang="en-GB" sz="1800" dirty="0"/>
              <a:t>State – present clearly</a:t>
            </a:r>
          </a:p>
          <a:p>
            <a:r>
              <a:rPr lang="en-GB" sz="1800" dirty="0"/>
              <a:t>Summarise – give a concise account of the essential points</a:t>
            </a:r>
          </a:p>
          <a:p>
            <a:r>
              <a:rPr lang="en-GB" sz="1800" dirty="0"/>
              <a:t>Trace – follow the development of, from some point of origin</a:t>
            </a:r>
          </a:p>
        </p:txBody>
      </p:sp>
    </p:spTree>
    <p:extLst>
      <p:ext uri="{BB962C8B-B14F-4D97-AF65-F5344CB8AC3E}">
        <p14:creationId xmlns:p14="http://schemas.microsoft.com/office/powerpoint/2010/main" val="29569458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CE29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23C7ED-CF63-0BF7-388F-88F74CA4EEC4}"/>
              </a:ext>
            </a:extLst>
          </p:cNvPr>
          <p:cNvSpPr>
            <a:spLocks noGrp="1"/>
          </p:cNvSpPr>
          <p:nvPr>
            <p:ph type="title"/>
          </p:nvPr>
        </p:nvSpPr>
        <p:spPr/>
        <p:txBody>
          <a:bodyPr/>
          <a:lstStyle/>
          <a:p>
            <a:r>
              <a:rPr lang="en-GB" dirty="0"/>
              <a:t>Examples</a:t>
            </a:r>
          </a:p>
        </p:txBody>
      </p:sp>
      <p:sp>
        <p:nvSpPr>
          <p:cNvPr id="3" name="Content Placeholder 2">
            <a:extLst>
              <a:ext uri="{FF2B5EF4-FFF2-40B4-BE49-F238E27FC236}">
                <a16:creationId xmlns:a16="http://schemas.microsoft.com/office/drawing/2014/main" id="{5398EF2E-B2D9-8CAA-BB6C-E6DE900EAFA3}"/>
              </a:ext>
            </a:extLst>
          </p:cNvPr>
          <p:cNvSpPr>
            <a:spLocks noGrp="1"/>
          </p:cNvSpPr>
          <p:nvPr>
            <p:ph idx="1"/>
          </p:nvPr>
        </p:nvSpPr>
        <p:spPr/>
        <p:txBody>
          <a:bodyPr/>
          <a:lstStyle/>
          <a:p>
            <a:r>
              <a:rPr lang="en-GB" dirty="0"/>
              <a:t>(GCS) What do we learn from </a:t>
            </a:r>
            <a:r>
              <a:rPr lang="en-GB" dirty="0" err="1"/>
              <a:t>Aristophanes’s</a:t>
            </a:r>
            <a:r>
              <a:rPr lang="en-GB" dirty="0"/>
              <a:t> </a:t>
            </a:r>
            <a:r>
              <a:rPr lang="en-GB" dirty="0" err="1"/>
              <a:t>Ecclēsiazusae</a:t>
            </a:r>
            <a:r>
              <a:rPr lang="en-GB" dirty="0"/>
              <a:t> [‘Assemblywomen’] about women in late-fifth century Athens?</a:t>
            </a:r>
          </a:p>
          <a:p>
            <a:endParaRPr lang="en-GB" dirty="0"/>
          </a:p>
          <a:p>
            <a:r>
              <a:rPr lang="en-GB" dirty="0"/>
              <a:t>(RCS) Was there a place for regional identity (e.g. Gallic, Syrian) in the Roman world? Use examples from a specific site or region to support your answer.</a:t>
            </a:r>
          </a:p>
          <a:p>
            <a:endParaRPr lang="en-GB" dirty="0"/>
          </a:p>
          <a:p>
            <a:r>
              <a:rPr lang="en-GB" dirty="0"/>
              <a:t>"Romans were merely borrowers of Greek culture." Do you agree? Use specific examples to support your argument.</a:t>
            </a:r>
          </a:p>
        </p:txBody>
      </p:sp>
    </p:spTree>
    <p:extLst>
      <p:ext uri="{BB962C8B-B14F-4D97-AF65-F5344CB8AC3E}">
        <p14:creationId xmlns:p14="http://schemas.microsoft.com/office/powerpoint/2010/main" val="20186329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CE29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87A0CC-69E1-2AB2-90DD-193BA868F0E3}"/>
              </a:ext>
            </a:extLst>
          </p:cNvPr>
          <p:cNvSpPr>
            <a:spLocks noGrp="1"/>
          </p:cNvSpPr>
          <p:nvPr>
            <p:ph type="title"/>
          </p:nvPr>
        </p:nvSpPr>
        <p:spPr/>
        <p:txBody>
          <a:bodyPr/>
          <a:lstStyle/>
          <a:p>
            <a:r>
              <a:rPr lang="en-GB" dirty="0"/>
              <a:t>Planning your essay</a:t>
            </a:r>
          </a:p>
        </p:txBody>
      </p:sp>
      <p:sp>
        <p:nvSpPr>
          <p:cNvPr id="3" name="Content Placeholder 2">
            <a:extLst>
              <a:ext uri="{FF2B5EF4-FFF2-40B4-BE49-F238E27FC236}">
                <a16:creationId xmlns:a16="http://schemas.microsoft.com/office/drawing/2014/main" id="{615C7F1E-2C5A-14FD-5220-659BA6ED17B6}"/>
              </a:ext>
            </a:extLst>
          </p:cNvPr>
          <p:cNvSpPr>
            <a:spLocks noGrp="1"/>
          </p:cNvSpPr>
          <p:nvPr>
            <p:ph idx="1"/>
          </p:nvPr>
        </p:nvSpPr>
        <p:spPr/>
        <p:txBody>
          <a:bodyPr>
            <a:normAutofit lnSpcReduction="10000"/>
          </a:bodyPr>
          <a:lstStyle/>
          <a:p>
            <a:r>
              <a:rPr lang="en-GB" dirty="0"/>
              <a:t>Read your notes, refresh your memory. What are the big ideas of the module and how does the question relate to them?</a:t>
            </a:r>
          </a:p>
          <a:p>
            <a:endParaRPr lang="en-GB" dirty="0"/>
          </a:p>
          <a:p>
            <a:r>
              <a:rPr lang="en-GB" dirty="0"/>
              <a:t>What is your main argument going to be? </a:t>
            </a:r>
          </a:p>
          <a:p>
            <a:pPr lvl="1"/>
            <a:r>
              <a:rPr lang="en-GB" dirty="0"/>
              <a:t>List 3-4 different ideas that build your argument. These will be your main points.</a:t>
            </a:r>
          </a:p>
          <a:p>
            <a:pPr lvl="1"/>
            <a:r>
              <a:rPr lang="en-GB" dirty="0"/>
              <a:t>What are the primary sources that support your argument?</a:t>
            </a:r>
          </a:p>
          <a:p>
            <a:pPr lvl="1"/>
            <a:r>
              <a:rPr lang="en-GB" dirty="0"/>
              <a:t>Who are the scholars who agree with your argument? Does anyone disagree? </a:t>
            </a:r>
          </a:p>
          <a:p>
            <a:pPr lvl="1"/>
            <a:endParaRPr lang="en-GB" dirty="0"/>
          </a:p>
          <a:p>
            <a:r>
              <a:rPr lang="en-GB" dirty="0"/>
              <a:t>Introduction, 3-4 main points, conclusion.</a:t>
            </a:r>
          </a:p>
        </p:txBody>
      </p:sp>
    </p:spTree>
    <p:extLst>
      <p:ext uri="{BB962C8B-B14F-4D97-AF65-F5344CB8AC3E}">
        <p14:creationId xmlns:p14="http://schemas.microsoft.com/office/powerpoint/2010/main" val="37686242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CE29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A2E2FF-4E6E-F5B5-8DFD-4AF6B66B4229}"/>
              </a:ext>
            </a:extLst>
          </p:cNvPr>
          <p:cNvSpPr>
            <a:spLocks noGrp="1"/>
          </p:cNvSpPr>
          <p:nvPr>
            <p:ph type="title"/>
          </p:nvPr>
        </p:nvSpPr>
        <p:spPr/>
        <p:txBody>
          <a:bodyPr/>
          <a:lstStyle/>
          <a:p>
            <a:pPr algn="ctr"/>
            <a:r>
              <a:rPr lang="en-GB" dirty="0"/>
              <a:t>Essay planning – what works for you?</a:t>
            </a:r>
          </a:p>
        </p:txBody>
      </p:sp>
      <p:pic>
        <p:nvPicPr>
          <p:cNvPr id="1026" name="Picture 2" descr="Essay Planning Template | Teaching Resources">
            <a:extLst>
              <a:ext uri="{FF2B5EF4-FFF2-40B4-BE49-F238E27FC236}">
                <a16:creationId xmlns:a16="http://schemas.microsoft.com/office/drawing/2014/main" id="{273FEA56-50EC-2F35-0045-102FFA0B52B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11" y="1690688"/>
            <a:ext cx="5820032" cy="415550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a:extLst>
              <a:ext uri="{FF2B5EF4-FFF2-40B4-BE49-F238E27FC236}">
                <a16:creationId xmlns:a16="http://schemas.microsoft.com/office/drawing/2014/main" id="{1DC12D1F-E77D-E2AE-1815-A9ED68274169}"/>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790" r="2790"/>
          <a:stretch>
            <a:fillRect/>
          </a:stretch>
        </p:blipFill>
        <p:spPr bwMode="auto">
          <a:xfrm>
            <a:off x="6336957" y="1690687"/>
            <a:ext cx="5820032" cy="41555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04444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ECE29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A58C66-D6BA-51D6-7CF1-46D4BCB777E5}"/>
              </a:ext>
            </a:extLst>
          </p:cNvPr>
          <p:cNvSpPr>
            <a:spLocks noGrp="1"/>
          </p:cNvSpPr>
          <p:nvPr>
            <p:ph type="title"/>
          </p:nvPr>
        </p:nvSpPr>
        <p:spPr/>
        <p:txBody>
          <a:bodyPr/>
          <a:lstStyle/>
          <a:p>
            <a:r>
              <a:rPr lang="en-GB" dirty="0"/>
              <a:t>Introduction</a:t>
            </a:r>
          </a:p>
        </p:txBody>
      </p:sp>
      <p:sp>
        <p:nvSpPr>
          <p:cNvPr id="3" name="Content Placeholder 2">
            <a:extLst>
              <a:ext uri="{FF2B5EF4-FFF2-40B4-BE49-F238E27FC236}">
                <a16:creationId xmlns:a16="http://schemas.microsoft.com/office/drawing/2014/main" id="{C5DA693D-2602-4BDF-BB65-886945A372D0}"/>
              </a:ext>
            </a:extLst>
          </p:cNvPr>
          <p:cNvSpPr>
            <a:spLocks noGrp="1"/>
          </p:cNvSpPr>
          <p:nvPr>
            <p:ph idx="1"/>
          </p:nvPr>
        </p:nvSpPr>
        <p:spPr>
          <a:xfrm>
            <a:off x="563606" y="1813267"/>
            <a:ext cx="6822989" cy="4679607"/>
          </a:xfrm>
        </p:spPr>
        <p:txBody>
          <a:bodyPr>
            <a:normAutofit fontScale="92500" lnSpcReduction="20000"/>
          </a:bodyPr>
          <a:lstStyle/>
          <a:p>
            <a:r>
              <a:rPr lang="en-GB" dirty="0"/>
              <a:t>Brief context/background of the topic.</a:t>
            </a:r>
          </a:p>
          <a:p>
            <a:r>
              <a:rPr lang="en-GB" dirty="0"/>
              <a:t>Explain any keywords in the question.</a:t>
            </a:r>
          </a:p>
          <a:p>
            <a:pPr lvl="1"/>
            <a:r>
              <a:rPr lang="en-GB" dirty="0"/>
              <a:t>Define or open up multiple definitions, but don’t leave it too open-ended.</a:t>
            </a:r>
          </a:p>
          <a:p>
            <a:r>
              <a:rPr lang="en-GB" dirty="0"/>
              <a:t>What is your interpretation of the question?</a:t>
            </a:r>
          </a:p>
          <a:p>
            <a:r>
              <a:rPr lang="en-GB" dirty="0"/>
              <a:t>How are you going to answer the question?</a:t>
            </a:r>
          </a:p>
          <a:p>
            <a:pPr lvl="1"/>
            <a:r>
              <a:rPr lang="en-GB" dirty="0"/>
              <a:t>Give a quick outline of your main points and what approach you will take.</a:t>
            </a:r>
          </a:p>
          <a:p>
            <a:pPr lvl="1"/>
            <a:r>
              <a:rPr lang="en-GB" dirty="0"/>
              <a:t>Indicate what your answer will be without giving too much away.</a:t>
            </a:r>
          </a:p>
          <a:p>
            <a:pPr lvl="1"/>
            <a:endParaRPr lang="en-GB" dirty="0"/>
          </a:p>
          <a:p>
            <a:r>
              <a:rPr lang="en-GB" dirty="0"/>
              <a:t>You may choose to write this first to provide some focus, or you might find it easier to write the introduction (and conclusion) last.</a:t>
            </a:r>
          </a:p>
        </p:txBody>
      </p:sp>
      <p:pic>
        <p:nvPicPr>
          <p:cNvPr id="4" name="Picture 3">
            <a:extLst>
              <a:ext uri="{FF2B5EF4-FFF2-40B4-BE49-F238E27FC236}">
                <a16:creationId xmlns:a16="http://schemas.microsoft.com/office/drawing/2014/main" id="{B028180F-BE70-9C2E-3553-A3DD897B851C}"/>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9957" b="90043" l="4625" r="94625">
                        <a14:foregroundMark x1="4625" y1="12121" x2="4625" y2="12121"/>
                        <a14:foregroundMark x1="46500" y1="16450" x2="46500" y2="16450"/>
                        <a14:foregroundMark x1="45250" y1="12987" x2="49625" y2="18326"/>
                        <a14:foregroundMark x1="91250" y1="15873" x2="91250" y2="15873"/>
                        <a14:foregroundMark x1="94625" y1="12121" x2="94625" y2="12121"/>
                        <a14:foregroundMark x1="49375" y1="90043" x2="49375" y2="90043"/>
                      </a14:backgroundRemoval>
                    </a14:imgEffect>
                  </a14:imgLayer>
                </a14:imgProps>
              </a:ext>
            </a:extLst>
          </a:blip>
          <a:stretch>
            <a:fillRect/>
          </a:stretch>
        </p:blipFill>
        <p:spPr>
          <a:xfrm>
            <a:off x="7112000" y="1468266"/>
            <a:ext cx="5080000" cy="4394200"/>
          </a:xfrm>
          <a:prstGeom prst="rect">
            <a:avLst/>
          </a:prstGeom>
        </p:spPr>
      </p:pic>
    </p:spTree>
    <p:extLst>
      <p:ext uri="{BB962C8B-B14F-4D97-AF65-F5344CB8AC3E}">
        <p14:creationId xmlns:p14="http://schemas.microsoft.com/office/powerpoint/2010/main" val="5227997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285</TotalTime>
  <Words>1484</Words>
  <Application>Microsoft Macintosh PowerPoint</Application>
  <PresentationFormat>Widescreen</PresentationFormat>
  <Paragraphs>126</Paragraphs>
  <Slides>16</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Aptos</vt:lpstr>
      <vt:lpstr>Aptos Display</vt:lpstr>
      <vt:lpstr>Arial</vt:lpstr>
      <vt:lpstr>Office Theme</vt:lpstr>
      <vt:lpstr>Essay Planning and Writing</vt:lpstr>
      <vt:lpstr>What are the aims of essay writing?</vt:lpstr>
      <vt:lpstr>Plan your time</vt:lpstr>
      <vt:lpstr>Choosing a title</vt:lpstr>
      <vt:lpstr>Question words</vt:lpstr>
      <vt:lpstr>Examples</vt:lpstr>
      <vt:lpstr>Planning your essay</vt:lpstr>
      <vt:lpstr>Essay planning – what works for you?</vt:lpstr>
      <vt:lpstr>Introduction</vt:lpstr>
      <vt:lpstr>Main paragraphs</vt:lpstr>
      <vt:lpstr>Writing body paragraphs</vt:lpstr>
      <vt:lpstr>Cohesion between body paragraphs</vt:lpstr>
      <vt:lpstr>Conclusion</vt:lpstr>
      <vt:lpstr>Marking Criteria</vt:lpstr>
      <vt:lpstr>Marking Criteria</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PARR, CHRISTOPHER (PGR)</dc:creator>
  <cp:lastModifiedBy>PARR, CHRISTOPHER (PGR)</cp:lastModifiedBy>
  <cp:revision>1</cp:revision>
  <dcterms:created xsi:type="dcterms:W3CDTF">2025-11-18T11:51:52Z</dcterms:created>
  <dcterms:modified xsi:type="dcterms:W3CDTF">2025-11-18T16:37:08Z</dcterms:modified>
</cp:coreProperties>
</file>