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2" r:id="rId5"/>
    <p:sldId id="258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CFE5A8-D874-8C46-B81A-3F78130897A3}" v="65" dt="2025-11-26T19:44:48.3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>
        <p:scale>
          <a:sx n="100" d="100"/>
          <a:sy n="100" d="100"/>
        </p:scale>
        <p:origin x="33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R, CHRISTOPHER (PGR)" userId="4652950a-d350-4626-af35-1c9135d78848" providerId="ADAL" clId="{7D0E18E9-8823-5703-87C4-226E3094B07E}"/>
    <pc:docChg chg="undo custSel addSld modSld">
      <pc:chgData name="PARR, CHRISTOPHER (PGR)" userId="4652950a-d350-4626-af35-1c9135d78848" providerId="ADAL" clId="{7D0E18E9-8823-5703-87C4-226E3094B07E}" dt="2025-11-26T22:13:07.007" v="5979" actId="20577"/>
      <pc:docMkLst>
        <pc:docMk/>
      </pc:docMkLst>
      <pc:sldChg chg="modSp mod setBg">
        <pc:chgData name="PARR, CHRISTOPHER (PGR)" userId="4652950a-d350-4626-af35-1c9135d78848" providerId="ADAL" clId="{7D0E18E9-8823-5703-87C4-226E3094B07E}" dt="2025-11-26T18:30:43.916" v="748" actId="20577"/>
        <pc:sldMkLst>
          <pc:docMk/>
          <pc:sldMk cId="289563230" sldId="256"/>
        </pc:sldMkLst>
        <pc:spChg chg="mod">
          <ac:chgData name="PARR, CHRISTOPHER (PGR)" userId="4652950a-d350-4626-af35-1c9135d78848" providerId="ADAL" clId="{7D0E18E9-8823-5703-87C4-226E3094B07E}" dt="2025-11-26T18:05:18.393" v="60" actId="20577"/>
          <ac:spMkLst>
            <pc:docMk/>
            <pc:sldMk cId="289563230" sldId="256"/>
            <ac:spMk id="2" creationId="{2C194298-5E4D-C468-5A4A-DC55CE3C9B49}"/>
          </ac:spMkLst>
        </pc:spChg>
        <pc:spChg chg="mod">
          <ac:chgData name="PARR, CHRISTOPHER (PGR)" userId="4652950a-d350-4626-af35-1c9135d78848" providerId="ADAL" clId="{7D0E18E9-8823-5703-87C4-226E3094B07E}" dt="2025-11-26T18:30:43.916" v="748" actId="20577"/>
          <ac:spMkLst>
            <pc:docMk/>
            <pc:sldMk cId="289563230" sldId="256"/>
            <ac:spMk id="3" creationId="{5FAA164F-2CC3-ED1E-4802-6843CA013742}"/>
          </ac:spMkLst>
        </pc:spChg>
      </pc:sldChg>
      <pc:sldChg chg="addSp delSp modSp new mod setBg">
        <pc:chgData name="PARR, CHRISTOPHER (PGR)" userId="4652950a-d350-4626-af35-1c9135d78848" providerId="ADAL" clId="{7D0E18E9-8823-5703-87C4-226E3094B07E}" dt="2025-11-26T18:29:02.375" v="679" actId="1076"/>
        <pc:sldMkLst>
          <pc:docMk/>
          <pc:sldMk cId="907973822" sldId="257"/>
        </pc:sldMkLst>
        <pc:spChg chg="mod">
          <ac:chgData name="PARR, CHRISTOPHER (PGR)" userId="4652950a-d350-4626-af35-1c9135d78848" providerId="ADAL" clId="{7D0E18E9-8823-5703-87C4-226E3094B07E}" dt="2025-11-26T18:09:54.327" v="180" actId="20577"/>
          <ac:spMkLst>
            <pc:docMk/>
            <pc:sldMk cId="907973822" sldId="257"/>
            <ac:spMk id="2" creationId="{B903C7BB-9A5E-31D7-8B0C-B99324CB8912}"/>
          </ac:spMkLst>
        </pc:spChg>
        <pc:spChg chg="mod">
          <ac:chgData name="PARR, CHRISTOPHER (PGR)" userId="4652950a-d350-4626-af35-1c9135d78848" providerId="ADAL" clId="{7D0E18E9-8823-5703-87C4-226E3094B07E}" dt="2025-11-26T18:27:24.719" v="648" actId="6549"/>
          <ac:spMkLst>
            <pc:docMk/>
            <pc:sldMk cId="907973822" sldId="257"/>
            <ac:spMk id="3" creationId="{89A450D0-852C-AD82-EE53-143579276899}"/>
          </ac:spMkLst>
        </pc:spChg>
        <pc:spChg chg="add del mod">
          <ac:chgData name="PARR, CHRISTOPHER (PGR)" userId="4652950a-d350-4626-af35-1c9135d78848" providerId="ADAL" clId="{7D0E18E9-8823-5703-87C4-226E3094B07E}" dt="2025-11-26T18:28:50.307" v="676"/>
          <ac:spMkLst>
            <pc:docMk/>
            <pc:sldMk cId="907973822" sldId="257"/>
            <ac:spMk id="4" creationId="{7DAC4D83-812D-C335-A2F5-68229C36ED5F}"/>
          </ac:spMkLst>
        </pc:spChg>
        <pc:picChg chg="add del mod">
          <ac:chgData name="PARR, CHRISTOPHER (PGR)" userId="4652950a-d350-4626-af35-1c9135d78848" providerId="ADAL" clId="{7D0E18E9-8823-5703-87C4-226E3094B07E}" dt="2025-11-26T18:28:13.987" v="656" actId="478"/>
          <ac:picMkLst>
            <pc:docMk/>
            <pc:sldMk cId="907973822" sldId="257"/>
            <ac:picMk id="1026" creationId="{D1ED6417-EC9B-69C8-73AB-C1E20119FED3}"/>
          </ac:picMkLst>
        </pc:picChg>
        <pc:picChg chg="add mod">
          <ac:chgData name="PARR, CHRISTOPHER (PGR)" userId="4652950a-d350-4626-af35-1c9135d78848" providerId="ADAL" clId="{7D0E18E9-8823-5703-87C4-226E3094B07E}" dt="2025-11-26T18:29:02.375" v="679" actId="1076"/>
          <ac:picMkLst>
            <pc:docMk/>
            <pc:sldMk cId="907973822" sldId="257"/>
            <ac:picMk id="1028" creationId="{837A3A94-60E0-D59C-95C3-3987290A8E4C}"/>
          </ac:picMkLst>
        </pc:picChg>
      </pc:sldChg>
      <pc:sldChg chg="modSp new mod setBg">
        <pc:chgData name="PARR, CHRISTOPHER (PGR)" userId="4652950a-d350-4626-af35-1c9135d78848" providerId="ADAL" clId="{7D0E18E9-8823-5703-87C4-226E3094B07E}" dt="2025-11-26T18:50:36.336" v="2242" actId="27636"/>
        <pc:sldMkLst>
          <pc:docMk/>
          <pc:sldMk cId="796856287" sldId="258"/>
        </pc:sldMkLst>
        <pc:spChg chg="mod">
          <ac:chgData name="PARR, CHRISTOPHER (PGR)" userId="4652950a-d350-4626-af35-1c9135d78848" providerId="ADAL" clId="{7D0E18E9-8823-5703-87C4-226E3094B07E}" dt="2025-11-26T18:33:20.843" v="788" actId="20577"/>
          <ac:spMkLst>
            <pc:docMk/>
            <pc:sldMk cId="796856287" sldId="258"/>
            <ac:spMk id="2" creationId="{598B816C-F84B-2B5C-1D09-97342C1AD0D3}"/>
          </ac:spMkLst>
        </pc:spChg>
        <pc:spChg chg="mod">
          <ac:chgData name="PARR, CHRISTOPHER (PGR)" userId="4652950a-d350-4626-af35-1c9135d78848" providerId="ADAL" clId="{7D0E18E9-8823-5703-87C4-226E3094B07E}" dt="2025-11-26T18:50:36.336" v="2242" actId="27636"/>
          <ac:spMkLst>
            <pc:docMk/>
            <pc:sldMk cId="796856287" sldId="258"/>
            <ac:spMk id="3" creationId="{C87FC89F-50E7-CA6A-75ED-53C427601B00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1-26T19:16:24.936" v="3187" actId="20577"/>
        <pc:sldMkLst>
          <pc:docMk/>
          <pc:sldMk cId="1925918802" sldId="259"/>
        </pc:sldMkLst>
        <pc:spChg chg="mod">
          <ac:chgData name="PARR, CHRISTOPHER (PGR)" userId="4652950a-d350-4626-af35-1c9135d78848" providerId="ADAL" clId="{7D0E18E9-8823-5703-87C4-226E3094B07E}" dt="2025-11-26T18:33:57.016" v="840" actId="20577"/>
          <ac:spMkLst>
            <pc:docMk/>
            <pc:sldMk cId="1925918802" sldId="259"/>
            <ac:spMk id="2" creationId="{5C644D26-1640-B5F1-F812-CB32FDB908EF}"/>
          </ac:spMkLst>
        </pc:spChg>
        <pc:spChg chg="mod">
          <ac:chgData name="PARR, CHRISTOPHER (PGR)" userId="4652950a-d350-4626-af35-1c9135d78848" providerId="ADAL" clId="{7D0E18E9-8823-5703-87C4-226E3094B07E}" dt="2025-11-26T19:16:24.936" v="3187" actId="20577"/>
          <ac:spMkLst>
            <pc:docMk/>
            <pc:sldMk cId="1925918802" sldId="259"/>
            <ac:spMk id="3" creationId="{E4DDE155-CDAD-A061-0040-730FB8F633A9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1-26T19:05:06.376" v="2576" actId="14100"/>
        <pc:sldMkLst>
          <pc:docMk/>
          <pc:sldMk cId="3926951447" sldId="260"/>
        </pc:sldMkLst>
        <pc:spChg chg="mod">
          <ac:chgData name="PARR, CHRISTOPHER (PGR)" userId="4652950a-d350-4626-af35-1c9135d78848" providerId="ADAL" clId="{7D0E18E9-8823-5703-87C4-226E3094B07E}" dt="2025-11-26T19:01:08.539" v="2267" actId="20577"/>
          <ac:spMkLst>
            <pc:docMk/>
            <pc:sldMk cId="3926951447" sldId="260"/>
            <ac:spMk id="2" creationId="{F771E80F-91C7-E3D0-91A7-29C35776C288}"/>
          </ac:spMkLst>
        </pc:spChg>
        <pc:spChg chg="mod">
          <ac:chgData name="PARR, CHRISTOPHER (PGR)" userId="4652950a-d350-4626-af35-1c9135d78848" providerId="ADAL" clId="{7D0E18E9-8823-5703-87C4-226E3094B07E}" dt="2025-11-26T19:05:06.376" v="2576" actId="14100"/>
          <ac:spMkLst>
            <pc:docMk/>
            <pc:sldMk cId="3926951447" sldId="260"/>
            <ac:spMk id="3" creationId="{B1ED96A1-E417-4B08-D241-DB922F96747D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1-26T19:23:00.470" v="3921" actId="20577"/>
        <pc:sldMkLst>
          <pc:docMk/>
          <pc:sldMk cId="1548181577" sldId="261"/>
        </pc:sldMkLst>
        <pc:spChg chg="mod">
          <ac:chgData name="PARR, CHRISTOPHER (PGR)" userId="4652950a-d350-4626-af35-1c9135d78848" providerId="ADAL" clId="{7D0E18E9-8823-5703-87C4-226E3094B07E}" dt="2025-11-26T19:05:21.720" v="2607" actId="20577"/>
          <ac:spMkLst>
            <pc:docMk/>
            <pc:sldMk cId="1548181577" sldId="261"/>
            <ac:spMk id="2" creationId="{55A08590-8D32-31AA-DDFC-D4D80EBBF200}"/>
          </ac:spMkLst>
        </pc:spChg>
        <pc:spChg chg="mod">
          <ac:chgData name="PARR, CHRISTOPHER (PGR)" userId="4652950a-d350-4626-af35-1c9135d78848" providerId="ADAL" clId="{7D0E18E9-8823-5703-87C4-226E3094B07E}" dt="2025-11-26T19:23:00.470" v="3921" actId="20577"/>
          <ac:spMkLst>
            <pc:docMk/>
            <pc:sldMk cId="1548181577" sldId="261"/>
            <ac:spMk id="3" creationId="{341295EA-1AFD-1782-9D3C-5126C6571A35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1-26T19:21:23.771" v="3738" actId="20577"/>
        <pc:sldMkLst>
          <pc:docMk/>
          <pc:sldMk cId="1131346587" sldId="262"/>
        </pc:sldMkLst>
        <pc:spChg chg="mod">
          <ac:chgData name="PARR, CHRISTOPHER (PGR)" userId="4652950a-d350-4626-af35-1c9135d78848" providerId="ADAL" clId="{7D0E18E9-8823-5703-87C4-226E3094B07E}" dt="2025-11-26T19:16:39.363" v="3206" actId="20577"/>
          <ac:spMkLst>
            <pc:docMk/>
            <pc:sldMk cId="1131346587" sldId="262"/>
            <ac:spMk id="2" creationId="{BFECABDE-CFB1-AD2C-147F-AA7D9DDB71BE}"/>
          </ac:spMkLst>
        </pc:spChg>
        <pc:spChg chg="mod">
          <ac:chgData name="PARR, CHRISTOPHER (PGR)" userId="4652950a-d350-4626-af35-1c9135d78848" providerId="ADAL" clId="{7D0E18E9-8823-5703-87C4-226E3094B07E}" dt="2025-11-26T19:21:23.771" v="3738" actId="20577"/>
          <ac:spMkLst>
            <pc:docMk/>
            <pc:sldMk cId="1131346587" sldId="262"/>
            <ac:spMk id="3" creationId="{FC1430E2-3E2E-2868-D6A4-FFE5517EC73E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1-26T19:30:06.071" v="4570" actId="20577"/>
        <pc:sldMkLst>
          <pc:docMk/>
          <pc:sldMk cId="1613474684" sldId="263"/>
        </pc:sldMkLst>
        <pc:spChg chg="mod">
          <ac:chgData name="PARR, CHRISTOPHER (PGR)" userId="4652950a-d350-4626-af35-1c9135d78848" providerId="ADAL" clId="{7D0E18E9-8823-5703-87C4-226E3094B07E}" dt="2025-11-26T19:28:54.575" v="4268" actId="20577"/>
          <ac:spMkLst>
            <pc:docMk/>
            <pc:sldMk cId="1613474684" sldId="263"/>
            <ac:spMk id="2" creationId="{73790FAC-36E7-6FF2-2E99-134AA988C6E1}"/>
          </ac:spMkLst>
        </pc:spChg>
        <pc:spChg chg="mod">
          <ac:chgData name="PARR, CHRISTOPHER (PGR)" userId="4652950a-d350-4626-af35-1c9135d78848" providerId="ADAL" clId="{7D0E18E9-8823-5703-87C4-226E3094B07E}" dt="2025-11-26T19:30:06.071" v="4570" actId="20577"/>
          <ac:spMkLst>
            <pc:docMk/>
            <pc:sldMk cId="1613474684" sldId="263"/>
            <ac:spMk id="3" creationId="{4F318F51-8FE2-C648-8C31-CE87B390E487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1-26T22:13:07.007" v="5979" actId="20577"/>
        <pc:sldMkLst>
          <pc:docMk/>
          <pc:sldMk cId="2829476927" sldId="264"/>
        </pc:sldMkLst>
        <pc:spChg chg="mod">
          <ac:chgData name="PARR, CHRISTOPHER (PGR)" userId="4652950a-d350-4626-af35-1c9135d78848" providerId="ADAL" clId="{7D0E18E9-8823-5703-87C4-226E3094B07E}" dt="2025-11-26T19:30:26.114" v="4606" actId="20577"/>
          <ac:spMkLst>
            <pc:docMk/>
            <pc:sldMk cId="2829476927" sldId="264"/>
            <ac:spMk id="2" creationId="{35B13DE1-F523-A4A6-FF99-56F898540300}"/>
          </ac:spMkLst>
        </pc:spChg>
        <pc:spChg chg="mod">
          <ac:chgData name="PARR, CHRISTOPHER (PGR)" userId="4652950a-d350-4626-af35-1c9135d78848" providerId="ADAL" clId="{7D0E18E9-8823-5703-87C4-226E3094B07E}" dt="2025-11-26T22:13:07.007" v="5979" actId="20577"/>
          <ac:spMkLst>
            <pc:docMk/>
            <pc:sldMk cId="2829476927" sldId="264"/>
            <ac:spMk id="3" creationId="{473B2E70-8D60-C82B-904E-DC577260F29A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1-26T19:39:58.460" v="5232" actId="14100"/>
        <pc:sldMkLst>
          <pc:docMk/>
          <pc:sldMk cId="1099276354" sldId="265"/>
        </pc:sldMkLst>
        <pc:spChg chg="mod">
          <ac:chgData name="PARR, CHRISTOPHER (PGR)" userId="4652950a-d350-4626-af35-1c9135d78848" providerId="ADAL" clId="{7D0E18E9-8823-5703-87C4-226E3094B07E}" dt="2025-11-26T19:34:24.778" v="4818" actId="20577"/>
          <ac:spMkLst>
            <pc:docMk/>
            <pc:sldMk cId="1099276354" sldId="265"/>
            <ac:spMk id="2" creationId="{F2F16A94-2070-CA34-72BF-B371053A0004}"/>
          </ac:spMkLst>
        </pc:spChg>
        <pc:spChg chg="mod">
          <ac:chgData name="PARR, CHRISTOPHER (PGR)" userId="4652950a-d350-4626-af35-1c9135d78848" providerId="ADAL" clId="{7D0E18E9-8823-5703-87C4-226E3094B07E}" dt="2025-11-26T19:39:58.460" v="5232" actId="14100"/>
          <ac:spMkLst>
            <pc:docMk/>
            <pc:sldMk cId="1099276354" sldId="265"/>
            <ac:spMk id="3" creationId="{6F8BA37E-BFCD-88BE-D870-A6756B23CB3B}"/>
          </ac:spMkLst>
        </pc:spChg>
      </pc:sldChg>
      <pc:sldChg chg="modSp new mod setBg">
        <pc:chgData name="PARR, CHRISTOPHER (PGR)" userId="4652950a-d350-4626-af35-1c9135d78848" providerId="ADAL" clId="{7D0E18E9-8823-5703-87C4-226E3094B07E}" dt="2025-11-26T19:44:53.736" v="5627" actId="27636"/>
        <pc:sldMkLst>
          <pc:docMk/>
          <pc:sldMk cId="3299579519" sldId="266"/>
        </pc:sldMkLst>
        <pc:spChg chg="mod">
          <ac:chgData name="PARR, CHRISTOPHER (PGR)" userId="4652950a-d350-4626-af35-1c9135d78848" providerId="ADAL" clId="{7D0E18E9-8823-5703-87C4-226E3094B07E}" dt="2025-11-26T19:41:10.547" v="5252" actId="20577"/>
          <ac:spMkLst>
            <pc:docMk/>
            <pc:sldMk cId="3299579519" sldId="266"/>
            <ac:spMk id="2" creationId="{84EDCC4C-0705-0827-C0B6-06424F60D173}"/>
          </ac:spMkLst>
        </pc:spChg>
        <pc:spChg chg="mod">
          <ac:chgData name="PARR, CHRISTOPHER (PGR)" userId="4652950a-d350-4626-af35-1c9135d78848" providerId="ADAL" clId="{7D0E18E9-8823-5703-87C4-226E3094B07E}" dt="2025-11-26T19:44:53.736" v="5627" actId="27636"/>
          <ac:spMkLst>
            <pc:docMk/>
            <pc:sldMk cId="3299579519" sldId="266"/>
            <ac:spMk id="3" creationId="{0B32B091-52BE-43BE-63FC-D3664AE4F90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74DB-12DF-18AE-9D02-0E65F66FD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88BC1C-418E-BBEE-77C1-AB04BD4AE3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EEE5E-55E2-8042-1126-17B7F8A7E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8581A-9BBB-F158-B1DC-88E7CA2AC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DF485-EE20-18C3-3FD4-2107512FB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33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7FF1-F199-1E4B-B205-0EA10E945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2AF75B-03FA-C8A4-C1AA-7C207F943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51E28-745F-2CA9-1F98-D5729A220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CE7D2-E3D5-FEB9-1C95-113DE78EE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F2188-637F-A211-CE59-CB4D8A518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427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1D8B05-2A0F-F533-542F-7E5731475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E55F3F-0D50-CF3A-D95E-72CB6AE71C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ED22E-75E5-7B2C-3806-DA0C193FE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81B54-FF32-0FDF-7785-5E8E9B95A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64C19-5042-A236-A743-6E62BD10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091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E94C6-F78B-FDB9-3181-047D75395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1BC1E-045D-57C0-2640-A46922E68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489DA-D48C-700E-21F6-80EA313B8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E0A89-A03F-82F0-AEC8-634B5BD9C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0C2D1-5023-814B-4730-E4C22D9A1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80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B2F47-462E-DBD2-E0B6-50E758982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C536F-1893-AFA6-7659-631FE69BF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DA0AA-940C-92C5-7237-DE34B7B8D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87250-5F9E-0107-5E8C-40810F18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CFDC1-F3C2-E1E2-B215-9E68AD03F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311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6443D-9D8E-7E89-C2ED-D927E80B3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AD6E5-A9CA-0580-1B2F-C460309930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C9A97-5A1C-D04B-01DB-CF19240E22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DA12B5-741D-9D2C-02F0-9C1E302AE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B14B4-6379-2B5D-8CAE-7D51D7A94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23492C-50BC-6D08-5E26-53102B133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815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55D86-9DEF-A33A-B673-0D7CE5BDE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44DA3-A8FA-6933-2F92-00496DD35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F681CC-2F98-31D5-C370-769B9270C4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604326-B88F-FAA8-6629-D801B1FBD3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B168E6-081E-AF2C-7AD8-0CED35BEFE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C77B9C-58CE-D5AD-77D8-5FC26E3F3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0A086C-C528-278D-F664-740794B96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278CDF-87E4-186D-6D49-0A7A2C0FA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04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4DA5C-552F-55A9-B972-F5C68E887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1CA61E-8150-AFE0-7EAD-31E61ACFC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B08915-E3C5-ABF7-5D93-145254B36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5348E0-9C6F-7C05-99C2-68E1C9B95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139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02857-516A-C3C0-0091-05E6F299F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837C32-ABC2-1588-7D30-D671BE58F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E0E51-AB09-CDBE-0F76-DDC5F85A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42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F34D8-6A9B-BDB3-AEAB-A2B7C8326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D26FE-8C92-D08C-D05D-0707E7901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DBF9B3-FB8A-516D-2CFC-130C025A4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83B32D-709D-3E60-9D73-EA9D3BCDD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1EF33-0E00-282D-056F-9570D30EB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F36368-F9F0-CB03-1395-0B6DEF532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88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E0043-08C7-F68C-2F1E-BBCBC848B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2625D7-1A16-3819-2B12-E109604F00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4B797E-4136-02F4-EBF5-6009DB33D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9A8D60-94FB-77E8-06C8-B1C751C5B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B4177-83E2-CF01-CB11-A07D72839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38394-365A-7A92-1C0F-6CE7D39F5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834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FF49ED-4F48-2F0D-3717-C5835833F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260FF-BE2B-73E9-588D-2510E0D3C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E763E-BEF4-4EC6-68D8-CB65B4AD32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D7AEC1-7A52-304D-815F-FD1D5E108BBD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3C230-8853-B9B6-6AF8-ED765CDF6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ADD56-EAD1-AA0B-BD21-B503AED8A8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F5926A-CB37-F04F-A319-E9F50C786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5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classics/intranets/students/essaywritingresources/classics_ah_style_guide_rev_aug_2023_.docx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tia-antica.org/dict/prnec/prnec.htm" TargetMode="External"/><Relationship Id="rId2" Type="http://schemas.openxmlformats.org/officeDocument/2006/relationships/hyperlink" Target="https://www.britishmuseum.org/collection/egypt/explore-rosetta-ston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94298-5E4D-C468-5A4A-DC55CE3C9B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Referencing and Bibliographies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A164F-2CC3-ED1E-4802-6843CA0137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(Use the department’s style guide!)</a:t>
            </a:r>
          </a:p>
          <a:p>
            <a:r>
              <a:rPr lang="en-GB" dirty="0">
                <a:hlinkClick r:id="rId2"/>
              </a:rPr>
              <a:t>https://warwick.ac.uk/fac/arts/classics/intranets/students/essaywritingresources/classics_ah_style_guide_rev_aug_2023_.docx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63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6A94-2070-CA34-72BF-B371053A0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Sources: 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BA37E-BFCD-88BE-D870-A6756B23C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10112"/>
          </a:xfrm>
        </p:spPr>
        <p:txBody>
          <a:bodyPr>
            <a:normAutofit/>
          </a:bodyPr>
          <a:lstStyle/>
          <a:p>
            <a:r>
              <a:rPr lang="en-GB" dirty="0"/>
              <a:t>Chapter: Author (Year) ‘Article Title’, in </a:t>
            </a:r>
            <a:r>
              <a:rPr lang="en-GB" i="1" dirty="0"/>
              <a:t>Book title in italics</a:t>
            </a:r>
            <a:r>
              <a:rPr lang="en-GB" dirty="0"/>
              <a:t>, ed./eds. Editor(s) [Initial. Surname] (Place published: Publishers) Page numbers.</a:t>
            </a:r>
          </a:p>
          <a:p>
            <a:pPr lvl="1"/>
            <a:r>
              <a:rPr lang="en-GB" dirty="0"/>
              <a:t>Purcell, N. (1995) ‘The Roman villa and the landscape of production’, in </a:t>
            </a:r>
            <a:r>
              <a:rPr lang="en-GB" i="1" dirty="0"/>
              <a:t>Urban Society in Roman Italy</a:t>
            </a:r>
            <a:r>
              <a:rPr lang="en-GB" dirty="0"/>
              <a:t>, eds T.J. Cornell and K. Lomas (London: UCL Press) 150-79.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sz="1400" dirty="0"/>
          </a:p>
          <a:p>
            <a:r>
              <a:rPr lang="en-GB" dirty="0"/>
              <a:t>Journal: Author (Year) ‘Article Title’, </a:t>
            </a:r>
            <a:r>
              <a:rPr lang="en-GB" i="1" dirty="0"/>
              <a:t>Journal Title in italics</a:t>
            </a:r>
            <a:r>
              <a:rPr lang="en-GB" dirty="0"/>
              <a:t> Issue no.: Page numbers.</a:t>
            </a:r>
          </a:p>
          <a:p>
            <a:pPr lvl="1"/>
            <a:r>
              <a:rPr lang="en-GB" dirty="0"/>
              <a:t>Rowan, C. (2016) “Ambiguity, Iconology and Entangled Objects on Coinage of the Republican World”, </a:t>
            </a:r>
            <a:r>
              <a:rPr lang="en-GB" i="1" dirty="0"/>
              <a:t>Journal of Roman Studies</a:t>
            </a:r>
            <a:r>
              <a:rPr lang="en-GB" dirty="0"/>
              <a:t> 106: 21–57. </a:t>
            </a:r>
          </a:p>
        </p:txBody>
      </p:sp>
    </p:spTree>
    <p:extLst>
      <p:ext uri="{BB962C8B-B14F-4D97-AF65-F5344CB8AC3E}">
        <p14:creationId xmlns:p14="http://schemas.microsoft.com/office/powerpoint/2010/main" val="1099276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DCC4C-0705-0827-C0B6-06424F60D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Online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2B091-52BE-43BE-63FC-D3664AE4F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Slightly trickier…</a:t>
            </a:r>
          </a:p>
          <a:p>
            <a:pPr lvl="1"/>
            <a:r>
              <a:rPr lang="en-GB" dirty="0"/>
              <a:t>The author might not be a person, it could just be the website name.</a:t>
            </a:r>
          </a:p>
          <a:p>
            <a:pPr lvl="1"/>
            <a:r>
              <a:rPr lang="en-GB" dirty="0"/>
              <a:t>Can be difficult to find the date a website was published.</a:t>
            </a:r>
          </a:p>
          <a:p>
            <a:r>
              <a:rPr lang="en-GB" dirty="0"/>
              <a:t>Author, ‘Article/Page Title’, online at: </a:t>
            </a:r>
            <a:r>
              <a:rPr lang="en-GB" u="sng" dirty="0"/>
              <a:t>URL</a:t>
            </a:r>
            <a:r>
              <a:rPr lang="en-GB" dirty="0"/>
              <a:t> (Publication Date). Accessed [date].</a:t>
            </a:r>
          </a:p>
          <a:p>
            <a:pPr lvl="1"/>
            <a:r>
              <a:rPr lang="en-GB" dirty="0"/>
              <a:t>British Museum, “Explore: the Rosetta Stone”, online at: </a:t>
            </a:r>
            <a:r>
              <a:rPr lang="en-GB" u="sng" dirty="0">
                <a:hlinkClick r:id="rId2"/>
              </a:rPr>
              <a:t>https://www.britishmuseum.org/collection/egypt/explore-rosetta-stone</a:t>
            </a:r>
            <a:r>
              <a:rPr lang="en-GB" dirty="0"/>
              <a:t> Accessed 06 June 2022.</a:t>
            </a:r>
          </a:p>
          <a:p>
            <a:pPr lvl="1"/>
            <a:r>
              <a:rPr lang="en-GB" dirty="0"/>
              <a:t>J.T. Bakker, ‘Porta Romana necropolis’, online at: </a:t>
            </a:r>
            <a:r>
              <a:rPr lang="en-GB" dirty="0">
                <a:hlinkClick r:id="rId3"/>
              </a:rPr>
              <a:t>http://www.ostia-antica.org/dict/prnec/prnec.htm</a:t>
            </a:r>
            <a:r>
              <a:rPr lang="en-GB" dirty="0"/>
              <a:t> (3 Nov 2007). Accessed 30th Nov 2011.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957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3C7BB-9A5E-31D7-8B0C-B99324CB8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is referencing correctly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450D0-852C-AD82-EE53-143579276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Avoid plagiarism by giving credit to the person whose ideas we are using.</a:t>
            </a:r>
          </a:p>
          <a:p>
            <a:r>
              <a:rPr lang="en-GB" dirty="0"/>
              <a:t>Make sure someone else can find where we got our evidence/ideas from.</a:t>
            </a:r>
          </a:p>
          <a:p>
            <a:r>
              <a:rPr lang="en-GB" dirty="0"/>
              <a:t>Shows we have done our research and are aware of wider scholarly arguments.</a:t>
            </a:r>
          </a:p>
        </p:txBody>
      </p:sp>
      <p:pic>
        <p:nvPicPr>
          <p:cNvPr id="1028" name="Picture 4" descr="Different types of Harvard Referencing | by Sable Mc'Oneal | Sable  University Writing Tips | Medium">
            <a:extLst>
              <a:ext uri="{FF2B5EF4-FFF2-40B4-BE49-F238E27FC236}">
                <a16:creationId xmlns:a16="http://schemas.microsoft.com/office/drawing/2014/main" id="{837A3A94-60E0-D59C-95C3-3987290A8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475" y="4194175"/>
            <a:ext cx="3543300" cy="229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97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44D26-1640-B5F1-F812-CB32FDB90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DE155-CDAD-A061-0040-730FB8F63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Footnote.</a:t>
            </a:r>
            <a:r>
              <a:rPr lang="en-GB" baseline="30000" dirty="0"/>
              <a:t>1</a:t>
            </a:r>
            <a:endParaRPr lang="en-GB" dirty="0"/>
          </a:p>
          <a:p>
            <a:pPr lvl="1"/>
            <a:r>
              <a:rPr lang="en-GB" baseline="30000" dirty="0"/>
              <a:t>1</a:t>
            </a:r>
            <a:r>
              <a:rPr lang="en-GB" dirty="0"/>
              <a:t> Bloggs (2025) 1.</a:t>
            </a:r>
          </a:p>
          <a:p>
            <a:pPr lvl="1"/>
            <a:endParaRPr lang="en-GB" baseline="30000" dirty="0"/>
          </a:p>
          <a:p>
            <a:pPr marL="457200" lvl="1" indent="0">
              <a:buNone/>
            </a:pPr>
            <a:endParaRPr lang="en-GB" baseline="30000" dirty="0"/>
          </a:p>
          <a:p>
            <a:r>
              <a:rPr lang="en-GB" dirty="0"/>
              <a:t>Bibliographic reference</a:t>
            </a:r>
          </a:p>
          <a:p>
            <a:pPr lvl="1"/>
            <a:r>
              <a:rPr lang="en-GB" dirty="0" err="1"/>
              <a:t>Bloggsius</a:t>
            </a:r>
            <a:r>
              <a:rPr lang="en-GB" dirty="0"/>
              <a:t>, </a:t>
            </a:r>
            <a:r>
              <a:rPr lang="en-GB" i="1" dirty="0"/>
              <a:t>De libris </a:t>
            </a:r>
            <a:r>
              <a:rPr lang="en-GB" i="1" dirty="0" err="1"/>
              <a:t>referendis</a:t>
            </a:r>
            <a:r>
              <a:rPr lang="en-GB" dirty="0"/>
              <a:t>, ed. J. Doe (Coventry: FAB Press, 2025).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Bloggs, J. (2025) </a:t>
            </a:r>
            <a:r>
              <a:rPr lang="en-GB" i="1" dirty="0"/>
              <a:t>Referencing in Classics and Ancient History </a:t>
            </a:r>
            <a:r>
              <a:rPr lang="en-GB" dirty="0"/>
              <a:t>(Warwick: </a:t>
            </a:r>
            <a:r>
              <a:rPr lang="en-GB" dirty="0" err="1"/>
              <a:t>Madeup</a:t>
            </a:r>
            <a:r>
              <a:rPr lang="en-GB" dirty="0"/>
              <a:t> Publishers).</a:t>
            </a:r>
          </a:p>
          <a:p>
            <a:endParaRPr lang="en-GB" dirty="0"/>
          </a:p>
          <a:p>
            <a:r>
              <a:rPr lang="en-GB" dirty="0"/>
              <a:t>Bibliography is divided into Standard Reference Works and Catalogues*, Primary Sources, Secondary Sources, and Online Sources*. </a:t>
            </a:r>
          </a:p>
          <a:p>
            <a:pPr lvl="1"/>
            <a:r>
              <a:rPr lang="en-GB" dirty="0"/>
              <a:t>*where applicable.</a:t>
            </a:r>
          </a:p>
        </p:txBody>
      </p:sp>
    </p:spTree>
    <p:extLst>
      <p:ext uri="{BB962C8B-B14F-4D97-AF65-F5344CB8AC3E}">
        <p14:creationId xmlns:p14="http://schemas.microsoft.com/office/powerpoint/2010/main" val="1925918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CABDE-CFB1-AD2C-147F-AA7D9DDB7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Footnotes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430E2-3E2E-2868-D6A4-FFE5517EC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18800" cy="4351338"/>
          </a:xfrm>
        </p:spPr>
        <p:txBody>
          <a:bodyPr/>
          <a:lstStyle/>
          <a:p>
            <a:r>
              <a:rPr lang="en-GB" dirty="0"/>
              <a:t>You must always footnote like this.</a:t>
            </a:r>
            <a:r>
              <a:rPr lang="en-GB" baseline="30000" dirty="0"/>
              <a:t>1</a:t>
            </a:r>
          </a:p>
          <a:p>
            <a:r>
              <a:rPr lang="en-GB" dirty="0"/>
              <a:t>Not like this</a:t>
            </a:r>
            <a:r>
              <a:rPr lang="en-GB" baseline="30000" dirty="0"/>
              <a:t>1</a:t>
            </a:r>
            <a:r>
              <a:rPr lang="en-GB" dirty="0"/>
              <a:t>.</a:t>
            </a:r>
          </a:p>
          <a:p>
            <a:r>
              <a:rPr lang="en-GB" dirty="0"/>
              <a:t>And definitely</a:t>
            </a:r>
            <a:r>
              <a:rPr lang="en-GB" baseline="30000" dirty="0"/>
              <a:t>1</a:t>
            </a:r>
            <a:r>
              <a:rPr lang="en-GB" dirty="0"/>
              <a:t> not like this.</a:t>
            </a:r>
          </a:p>
          <a:p>
            <a:endParaRPr lang="en-GB" dirty="0"/>
          </a:p>
          <a:p>
            <a:r>
              <a:rPr lang="en-GB" dirty="0"/>
              <a:t>Use footnotes, not endnotes (like footnotes, but this puts them all at the end of the essay rather than at the bottom of the page).</a:t>
            </a:r>
          </a:p>
          <a:p>
            <a:r>
              <a:rPr lang="en-GB" dirty="0"/>
              <a:t>Arrange footnotes from earliest first and separate with semi-colon:</a:t>
            </a:r>
          </a:p>
          <a:p>
            <a:pPr lvl="1"/>
            <a:r>
              <a:rPr lang="en-GB" baseline="30000" dirty="0"/>
              <a:t>1</a:t>
            </a:r>
            <a:r>
              <a:rPr lang="en-GB" dirty="0"/>
              <a:t> Tacitus, </a:t>
            </a:r>
            <a:r>
              <a:rPr lang="en-GB" i="1" dirty="0"/>
              <a:t>Annals</a:t>
            </a:r>
            <a:r>
              <a:rPr lang="en-GB" dirty="0"/>
              <a:t> 1.23; Syme (1939) 12; Millar (1977) 123. </a:t>
            </a:r>
          </a:p>
        </p:txBody>
      </p:sp>
    </p:spTree>
    <p:extLst>
      <p:ext uri="{BB962C8B-B14F-4D97-AF65-F5344CB8AC3E}">
        <p14:creationId xmlns:p14="http://schemas.microsoft.com/office/powerpoint/2010/main" val="1131346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B816C-F84B-2B5C-1D09-97342C1AD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Sources - Literature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FC89F-50E7-CA6A-75ED-53C427601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2100"/>
            <a:ext cx="10515600" cy="493077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Footnote: Original author’s name, </a:t>
            </a:r>
            <a:r>
              <a:rPr lang="en-GB" i="1" dirty="0"/>
              <a:t>Work title (in italics)</a:t>
            </a:r>
            <a:r>
              <a:rPr lang="en-GB" dirty="0"/>
              <a:t> Book/Chapter/Line.</a:t>
            </a:r>
          </a:p>
          <a:p>
            <a:pPr lvl="1"/>
            <a:r>
              <a:rPr lang="en-GB" dirty="0"/>
              <a:t>Tacitus, </a:t>
            </a:r>
            <a:r>
              <a:rPr lang="en-GB" i="1" dirty="0"/>
              <a:t>Annals</a:t>
            </a:r>
            <a:r>
              <a:rPr lang="en-GB" dirty="0"/>
              <a:t> 13.39 [Book 13, chapter 39 of Tacitus’ Annals].</a:t>
            </a:r>
          </a:p>
          <a:p>
            <a:pPr lvl="1"/>
            <a:r>
              <a:rPr lang="en-GB" dirty="0"/>
              <a:t>Homer, </a:t>
            </a:r>
            <a:r>
              <a:rPr lang="en-GB" i="1" dirty="0"/>
              <a:t>Iliad</a:t>
            </a:r>
            <a:r>
              <a:rPr lang="en-GB" dirty="0"/>
              <a:t> 22.131-140 [Book 22, lines 131 to 140 of Homer’s Iliad].</a:t>
            </a:r>
          </a:p>
          <a:p>
            <a:pPr lvl="1"/>
            <a:r>
              <a:rPr lang="en-GB" dirty="0"/>
              <a:t>Horace, </a:t>
            </a:r>
            <a:r>
              <a:rPr lang="en-GB" i="1" dirty="0"/>
              <a:t>Odes</a:t>
            </a:r>
            <a:r>
              <a:rPr lang="en-GB" dirty="0"/>
              <a:t> 3.2.1-4 [Book 3, ode 2, lines 1 to 4 of Horace’s Odes].</a:t>
            </a:r>
          </a:p>
          <a:p>
            <a:endParaRPr lang="en-GB" dirty="0"/>
          </a:p>
          <a:p>
            <a:r>
              <a:rPr lang="en-GB" dirty="0"/>
              <a:t>Bibliography: Original author’s name, </a:t>
            </a:r>
            <a:r>
              <a:rPr lang="en-GB" i="1" dirty="0"/>
              <a:t>Title of edition you have used</a:t>
            </a:r>
            <a:r>
              <a:rPr lang="en-GB" dirty="0"/>
              <a:t>, ed. [and/or] trans. Editor/Translator (Place published: Publishers, Year published). </a:t>
            </a:r>
          </a:p>
          <a:p>
            <a:pPr lvl="1"/>
            <a:r>
              <a:rPr lang="en-GB" dirty="0"/>
              <a:t>Homer, </a:t>
            </a:r>
            <a:r>
              <a:rPr lang="en-GB" i="1" dirty="0"/>
              <a:t>Iliad</a:t>
            </a:r>
            <a:r>
              <a:rPr lang="en-GB" dirty="0"/>
              <a:t>, trans. R. </a:t>
            </a:r>
            <a:r>
              <a:rPr lang="en-GB" dirty="0" err="1"/>
              <a:t>Fagles</a:t>
            </a:r>
            <a:r>
              <a:rPr lang="en-GB" dirty="0"/>
              <a:t> (Harmondsworth: Penguin Classics 1990). </a:t>
            </a:r>
          </a:p>
          <a:p>
            <a:pPr lvl="1"/>
            <a:r>
              <a:rPr lang="en-GB" dirty="0"/>
              <a:t>Horace, </a:t>
            </a:r>
            <a:r>
              <a:rPr lang="en-GB" i="1" dirty="0"/>
              <a:t>Odes and Epodes</a:t>
            </a:r>
            <a:r>
              <a:rPr lang="en-GB" dirty="0"/>
              <a:t>, ed. and trans. N. Rudd, Loeb Classical Library 33 (Cambridge, MA: Harvard University Press, 2004).</a:t>
            </a:r>
            <a:r>
              <a:rPr lang="en-GB" dirty="0">
                <a:effectLst/>
              </a:rPr>
              <a:t> </a:t>
            </a:r>
          </a:p>
          <a:p>
            <a:pPr lvl="1"/>
            <a:r>
              <a:rPr lang="en-GB" dirty="0"/>
              <a:t>Tacitus, </a:t>
            </a:r>
            <a:r>
              <a:rPr lang="en-GB" i="1" dirty="0"/>
              <a:t>Annals, </a:t>
            </a:r>
            <a:r>
              <a:rPr lang="en-GB" dirty="0"/>
              <a:t>Books 13-16, trans. J. Jackson, Loeb Classical Library 322 (Cambridge, MA: Harvard University Press 1937).</a:t>
            </a:r>
          </a:p>
        </p:txBody>
      </p:sp>
    </p:spTree>
    <p:extLst>
      <p:ext uri="{BB962C8B-B14F-4D97-AF65-F5344CB8AC3E}">
        <p14:creationId xmlns:p14="http://schemas.microsoft.com/office/powerpoint/2010/main" val="796856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1E80F-91C7-E3D0-91A7-29C35776C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Sources - Coins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D96A1-E417-4B08-D241-DB922F967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9741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Footnote: simply use the standard catalogue reference.</a:t>
            </a:r>
          </a:p>
          <a:p>
            <a:pPr lvl="1"/>
            <a:r>
              <a:rPr lang="en-GB" i="1" dirty="0"/>
              <a:t>RIC</a:t>
            </a:r>
            <a:r>
              <a:rPr lang="en-GB" dirty="0"/>
              <a:t> III Marcus Aurelius 574 or </a:t>
            </a:r>
            <a:r>
              <a:rPr lang="en-GB" i="1" dirty="0"/>
              <a:t>RIC</a:t>
            </a:r>
            <a:r>
              <a:rPr lang="en-GB" dirty="0"/>
              <a:t> III, p. 260, no. 574.</a:t>
            </a:r>
          </a:p>
          <a:p>
            <a:pPr lvl="1"/>
            <a:r>
              <a:rPr lang="en-GB" i="1" dirty="0"/>
              <a:t>RRC </a:t>
            </a:r>
            <a:r>
              <a:rPr lang="en-GB" dirty="0"/>
              <a:t>433/1.</a:t>
            </a:r>
          </a:p>
          <a:p>
            <a:r>
              <a:rPr lang="en-GB" dirty="0"/>
              <a:t>If you use an image: Minting authority (the state and/or its representative: Roman Republic, emperor, city state etc.), mint, denomination, date and standard reference as well as the Museum and the accession no.</a:t>
            </a:r>
            <a:endParaRPr lang="en-GB" dirty="0">
              <a:effectLst/>
            </a:endParaRPr>
          </a:p>
          <a:p>
            <a:pPr lvl="1"/>
            <a:r>
              <a:rPr lang="en-GB" dirty="0"/>
              <a:t>Denarius of the Roman Republic, Brutus as moneyer, mint of Rome, 54 BC, </a:t>
            </a:r>
            <a:r>
              <a:rPr lang="en-GB" i="1" dirty="0"/>
              <a:t>RRC</a:t>
            </a:r>
            <a:r>
              <a:rPr lang="en-GB" dirty="0"/>
              <a:t> 433/1; American Numismatic Society, 1976.999.24.</a:t>
            </a:r>
          </a:p>
          <a:p>
            <a:pPr lvl="1"/>
            <a:r>
              <a:rPr lang="en-GB" dirty="0"/>
              <a:t>Denarius of Marcus Aurelius, Rome, AD 166-167, </a:t>
            </a:r>
            <a:r>
              <a:rPr lang="en-GB" i="1" dirty="0"/>
              <a:t>RIC</a:t>
            </a:r>
            <a:r>
              <a:rPr lang="en-GB" dirty="0"/>
              <a:t> III, p. 260, no. 574; </a:t>
            </a:r>
            <a:br>
              <a:rPr lang="en-GB" dirty="0"/>
            </a:br>
            <a:r>
              <a:rPr lang="en-GB" dirty="0"/>
              <a:t>Valencia Museum of Prehistory, Inv. 39441; from the </a:t>
            </a:r>
            <a:r>
              <a:rPr lang="en-GB" dirty="0" err="1"/>
              <a:t>Llíria</a:t>
            </a:r>
            <a:r>
              <a:rPr lang="en-GB" dirty="0"/>
              <a:t> Hoard.</a:t>
            </a:r>
          </a:p>
          <a:p>
            <a:pPr lvl="1"/>
            <a:r>
              <a:rPr lang="en-GB" dirty="0"/>
              <a:t>You can also include the scale of the image and a find place (if possible).</a:t>
            </a:r>
          </a:p>
        </p:txBody>
      </p:sp>
    </p:spTree>
    <p:extLst>
      <p:ext uri="{BB962C8B-B14F-4D97-AF65-F5344CB8AC3E}">
        <p14:creationId xmlns:p14="http://schemas.microsoft.com/office/powerpoint/2010/main" val="3926951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08590-8D32-31AA-DDFC-D4D80EBBF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Source - Inscriptions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295EA-1AFD-1782-9D3C-5126C6571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Footnote: </a:t>
            </a:r>
            <a:r>
              <a:rPr lang="en-GB" i="1" dirty="0"/>
              <a:t>Corpus</a:t>
            </a:r>
            <a:r>
              <a:rPr lang="en-GB" dirty="0"/>
              <a:t> (usually abbreviated) Volume </a:t>
            </a:r>
            <a:r>
              <a:rPr lang="en-GB" dirty="0" err="1"/>
              <a:t>number.Individual</a:t>
            </a:r>
            <a:r>
              <a:rPr lang="en-GB" dirty="0"/>
              <a:t> number. </a:t>
            </a:r>
          </a:p>
          <a:p>
            <a:pPr lvl="1"/>
            <a:r>
              <a:rPr lang="en-GB" i="1" dirty="0"/>
              <a:t>CIL</a:t>
            </a:r>
            <a:r>
              <a:rPr lang="en-GB" dirty="0"/>
              <a:t> 6.9709 (Corpus </a:t>
            </a:r>
            <a:r>
              <a:rPr lang="en-GB" dirty="0" err="1"/>
              <a:t>Inscriptionum</a:t>
            </a:r>
            <a:r>
              <a:rPr lang="en-GB" dirty="0"/>
              <a:t> </a:t>
            </a:r>
            <a:r>
              <a:rPr lang="en-GB" dirty="0" err="1"/>
              <a:t>Latinarum</a:t>
            </a:r>
            <a:r>
              <a:rPr lang="en-GB" dirty="0"/>
              <a:t>, Volume 6, number 9709)</a:t>
            </a:r>
            <a:endParaRPr lang="en-GB" i="1" dirty="0"/>
          </a:p>
          <a:p>
            <a:pPr lvl="1"/>
            <a:r>
              <a:rPr lang="en-GB" i="1" dirty="0"/>
              <a:t>RIB</a:t>
            </a:r>
            <a:r>
              <a:rPr lang="en-GB" dirty="0"/>
              <a:t> 1065 (Roman Inscriptions of Britain, number 1065)</a:t>
            </a:r>
          </a:p>
          <a:p>
            <a:pPr lvl="1"/>
            <a:r>
              <a:rPr lang="en-GB" i="1" dirty="0"/>
              <a:t>IG</a:t>
            </a:r>
            <a:r>
              <a:rPr lang="en-GB" dirty="0"/>
              <a:t> II</a:t>
            </a:r>
            <a:r>
              <a:rPr lang="en-GB" baseline="30000" dirty="0"/>
              <a:t>2</a:t>
            </a:r>
            <a:r>
              <a:rPr lang="en-GB" dirty="0"/>
              <a:t>.2090 (</a:t>
            </a:r>
            <a:r>
              <a:rPr lang="en-GB" dirty="0" err="1"/>
              <a:t>Inscriptiones</a:t>
            </a:r>
            <a:r>
              <a:rPr lang="en-GB" dirty="0"/>
              <a:t> </a:t>
            </a:r>
            <a:r>
              <a:rPr lang="en-GB" dirty="0" err="1"/>
              <a:t>Graecae</a:t>
            </a:r>
            <a:r>
              <a:rPr lang="en-GB" dirty="0"/>
              <a:t>, Volume 2, fascicule 2, number 2090).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Remember to credit a translator if you quote/use a translation. </a:t>
            </a:r>
          </a:p>
          <a:p>
            <a:r>
              <a:rPr lang="en-GB" dirty="0"/>
              <a:t>Put the full corpus name in your ‘Standard Reference Works and Catalogues’ section of your bibliography:</a:t>
            </a:r>
          </a:p>
          <a:p>
            <a:pPr lvl="1"/>
            <a:r>
              <a:rPr lang="en-GB" i="1" dirty="0"/>
              <a:t>CIL</a:t>
            </a:r>
            <a:r>
              <a:rPr lang="en-GB" dirty="0"/>
              <a:t> = </a:t>
            </a:r>
            <a:r>
              <a:rPr lang="en-GB" i="1" dirty="0"/>
              <a:t>Corpus </a:t>
            </a:r>
            <a:r>
              <a:rPr lang="en-GB" i="1" dirty="0" err="1"/>
              <a:t>Inscriptionum</a:t>
            </a:r>
            <a:r>
              <a:rPr lang="en-GB" i="1" dirty="0"/>
              <a:t> </a:t>
            </a:r>
            <a:r>
              <a:rPr lang="en-GB" i="1" dirty="0" err="1"/>
              <a:t>Latinarum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548181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90FAC-36E7-6FF2-2E99-134AA988C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Sources: Footnotes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18F51-8FE2-C648-8C31-CE87B390E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Author surname (Year) Page number(s).</a:t>
            </a:r>
          </a:p>
          <a:p>
            <a:pPr lvl="1"/>
            <a:r>
              <a:rPr lang="en-GB" dirty="0"/>
              <a:t>Bowman (1994) 93-95.</a:t>
            </a:r>
          </a:p>
          <a:p>
            <a:pPr lvl="1"/>
            <a:r>
              <a:rPr lang="en-GB" dirty="0"/>
              <a:t>Cooley and Cooley (2014) 67-80. [Two authors: x and y …]</a:t>
            </a:r>
          </a:p>
          <a:p>
            <a:pPr lvl="1"/>
            <a:r>
              <a:rPr lang="en-GB" dirty="0"/>
              <a:t>Morford et al. (2011) 110. [More than two authors: x et al.]</a:t>
            </a:r>
          </a:p>
          <a:p>
            <a:pPr lvl="1"/>
            <a:endParaRPr lang="en-GB" dirty="0"/>
          </a:p>
          <a:p>
            <a:r>
              <a:rPr lang="en-GB" dirty="0"/>
              <a:t>Again, if using multiple citations in a footnote, start with the earliest and work your way towards the most recent.</a:t>
            </a:r>
          </a:p>
          <a:p>
            <a:pPr lvl="1"/>
            <a:r>
              <a:rPr lang="en-GB" dirty="0"/>
              <a:t>Bowman (1994) 93-95; Morford et al. (2011) 110; Cooley and Cooley (2014) 67-80.</a:t>
            </a:r>
          </a:p>
        </p:txBody>
      </p:sp>
    </p:spTree>
    <p:extLst>
      <p:ext uri="{BB962C8B-B14F-4D97-AF65-F5344CB8AC3E}">
        <p14:creationId xmlns:p14="http://schemas.microsoft.com/office/powerpoint/2010/main" val="1613474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13DE1-F523-A4A6-FF99-56F898540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Sources: 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B2E70-8D60-C82B-904E-DC577260F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Book: Author(s) [Surname, Initial.] (Year) </a:t>
            </a:r>
            <a:r>
              <a:rPr lang="en-GB" i="1" dirty="0"/>
              <a:t>Book title in italics</a:t>
            </a:r>
            <a:r>
              <a:rPr lang="en-GB" dirty="0"/>
              <a:t> (Place published: Publishers). </a:t>
            </a:r>
          </a:p>
          <a:p>
            <a:pPr lvl="1"/>
            <a:r>
              <a:rPr lang="en-GB" dirty="0"/>
              <a:t>Bowman, A.K. (1994) </a:t>
            </a:r>
            <a:r>
              <a:rPr lang="en-GB" i="1" dirty="0"/>
              <a:t>Life and Letters on the Roman </a:t>
            </a:r>
            <a:r>
              <a:rPr lang="en-GB" dirty="0"/>
              <a:t>Frontier (London: British Museum Press).</a:t>
            </a:r>
          </a:p>
          <a:p>
            <a:pPr lvl="1"/>
            <a:r>
              <a:rPr lang="en-GB" dirty="0"/>
              <a:t>Cooley, A.E. and Cooley, M.G.L. (2014) </a:t>
            </a:r>
            <a:r>
              <a:rPr lang="en-GB" i="1" dirty="0"/>
              <a:t>Pompeii and Herculaneum: A Sourcebook</a:t>
            </a:r>
            <a:r>
              <a:rPr lang="en-GB" dirty="0"/>
              <a:t> (Abingdon: Routledge). </a:t>
            </a:r>
          </a:p>
          <a:p>
            <a:pPr lvl="1"/>
            <a:r>
              <a:rPr lang="en-GB" dirty="0"/>
              <a:t>Morford, M. P. O., </a:t>
            </a:r>
            <a:r>
              <a:rPr lang="en-GB" dirty="0" err="1"/>
              <a:t>Lenardon</a:t>
            </a:r>
            <a:r>
              <a:rPr lang="en-GB" dirty="0"/>
              <a:t>, R. J. and Sham, M. (2011) </a:t>
            </a:r>
            <a:r>
              <a:rPr lang="en-GB" i="1" dirty="0"/>
              <a:t>Classical Mythology </a:t>
            </a:r>
            <a:r>
              <a:rPr lang="en-GB" dirty="0"/>
              <a:t>(Oxford: Oxford University Press).</a:t>
            </a:r>
          </a:p>
          <a:p>
            <a:pPr lvl="1"/>
            <a:endParaRPr lang="en-GB" dirty="0"/>
          </a:p>
          <a:p>
            <a:r>
              <a:rPr lang="en-GB" dirty="0"/>
              <a:t>The book may be reprinted, but the year will still be when it was first published. </a:t>
            </a:r>
          </a:p>
          <a:p>
            <a:r>
              <a:rPr lang="en-GB" dirty="0"/>
              <a:t>If the book has multiple editions, refer to the edition you are using.</a:t>
            </a:r>
          </a:p>
          <a:p>
            <a:pPr lvl="1"/>
            <a:r>
              <a:rPr lang="en-GB" dirty="0"/>
              <a:t>e.g., (2010, 2</a:t>
            </a:r>
            <a:r>
              <a:rPr lang="en-GB" baseline="30000" dirty="0"/>
              <a:t>nd</a:t>
            </a:r>
            <a:r>
              <a:rPr lang="en-GB" dirty="0"/>
              <a:t> ed.) or (2018, 6</a:t>
            </a:r>
            <a:r>
              <a:rPr lang="en-GB" baseline="30000" dirty="0"/>
              <a:t>th</a:t>
            </a:r>
            <a:r>
              <a:rPr lang="en-GB" dirty="0"/>
              <a:t> ed.)</a:t>
            </a:r>
          </a:p>
        </p:txBody>
      </p:sp>
    </p:spTree>
    <p:extLst>
      <p:ext uri="{BB962C8B-B14F-4D97-AF65-F5344CB8AC3E}">
        <p14:creationId xmlns:p14="http://schemas.microsoft.com/office/powerpoint/2010/main" val="2829476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1193</Words>
  <Application>Microsoft Macintosh PowerPoint</Application>
  <PresentationFormat>Widescreen</PresentationFormat>
  <Paragraphs>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Referencing and Bibliographies</vt:lpstr>
      <vt:lpstr>Why is referencing correctly important?</vt:lpstr>
      <vt:lpstr>How to reference</vt:lpstr>
      <vt:lpstr>Footnotes</vt:lpstr>
      <vt:lpstr>Primary Sources - Literature</vt:lpstr>
      <vt:lpstr>Primary Sources - Coins</vt:lpstr>
      <vt:lpstr>Primary Source - Inscriptions</vt:lpstr>
      <vt:lpstr>Secondary Sources: Footnotes</vt:lpstr>
      <vt:lpstr>Secondary Sources: Bibliography</vt:lpstr>
      <vt:lpstr>Secondary Sources: Bibliography</vt:lpstr>
      <vt:lpstr>Online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PARR, CHRISTOPHER (PGR)</dc:creator>
  <cp:lastModifiedBy>PARR, CHRISTOPHER (PGR)</cp:lastModifiedBy>
  <cp:revision>1</cp:revision>
  <dcterms:created xsi:type="dcterms:W3CDTF">2025-11-26T18:04:26Z</dcterms:created>
  <dcterms:modified xsi:type="dcterms:W3CDTF">2025-11-26T22:13:15Z</dcterms:modified>
</cp:coreProperties>
</file>